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Roboto Medium"/>
      <p:regular r:id="rId26"/>
      <p:bold r:id="rId27"/>
      <p:italic r:id="rId28"/>
      <p:boldItalic r:id="rId29"/>
    </p:embeddedFont>
    <p:embeddedFont>
      <p:font typeface="Roboto Slab SemiBo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1A09B3-CF81-4A14-8C5D-CAAF5AB719BB}">
  <a:tblStyle styleId="{231A09B3-CF81-4A14-8C5D-CAAF5AB719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SlabSemiBold-bold.fntdata"/><Relationship Id="rId30" Type="http://schemas.openxmlformats.org/officeDocument/2006/relationships/font" Target="fonts/RobotoSlabSemiBo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Hello Professors, we are team thinkers and we came back with a new project idea for CSP 200. I am Dongho Lee, and I am Christian Yan. Our new project will be the detection of Alzheimer’s using convolutional neural network on MRI scans.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542f2f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542f2f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 challenges we are dealing with right now are the following:</a:t>
            </a:r>
            <a:endParaRPr/>
          </a:p>
          <a:p>
            <a:pPr indent="0" lvl="0" marL="0" rtl="0" algn="l">
              <a:spcBef>
                <a:spcPts val="0"/>
              </a:spcBef>
              <a:spcAft>
                <a:spcPts val="0"/>
              </a:spcAft>
              <a:buNone/>
            </a:pPr>
            <a:r>
              <a:rPr lang="ko"/>
              <a:t>we do not have any experience with machine learning,</a:t>
            </a:r>
            <a:endParaRPr/>
          </a:p>
          <a:p>
            <a:pPr indent="0" lvl="0" marL="0" rtl="0" algn="l">
              <a:spcBef>
                <a:spcPts val="0"/>
              </a:spcBef>
              <a:spcAft>
                <a:spcPts val="0"/>
              </a:spcAft>
              <a:buNone/>
            </a:pPr>
            <a:r>
              <a:rPr lang="ko"/>
              <a:t>and the team is smaller than expected,</a:t>
            </a:r>
            <a:endParaRPr/>
          </a:p>
          <a:p>
            <a:pPr indent="0" lvl="0" marL="0" rtl="0" algn="l">
              <a:spcBef>
                <a:spcPts val="0"/>
              </a:spcBef>
              <a:spcAft>
                <a:spcPts val="0"/>
              </a:spcAft>
              <a:buNone/>
            </a:pPr>
            <a:r>
              <a:rPr lang="ko"/>
              <a:t>communication is harder and slower because in-person meetings are limited since we are not on campus often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 the future when our machine learning algorithm is more mature, we will need to take into account that this is used for differential diagnoses, meaning that it’s supposed to distinguish other diseases from Alzheimer’s as well, not just distinguish it from a healthy brain. So we will need to train the algorithm for other diseases like Parkinson’s disease.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542f2f6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542f2f6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This is a table of our weekly goals, which largely consist of 2 parts: improvement milestones on our convolutional neural network, and then a preprocessor milestone.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542f2f6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542f2f6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542f2f6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542f2f6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ff23a11c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ff23a11c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First we will go over our motivation for choosing this topic, then how MRI scans help with the diagnosis of Alzheimer’s disease.</a:t>
            </a:r>
            <a:endParaRPr/>
          </a:p>
          <a:p>
            <a:pPr indent="0" lvl="0" marL="0" rtl="0" algn="l">
              <a:spcBef>
                <a:spcPts val="0"/>
              </a:spcBef>
              <a:spcAft>
                <a:spcPts val="0"/>
              </a:spcAft>
              <a:buNone/>
            </a:pPr>
            <a:r>
              <a:rPr lang="ko"/>
              <a:t>We will briefly explain how convolutional neural networks work, which is the algorithm we chose for this project.</a:t>
            </a:r>
            <a:endParaRPr/>
          </a:p>
          <a:p>
            <a:pPr indent="0" lvl="0" marL="0" rtl="0" algn="l">
              <a:spcBef>
                <a:spcPts val="0"/>
              </a:spcBef>
              <a:spcAft>
                <a:spcPts val="0"/>
              </a:spcAft>
              <a:buNone/>
            </a:pPr>
            <a:r>
              <a:rPr lang="ko"/>
              <a:t> We will also show you how the training/validation dataset looks like.</a:t>
            </a:r>
            <a:endParaRPr/>
          </a:p>
          <a:p>
            <a:pPr indent="0" lvl="0" marL="0" rtl="0" algn="l">
              <a:spcBef>
                <a:spcPts val="0"/>
              </a:spcBef>
              <a:spcAft>
                <a:spcPts val="0"/>
              </a:spcAft>
              <a:buNone/>
            </a:pPr>
            <a:r>
              <a:rPr lang="ko"/>
              <a:t>In the end, we will talk about the challenges and our future plans.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ff23a11c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ff23a11c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As you probably know, Alzheimer’s disease causes dementia. There is no cure right now but early detection can slow this down a lot.</a:t>
            </a:r>
            <a:endParaRPr/>
          </a:p>
          <a:p>
            <a:pPr indent="0" lvl="0" marL="0" rtl="0" algn="l">
              <a:spcBef>
                <a:spcPts val="0"/>
              </a:spcBef>
              <a:spcAft>
                <a:spcPts val="0"/>
              </a:spcAft>
              <a:buNone/>
            </a:pPr>
            <a:r>
              <a:rPr lang="ko"/>
              <a:t>It’s very common yet very devastating, and as developed countries’ populations grow older, we will see an huge growth in the number of Alzheimer’s patients.</a:t>
            </a:r>
            <a:endParaRPr/>
          </a:p>
          <a:p>
            <a:pPr indent="0" lvl="0" marL="0" rtl="0" algn="l">
              <a:spcBef>
                <a:spcPts val="0"/>
              </a:spcBef>
              <a:spcAft>
                <a:spcPts val="0"/>
              </a:spcAft>
              <a:buNone/>
            </a:pPr>
            <a:r>
              <a:rPr lang="ko"/>
              <a:t>This is why we need to speed up the diagnosis process.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ff23a11c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ff23a11c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Although Alzheimer’s is not primarily diagnosed through MRI scans, it can save a lot of time by ruling out other diseases first before doing more in-depth tests.</a:t>
            </a:r>
            <a:endParaRPr/>
          </a:p>
          <a:p>
            <a:pPr indent="0" lvl="0" marL="0" rtl="0" algn="l">
              <a:spcBef>
                <a:spcPts val="0"/>
              </a:spcBef>
              <a:spcAft>
                <a:spcPts val="0"/>
              </a:spcAft>
              <a:buNone/>
            </a:pPr>
            <a:r>
              <a:rPr lang="ko"/>
              <a:t>For example, we can see in the image that the brain cortex is thinner and the ventricles are larger in Alzheimer brain.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ff23a11c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ff23a11c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ff23a11c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ff23a11c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 input image is shown as green squares and the kernel (filter) is shown as orange squares. As the kernel takes strides on the image, the convolved feature matrix is created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ff23a11c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ff23a11c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ff23a11c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ff23a11c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ff23a11c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ff23a11c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Our dataset consists of thousands of MRI scans with dimensions of 176 by 208, divided into 4 categories depending on severity. We are planning to build a 2-way classification system following Professor Bede’s advice, and may expand it to a 4-way classification if this works out well.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gi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ko" sz="2750">
                <a:latin typeface="Roboto Slab SemiBold"/>
                <a:ea typeface="Roboto Slab SemiBold"/>
                <a:cs typeface="Roboto Slab SemiBold"/>
                <a:sym typeface="Roboto Slab SemiBold"/>
              </a:rPr>
              <a:t>Detecting Alzheimer's Disease by Applying Convolutional Neural Network to MRI Scans</a:t>
            </a:r>
            <a:endParaRPr sz="5500">
              <a:latin typeface="Roboto Slab SemiBold"/>
              <a:ea typeface="Roboto Slab SemiBold"/>
              <a:cs typeface="Roboto Slab SemiBold"/>
              <a:sym typeface="Roboto Slab SemiBold"/>
            </a:endParaRPr>
          </a:p>
        </p:txBody>
      </p:sp>
      <p:sp>
        <p:nvSpPr>
          <p:cNvPr id="64" name="Google Shape;64;p13"/>
          <p:cNvSpPr txBox="1"/>
          <p:nvPr>
            <p:ph idx="1" type="subTitle"/>
          </p:nvPr>
        </p:nvSpPr>
        <p:spPr>
          <a:xfrm>
            <a:off x="1680300" y="2878100"/>
            <a:ext cx="5783400" cy="16287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ko" sz="2916"/>
              <a:t>Team Thinkers</a:t>
            </a:r>
            <a:endParaRPr b="1" sz="2916"/>
          </a:p>
          <a:p>
            <a:pPr indent="0" lvl="0" marL="0" rtl="0" algn="ctr">
              <a:spcBef>
                <a:spcPts val="0"/>
              </a:spcBef>
              <a:spcAft>
                <a:spcPts val="0"/>
              </a:spcAft>
              <a:buNone/>
            </a:pPr>
            <a:r>
              <a:rPr lang="ko"/>
              <a:t>Dongho Lee</a:t>
            </a:r>
            <a:endParaRPr/>
          </a:p>
          <a:p>
            <a:pPr indent="0" lvl="0" marL="0" rtl="0" algn="ctr">
              <a:spcBef>
                <a:spcPts val="0"/>
              </a:spcBef>
              <a:spcAft>
                <a:spcPts val="0"/>
              </a:spcAft>
              <a:buNone/>
            </a:pPr>
            <a:r>
              <a:rPr lang="ko"/>
              <a:t>Christian Yan</a:t>
            </a:r>
            <a:endParaRPr/>
          </a:p>
          <a:p>
            <a:pPr indent="0" lvl="0" marL="0" rtl="0" algn="ctr">
              <a:spcBef>
                <a:spcPts val="0"/>
              </a:spcBef>
              <a:spcAft>
                <a:spcPts val="0"/>
              </a:spcAft>
              <a:buNone/>
            </a:pPr>
            <a:r>
              <a:rPr lang="ko"/>
              <a:t>Professor Barnabas Bede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ko"/>
              <a:t>CSP 200</a:t>
            </a:r>
            <a:endParaRPr/>
          </a:p>
          <a:p>
            <a:pPr indent="0" lvl="0" marL="0" rtl="0" algn="ctr">
              <a:spcBef>
                <a:spcPts val="0"/>
              </a:spcBef>
              <a:spcAft>
                <a:spcPts val="0"/>
              </a:spcAft>
              <a:buNone/>
            </a:pPr>
            <a:r>
              <a:rPr lang="ko"/>
              <a:t>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Challenges</a:t>
            </a:r>
            <a:endParaRPr/>
          </a:p>
        </p:txBody>
      </p:sp>
      <p:sp>
        <p:nvSpPr>
          <p:cNvPr id="133" name="Google Shape;133;p22"/>
          <p:cNvSpPr txBox="1"/>
          <p:nvPr>
            <p:ph idx="1" type="body"/>
          </p:nvPr>
        </p:nvSpPr>
        <p:spPr>
          <a:xfrm>
            <a:off x="387900" y="1489825"/>
            <a:ext cx="8368200" cy="36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Currently:</a:t>
            </a:r>
            <a:endParaRPr/>
          </a:p>
          <a:p>
            <a:pPr indent="-342900" lvl="0" marL="457200" rtl="0" algn="l">
              <a:spcBef>
                <a:spcPts val="1200"/>
              </a:spcBef>
              <a:spcAft>
                <a:spcPts val="0"/>
              </a:spcAft>
              <a:buSzPts val="1800"/>
              <a:buChar char="●"/>
            </a:pPr>
            <a:r>
              <a:rPr lang="ko"/>
              <a:t>No prior experience with machine learning</a:t>
            </a:r>
            <a:endParaRPr/>
          </a:p>
          <a:p>
            <a:pPr indent="-342900" lvl="0" marL="457200" rtl="0" algn="l">
              <a:spcBef>
                <a:spcPts val="0"/>
              </a:spcBef>
              <a:spcAft>
                <a:spcPts val="0"/>
              </a:spcAft>
              <a:buSzPts val="1800"/>
              <a:buChar char="●"/>
            </a:pPr>
            <a:r>
              <a:rPr lang="ko"/>
              <a:t>The team is smaller than expected</a:t>
            </a:r>
            <a:endParaRPr/>
          </a:p>
          <a:p>
            <a:pPr indent="-342900" lvl="0" marL="457200" rtl="0" algn="l">
              <a:spcBef>
                <a:spcPts val="0"/>
              </a:spcBef>
              <a:spcAft>
                <a:spcPts val="0"/>
              </a:spcAft>
              <a:buSzPts val="1800"/>
              <a:buChar char="●"/>
            </a:pPr>
            <a:r>
              <a:rPr lang="ko"/>
              <a:t>In-person meetings are limited since we are not on campus often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In the future:</a:t>
            </a:r>
            <a:endParaRPr/>
          </a:p>
          <a:p>
            <a:pPr indent="-342900" lvl="0" marL="457200" rtl="0" algn="l">
              <a:spcBef>
                <a:spcPts val="1200"/>
              </a:spcBef>
              <a:spcAft>
                <a:spcPts val="0"/>
              </a:spcAft>
              <a:buSzPts val="1800"/>
              <a:buChar char="●"/>
            </a:pPr>
            <a:r>
              <a:rPr lang="ko"/>
              <a:t>The dataset we currently have is only comparing normal vs Alzheimer’s patients. For this to be useful in real life, the AI also needs to be trained to distinguish Alzheimer’s from other brain diseases.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Weekly Goals</a:t>
            </a:r>
            <a:endParaRPr/>
          </a:p>
        </p:txBody>
      </p:sp>
      <p:graphicFrame>
        <p:nvGraphicFramePr>
          <p:cNvPr id="139" name="Google Shape;139;p23"/>
          <p:cNvGraphicFramePr/>
          <p:nvPr/>
        </p:nvGraphicFramePr>
        <p:xfrm>
          <a:off x="828525" y="1338025"/>
          <a:ext cx="3000000" cy="3000000"/>
        </p:xfrm>
        <a:graphic>
          <a:graphicData uri="http://schemas.openxmlformats.org/drawingml/2006/table">
            <a:tbl>
              <a:tblPr>
                <a:noFill/>
                <a:tableStyleId>{231A09B3-CF81-4A14-8C5D-CAAF5AB719BB}</a:tableStyleId>
              </a:tblPr>
              <a:tblGrid>
                <a:gridCol w="834650"/>
                <a:gridCol w="1237050"/>
                <a:gridCol w="5415250"/>
              </a:tblGrid>
              <a:tr h="381000">
                <a:tc>
                  <a:txBody>
                    <a:bodyPr/>
                    <a:lstStyle/>
                    <a:p>
                      <a:pPr indent="0" lvl="0" marL="0" rtl="0" algn="ctr">
                        <a:spcBef>
                          <a:spcPts val="0"/>
                        </a:spcBef>
                        <a:spcAft>
                          <a:spcPts val="0"/>
                        </a:spcAft>
                        <a:buNone/>
                      </a:pPr>
                      <a:r>
                        <a:rPr lang="ko" sz="1300">
                          <a:solidFill>
                            <a:schemeClr val="dk1"/>
                          </a:solidFill>
                        </a:rPr>
                        <a:t>Week #</a:t>
                      </a:r>
                      <a:endParaRPr sz="1300">
                        <a:solidFill>
                          <a:schemeClr val="dk1"/>
                        </a:solidFill>
                      </a:endParaRPr>
                    </a:p>
                  </a:txBody>
                  <a:tcPr marT="91425" marB="91425" marR="91425" marL="91425">
                    <a:lnL cap="flat" cmpd="sng" w="2857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28575">
                      <a:solidFill>
                        <a:srgbClr val="FFD966"/>
                      </a:solidFill>
                      <a:prstDash val="solid"/>
                      <a:round/>
                      <a:headEnd len="sm" w="sm" type="none"/>
                      <a:tailEnd len="sm" w="sm" type="none"/>
                    </a:lnT>
                    <a:lnB cap="flat" cmpd="sng" w="2857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ko" sz="1300">
                          <a:solidFill>
                            <a:schemeClr val="dk1"/>
                          </a:solidFill>
                        </a:rPr>
                        <a:t>Dates</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28575">
                      <a:solidFill>
                        <a:srgbClr val="FFD966"/>
                      </a:solidFill>
                      <a:prstDash val="solid"/>
                      <a:round/>
                      <a:headEnd len="sm" w="sm" type="none"/>
                      <a:tailEnd len="sm" w="sm" type="none"/>
                    </a:lnT>
                    <a:lnB cap="flat" cmpd="sng" w="2857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ko" sz="1300">
                          <a:solidFill>
                            <a:schemeClr val="dk1"/>
                          </a:solidFill>
                        </a:rPr>
                        <a:t>Goals</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28575">
                      <a:solidFill>
                        <a:srgbClr val="FFD966"/>
                      </a:solidFill>
                      <a:prstDash val="solid"/>
                      <a:round/>
                      <a:headEnd len="sm" w="sm" type="none"/>
                      <a:tailEnd len="sm" w="sm" type="none"/>
                    </a:lnR>
                    <a:lnT cap="flat" cmpd="sng" w="28575">
                      <a:solidFill>
                        <a:srgbClr val="FFD966"/>
                      </a:solidFill>
                      <a:prstDash val="solid"/>
                      <a:round/>
                      <a:headEnd len="sm" w="sm" type="none"/>
                      <a:tailEnd len="sm" w="sm" type="none"/>
                    </a:lnT>
                    <a:lnB cap="flat" cmpd="sng" w="28575">
                      <a:solidFill>
                        <a:srgbClr val="FFD966"/>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 sz="1300">
                          <a:solidFill>
                            <a:schemeClr val="dk1"/>
                          </a:solidFill>
                        </a:rPr>
                        <a:t>6</a:t>
                      </a:r>
                      <a:endParaRPr sz="1300">
                        <a:solidFill>
                          <a:schemeClr val="dk1"/>
                        </a:solidFill>
                      </a:endParaRPr>
                    </a:p>
                  </a:txBody>
                  <a:tcPr marT="91425" marB="91425" marR="91425" marL="91425">
                    <a:lnL cap="flat" cmpd="sng" w="2857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2857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ko" sz="1300">
                          <a:solidFill>
                            <a:schemeClr val="dk1"/>
                          </a:solidFill>
                        </a:rPr>
                        <a:t>Oct 3-9</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2857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l">
                        <a:spcBef>
                          <a:spcPts val="0"/>
                        </a:spcBef>
                        <a:spcAft>
                          <a:spcPts val="0"/>
                        </a:spcAft>
                        <a:buNone/>
                      </a:pPr>
                      <a:r>
                        <a:rPr lang="ko" sz="1300">
                          <a:solidFill>
                            <a:schemeClr val="dk1"/>
                          </a:solidFill>
                        </a:rPr>
                        <a:t>Build improved demo code (add more conv and pooling layers)</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28575">
                      <a:solidFill>
                        <a:srgbClr val="FFD966"/>
                      </a:solidFill>
                      <a:prstDash val="solid"/>
                      <a:round/>
                      <a:headEnd len="sm" w="sm" type="none"/>
                      <a:tailEnd len="sm" w="sm" type="none"/>
                    </a:lnR>
                    <a:lnT cap="flat" cmpd="sng" w="2857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 sz="1300">
                          <a:solidFill>
                            <a:schemeClr val="dk1"/>
                          </a:solidFill>
                        </a:rPr>
                        <a:t>7</a:t>
                      </a:r>
                      <a:endParaRPr sz="1300">
                        <a:solidFill>
                          <a:schemeClr val="dk1"/>
                        </a:solidFill>
                      </a:endParaRPr>
                    </a:p>
                  </a:txBody>
                  <a:tcPr marT="91425" marB="91425" marR="91425" marL="91425">
                    <a:lnL cap="flat" cmpd="sng" w="2857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ko" sz="1300">
                          <a:solidFill>
                            <a:schemeClr val="dk1"/>
                          </a:solidFill>
                        </a:rPr>
                        <a:t>Oct 10-16</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l">
                        <a:spcBef>
                          <a:spcPts val="0"/>
                        </a:spcBef>
                        <a:spcAft>
                          <a:spcPts val="0"/>
                        </a:spcAft>
                        <a:buNone/>
                      </a:pPr>
                      <a:r>
                        <a:rPr lang="ko" sz="1300">
                          <a:solidFill>
                            <a:schemeClr val="dk1"/>
                          </a:solidFill>
                        </a:rPr>
                        <a:t>More research into CNN (Google Scholar article)</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2857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579100">
                <a:tc>
                  <a:txBody>
                    <a:bodyPr/>
                    <a:lstStyle/>
                    <a:p>
                      <a:pPr indent="0" lvl="0" marL="0" rtl="0" algn="ctr">
                        <a:spcBef>
                          <a:spcPts val="0"/>
                        </a:spcBef>
                        <a:spcAft>
                          <a:spcPts val="0"/>
                        </a:spcAft>
                        <a:buNone/>
                      </a:pPr>
                      <a:r>
                        <a:rPr lang="ko" sz="1300">
                          <a:solidFill>
                            <a:schemeClr val="dk1"/>
                          </a:solidFill>
                        </a:rPr>
                        <a:t>8</a:t>
                      </a:r>
                      <a:endParaRPr sz="1300">
                        <a:solidFill>
                          <a:schemeClr val="dk1"/>
                        </a:solidFill>
                      </a:endParaRPr>
                    </a:p>
                  </a:txBody>
                  <a:tcPr marT="91425" marB="91425" marR="91425" marL="91425">
                    <a:lnL cap="flat" cmpd="sng" w="2857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ko" sz="1300">
                          <a:solidFill>
                            <a:schemeClr val="dk1"/>
                          </a:solidFill>
                        </a:rPr>
                        <a:t>Oct 17-23</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l">
                        <a:spcBef>
                          <a:spcPts val="0"/>
                        </a:spcBef>
                        <a:spcAft>
                          <a:spcPts val="0"/>
                        </a:spcAft>
                        <a:buNone/>
                      </a:pPr>
                      <a:r>
                        <a:rPr lang="ko" sz="1300">
                          <a:solidFill>
                            <a:schemeClr val="dk1"/>
                          </a:solidFill>
                        </a:rPr>
                        <a:t>Improvement 1 - increase the # of epochs to see its effect on accuracy</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2857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 sz="1300">
                          <a:solidFill>
                            <a:schemeClr val="dk1"/>
                          </a:solidFill>
                        </a:rPr>
                        <a:t>9</a:t>
                      </a:r>
                      <a:endParaRPr sz="1300">
                        <a:solidFill>
                          <a:schemeClr val="dk1"/>
                        </a:solidFill>
                      </a:endParaRPr>
                    </a:p>
                  </a:txBody>
                  <a:tcPr marT="91425" marB="91425" marR="91425" marL="91425">
                    <a:lnL cap="flat" cmpd="sng" w="2857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ko" sz="1300">
                          <a:solidFill>
                            <a:schemeClr val="dk1"/>
                          </a:solidFill>
                        </a:rPr>
                        <a:t>Oct 24-30</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l">
                        <a:spcBef>
                          <a:spcPts val="0"/>
                        </a:spcBef>
                        <a:spcAft>
                          <a:spcPts val="0"/>
                        </a:spcAft>
                        <a:buNone/>
                      </a:pPr>
                      <a:r>
                        <a:rPr lang="ko" sz="1300">
                          <a:solidFill>
                            <a:schemeClr val="dk1"/>
                          </a:solidFill>
                        </a:rPr>
                        <a:t>Improvement 2 - increase the # of convolution-pooling cycles</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2857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 sz="1300">
                          <a:solidFill>
                            <a:schemeClr val="dk1"/>
                          </a:solidFill>
                        </a:rPr>
                        <a:t>10</a:t>
                      </a:r>
                      <a:endParaRPr sz="1300">
                        <a:solidFill>
                          <a:schemeClr val="dk1"/>
                        </a:solidFill>
                      </a:endParaRPr>
                    </a:p>
                  </a:txBody>
                  <a:tcPr marT="91425" marB="91425" marR="91425" marL="91425">
                    <a:lnL cap="flat" cmpd="sng" w="2857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ko" sz="1300">
                          <a:solidFill>
                            <a:schemeClr val="dk1"/>
                          </a:solidFill>
                        </a:rPr>
                        <a:t>Oct 31-Nov 6</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l">
                        <a:spcBef>
                          <a:spcPts val="0"/>
                        </a:spcBef>
                        <a:spcAft>
                          <a:spcPts val="0"/>
                        </a:spcAft>
                        <a:buNone/>
                      </a:pPr>
                      <a:r>
                        <a:rPr lang="ko" sz="1300">
                          <a:solidFill>
                            <a:schemeClr val="dk1"/>
                          </a:solidFill>
                        </a:rPr>
                        <a:t>Improvement 3 - regression models (softmax &amp; cross-entropy)</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2857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 sz="1300">
                          <a:solidFill>
                            <a:schemeClr val="dk1"/>
                          </a:solidFill>
                        </a:rPr>
                        <a:t>11</a:t>
                      </a:r>
                      <a:endParaRPr sz="1300">
                        <a:solidFill>
                          <a:schemeClr val="dk1"/>
                        </a:solidFill>
                      </a:endParaRPr>
                    </a:p>
                  </a:txBody>
                  <a:tcPr marT="91425" marB="91425" marR="91425" marL="91425">
                    <a:lnL cap="flat" cmpd="sng" w="2857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ko" sz="1300">
                          <a:solidFill>
                            <a:schemeClr val="dk1"/>
                          </a:solidFill>
                        </a:rPr>
                        <a:t>Nov 7-13</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rowSpan="2">
                  <a:txBody>
                    <a:bodyPr/>
                    <a:lstStyle/>
                    <a:p>
                      <a:pPr indent="0" lvl="0" marL="0" rtl="0" algn="l">
                        <a:spcBef>
                          <a:spcPts val="0"/>
                        </a:spcBef>
                        <a:spcAft>
                          <a:spcPts val="0"/>
                        </a:spcAft>
                        <a:buNone/>
                      </a:pPr>
                      <a:r>
                        <a:rPr lang="ko" sz="1300">
                          <a:solidFill>
                            <a:schemeClr val="dk1"/>
                          </a:solidFill>
                        </a:rPr>
                        <a:t>Improvement 4 - build a preprocessor using DBSCAN (detect ventricles and a decrease in brain volume)</a:t>
                      </a:r>
                      <a:endParaRPr sz="1300">
                        <a:solidFill>
                          <a:schemeClr val="dk1"/>
                        </a:solidFill>
                      </a:endParaRPr>
                    </a:p>
                  </a:txBody>
                  <a:tcPr marT="91425" marB="91425" marR="91425" marL="91425" anchor="ctr">
                    <a:lnL cap="flat" cmpd="sng" w="9525">
                      <a:solidFill>
                        <a:srgbClr val="FFD966"/>
                      </a:solidFill>
                      <a:prstDash val="solid"/>
                      <a:round/>
                      <a:headEnd len="sm" w="sm" type="none"/>
                      <a:tailEnd len="sm" w="sm" type="none"/>
                    </a:lnL>
                    <a:lnR cap="flat" cmpd="sng" w="2857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 sz="1300">
                          <a:solidFill>
                            <a:schemeClr val="dk1"/>
                          </a:solidFill>
                        </a:rPr>
                        <a:t>12</a:t>
                      </a:r>
                      <a:endParaRPr sz="1300">
                        <a:solidFill>
                          <a:schemeClr val="dk1"/>
                        </a:solidFill>
                      </a:endParaRPr>
                    </a:p>
                  </a:txBody>
                  <a:tcPr marT="91425" marB="91425" marR="91425" marL="91425">
                    <a:lnL cap="flat" cmpd="sng" w="2857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ko" sz="1300">
                          <a:solidFill>
                            <a:schemeClr val="dk1"/>
                          </a:solidFill>
                        </a:rPr>
                        <a:t>Nov 14-20</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vMerge="1"/>
              </a:tr>
              <a:tr h="381000">
                <a:tc>
                  <a:txBody>
                    <a:bodyPr/>
                    <a:lstStyle/>
                    <a:p>
                      <a:pPr indent="0" lvl="0" marL="0" rtl="0" algn="ctr">
                        <a:spcBef>
                          <a:spcPts val="0"/>
                        </a:spcBef>
                        <a:spcAft>
                          <a:spcPts val="0"/>
                        </a:spcAft>
                        <a:buNone/>
                      </a:pPr>
                      <a:r>
                        <a:rPr lang="ko" sz="1300">
                          <a:solidFill>
                            <a:schemeClr val="dk1"/>
                          </a:solidFill>
                        </a:rPr>
                        <a:t>13</a:t>
                      </a:r>
                      <a:endParaRPr sz="1300">
                        <a:solidFill>
                          <a:schemeClr val="dk1"/>
                        </a:solidFill>
                      </a:endParaRPr>
                    </a:p>
                  </a:txBody>
                  <a:tcPr marT="91425" marB="91425" marR="91425" marL="91425">
                    <a:lnL cap="flat" cmpd="sng" w="2857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2857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ko" sz="1300">
                          <a:solidFill>
                            <a:schemeClr val="dk1"/>
                          </a:solidFill>
                        </a:rPr>
                        <a:t>Nov 21-27</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28575">
                      <a:solidFill>
                        <a:srgbClr val="FFD966"/>
                      </a:solidFill>
                      <a:prstDash val="solid"/>
                      <a:round/>
                      <a:headEnd len="sm" w="sm" type="none"/>
                      <a:tailEnd len="sm" w="sm" type="none"/>
                    </a:lnB>
                  </a:tcPr>
                </a:tc>
                <a:tc>
                  <a:txBody>
                    <a:bodyPr/>
                    <a:lstStyle/>
                    <a:p>
                      <a:pPr indent="0" lvl="0" marL="0" rtl="0" algn="l">
                        <a:spcBef>
                          <a:spcPts val="0"/>
                        </a:spcBef>
                        <a:spcAft>
                          <a:spcPts val="0"/>
                        </a:spcAft>
                        <a:buNone/>
                      </a:pPr>
                      <a:r>
                        <a:rPr lang="ko" sz="1300">
                          <a:solidFill>
                            <a:schemeClr val="dk1"/>
                          </a:solidFill>
                        </a:rPr>
                        <a:t>Train using more diverse datasets (Google, Kaggle &amp; ImageNet)</a:t>
                      </a:r>
                      <a:endParaRPr sz="1300">
                        <a:solidFill>
                          <a:schemeClr val="dk1"/>
                        </a:solidFill>
                      </a:endParaRPr>
                    </a:p>
                  </a:txBody>
                  <a:tcPr marT="91425" marB="91425" marR="91425" marL="91425">
                    <a:lnL cap="flat" cmpd="sng" w="9525">
                      <a:solidFill>
                        <a:srgbClr val="FFD966"/>
                      </a:solidFill>
                      <a:prstDash val="solid"/>
                      <a:round/>
                      <a:headEnd len="sm" w="sm" type="none"/>
                      <a:tailEnd len="sm" w="sm" type="none"/>
                    </a:lnL>
                    <a:lnR cap="flat" cmpd="sng" w="2857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28575">
                      <a:solidFill>
                        <a:srgbClr val="FFD966"/>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References</a:t>
            </a:r>
            <a:endParaRPr/>
          </a:p>
        </p:txBody>
      </p:sp>
      <p:sp>
        <p:nvSpPr>
          <p:cNvPr id="145" name="Google Shape;145;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300"/>
              <a:t>Y. LeCun, L. Bottou, Y. Bengio, and P. Haffner, “Gradient-Based Learning Applied to Document Recognition,” in IEEE, November 1998, pp. 1-46.</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ko" sz="1300"/>
              <a:t> J. Islam and Y. Zhang, “Brain MRI analysis for Alzheimer’s disease diagnosis using an ensemble system of deep convolutional neural networks,” in Brain Inf., 31 May 2018.</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87900" y="112900"/>
            <a:ext cx="83682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6500"/>
              <a:t>Thank you</a:t>
            </a:r>
            <a:endParaRPr sz="6500"/>
          </a:p>
        </p:txBody>
      </p:sp>
      <p:pic>
        <p:nvPicPr>
          <p:cNvPr id="151" name="Google Shape;151;p25"/>
          <p:cNvPicPr preferRelativeResize="0"/>
          <p:nvPr/>
        </p:nvPicPr>
        <p:blipFill>
          <a:blip r:embed="rId3">
            <a:alphaModFix/>
          </a:blip>
          <a:stretch>
            <a:fillRect/>
          </a:stretch>
        </p:blipFill>
        <p:spPr>
          <a:xfrm>
            <a:off x="2445100" y="1403675"/>
            <a:ext cx="4253798" cy="2833650"/>
          </a:xfrm>
          <a:prstGeom prst="rect">
            <a:avLst/>
          </a:prstGeom>
          <a:noFill/>
          <a:ln>
            <a:noFill/>
          </a:ln>
        </p:spPr>
      </p:pic>
      <p:sp>
        <p:nvSpPr>
          <p:cNvPr id="152" name="Google Shape;152;p25"/>
          <p:cNvSpPr txBox="1"/>
          <p:nvPr/>
        </p:nvSpPr>
        <p:spPr>
          <a:xfrm>
            <a:off x="2534400" y="4294500"/>
            <a:ext cx="4075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500">
                <a:solidFill>
                  <a:schemeClr val="dk1"/>
                </a:solidFill>
                <a:latin typeface="Roboto Medium"/>
                <a:ea typeface="Roboto Medium"/>
                <a:cs typeface="Roboto Medium"/>
                <a:sym typeface="Roboto Medium"/>
              </a:rPr>
              <a:t>Any Questions?</a:t>
            </a:r>
            <a:endParaRPr sz="1500">
              <a:solidFill>
                <a:schemeClr val="dk1"/>
              </a:solidFill>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Outline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ko"/>
              <a:t>Why Alzheimer’s Disease?</a:t>
            </a:r>
            <a:endParaRPr/>
          </a:p>
          <a:p>
            <a:pPr indent="-342900" lvl="0" marL="457200" rtl="0" algn="l">
              <a:lnSpc>
                <a:spcPct val="150000"/>
              </a:lnSpc>
              <a:spcBef>
                <a:spcPts val="0"/>
              </a:spcBef>
              <a:spcAft>
                <a:spcPts val="0"/>
              </a:spcAft>
              <a:buSzPts val="1800"/>
              <a:buChar char="●"/>
            </a:pPr>
            <a:r>
              <a:rPr lang="ko"/>
              <a:t>How Is Alzheimer’s Diagnosed?</a:t>
            </a:r>
            <a:endParaRPr/>
          </a:p>
          <a:p>
            <a:pPr indent="-342900" lvl="0" marL="457200" rtl="0" algn="l">
              <a:lnSpc>
                <a:spcPct val="150000"/>
              </a:lnSpc>
              <a:spcBef>
                <a:spcPts val="0"/>
              </a:spcBef>
              <a:spcAft>
                <a:spcPts val="0"/>
              </a:spcAft>
              <a:buSzPts val="1800"/>
              <a:buChar char="●"/>
            </a:pPr>
            <a:r>
              <a:rPr lang="ko"/>
              <a:t>Convolutional Neural Networks</a:t>
            </a:r>
            <a:endParaRPr/>
          </a:p>
          <a:p>
            <a:pPr indent="-342900" lvl="0" marL="457200" rtl="0" algn="l">
              <a:lnSpc>
                <a:spcPct val="150000"/>
              </a:lnSpc>
              <a:spcBef>
                <a:spcPts val="0"/>
              </a:spcBef>
              <a:spcAft>
                <a:spcPts val="0"/>
              </a:spcAft>
              <a:buSzPts val="1800"/>
              <a:buChar char="●"/>
            </a:pPr>
            <a:r>
              <a:rPr lang="ko"/>
              <a:t>What Does a Typical Dataset Look Like?</a:t>
            </a:r>
            <a:endParaRPr/>
          </a:p>
          <a:p>
            <a:pPr indent="-342900" lvl="0" marL="457200" rtl="0" algn="l">
              <a:lnSpc>
                <a:spcPct val="150000"/>
              </a:lnSpc>
              <a:spcBef>
                <a:spcPts val="0"/>
              </a:spcBef>
              <a:spcAft>
                <a:spcPts val="0"/>
              </a:spcAft>
              <a:buSzPts val="1800"/>
              <a:buChar char="●"/>
            </a:pPr>
            <a:r>
              <a:rPr lang="ko"/>
              <a:t>Challenges</a:t>
            </a:r>
            <a:endParaRPr/>
          </a:p>
          <a:p>
            <a:pPr indent="-342900" lvl="0" marL="457200" rtl="0" algn="l">
              <a:lnSpc>
                <a:spcPct val="150000"/>
              </a:lnSpc>
              <a:spcBef>
                <a:spcPts val="0"/>
              </a:spcBef>
              <a:spcAft>
                <a:spcPts val="0"/>
              </a:spcAft>
              <a:buSzPts val="1800"/>
              <a:buChar char="●"/>
            </a:pPr>
            <a:r>
              <a:rPr lang="ko"/>
              <a:t>Weekly Goals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Why Alzheimer’s Disease?</a:t>
            </a:r>
            <a:endParaRPr/>
          </a:p>
        </p:txBody>
      </p:sp>
      <p:sp>
        <p:nvSpPr>
          <p:cNvPr id="76" name="Google Shape;76;p15"/>
          <p:cNvSpPr txBox="1"/>
          <p:nvPr>
            <p:ph idx="1" type="body"/>
          </p:nvPr>
        </p:nvSpPr>
        <p:spPr>
          <a:xfrm>
            <a:off x="3204500" y="1489825"/>
            <a:ext cx="55515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ko"/>
              <a:t>Alzheimer’s cannot be cured but early detection and intervention are extremely important</a:t>
            </a:r>
            <a:endParaRPr/>
          </a:p>
          <a:p>
            <a:pPr indent="-342900" lvl="0" marL="457200" rtl="0" algn="l">
              <a:lnSpc>
                <a:spcPct val="150000"/>
              </a:lnSpc>
              <a:spcBef>
                <a:spcPts val="0"/>
              </a:spcBef>
              <a:spcAft>
                <a:spcPts val="0"/>
              </a:spcAft>
              <a:buSzPts val="1800"/>
              <a:buChar char="●"/>
            </a:pPr>
            <a:r>
              <a:rPr lang="ko"/>
              <a:t>More than 3 million cases in the US alone</a:t>
            </a:r>
            <a:endParaRPr/>
          </a:p>
          <a:p>
            <a:pPr indent="-342900" lvl="0" marL="457200" rtl="0" algn="l">
              <a:spcBef>
                <a:spcPts val="0"/>
              </a:spcBef>
              <a:spcAft>
                <a:spcPts val="0"/>
              </a:spcAft>
              <a:buSzPts val="1800"/>
              <a:buChar char="●"/>
            </a:pPr>
            <a:r>
              <a:rPr lang="ko"/>
              <a:t>Expected to increase in developed countries as populations grow older</a:t>
            </a:r>
            <a:endParaRPr/>
          </a:p>
          <a:p>
            <a:pPr indent="0" lvl="0" marL="0" rtl="0" algn="l">
              <a:spcBef>
                <a:spcPts val="1200"/>
              </a:spcBef>
              <a:spcAft>
                <a:spcPts val="1200"/>
              </a:spcAft>
              <a:buNone/>
            </a:pPr>
            <a:r>
              <a:rPr lang="ko"/>
              <a:t>                 </a:t>
            </a:r>
            <a:r>
              <a:rPr i="1" lang="ko"/>
              <a:t>we need an effective way to diagnose</a:t>
            </a:r>
            <a:endParaRPr i="1"/>
          </a:p>
        </p:txBody>
      </p:sp>
      <p:pic>
        <p:nvPicPr>
          <p:cNvPr id="77" name="Google Shape;77;p15"/>
          <p:cNvPicPr preferRelativeResize="0"/>
          <p:nvPr/>
        </p:nvPicPr>
        <p:blipFill>
          <a:blip r:embed="rId3">
            <a:alphaModFix/>
          </a:blip>
          <a:stretch>
            <a:fillRect/>
          </a:stretch>
        </p:blipFill>
        <p:spPr>
          <a:xfrm>
            <a:off x="581550" y="1653200"/>
            <a:ext cx="2328750" cy="2752150"/>
          </a:xfrm>
          <a:prstGeom prst="rect">
            <a:avLst/>
          </a:prstGeom>
          <a:noFill/>
          <a:ln>
            <a:noFill/>
          </a:ln>
        </p:spPr>
      </p:pic>
      <p:sp>
        <p:nvSpPr>
          <p:cNvPr id="78" name="Google Shape;78;p15"/>
          <p:cNvSpPr txBox="1"/>
          <p:nvPr/>
        </p:nvSpPr>
        <p:spPr>
          <a:xfrm>
            <a:off x="581550" y="4479925"/>
            <a:ext cx="819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solidFill>
                  <a:schemeClr val="dk1"/>
                </a:solidFill>
                <a:latin typeface="Roboto"/>
                <a:ea typeface="Roboto"/>
                <a:cs typeface="Roboto"/>
                <a:sym typeface="Roboto"/>
              </a:rPr>
              <a:t>Source: https://www.kaggle.com/legendahmed/alzheimermridataset</a:t>
            </a:r>
            <a:endParaRPr sz="1300">
              <a:solidFill>
                <a:schemeClr val="dk1"/>
              </a:solidFill>
              <a:latin typeface="Roboto"/>
              <a:ea typeface="Roboto"/>
              <a:cs typeface="Roboto"/>
              <a:sym typeface="Roboto"/>
            </a:endParaRPr>
          </a:p>
        </p:txBody>
      </p:sp>
      <p:sp>
        <p:nvSpPr>
          <p:cNvPr id="79" name="Google Shape;79;p15"/>
          <p:cNvSpPr/>
          <p:nvPr/>
        </p:nvSpPr>
        <p:spPr>
          <a:xfrm flipH="1" rot="10800000">
            <a:off x="3478350" y="3411825"/>
            <a:ext cx="717900" cy="495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How Is Alzheimer’s Diagnosed?</a:t>
            </a:r>
            <a:endParaRPr/>
          </a:p>
        </p:txBody>
      </p:sp>
      <p:sp>
        <p:nvSpPr>
          <p:cNvPr id="85" name="Google Shape;85;p16"/>
          <p:cNvSpPr txBox="1"/>
          <p:nvPr>
            <p:ph idx="1" type="body"/>
          </p:nvPr>
        </p:nvSpPr>
        <p:spPr>
          <a:xfrm>
            <a:off x="4572000" y="1489825"/>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Usually diagnosed through</a:t>
            </a:r>
            <a:endParaRPr/>
          </a:p>
          <a:p>
            <a:pPr indent="-342900" lvl="0" marL="457200" rtl="0" algn="l">
              <a:spcBef>
                <a:spcPts val="1200"/>
              </a:spcBef>
              <a:spcAft>
                <a:spcPts val="0"/>
              </a:spcAft>
              <a:buSzPts val="1800"/>
              <a:buChar char="●"/>
            </a:pPr>
            <a:r>
              <a:rPr lang="ko"/>
              <a:t>medical history</a:t>
            </a:r>
            <a:endParaRPr/>
          </a:p>
          <a:p>
            <a:pPr indent="-342900" lvl="0" marL="457200" rtl="0" algn="l">
              <a:spcBef>
                <a:spcPts val="0"/>
              </a:spcBef>
              <a:spcAft>
                <a:spcPts val="0"/>
              </a:spcAft>
              <a:buSzPts val="1800"/>
              <a:buChar char="●"/>
            </a:pPr>
            <a:r>
              <a:rPr lang="ko"/>
              <a:t>family history</a:t>
            </a:r>
            <a:endParaRPr/>
          </a:p>
          <a:p>
            <a:pPr indent="-342900" lvl="0" marL="457200" rtl="0" algn="l">
              <a:spcBef>
                <a:spcPts val="0"/>
              </a:spcBef>
              <a:spcAft>
                <a:spcPts val="0"/>
              </a:spcAft>
              <a:buSzPts val="1800"/>
              <a:buChar char="●"/>
            </a:pPr>
            <a:r>
              <a:rPr lang="ko"/>
              <a:t>behavior observation</a:t>
            </a:r>
            <a:endParaRPr/>
          </a:p>
          <a:p>
            <a:pPr indent="0" lvl="0" marL="0" rtl="0" algn="l">
              <a:spcBef>
                <a:spcPts val="1200"/>
              </a:spcBef>
              <a:spcAft>
                <a:spcPts val="1200"/>
              </a:spcAft>
              <a:buNone/>
            </a:pPr>
            <a:r>
              <a:rPr lang="ko">
                <a:highlight>
                  <a:srgbClr val="6FA8DC"/>
                </a:highlight>
              </a:rPr>
              <a:t>MRI scans can be used to detect brain anomalies specific to Alzheimer’s, ruling out other diseases and saving time for the patient</a:t>
            </a:r>
            <a:endParaRPr>
              <a:highlight>
                <a:srgbClr val="6FA8DC"/>
              </a:highlight>
            </a:endParaRPr>
          </a:p>
        </p:txBody>
      </p:sp>
      <p:pic>
        <p:nvPicPr>
          <p:cNvPr id="86" name="Google Shape;86;p16"/>
          <p:cNvPicPr preferRelativeResize="0"/>
          <p:nvPr/>
        </p:nvPicPr>
        <p:blipFill>
          <a:blip r:embed="rId3">
            <a:alphaModFix/>
          </a:blip>
          <a:stretch>
            <a:fillRect/>
          </a:stretch>
        </p:blipFill>
        <p:spPr>
          <a:xfrm>
            <a:off x="387894" y="1678638"/>
            <a:ext cx="4005924" cy="2701274"/>
          </a:xfrm>
          <a:prstGeom prst="rect">
            <a:avLst/>
          </a:prstGeom>
          <a:noFill/>
          <a:ln>
            <a:noFill/>
          </a:ln>
        </p:spPr>
      </p:pic>
      <p:sp>
        <p:nvSpPr>
          <p:cNvPr id="87" name="Google Shape;87;p16"/>
          <p:cNvSpPr txBox="1"/>
          <p:nvPr/>
        </p:nvSpPr>
        <p:spPr>
          <a:xfrm>
            <a:off x="444050" y="4499625"/>
            <a:ext cx="632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solidFill>
                  <a:schemeClr val="dk1"/>
                </a:solidFill>
                <a:latin typeface="Roboto"/>
                <a:ea typeface="Roboto"/>
                <a:cs typeface="Roboto"/>
                <a:sym typeface="Roboto"/>
              </a:rPr>
              <a:t>Source: https://commons.wikimedia.org/wiki/File:Brain-ALZH.png</a:t>
            </a:r>
            <a:endParaRPr sz="13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Convolutional Neural Networks</a:t>
            </a:r>
            <a:endParaRPr/>
          </a:p>
        </p:txBody>
      </p:sp>
      <p:sp>
        <p:nvSpPr>
          <p:cNvPr id="93" name="Google Shape;93;p17"/>
          <p:cNvSpPr txBox="1"/>
          <p:nvPr>
            <p:ph idx="1" type="body"/>
          </p:nvPr>
        </p:nvSpPr>
        <p:spPr>
          <a:xfrm>
            <a:off x="387900" y="1489825"/>
            <a:ext cx="8537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 convolutional neural network consists of 3 types of layers</a:t>
            </a:r>
            <a:endParaRPr/>
          </a:p>
          <a:p>
            <a:pPr indent="0" lvl="0" marL="0" rtl="0" algn="l">
              <a:spcBef>
                <a:spcPts val="1200"/>
              </a:spcBef>
              <a:spcAft>
                <a:spcPts val="1200"/>
              </a:spcAft>
              <a:buNone/>
            </a:pPr>
            <a:r>
              <a:rPr lang="ko"/>
              <a:t>1. </a:t>
            </a:r>
            <a:r>
              <a:rPr lang="ko"/>
              <a:t>Convolutional layers  2. Pooling layers  3. Fully connected layer</a:t>
            </a:r>
            <a:endParaRPr/>
          </a:p>
        </p:txBody>
      </p:sp>
      <p:pic>
        <p:nvPicPr>
          <p:cNvPr id="94" name="Google Shape;94;p17"/>
          <p:cNvPicPr preferRelativeResize="0"/>
          <p:nvPr/>
        </p:nvPicPr>
        <p:blipFill>
          <a:blip r:embed="rId3">
            <a:alphaModFix/>
          </a:blip>
          <a:stretch>
            <a:fillRect/>
          </a:stretch>
        </p:blipFill>
        <p:spPr>
          <a:xfrm>
            <a:off x="1128250" y="2571750"/>
            <a:ext cx="7056401" cy="238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CNN - Convolutional Layer</a:t>
            </a:r>
            <a:endParaRPr/>
          </a:p>
        </p:txBody>
      </p:sp>
      <p:sp>
        <p:nvSpPr>
          <p:cNvPr id="100" name="Google Shape;100;p18"/>
          <p:cNvSpPr txBox="1"/>
          <p:nvPr>
            <p:ph idx="1" type="body"/>
          </p:nvPr>
        </p:nvSpPr>
        <p:spPr>
          <a:xfrm>
            <a:off x="387900" y="1489825"/>
            <a:ext cx="45633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ko">
                <a:latin typeface="Arial"/>
                <a:ea typeface="Arial"/>
                <a:cs typeface="Arial"/>
                <a:sym typeface="Arial"/>
              </a:rPr>
              <a:t>Converts image data into digestible numerical data for the neurons</a:t>
            </a:r>
            <a:endParaRPr/>
          </a:p>
        </p:txBody>
      </p:sp>
      <p:pic>
        <p:nvPicPr>
          <p:cNvPr id="101" name="Google Shape;101;p18"/>
          <p:cNvPicPr preferRelativeResize="0"/>
          <p:nvPr/>
        </p:nvPicPr>
        <p:blipFill>
          <a:blip r:embed="rId3">
            <a:alphaModFix/>
          </a:blip>
          <a:stretch>
            <a:fillRect/>
          </a:stretch>
        </p:blipFill>
        <p:spPr>
          <a:xfrm>
            <a:off x="5081250" y="1710013"/>
            <a:ext cx="3438425" cy="2638525"/>
          </a:xfrm>
          <a:prstGeom prst="rect">
            <a:avLst/>
          </a:prstGeom>
          <a:noFill/>
          <a:ln>
            <a:noFill/>
          </a:ln>
        </p:spPr>
      </p:pic>
      <p:sp>
        <p:nvSpPr>
          <p:cNvPr id="102" name="Google Shape;102;p18"/>
          <p:cNvSpPr txBox="1"/>
          <p:nvPr/>
        </p:nvSpPr>
        <p:spPr>
          <a:xfrm>
            <a:off x="1864975" y="4445975"/>
            <a:ext cx="6891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solidFill>
                  <a:schemeClr val="dk1"/>
                </a:solidFill>
                <a:latin typeface="Calibri"/>
                <a:ea typeface="Calibri"/>
                <a:cs typeface="Calibri"/>
                <a:sym typeface="Calibri"/>
              </a:rPr>
              <a:t>Source: https://towardsdatascience.com/a-comprehensive-guide-to-convolutional-neural-networks-the-eli5-way-3bd2b1164a53</a:t>
            </a:r>
            <a:endParaRPr sz="1000">
              <a:solidFill>
                <a:schemeClr val="dk1"/>
              </a:solidFill>
              <a:latin typeface="Calibri"/>
              <a:ea typeface="Calibri"/>
              <a:cs typeface="Calibri"/>
              <a:sym typeface="Calibri"/>
            </a:endParaRPr>
          </a:p>
        </p:txBody>
      </p:sp>
      <p:pic>
        <p:nvPicPr>
          <p:cNvPr id="103" name="Google Shape;103;p18"/>
          <p:cNvPicPr preferRelativeResize="0"/>
          <p:nvPr/>
        </p:nvPicPr>
        <p:blipFill rotWithShape="1">
          <a:blip r:embed="rId4">
            <a:alphaModFix/>
          </a:blip>
          <a:srcRect b="0" l="0" r="70681" t="0"/>
          <a:stretch/>
        </p:blipFill>
        <p:spPr>
          <a:xfrm>
            <a:off x="1379875" y="1747738"/>
            <a:ext cx="2224274" cy="25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0"/>
                                        </p:tgtEl>
                                      </p:cBhvr>
                                    </p:animEffect>
                                    <p:set>
                                      <p:cBhvr>
                                        <p:cTn dur="1" fill="hold">
                                          <p:stCondLst>
                                            <p:cond delay="1000"/>
                                          </p:stCondLst>
                                        </p:cTn>
                                        <p:tgtEl>
                                          <p:spTgt spid="10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CNN - Pooling Layer</a:t>
            </a:r>
            <a:endParaRPr/>
          </a:p>
        </p:txBody>
      </p:sp>
      <p:sp>
        <p:nvSpPr>
          <p:cNvPr id="109" name="Google Shape;109;p19"/>
          <p:cNvSpPr txBox="1"/>
          <p:nvPr>
            <p:ph idx="1" type="body"/>
          </p:nvPr>
        </p:nvSpPr>
        <p:spPr>
          <a:xfrm>
            <a:off x="387900" y="1489825"/>
            <a:ext cx="4281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Simplifies a high-resolution array into a low-resolution array, reducing the burden on the machine learning algorithm itself</a:t>
            </a:r>
            <a:endParaRPr/>
          </a:p>
          <a:p>
            <a:pPr indent="-342900" lvl="0" marL="457200" rtl="0" algn="l">
              <a:spcBef>
                <a:spcPts val="1200"/>
              </a:spcBef>
              <a:spcAft>
                <a:spcPts val="0"/>
              </a:spcAft>
              <a:buSzPts val="1800"/>
              <a:buChar char="●"/>
            </a:pPr>
            <a:r>
              <a:rPr lang="ko"/>
              <a:t>Max pooling (works better)</a:t>
            </a:r>
            <a:endParaRPr/>
          </a:p>
          <a:p>
            <a:pPr indent="-342900" lvl="0" marL="457200" rtl="0" algn="l">
              <a:spcBef>
                <a:spcPts val="0"/>
              </a:spcBef>
              <a:spcAft>
                <a:spcPts val="0"/>
              </a:spcAft>
              <a:buSzPts val="1800"/>
              <a:buChar char="●"/>
            </a:pPr>
            <a:r>
              <a:rPr lang="ko"/>
              <a:t>Average pooling</a:t>
            </a:r>
            <a:endParaRPr/>
          </a:p>
        </p:txBody>
      </p:sp>
      <p:pic>
        <p:nvPicPr>
          <p:cNvPr id="110" name="Google Shape;110;p19"/>
          <p:cNvPicPr preferRelativeResize="0"/>
          <p:nvPr/>
        </p:nvPicPr>
        <p:blipFill>
          <a:blip r:embed="rId3">
            <a:alphaModFix/>
          </a:blip>
          <a:stretch>
            <a:fillRect/>
          </a:stretch>
        </p:blipFill>
        <p:spPr>
          <a:xfrm>
            <a:off x="4895750" y="1554200"/>
            <a:ext cx="4008358" cy="2950150"/>
          </a:xfrm>
          <a:prstGeom prst="rect">
            <a:avLst/>
          </a:prstGeom>
          <a:noFill/>
          <a:ln>
            <a:noFill/>
          </a:ln>
        </p:spPr>
      </p:pic>
      <p:sp>
        <p:nvSpPr>
          <p:cNvPr id="111" name="Google Shape;111;p19"/>
          <p:cNvSpPr txBox="1"/>
          <p:nvPr/>
        </p:nvSpPr>
        <p:spPr>
          <a:xfrm>
            <a:off x="1864800" y="4568725"/>
            <a:ext cx="6891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solidFill>
                  <a:schemeClr val="dk1"/>
                </a:solidFill>
                <a:latin typeface="Calibri"/>
                <a:ea typeface="Calibri"/>
                <a:cs typeface="Calibri"/>
                <a:sym typeface="Calibri"/>
              </a:rPr>
              <a:t>Source: https://towardsdatascience.com/a-comprehensive-guide-to-convolutional-neural-networks-the-eli5-way-3bd2b1164a53</a:t>
            </a:r>
            <a:endParaRPr sz="1000">
              <a:solidFill>
                <a:schemeClr val="dk1"/>
              </a:solidFill>
              <a:latin typeface="Calibri"/>
              <a:ea typeface="Calibri"/>
              <a:cs typeface="Calibri"/>
              <a:sym typeface="Calibri"/>
            </a:endParaRPr>
          </a:p>
        </p:txBody>
      </p:sp>
      <p:pic>
        <p:nvPicPr>
          <p:cNvPr id="112" name="Google Shape;112;p19"/>
          <p:cNvPicPr preferRelativeResize="0"/>
          <p:nvPr/>
        </p:nvPicPr>
        <p:blipFill rotWithShape="1">
          <a:blip r:embed="rId4">
            <a:alphaModFix/>
          </a:blip>
          <a:srcRect b="16233" l="13480" r="58621" t="0"/>
          <a:stretch/>
        </p:blipFill>
        <p:spPr>
          <a:xfrm>
            <a:off x="1237425" y="1719241"/>
            <a:ext cx="2582850" cy="262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9"/>
                                        </p:tgtEl>
                                      </p:cBhvr>
                                    </p:animEffect>
                                    <p:set>
                                      <p:cBhvr>
                                        <p:cTn dur="1" fill="hold">
                                          <p:stCondLst>
                                            <p:cond delay="1000"/>
                                          </p:stCondLst>
                                        </p:cTn>
                                        <p:tgtEl>
                                          <p:spTgt spid="10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CNN - Fully Connected Layer</a:t>
            </a:r>
            <a:endParaRPr/>
          </a:p>
        </p:txBody>
      </p:sp>
      <p:sp>
        <p:nvSpPr>
          <p:cNvPr id="118" name="Google Shape;118;p20"/>
          <p:cNvSpPr txBox="1"/>
          <p:nvPr>
            <p:ph idx="1" type="body"/>
          </p:nvPr>
        </p:nvSpPr>
        <p:spPr>
          <a:xfrm>
            <a:off x="387900" y="1489825"/>
            <a:ext cx="4067400" cy="33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AKA feedforward neural network</a:t>
            </a:r>
            <a:endParaRPr/>
          </a:p>
          <a:p>
            <a:pPr indent="0" lvl="0" marL="0" rtl="0" algn="l">
              <a:spcBef>
                <a:spcPts val="1200"/>
              </a:spcBef>
              <a:spcAft>
                <a:spcPts val="0"/>
              </a:spcAft>
              <a:buNone/>
            </a:pPr>
            <a:r>
              <a:rPr lang="ko"/>
              <a:t>Input values &gt; neurons &gt; output values &gt; summation &gt; single output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Analogous to a group of students working on a problem set, then collecting their answers to predict the correct answer</a:t>
            </a:r>
            <a:endParaRPr/>
          </a:p>
          <a:p>
            <a:pPr indent="0" lvl="0" marL="0" rtl="0" algn="l">
              <a:spcBef>
                <a:spcPts val="1200"/>
              </a:spcBef>
              <a:spcAft>
                <a:spcPts val="1200"/>
              </a:spcAft>
              <a:buNone/>
            </a:pPr>
            <a:r>
              <a:t/>
            </a:r>
            <a:endParaRPr/>
          </a:p>
        </p:txBody>
      </p:sp>
      <p:pic>
        <p:nvPicPr>
          <p:cNvPr id="119" name="Google Shape;119;p20"/>
          <p:cNvPicPr preferRelativeResize="0"/>
          <p:nvPr/>
        </p:nvPicPr>
        <p:blipFill rotWithShape="1">
          <a:blip r:embed="rId3">
            <a:alphaModFix/>
          </a:blip>
          <a:srcRect b="16233" l="72949" r="10479" t="0"/>
          <a:stretch/>
        </p:blipFill>
        <p:spPr>
          <a:xfrm>
            <a:off x="4120688" y="1754550"/>
            <a:ext cx="1552124" cy="2650700"/>
          </a:xfrm>
          <a:prstGeom prst="rect">
            <a:avLst/>
          </a:prstGeom>
          <a:noFill/>
          <a:ln>
            <a:noFill/>
          </a:ln>
        </p:spPr>
      </p:pic>
      <p:pic>
        <p:nvPicPr>
          <p:cNvPr id="120" name="Google Shape;120;p20"/>
          <p:cNvPicPr preferRelativeResize="0"/>
          <p:nvPr/>
        </p:nvPicPr>
        <p:blipFill>
          <a:blip r:embed="rId4">
            <a:alphaModFix/>
          </a:blip>
          <a:stretch>
            <a:fillRect/>
          </a:stretch>
        </p:blipFill>
        <p:spPr>
          <a:xfrm>
            <a:off x="4530266" y="1969188"/>
            <a:ext cx="4357984" cy="2436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8"/>
                                        </p:tgtEl>
                                      </p:cBhvr>
                                    </p:animEffect>
                                    <p:set>
                                      <p:cBhvr>
                                        <p:cTn dur="1" fill="hold">
                                          <p:stCondLst>
                                            <p:cond delay="1000"/>
                                          </p:stCondLst>
                                        </p:cTn>
                                        <p:tgtEl>
                                          <p:spTgt spid="11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What Does a Typical Dataset Look Like?</a:t>
            </a:r>
            <a:endParaRPr/>
          </a:p>
        </p:txBody>
      </p:sp>
      <p:sp>
        <p:nvSpPr>
          <p:cNvPr id="126" name="Google Shape;126;p21"/>
          <p:cNvSpPr txBox="1"/>
          <p:nvPr>
            <p:ph idx="1" type="body"/>
          </p:nvPr>
        </p:nvSpPr>
        <p:spPr>
          <a:xfrm>
            <a:off x="387900" y="1489825"/>
            <a:ext cx="45336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MRI images are categorized into 4 groups</a:t>
            </a:r>
            <a:endParaRPr/>
          </a:p>
          <a:p>
            <a:pPr indent="-342900" lvl="0" marL="457200" rtl="0" algn="l">
              <a:spcBef>
                <a:spcPts val="1200"/>
              </a:spcBef>
              <a:spcAft>
                <a:spcPts val="0"/>
              </a:spcAft>
              <a:buSzPts val="1800"/>
              <a:buChar char="●"/>
            </a:pPr>
            <a:r>
              <a:rPr lang="ko"/>
              <a:t>No dementia</a:t>
            </a:r>
            <a:endParaRPr/>
          </a:p>
          <a:p>
            <a:pPr indent="-342900" lvl="0" marL="457200" rtl="0" algn="l">
              <a:spcBef>
                <a:spcPts val="0"/>
              </a:spcBef>
              <a:spcAft>
                <a:spcPts val="0"/>
              </a:spcAft>
              <a:buSzPts val="1800"/>
              <a:buChar char="●"/>
            </a:pPr>
            <a:r>
              <a:rPr lang="ko"/>
              <a:t>Very mild dementia</a:t>
            </a:r>
            <a:endParaRPr/>
          </a:p>
          <a:p>
            <a:pPr indent="-342900" lvl="0" marL="457200" rtl="0" algn="l">
              <a:spcBef>
                <a:spcPts val="0"/>
              </a:spcBef>
              <a:spcAft>
                <a:spcPts val="0"/>
              </a:spcAft>
              <a:buSzPts val="1800"/>
              <a:buChar char="●"/>
            </a:pPr>
            <a:r>
              <a:rPr lang="ko"/>
              <a:t>Mild dementia</a:t>
            </a:r>
            <a:endParaRPr/>
          </a:p>
          <a:p>
            <a:pPr indent="-342900" lvl="0" marL="457200" rtl="0" algn="l">
              <a:spcBef>
                <a:spcPts val="0"/>
              </a:spcBef>
              <a:spcAft>
                <a:spcPts val="0"/>
              </a:spcAft>
              <a:buSzPts val="1800"/>
              <a:buChar char="●"/>
            </a:pPr>
            <a:r>
              <a:rPr lang="ko"/>
              <a:t>Moderate dementia</a:t>
            </a:r>
            <a:endParaRPr/>
          </a:p>
          <a:p>
            <a:pPr indent="0" lvl="0" marL="0" rtl="0" algn="l">
              <a:spcBef>
                <a:spcPts val="1200"/>
              </a:spcBef>
              <a:spcAft>
                <a:spcPts val="1200"/>
              </a:spcAft>
              <a:buNone/>
            </a:pPr>
            <a:r>
              <a:rPr lang="ko"/>
              <a:t>Hard to detect mild or very mild cases through human eyes. We attempt to overcome it through machine learning.</a:t>
            </a:r>
            <a:endParaRPr/>
          </a:p>
        </p:txBody>
      </p:sp>
      <p:pic>
        <p:nvPicPr>
          <p:cNvPr id="127" name="Google Shape;127;p21"/>
          <p:cNvPicPr preferRelativeResize="0"/>
          <p:nvPr/>
        </p:nvPicPr>
        <p:blipFill rotWithShape="1">
          <a:blip r:embed="rId3">
            <a:alphaModFix/>
          </a:blip>
          <a:srcRect b="0" l="23699" r="0" t="0"/>
          <a:stretch/>
        </p:blipFill>
        <p:spPr>
          <a:xfrm>
            <a:off x="5061425" y="2032475"/>
            <a:ext cx="3571476" cy="233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