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Roboto Medium"/>
      <p:regular r:id="rId32"/>
      <p:bold r:id="rId33"/>
      <p:italic r:id="rId34"/>
      <p:boldItalic r:id="rId35"/>
    </p:embeddedFont>
    <p:embeddedFont>
      <p:font typeface="Roboto Slab SemiBo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034D00-8878-4DCE-8126-6D4AF435543B}">
  <a:tblStyle styleId="{DE034D00-8878-4DCE-8126-6D4AF435543B}"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Medium-bold.fntdata"/><Relationship Id="rId10" Type="http://schemas.openxmlformats.org/officeDocument/2006/relationships/slide" Target="slides/slide4.xml"/><Relationship Id="rId32" Type="http://schemas.openxmlformats.org/officeDocument/2006/relationships/font" Target="fonts/RobotoMedium-regular.fntdata"/><Relationship Id="rId13" Type="http://schemas.openxmlformats.org/officeDocument/2006/relationships/slide" Target="slides/slide7.xml"/><Relationship Id="rId35" Type="http://schemas.openxmlformats.org/officeDocument/2006/relationships/font" Target="fonts/RobotoMedium-boldItalic.fntdata"/><Relationship Id="rId12" Type="http://schemas.openxmlformats.org/officeDocument/2006/relationships/slide" Target="slides/slide6.xml"/><Relationship Id="rId34" Type="http://schemas.openxmlformats.org/officeDocument/2006/relationships/font" Target="fonts/RobotoMedium-italic.fntdata"/><Relationship Id="rId15" Type="http://schemas.openxmlformats.org/officeDocument/2006/relationships/slide" Target="slides/slide9.xml"/><Relationship Id="rId37" Type="http://schemas.openxmlformats.org/officeDocument/2006/relationships/font" Target="fonts/RobotoSlabSemiBold-bold.fntdata"/><Relationship Id="rId14" Type="http://schemas.openxmlformats.org/officeDocument/2006/relationships/slide" Target="slides/slide8.xml"/><Relationship Id="rId36" Type="http://schemas.openxmlformats.org/officeDocument/2006/relationships/font" Target="fonts/RobotoSlab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Hello class, we are team thinkers and we came back with a new project idea for CSP 200. I am Dongho Lee, and I am Christian Yan. This is milestone 2 of our project and it will be about the detection of Alzheimer’s using convolutional neural network on MRI scans.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68974b6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68974b6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Next one is called the VGG19 model. This model is very similar to VGG16 and has the same input and output formats. But the key difference is that each of the last 3 cycles has one more convolutional layer. We also removed the top layers attached the same layers as we did to VGG16. Let’s see how this affects the outcome of the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8974b67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8974b67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you can see, the accuracy of transfer learning with VGG19 was about 5%p higher compared to when we used VGG16. So we can already see that VGG19 is a more promising model for Alzheimer’s diagnosis. But there is one more possibility.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8974b67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68974b67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Helps with vanishing gradient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68974b6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68974b6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68974b67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68974b67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8974b67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8974b67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542f2f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542f2f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If you paid attention to the accuracy graphs, you would notice that validation accuracy is significantly lower than training accuracy. This is a phenomenon known as overfitting, and it can happen when there are too many parameters in the deep learning model, or the training images are not sufficiently preprocessed to create a more reliable model. While working on overfitting, we will also research image augmentation, which expands the dataset using existing images, using tensorflow’s built-in functionalities like ImageDataGenerator.</a:t>
            </a:r>
            <a:endParaRPr/>
          </a:p>
          <a:p>
            <a:pPr indent="0" lvl="0" marL="0" rtl="0" algn="l">
              <a:spcBef>
                <a:spcPts val="0"/>
              </a:spcBef>
              <a:spcAft>
                <a:spcPts val="0"/>
              </a:spcAft>
              <a:buNone/>
            </a:pPr>
            <a:r>
              <a:rPr lang="ko"/>
              <a:t>As for the datasets, we have found a new source called ADNI which stands for Alzheimer’s Disease Neuroimaging Initiative. And we will keep searching on Google, Kaggle, and ImageNet as well.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42f2f6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42f2f6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is a table of our weekly goals, which largely consist of 2 parts: improvement milestones on our convolutional neural network, and then a preprocessor milestone.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42f2f6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42f2f6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542f2f6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542f2f6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aff80b2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aff80b2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will first talk about our new project goal, and introduce what we have achieved so far in our 4 approaches.We have tried to build our own convolutional neural network model, and also have tried transfer learning using 3 pretrained models: VGG16, VGG19, and ResNet.</a:t>
            </a:r>
            <a:endParaRPr/>
          </a:p>
          <a:p>
            <a:pPr indent="0" lvl="0" marL="0" rtl="0" algn="l">
              <a:spcBef>
                <a:spcPts val="0"/>
              </a:spcBef>
              <a:spcAft>
                <a:spcPts val="0"/>
              </a:spcAft>
              <a:buNone/>
            </a:pPr>
            <a:r>
              <a:rPr lang="ko"/>
              <a:t>We are also getting to know about preprocessing at this stage, and the first thing we’ve tried is the Gaussian noise layer.</a:t>
            </a:r>
            <a:endParaRPr/>
          </a:p>
          <a:p>
            <a:pPr indent="0" lvl="0" marL="0" rtl="0" algn="l">
              <a:spcBef>
                <a:spcPts val="0"/>
              </a:spcBef>
              <a:spcAft>
                <a:spcPts val="0"/>
              </a:spcAft>
              <a:buNone/>
            </a:pPr>
            <a:r>
              <a:rPr lang="ko"/>
              <a:t>And lastly, we will talk about areas that we still need to improve in.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ff23a11c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ff23a11c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dataset consists of 5121 of MRI scans with dimensions of 176 by 208, which used to be divided into 4 categories depending on severity. But as of now, we have merged the categories into no dementia vs dementia, so we can build a binary classification system. We are aiming for an accuracy of at least 95%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ff23a11c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ff23a11c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we have gone over in the first milestone presentation, we will be utilizing convolutional neural networks, and employ supervised learning.</a:t>
            </a:r>
            <a:endParaRPr/>
          </a:p>
          <a:p>
            <a:pPr indent="0" lvl="0" marL="0" rtl="0" algn="l">
              <a:spcBef>
                <a:spcPts val="0"/>
              </a:spcBef>
              <a:spcAft>
                <a:spcPts val="0"/>
              </a:spcAft>
              <a:buNone/>
            </a:pPr>
            <a:r>
              <a:rPr lang="ko"/>
              <a:t>A convolutional neural network, CNN in short, stacks convolutional layers and pooling layers to make sense of the input image, then feeds it to the neural network, also known as the fully connected layer or the feedforward network.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ff80b2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ff80b2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first model was our own creation, and we call it the naive CNN method, the model consists of these layers shown on the right, and as you can see, while the training accuracy, the accuracy of the predictions for training data, was approaching 100%, the validation accuracy, the accuracy of the predictions for new data, was barely reaching 70%.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aff80b2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aff80b2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So we began exploring alternatives with Professor Bede, and Professor Toth’s suggestion to use transfer learning sounded like a good option. Transfer learning is a transfer or, as I’d like to call it, transplanting a functioning model into our model so it already knows its job from the beginning.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weight has been previously initialized by training with other larger datasets such as ImageNet dataset. Usually, fine-tuning of the model is done in the last few layers.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8974b6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8974b6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To elaborate on what was written in the previous slide, transfer learning consists of two parts, the frozen or untrainable part, and the trainable part.</a:t>
            </a:r>
            <a:endParaRPr/>
          </a:p>
          <a:p>
            <a:pPr indent="0" lvl="0" marL="0" rtl="0" algn="l">
              <a:spcBef>
                <a:spcPts val="0"/>
              </a:spcBef>
              <a:spcAft>
                <a:spcPts val="0"/>
              </a:spcAft>
              <a:buNone/>
            </a:pPr>
            <a:r>
              <a:rPr lang="ko"/>
              <a:t>As the deep learning model keeps producing predictions, it tries to maximize the prediction accuracy by changing its parameters. In case of transfer learning, most or all layers of the pretrained model will be kept as they are, but the last few layers will keep being updated to produce more accurate predictions.</a:t>
            </a:r>
            <a:endParaRPr/>
          </a:p>
          <a:p>
            <a:pPr indent="0" lvl="0" marL="0" rtl="0" algn="l">
              <a:spcBef>
                <a:spcPts val="0"/>
              </a:spcBef>
              <a:spcAft>
                <a:spcPts val="0"/>
              </a:spcAft>
              <a:buNone/>
            </a:pPr>
            <a:r>
              <a:rPr lang="ko"/>
              <a:t>In the diagram, the model on the left cannot be trained at all because everything is frozen. The one in the middle has a trainable classifier (or top layer as it is called in keras). The one on the right even unfroze some part of the pretrained model. We chose the 2nd approach which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8974b6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8974b6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is the first pretrained model that we’ve researched. The diagram on the right shows you what VGG16 looks like. It takes a 224x224 image with RGB values and predicts which of the 1000 categories this image fits into. We will remove the top layer, freeze the rest, and add our own top layer, as shown in the 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8974b6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68974b6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is what the model looks like and how well it did. While the training vs validation accuracy still has a wide gap, we managed to increase the accuracy to 75-80%.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10475"/>
            <a:ext cx="5783400" cy="19359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t/>
            </a:r>
            <a:endParaRPr sz="2750">
              <a:latin typeface="Roboto Slab SemiBold"/>
              <a:ea typeface="Roboto Slab SemiBold"/>
              <a:cs typeface="Roboto Slab SemiBold"/>
              <a:sym typeface="Roboto Slab SemiBold"/>
            </a:endParaRPr>
          </a:p>
          <a:p>
            <a:pPr indent="0" lvl="0" marL="0" rtl="0" algn="ctr">
              <a:lnSpc>
                <a:spcPct val="150000"/>
              </a:lnSpc>
              <a:spcBef>
                <a:spcPts val="0"/>
              </a:spcBef>
              <a:spcAft>
                <a:spcPts val="0"/>
              </a:spcAft>
              <a:buNone/>
            </a:pPr>
            <a:r>
              <a:t/>
            </a:r>
            <a:endParaRPr sz="2750">
              <a:latin typeface="Roboto Slab SemiBold"/>
              <a:ea typeface="Roboto Slab SemiBold"/>
              <a:cs typeface="Roboto Slab SemiBold"/>
              <a:sym typeface="Roboto Slab SemiBold"/>
            </a:endParaRPr>
          </a:p>
          <a:p>
            <a:pPr indent="0" lvl="0" marL="0" rtl="0" algn="ctr">
              <a:lnSpc>
                <a:spcPct val="150000"/>
              </a:lnSpc>
              <a:spcBef>
                <a:spcPts val="0"/>
              </a:spcBef>
              <a:spcAft>
                <a:spcPts val="0"/>
              </a:spcAft>
              <a:buNone/>
            </a:pPr>
            <a:r>
              <a:rPr lang="ko" sz="2750">
                <a:solidFill>
                  <a:srgbClr val="A4C2F4"/>
                </a:solidFill>
                <a:latin typeface="Roboto Slab SemiBold"/>
                <a:ea typeface="Roboto Slab SemiBold"/>
                <a:cs typeface="Roboto Slab SemiBold"/>
                <a:sym typeface="Roboto Slab SemiBold"/>
              </a:rPr>
              <a:t>Milestone 2</a:t>
            </a:r>
            <a:endParaRPr sz="2750">
              <a:solidFill>
                <a:srgbClr val="A4C2F4"/>
              </a:solidFill>
              <a:latin typeface="Roboto Slab SemiBold"/>
              <a:ea typeface="Roboto Slab SemiBold"/>
              <a:cs typeface="Roboto Slab SemiBold"/>
              <a:sym typeface="Roboto Slab SemiBold"/>
            </a:endParaRPr>
          </a:p>
          <a:p>
            <a:pPr indent="0" lvl="0" marL="0" rtl="0" algn="ctr">
              <a:lnSpc>
                <a:spcPct val="150000"/>
              </a:lnSpc>
              <a:spcBef>
                <a:spcPts val="0"/>
              </a:spcBef>
              <a:spcAft>
                <a:spcPts val="0"/>
              </a:spcAft>
              <a:buNone/>
            </a:pPr>
            <a:r>
              <a:rPr lang="ko" sz="2750">
                <a:latin typeface="Roboto Slab SemiBold"/>
                <a:ea typeface="Roboto Slab SemiBold"/>
                <a:cs typeface="Roboto Slab SemiBold"/>
                <a:sym typeface="Roboto Slab SemiBold"/>
              </a:rPr>
              <a:t>Detecting Alzheimer's Disease by Applying Convolutional Neural Network to MRI Scans</a:t>
            </a:r>
            <a:endParaRPr sz="5500">
              <a:latin typeface="Roboto Slab SemiBold"/>
              <a:ea typeface="Roboto Slab SemiBold"/>
              <a:cs typeface="Roboto Slab SemiBold"/>
              <a:sym typeface="Roboto Slab SemiBold"/>
            </a:endParaRPr>
          </a:p>
        </p:txBody>
      </p:sp>
      <p:sp>
        <p:nvSpPr>
          <p:cNvPr id="64" name="Google Shape;64;p13"/>
          <p:cNvSpPr txBox="1"/>
          <p:nvPr>
            <p:ph idx="1" type="subTitle"/>
          </p:nvPr>
        </p:nvSpPr>
        <p:spPr>
          <a:xfrm>
            <a:off x="1680300" y="2878100"/>
            <a:ext cx="5783400" cy="16287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ko" sz="2916"/>
              <a:t>Team Thinkers</a:t>
            </a:r>
            <a:endParaRPr b="1" sz="2916"/>
          </a:p>
          <a:p>
            <a:pPr indent="0" lvl="0" marL="0" rtl="0" algn="ctr">
              <a:spcBef>
                <a:spcPts val="0"/>
              </a:spcBef>
              <a:spcAft>
                <a:spcPts val="0"/>
              </a:spcAft>
              <a:buNone/>
            </a:pPr>
            <a:r>
              <a:rPr lang="ko"/>
              <a:t>Dongho Lee</a:t>
            </a:r>
            <a:endParaRPr/>
          </a:p>
          <a:p>
            <a:pPr indent="0" lvl="0" marL="0" rtl="0" algn="ctr">
              <a:spcBef>
                <a:spcPts val="0"/>
              </a:spcBef>
              <a:spcAft>
                <a:spcPts val="0"/>
              </a:spcAft>
              <a:buNone/>
            </a:pPr>
            <a:r>
              <a:rPr lang="ko"/>
              <a:t>Christian Yan</a:t>
            </a:r>
            <a:endParaRPr/>
          </a:p>
          <a:p>
            <a:pPr indent="0" lvl="0" marL="0" rtl="0" algn="ctr">
              <a:spcBef>
                <a:spcPts val="0"/>
              </a:spcBef>
              <a:spcAft>
                <a:spcPts val="0"/>
              </a:spcAft>
              <a:buNone/>
            </a:pPr>
            <a:r>
              <a:rPr lang="ko"/>
              <a:t>Professor Barnabas Bede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ko"/>
              <a:t>CSP 200</a:t>
            </a:r>
            <a:endParaRPr/>
          </a:p>
          <a:p>
            <a:pPr indent="0" lvl="0" marL="0" rtl="0" algn="ctr">
              <a:spcBef>
                <a:spcPts val="0"/>
              </a:spcBef>
              <a:spcAft>
                <a:spcPts val="0"/>
              </a:spcAft>
              <a:buNone/>
            </a:pPr>
            <a:r>
              <a:rPr lang="ko"/>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Transfer Learning: VGG19</a:t>
            </a:r>
            <a:endParaRPr/>
          </a:p>
        </p:txBody>
      </p:sp>
      <p:sp>
        <p:nvSpPr>
          <p:cNvPr id="132" name="Google Shape;132;p22"/>
          <p:cNvSpPr txBox="1"/>
          <p:nvPr>
            <p:ph idx="1" type="body"/>
          </p:nvPr>
        </p:nvSpPr>
        <p:spPr>
          <a:xfrm>
            <a:off x="387900" y="1489825"/>
            <a:ext cx="3345000" cy="360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Same input and output formats as VGG16</a:t>
            </a:r>
            <a:endParaRPr/>
          </a:p>
          <a:p>
            <a:pPr indent="-342900" lvl="0" marL="457200" rtl="0" algn="l">
              <a:spcBef>
                <a:spcPts val="0"/>
              </a:spcBef>
              <a:spcAft>
                <a:spcPts val="0"/>
              </a:spcAft>
              <a:buSzPts val="1800"/>
              <a:buChar char="●"/>
            </a:pPr>
            <a:r>
              <a:rPr lang="ko"/>
              <a:t>5 cycles of convolution and pooling</a:t>
            </a:r>
            <a:endParaRPr/>
          </a:p>
          <a:p>
            <a:pPr indent="-342900" lvl="0" marL="457200" rtl="0" algn="l">
              <a:spcBef>
                <a:spcPts val="0"/>
              </a:spcBef>
              <a:spcAft>
                <a:spcPts val="0"/>
              </a:spcAft>
              <a:buClr>
                <a:srgbClr val="FFFF00"/>
              </a:buClr>
              <a:buSzPts val="1800"/>
              <a:buChar char="●"/>
            </a:pPr>
            <a:r>
              <a:rPr lang="ko">
                <a:solidFill>
                  <a:srgbClr val="FFFF00"/>
                </a:solidFill>
              </a:rPr>
              <a:t>One more convolutional layer in the last 3 cycles</a:t>
            </a:r>
            <a:endParaRPr>
              <a:solidFill>
                <a:srgbClr val="FFFF00"/>
              </a:solidFill>
            </a:endParaRPr>
          </a:p>
          <a:p>
            <a:pPr indent="0" lvl="0" marL="0" rtl="0" algn="l">
              <a:spcBef>
                <a:spcPts val="1200"/>
              </a:spcBef>
              <a:spcAft>
                <a:spcPts val="0"/>
              </a:spcAft>
              <a:buNone/>
            </a:pPr>
            <a:r>
              <a:t/>
            </a:r>
            <a:endParaRPr>
              <a:solidFill>
                <a:srgbClr val="FFFF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sz="1200"/>
              <a:t>image source: [5]</a:t>
            </a:r>
            <a:endParaRPr sz="1200"/>
          </a:p>
        </p:txBody>
      </p:sp>
      <p:pic>
        <p:nvPicPr>
          <p:cNvPr id="133" name="Google Shape;133;p22"/>
          <p:cNvPicPr preferRelativeResize="0"/>
          <p:nvPr/>
        </p:nvPicPr>
        <p:blipFill>
          <a:blip r:embed="rId3">
            <a:alphaModFix/>
          </a:blip>
          <a:stretch>
            <a:fillRect/>
          </a:stretch>
        </p:blipFill>
        <p:spPr>
          <a:xfrm>
            <a:off x="3732869" y="1545600"/>
            <a:ext cx="5175630" cy="2967350"/>
          </a:xfrm>
          <a:prstGeom prst="rect">
            <a:avLst/>
          </a:prstGeom>
          <a:noFill/>
          <a:ln>
            <a:noFill/>
          </a:ln>
        </p:spPr>
      </p:pic>
      <p:sp>
        <p:nvSpPr>
          <p:cNvPr id="134" name="Google Shape;134;p22"/>
          <p:cNvSpPr/>
          <p:nvPr/>
        </p:nvSpPr>
        <p:spPr>
          <a:xfrm>
            <a:off x="5368275" y="4329050"/>
            <a:ext cx="643800" cy="1839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6173200" y="4329050"/>
            <a:ext cx="643800" cy="1839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7149175" y="4329050"/>
            <a:ext cx="643800" cy="1839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8185525" y="1768750"/>
            <a:ext cx="643800" cy="15000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8390900" y="3219100"/>
            <a:ext cx="148500" cy="325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8130550" y="3442275"/>
            <a:ext cx="643800" cy="944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VGG19 Results</a:t>
            </a:r>
            <a:endParaRPr/>
          </a:p>
        </p:txBody>
      </p:sp>
      <p:sp>
        <p:nvSpPr>
          <p:cNvPr id="145" name="Google Shape;145;p23"/>
          <p:cNvSpPr txBox="1"/>
          <p:nvPr>
            <p:ph idx="1" type="body"/>
          </p:nvPr>
        </p:nvSpPr>
        <p:spPr>
          <a:xfrm>
            <a:off x="5504550" y="4237900"/>
            <a:ext cx="2562300" cy="35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ko"/>
              <a:t>Accuracy: 80-85%</a:t>
            </a:r>
            <a:endParaRPr/>
          </a:p>
        </p:txBody>
      </p:sp>
      <p:sp>
        <p:nvSpPr>
          <p:cNvPr id="146" name="Google Shape;146;p23"/>
          <p:cNvSpPr/>
          <p:nvPr/>
        </p:nvSpPr>
        <p:spPr>
          <a:xfrm>
            <a:off x="4815300" y="1525200"/>
            <a:ext cx="3940800" cy="26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3"/>
          <p:cNvPicPr preferRelativeResize="0"/>
          <p:nvPr/>
        </p:nvPicPr>
        <p:blipFill>
          <a:blip r:embed="rId3">
            <a:alphaModFix/>
          </a:blip>
          <a:stretch>
            <a:fillRect/>
          </a:stretch>
        </p:blipFill>
        <p:spPr>
          <a:xfrm>
            <a:off x="4897300" y="1627950"/>
            <a:ext cx="3776825" cy="2517875"/>
          </a:xfrm>
          <a:prstGeom prst="rect">
            <a:avLst/>
          </a:prstGeom>
          <a:noFill/>
          <a:ln>
            <a:noFill/>
          </a:ln>
        </p:spPr>
      </p:pic>
      <p:sp>
        <p:nvSpPr>
          <p:cNvPr id="148" name="Google Shape;148;p23"/>
          <p:cNvSpPr txBox="1"/>
          <p:nvPr>
            <p:ph idx="1" type="body"/>
          </p:nvPr>
        </p:nvSpPr>
        <p:spPr>
          <a:xfrm>
            <a:off x="1161150" y="4237900"/>
            <a:ext cx="2562300" cy="35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ko"/>
              <a:t>Accuracy: 75-80%</a:t>
            </a:r>
            <a:endParaRPr/>
          </a:p>
        </p:txBody>
      </p:sp>
      <p:sp>
        <p:nvSpPr>
          <p:cNvPr id="149" name="Google Shape;149;p23"/>
          <p:cNvSpPr/>
          <p:nvPr/>
        </p:nvSpPr>
        <p:spPr>
          <a:xfrm>
            <a:off x="471900" y="1525200"/>
            <a:ext cx="3940800" cy="26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3"/>
          <p:cNvPicPr preferRelativeResize="0"/>
          <p:nvPr/>
        </p:nvPicPr>
        <p:blipFill>
          <a:blip r:embed="rId4">
            <a:alphaModFix/>
          </a:blip>
          <a:stretch>
            <a:fillRect/>
          </a:stretch>
        </p:blipFill>
        <p:spPr>
          <a:xfrm>
            <a:off x="553888" y="1593463"/>
            <a:ext cx="3776825" cy="2517875"/>
          </a:xfrm>
          <a:prstGeom prst="rect">
            <a:avLst/>
          </a:prstGeom>
          <a:noFill/>
          <a:ln>
            <a:noFill/>
          </a:ln>
        </p:spPr>
      </p:pic>
      <p:sp>
        <p:nvSpPr>
          <p:cNvPr id="151" name="Google Shape;151;p23"/>
          <p:cNvSpPr/>
          <p:nvPr/>
        </p:nvSpPr>
        <p:spPr>
          <a:xfrm>
            <a:off x="4285025" y="2642050"/>
            <a:ext cx="681000" cy="29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ResNet</a:t>
            </a:r>
            <a:endParaRPr/>
          </a:p>
        </p:txBody>
      </p:sp>
      <p:sp>
        <p:nvSpPr>
          <p:cNvPr id="157" name="Google Shape;157;p24"/>
          <p:cNvSpPr txBox="1"/>
          <p:nvPr>
            <p:ph idx="1" type="body"/>
          </p:nvPr>
        </p:nvSpPr>
        <p:spPr>
          <a:xfrm>
            <a:off x="387900" y="1489825"/>
            <a:ext cx="80058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Residual Network(ResNet) is a type </a:t>
            </a:r>
            <a:br>
              <a:rPr lang="ko"/>
            </a:br>
            <a:r>
              <a:rPr lang="ko"/>
              <a:t>of </a:t>
            </a:r>
            <a:r>
              <a:rPr lang="ko"/>
              <a:t>neural</a:t>
            </a:r>
            <a:r>
              <a:rPr lang="ko"/>
              <a:t> network.</a:t>
            </a:r>
            <a:endParaRPr/>
          </a:p>
          <a:p>
            <a:pPr indent="-342900" lvl="0" marL="457200" rtl="0" algn="l">
              <a:spcBef>
                <a:spcPts val="0"/>
              </a:spcBef>
              <a:spcAft>
                <a:spcPts val="0"/>
              </a:spcAft>
              <a:buSzPts val="1800"/>
              <a:buChar char="●"/>
            </a:pPr>
            <a:r>
              <a:rPr lang="ko"/>
              <a:t>It </a:t>
            </a:r>
            <a:r>
              <a:rPr lang="ko"/>
              <a:t>utilizes</a:t>
            </a:r>
            <a:r>
              <a:rPr lang="ko"/>
              <a:t> skipping to create deeper </a:t>
            </a:r>
            <a:br>
              <a:rPr lang="ko"/>
            </a:br>
            <a:r>
              <a:rPr lang="ko"/>
              <a:t>networks.</a:t>
            </a:r>
            <a:endParaRPr/>
          </a:p>
          <a:p>
            <a:pPr indent="-342900" lvl="0" marL="457200" rtl="0" algn="l">
              <a:spcBef>
                <a:spcPts val="0"/>
              </a:spcBef>
              <a:spcAft>
                <a:spcPts val="0"/>
              </a:spcAft>
              <a:buSzPts val="1800"/>
              <a:buChar char="●"/>
            </a:pPr>
            <a:r>
              <a:rPr lang="ko"/>
              <a:t>Will go 2 or 3 layers deep depending </a:t>
            </a:r>
            <a:br>
              <a:rPr lang="ko"/>
            </a:br>
            <a:r>
              <a:rPr lang="ko"/>
              <a:t>on the total </a:t>
            </a:r>
            <a:r>
              <a:rPr lang="ko"/>
              <a:t>amount</a:t>
            </a:r>
            <a:r>
              <a:rPr lang="ko"/>
              <a:t> of layers.</a:t>
            </a:r>
            <a:endParaRPr/>
          </a:p>
        </p:txBody>
      </p:sp>
      <p:pic>
        <p:nvPicPr>
          <p:cNvPr id="158" name="Google Shape;158;p24"/>
          <p:cNvPicPr preferRelativeResize="0"/>
          <p:nvPr/>
        </p:nvPicPr>
        <p:blipFill>
          <a:blip r:embed="rId3">
            <a:alphaModFix/>
          </a:blip>
          <a:stretch>
            <a:fillRect/>
          </a:stretch>
        </p:blipFill>
        <p:spPr>
          <a:xfrm>
            <a:off x="4873300" y="1835475"/>
            <a:ext cx="3520350" cy="2134175"/>
          </a:xfrm>
          <a:prstGeom prst="rect">
            <a:avLst/>
          </a:prstGeom>
          <a:noFill/>
          <a:ln>
            <a:noFill/>
          </a:ln>
        </p:spPr>
      </p:pic>
      <p:sp>
        <p:nvSpPr>
          <p:cNvPr id="159" name="Google Shape;159;p24"/>
          <p:cNvSpPr txBox="1"/>
          <p:nvPr/>
        </p:nvSpPr>
        <p:spPr>
          <a:xfrm>
            <a:off x="424600" y="4661000"/>
            <a:ext cx="8163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ko">
                <a:solidFill>
                  <a:schemeClr val="dk1"/>
                </a:solidFill>
                <a:latin typeface="Roboto"/>
                <a:ea typeface="Roboto"/>
                <a:cs typeface="Roboto"/>
                <a:sym typeface="Roboto"/>
              </a:rPr>
              <a:t>Image Source: [6]</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34-Layer Network</a:t>
            </a:r>
            <a:endParaRPr/>
          </a:p>
        </p:txBody>
      </p:sp>
      <p:sp>
        <p:nvSpPr>
          <p:cNvPr id="165" name="Google Shape;165;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This shows an implementation</a:t>
            </a:r>
            <a:br>
              <a:rPr lang="ko"/>
            </a:br>
            <a:r>
              <a:rPr lang="ko"/>
              <a:t>of a plain and residual Network.</a:t>
            </a:r>
            <a:endParaRPr/>
          </a:p>
          <a:p>
            <a:pPr indent="-342900" lvl="0" marL="457200" rtl="0" algn="l">
              <a:spcBef>
                <a:spcPts val="0"/>
              </a:spcBef>
              <a:spcAft>
                <a:spcPts val="0"/>
              </a:spcAft>
              <a:buSzPts val="1800"/>
              <a:buChar char="●"/>
            </a:pPr>
            <a:r>
              <a:rPr lang="ko"/>
              <a:t>The right side of the two images</a:t>
            </a:r>
            <a:br>
              <a:rPr lang="ko"/>
            </a:br>
            <a:r>
              <a:rPr lang="ko"/>
              <a:t>shows a depth of 2 layers.</a:t>
            </a:r>
            <a:endParaRPr/>
          </a:p>
          <a:p>
            <a:pPr indent="-342900" lvl="0" marL="457200" rtl="0" algn="l">
              <a:spcBef>
                <a:spcPts val="0"/>
              </a:spcBef>
              <a:spcAft>
                <a:spcPts val="0"/>
              </a:spcAft>
              <a:buSzPts val="1800"/>
              <a:buChar char="●"/>
            </a:pPr>
            <a:r>
              <a:rPr lang="ko"/>
              <a:t>While the left has no skipping</a:t>
            </a:r>
            <a:br>
              <a:rPr lang="ko"/>
            </a:br>
            <a:r>
              <a:rPr lang="ko"/>
              <a:t>and goes through each layer.</a:t>
            </a:r>
            <a:endParaRPr/>
          </a:p>
        </p:txBody>
      </p:sp>
      <p:pic>
        <p:nvPicPr>
          <p:cNvPr id="166" name="Google Shape;166;p25"/>
          <p:cNvPicPr preferRelativeResize="0"/>
          <p:nvPr/>
        </p:nvPicPr>
        <p:blipFill>
          <a:blip r:embed="rId3">
            <a:alphaModFix/>
          </a:blip>
          <a:stretch>
            <a:fillRect/>
          </a:stretch>
        </p:blipFill>
        <p:spPr>
          <a:xfrm>
            <a:off x="4300513" y="500050"/>
            <a:ext cx="2314575" cy="4219575"/>
          </a:xfrm>
          <a:prstGeom prst="rect">
            <a:avLst/>
          </a:prstGeom>
          <a:noFill/>
          <a:ln>
            <a:noFill/>
          </a:ln>
        </p:spPr>
      </p:pic>
      <p:pic>
        <p:nvPicPr>
          <p:cNvPr id="167" name="Google Shape;167;p25"/>
          <p:cNvPicPr preferRelativeResize="0"/>
          <p:nvPr/>
        </p:nvPicPr>
        <p:blipFill>
          <a:blip r:embed="rId4">
            <a:alphaModFix/>
          </a:blip>
          <a:stretch>
            <a:fillRect/>
          </a:stretch>
        </p:blipFill>
        <p:spPr>
          <a:xfrm>
            <a:off x="6615100" y="500050"/>
            <a:ext cx="2305050" cy="4219575"/>
          </a:xfrm>
          <a:prstGeom prst="rect">
            <a:avLst/>
          </a:prstGeom>
          <a:noFill/>
          <a:ln>
            <a:noFill/>
          </a:ln>
        </p:spPr>
      </p:pic>
      <p:sp>
        <p:nvSpPr>
          <p:cNvPr id="168" name="Google Shape;168;p25"/>
          <p:cNvSpPr txBox="1"/>
          <p:nvPr/>
        </p:nvSpPr>
        <p:spPr>
          <a:xfrm>
            <a:off x="-1408925" y="-212300"/>
            <a:ext cx="55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5"/>
          <p:cNvSpPr txBox="1"/>
          <p:nvPr/>
        </p:nvSpPr>
        <p:spPr>
          <a:xfrm>
            <a:off x="270200" y="4699600"/>
            <a:ext cx="3329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ko">
                <a:solidFill>
                  <a:schemeClr val="dk1"/>
                </a:solidFill>
                <a:latin typeface="Roboto"/>
                <a:ea typeface="Roboto"/>
                <a:cs typeface="Roboto"/>
                <a:sym typeface="Roboto"/>
              </a:rPr>
              <a:t>Image Source: [6]</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57200" lvl="0" marL="2286000" rtl="0" algn="l">
              <a:spcBef>
                <a:spcPts val="0"/>
              </a:spcBef>
              <a:spcAft>
                <a:spcPts val="0"/>
              </a:spcAft>
              <a:buNone/>
            </a:pPr>
            <a:r>
              <a:rPr lang="ko"/>
              <a:t> CNN vs ResNet</a:t>
            </a:r>
            <a:endParaRPr/>
          </a:p>
        </p:txBody>
      </p:sp>
      <p:sp>
        <p:nvSpPr>
          <p:cNvPr id="175" name="Google Shape;17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												</a:t>
            </a:r>
            <a:endParaRPr/>
          </a:p>
        </p:txBody>
      </p:sp>
      <p:pic>
        <p:nvPicPr>
          <p:cNvPr id="176" name="Google Shape;176;p26"/>
          <p:cNvPicPr preferRelativeResize="0"/>
          <p:nvPr/>
        </p:nvPicPr>
        <p:blipFill>
          <a:blip r:embed="rId3">
            <a:alphaModFix/>
          </a:blip>
          <a:stretch>
            <a:fillRect/>
          </a:stretch>
        </p:blipFill>
        <p:spPr>
          <a:xfrm>
            <a:off x="387900" y="1657675"/>
            <a:ext cx="4114800" cy="2743200"/>
          </a:xfrm>
          <a:prstGeom prst="rect">
            <a:avLst/>
          </a:prstGeom>
          <a:noFill/>
          <a:ln>
            <a:noFill/>
          </a:ln>
        </p:spPr>
      </p:pic>
      <p:pic>
        <p:nvPicPr>
          <p:cNvPr id="177" name="Google Shape;177;p26"/>
          <p:cNvPicPr preferRelativeResize="0"/>
          <p:nvPr/>
        </p:nvPicPr>
        <p:blipFill>
          <a:blip r:embed="rId4">
            <a:alphaModFix/>
          </a:blip>
          <a:stretch>
            <a:fillRect/>
          </a:stretch>
        </p:blipFill>
        <p:spPr>
          <a:xfrm>
            <a:off x="4641300" y="1657675"/>
            <a:ext cx="4114800" cy="2743200"/>
          </a:xfrm>
          <a:prstGeom prst="rect">
            <a:avLst/>
          </a:prstGeom>
          <a:noFill/>
          <a:ln>
            <a:noFill/>
          </a:ln>
        </p:spPr>
      </p:pic>
      <p:sp>
        <p:nvSpPr>
          <p:cNvPr id="178" name="Google Shape;178;p26"/>
          <p:cNvSpPr txBox="1"/>
          <p:nvPr/>
        </p:nvSpPr>
        <p:spPr>
          <a:xfrm>
            <a:off x="1144500" y="1257475"/>
            <a:ext cx="260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latin typeface="Roboto"/>
                <a:ea typeface="Roboto"/>
                <a:cs typeface="Roboto"/>
                <a:sym typeface="Roboto"/>
              </a:rPr>
              <a:t>~70% Validation Accuracy</a:t>
            </a:r>
            <a:endParaRPr>
              <a:solidFill>
                <a:schemeClr val="dk1"/>
              </a:solidFill>
              <a:latin typeface="Roboto"/>
              <a:ea typeface="Roboto"/>
              <a:cs typeface="Roboto"/>
              <a:sym typeface="Roboto"/>
            </a:endParaRPr>
          </a:p>
        </p:txBody>
      </p:sp>
      <p:sp>
        <p:nvSpPr>
          <p:cNvPr id="179" name="Google Shape;179;p26"/>
          <p:cNvSpPr txBox="1"/>
          <p:nvPr/>
        </p:nvSpPr>
        <p:spPr>
          <a:xfrm>
            <a:off x="5397900" y="1257475"/>
            <a:ext cx="260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latin typeface="Roboto"/>
                <a:ea typeface="Roboto"/>
                <a:cs typeface="Roboto"/>
                <a:sym typeface="Roboto"/>
              </a:rPr>
              <a:t>~58% Validation Accuracy</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Pre-Processing</a:t>
            </a:r>
            <a:endParaRPr/>
          </a:p>
        </p:txBody>
      </p:sp>
      <p:sp>
        <p:nvSpPr>
          <p:cNvPr id="185" name="Google Shape;185;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We have applied Gaussian Noise to dataset.</a:t>
            </a:r>
            <a:endParaRPr/>
          </a:p>
          <a:p>
            <a:pPr indent="-317500" lvl="1" marL="914400" rtl="0" algn="l">
              <a:spcBef>
                <a:spcPts val="0"/>
              </a:spcBef>
              <a:spcAft>
                <a:spcPts val="0"/>
              </a:spcAft>
              <a:buSzPts val="1400"/>
              <a:buChar char="○"/>
            </a:pPr>
            <a:r>
              <a:rPr lang="ko"/>
              <a:t>This method is used to soften edges in images.</a:t>
            </a:r>
            <a:endParaRPr/>
          </a:p>
          <a:p>
            <a:pPr indent="-342900" lvl="0" marL="457200" rtl="0" algn="l">
              <a:spcBef>
                <a:spcPts val="0"/>
              </a:spcBef>
              <a:spcAft>
                <a:spcPts val="0"/>
              </a:spcAft>
              <a:buSzPts val="1800"/>
              <a:buChar char="●"/>
            </a:pPr>
            <a:r>
              <a:rPr lang="ko"/>
              <a:t>Increased our basic CNN by ~1% for</a:t>
            </a:r>
            <a:br>
              <a:rPr lang="ko"/>
            </a:br>
            <a:r>
              <a:rPr lang="ko"/>
              <a:t>the test </a:t>
            </a:r>
            <a:r>
              <a:rPr lang="ko"/>
              <a:t>accuracy</a:t>
            </a:r>
            <a:r>
              <a:rPr lang="ko"/>
              <a:t>.</a:t>
            </a:r>
            <a:endParaRPr/>
          </a:p>
          <a:p>
            <a:pPr indent="-342900" lvl="0" marL="457200" rtl="0" algn="l">
              <a:spcBef>
                <a:spcPts val="0"/>
              </a:spcBef>
              <a:spcAft>
                <a:spcPts val="0"/>
              </a:spcAft>
              <a:buSzPts val="1800"/>
              <a:buChar char="●"/>
            </a:pPr>
            <a:r>
              <a:rPr lang="ko"/>
              <a:t>Continue to do more pre-processing</a:t>
            </a:r>
            <a:br>
              <a:rPr lang="ko"/>
            </a:br>
            <a:r>
              <a:rPr lang="ko"/>
              <a:t>to help with our </a:t>
            </a:r>
            <a:r>
              <a:rPr lang="ko"/>
              <a:t>overfitting</a:t>
            </a:r>
            <a:r>
              <a:rPr lang="ko"/>
              <a:t> problem.</a:t>
            </a:r>
            <a:endParaRPr/>
          </a:p>
          <a:p>
            <a:pPr indent="0" lvl="0" marL="457200" rtl="0" algn="l">
              <a:spcBef>
                <a:spcPts val="1200"/>
              </a:spcBef>
              <a:spcAft>
                <a:spcPts val="1200"/>
              </a:spcAft>
              <a:buNone/>
            </a:pPr>
            <a:r>
              <a:t/>
            </a:r>
            <a:endParaRPr/>
          </a:p>
        </p:txBody>
      </p:sp>
      <p:pic>
        <p:nvPicPr>
          <p:cNvPr id="186" name="Google Shape;186;p27"/>
          <p:cNvPicPr preferRelativeResize="0"/>
          <p:nvPr/>
        </p:nvPicPr>
        <p:blipFill>
          <a:blip r:embed="rId3">
            <a:alphaModFix/>
          </a:blip>
          <a:stretch>
            <a:fillRect/>
          </a:stretch>
        </p:blipFill>
        <p:spPr>
          <a:xfrm>
            <a:off x="4641300" y="2211525"/>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Future Plans</a:t>
            </a:r>
            <a:endParaRPr/>
          </a:p>
        </p:txBody>
      </p:sp>
      <p:sp>
        <p:nvSpPr>
          <p:cNvPr id="192" name="Google Shape;192;p28"/>
          <p:cNvSpPr txBox="1"/>
          <p:nvPr>
            <p:ph idx="1" type="body"/>
          </p:nvPr>
        </p:nvSpPr>
        <p:spPr>
          <a:xfrm>
            <a:off x="387900" y="1489825"/>
            <a:ext cx="8368200" cy="362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Algorithm</a:t>
            </a:r>
            <a:endParaRPr/>
          </a:p>
          <a:p>
            <a:pPr indent="-317500" lvl="1" marL="914400" rtl="0" algn="l">
              <a:spcBef>
                <a:spcPts val="0"/>
              </a:spcBef>
              <a:spcAft>
                <a:spcPts val="0"/>
              </a:spcAft>
              <a:buSzPts val="1400"/>
              <a:buChar char="○"/>
            </a:pPr>
            <a:r>
              <a:rPr lang="ko"/>
              <a:t>Resolving Overfitting</a:t>
            </a:r>
            <a:endParaRPr/>
          </a:p>
          <a:p>
            <a:pPr indent="-317500" lvl="2" marL="1371600" rtl="0" algn="l">
              <a:spcBef>
                <a:spcPts val="0"/>
              </a:spcBef>
              <a:spcAft>
                <a:spcPts val="0"/>
              </a:spcAft>
              <a:buSzPts val="1400"/>
              <a:buChar char="■"/>
            </a:pPr>
            <a:r>
              <a:rPr lang="ko"/>
              <a:t>Too many trainable parameters -&gt; model follows the training data too closely</a:t>
            </a:r>
            <a:endParaRPr/>
          </a:p>
          <a:p>
            <a:pPr indent="-317500" lvl="2" marL="1371600" rtl="0" algn="l">
              <a:spcBef>
                <a:spcPts val="0"/>
              </a:spcBef>
              <a:spcAft>
                <a:spcPts val="0"/>
              </a:spcAft>
              <a:buSzPts val="1400"/>
              <a:buChar char="■"/>
            </a:pPr>
            <a:r>
              <a:rPr lang="ko"/>
              <a:t>Not enough preprocessing</a:t>
            </a:r>
            <a:endParaRPr/>
          </a:p>
          <a:p>
            <a:pPr indent="-317500" lvl="1" marL="914400" rtl="0" algn="l">
              <a:spcBef>
                <a:spcPts val="0"/>
              </a:spcBef>
              <a:spcAft>
                <a:spcPts val="0"/>
              </a:spcAft>
              <a:buSzPts val="1400"/>
              <a:buChar char="○"/>
            </a:pPr>
            <a:r>
              <a:rPr lang="ko"/>
              <a:t>Image Augmentation</a:t>
            </a:r>
            <a:endParaRPr/>
          </a:p>
          <a:p>
            <a:pPr indent="-317500" lvl="2" marL="1371600" rtl="0" algn="l">
              <a:spcBef>
                <a:spcPts val="0"/>
              </a:spcBef>
              <a:spcAft>
                <a:spcPts val="0"/>
              </a:spcAft>
              <a:buSzPts val="1400"/>
              <a:buChar char="■"/>
            </a:pPr>
            <a:r>
              <a:rPr lang="ko"/>
              <a:t>Rotate/flip images to make the prediction model more robust</a:t>
            </a:r>
            <a:endParaRPr/>
          </a:p>
          <a:p>
            <a:pPr indent="-342900" lvl="0" marL="457200" rtl="0" algn="l">
              <a:spcBef>
                <a:spcPts val="0"/>
              </a:spcBef>
              <a:spcAft>
                <a:spcPts val="0"/>
              </a:spcAft>
              <a:buSzPts val="1800"/>
              <a:buChar char="●"/>
            </a:pPr>
            <a:r>
              <a:rPr lang="ko"/>
              <a:t>Dataset</a:t>
            </a:r>
            <a:endParaRPr/>
          </a:p>
          <a:p>
            <a:pPr indent="-317500" lvl="1" marL="914400" rtl="0" algn="l">
              <a:spcBef>
                <a:spcPts val="0"/>
              </a:spcBef>
              <a:spcAft>
                <a:spcPts val="0"/>
              </a:spcAft>
              <a:buSzPts val="1400"/>
              <a:buChar char="○"/>
            </a:pPr>
            <a:r>
              <a:rPr lang="ko"/>
              <a:t>Found a new data repository ADNI (</a:t>
            </a:r>
            <a:r>
              <a:rPr lang="ko"/>
              <a:t>Alzheimer's Disease Neuroimaging Initiative)</a:t>
            </a:r>
            <a:endParaRPr/>
          </a:p>
          <a:p>
            <a:pPr indent="-317500" lvl="1" marL="914400" rtl="0" algn="l">
              <a:spcBef>
                <a:spcPts val="0"/>
              </a:spcBef>
              <a:spcAft>
                <a:spcPts val="0"/>
              </a:spcAft>
              <a:buSzPts val="1400"/>
              <a:buChar char="○"/>
            </a:pPr>
            <a:r>
              <a:rPr lang="ko"/>
              <a:t>Planning to explore more on Google, Kaggle, and ImageNet as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Weekly Goals</a:t>
            </a:r>
            <a:endParaRPr/>
          </a:p>
        </p:txBody>
      </p:sp>
      <p:graphicFrame>
        <p:nvGraphicFramePr>
          <p:cNvPr id="198" name="Google Shape;198;p29"/>
          <p:cNvGraphicFramePr/>
          <p:nvPr/>
        </p:nvGraphicFramePr>
        <p:xfrm>
          <a:off x="1662113" y="1625150"/>
          <a:ext cx="3000000" cy="3000000"/>
        </p:xfrm>
        <a:graphic>
          <a:graphicData uri="http://schemas.openxmlformats.org/drawingml/2006/table">
            <a:tbl>
              <a:tblPr>
                <a:noFill/>
                <a:tableStyleId>{DE034D00-8878-4DCE-8126-6D4AF435543B}</a:tableStyleId>
              </a:tblPr>
              <a:tblGrid>
                <a:gridCol w="676275"/>
                <a:gridCol w="1000125"/>
                <a:gridCol w="4143375"/>
              </a:tblGrid>
              <a:tr h="161925">
                <a:tc>
                  <a:txBody>
                    <a:bodyPr/>
                    <a:lstStyle/>
                    <a:p>
                      <a:pPr indent="0" lvl="0" marL="0" rtl="0" algn="l">
                        <a:spcBef>
                          <a:spcPts val="0"/>
                        </a:spcBef>
                        <a:spcAft>
                          <a:spcPts val="0"/>
                        </a:spcAft>
                        <a:buNone/>
                      </a:pPr>
                      <a:r>
                        <a:rPr lang="ko" sz="1100">
                          <a:solidFill>
                            <a:schemeClr val="dk1"/>
                          </a:solidFill>
                        </a:rPr>
                        <a:t>Week #</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Dates</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Goals</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254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r>
              <a:tr h="38100">
                <a:tc>
                  <a:txBody>
                    <a:bodyPr/>
                    <a:lstStyle/>
                    <a:p>
                      <a:pPr indent="0" lvl="0" marL="0" rtl="0" algn="l">
                        <a:spcBef>
                          <a:spcPts val="0"/>
                        </a:spcBef>
                        <a:spcAft>
                          <a:spcPts val="0"/>
                        </a:spcAft>
                        <a:buNone/>
                      </a:pPr>
                      <a:r>
                        <a:rPr lang="ko" sz="1100">
                          <a:solidFill>
                            <a:schemeClr val="dk1"/>
                          </a:solidFill>
                        </a:rPr>
                        <a:t>9</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Oct 24-30</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Improvement 1 - address overfitting by varying the number of params &amp; types of preprocessing</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25400">
                      <a:solidFill>
                        <a:srgbClr val="E69138"/>
                      </a:solidFill>
                      <a:prstDash val="solid"/>
                      <a:round/>
                      <a:headEnd len="sm" w="sm" type="none"/>
                      <a:tailEnd len="sm" w="sm" type="none"/>
                    </a:lnR>
                    <a:lnT cap="flat" cmpd="sng" w="254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r>
              <a:tr h="152400">
                <a:tc>
                  <a:txBody>
                    <a:bodyPr/>
                    <a:lstStyle/>
                    <a:p>
                      <a:pPr indent="0" lvl="0" marL="0" rtl="0" algn="l">
                        <a:spcBef>
                          <a:spcPts val="0"/>
                        </a:spcBef>
                        <a:spcAft>
                          <a:spcPts val="0"/>
                        </a:spcAft>
                        <a:buNone/>
                      </a:pPr>
                      <a:r>
                        <a:rPr lang="ko" sz="1100">
                          <a:solidFill>
                            <a:schemeClr val="dk1"/>
                          </a:solidFill>
                        </a:rPr>
                        <a:t>10</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Oct 31-Nov 6</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Improvement 2 - dataset augmentation (rotate/flip) and fine-tuning the layers’ setups</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254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r>
              <a:tr h="57150">
                <a:tc>
                  <a:txBody>
                    <a:bodyPr/>
                    <a:lstStyle/>
                    <a:p>
                      <a:pPr indent="0" lvl="0" marL="0" rtl="0" algn="l">
                        <a:spcBef>
                          <a:spcPts val="0"/>
                        </a:spcBef>
                        <a:spcAft>
                          <a:spcPts val="0"/>
                        </a:spcAft>
                        <a:buNone/>
                      </a:pPr>
                      <a:r>
                        <a:rPr lang="ko" sz="1100">
                          <a:solidFill>
                            <a:schemeClr val="dk1"/>
                          </a:solidFill>
                        </a:rPr>
                        <a:t>11</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Nov 7-13</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rowSpan="2">
                  <a:txBody>
                    <a:bodyPr/>
                    <a:lstStyle/>
                    <a:p>
                      <a:pPr indent="0" lvl="0" marL="0" rtl="0" algn="l">
                        <a:spcBef>
                          <a:spcPts val="0"/>
                        </a:spcBef>
                        <a:spcAft>
                          <a:spcPts val="0"/>
                        </a:spcAft>
                        <a:buNone/>
                      </a:pPr>
                      <a:r>
                        <a:rPr lang="ko" sz="1100">
                          <a:solidFill>
                            <a:schemeClr val="dk1"/>
                          </a:solidFill>
                        </a:rPr>
                        <a:t>Improvement 3 - build a full-sized preprocessor using DBSCAN (detect ventricles and a decrease in brain volume)</a:t>
                      </a:r>
                      <a:endParaRPr sz="1100">
                        <a:solidFill>
                          <a:schemeClr val="dk1"/>
                        </a:solidFill>
                      </a:endParaRPr>
                    </a:p>
                  </a:txBody>
                  <a:tcPr marT="88900" marB="88900" marR="88900" marL="88900" anchor="ctr">
                    <a:lnL cap="flat" cmpd="sng" w="12700">
                      <a:solidFill>
                        <a:srgbClr val="E69138"/>
                      </a:solidFill>
                      <a:prstDash val="solid"/>
                      <a:round/>
                      <a:headEnd len="sm" w="sm" type="none"/>
                      <a:tailEnd len="sm" w="sm" type="none"/>
                    </a:lnL>
                    <a:lnR cap="flat" cmpd="sng" w="254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r>
              <a:tr h="255900">
                <a:tc>
                  <a:txBody>
                    <a:bodyPr/>
                    <a:lstStyle/>
                    <a:p>
                      <a:pPr indent="0" lvl="0" marL="0" rtl="0" algn="l">
                        <a:spcBef>
                          <a:spcPts val="0"/>
                        </a:spcBef>
                        <a:spcAft>
                          <a:spcPts val="0"/>
                        </a:spcAft>
                        <a:buNone/>
                      </a:pPr>
                      <a:r>
                        <a:rPr lang="ko" sz="1100">
                          <a:solidFill>
                            <a:schemeClr val="dk1"/>
                          </a:solidFill>
                        </a:rPr>
                        <a:t>12</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Nov 14-20</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12700">
                      <a:solidFill>
                        <a:srgbClr val="E69138"/>
                      </a:solidFill>
                      <a:prstDash val="solid"/>
                      <a:round/>
                      <a:headEnd len="sm" w="sm" type="none"/>
                      <a:tailEnd len="sm" w="sm" type="none"/>
                    </a:lnB>
                  </a:tcPr>
                </a:tc>
                <a:tc vMerge="1"/>
              </a:tr>
              <a:tr h="151125">
                <a:tc>
                  <a:txBody>
                    <a:bodyPr/>
                    <a:lstStyle/>
                    <a:p>
                      <a:pPr indent="0" lvl="0" marL="0" rtl="0" algn="l">
                        <a:spcBef>
                          <a:spcPts val="0"/>
                        </a:spcBef>
                        <a:spcAft>
                          <a:spcPts val="0"/>
                        </a:spcAft>
                        <a:buNone/>
                      </a:pPr>
                      <a:r>
                        <a:rPr lang="ko" sz="1100">
                          <a:solidFill>
                            <a:schemeClr val="dk1"/>
                          </a:solidFill>
                        </a:rPr>
                        <a:t>13</a:t>
                      </a:r>
                      <a:endParaRPr sz="1100">
                        <a:solidFill>
                          <a:schemeClr val="dk1"/>
                        </a:solidFill>
                      </a:endParaRPr>
                    </a:p>
                  </a:txBody>
                  <a:tcPr marT="88900" marB="88900" marR="88900" marL="88900">
                    <a:lnL cap="flat" cmpd="sng" w="254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Nov 21-27</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127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c>
                  <a:txBody>
                    <a:bodyPr/>
                    <a:lstStyle/>
                    <a:p>
                      <a:pPr indent="0" lvl="0" marL="0" rtl="0" algn="l">
                        <a:spcBef>
                          <a:spcPts val="0"/>
                        </a:spcBef>
                        <a:spcAft>
                          <a:spcPts val="0"/>
                        </a:spcAft>
                        <a:buNone/>
                      </a:pPr>
                      <a:r>
                        <a:rPr lang="ko" sz="1100">
                          <a:solidFill>
                            <a:schemeClr val="dk1"/>
                          </a:solidFill>
                        </a:rPr>
                        <a:t>Train using more diverse datasets (Google, Kaggle, ImageNet, ADNI)</a:t>
                      </a:r>
                      <a:endParaRPr sz="1100">
                        <a:solidFill>
                          <a:schemeClr val="dk1"/>
                        </a:solidFill>
                      </a:endParaRPr>
                    </a:p>
                  </a:txBody>
                  <a:tcPr marT="88900" marB="88900" marR="88900" marL="88900">
                    <a:lnL cap="flat" cmpd="sng" w="12700">
                      <a:solidFill>
                        <a:srgbClr val="E69138"/>
                      </a:solidFill>
                      <a:prstDash val="solid"/>
                      <a:round/>
                      <a:headEnd len="sm" w="sm" type="none"/>
                      <a:tailEnd len="sm" w="sm" type="none"/>
                    </a:lnL>
                    <a:lnR cap="flat" cmpd="sng" w="25400">
                      <a:solidFill>
                        <a:srgbClr val="E69138"/>
                      </a:solidFill>
                      <a:prstDash val="solid"/>
                      <a:round/>
                      <a:headEnd len="sm" w="sm" type="none"/>
                      <a:tailEnd len="sm" w="sm" type="none"/>
                    </a:lnR>
                    <a:lnT cap="flat" cmpd="sng" w="12700">
                      <a:solidFill>
                        <a:srgbClr val="E69138"/>
                      </a:solidFill>
                      <a:prstDash val="solid"/>
                      <a:round/>
                      <a:headEnd len="sm" w="sm" type="none"/>
                      <a:tailEnd len="sm" w="sm" type="none"/>
                    </a:lnT>
                    <a:lnB cap="flat" cmpd="sng" w="25400">
                      <a:solidFill>
                        <a:srgbClr val="E69138"/>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References</a:t>
            </a:r>
            <a:endParaRPr/>
          </a:p>
        </p:txBody>
      </p:sp>
      <p:sp>
        <p:nvSpPr>
          <p:cNvPr id="204" name="Google Shape;204;p30"/>
          <p:cNvSpPr txBox="1"/>
          <p:nvPr>
            <p:ph idx="1" type="body"/>
          </p:nvPr>
        </p:nvSpPr>
        <p:spPr>
          <a:xfrm>
            <a:off x="387900" y="1281850"/>
            <a:ext cx="8368200" cy="3740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lnSpcReduction="10000"/>
          </a:bodyPr>
          <a:lstStyle/>
          <a:p>
            <a:pPr indent="0" lvl="0" marL="0" rtl="0" algn="l">
              <a:lnSpc>
                <a:spcPct val="150000"/>
              </a:lnSpc>
              <a:spcBef>
                <a:spcPts val="1200"/>
              </a:spcBef>
              <a:spcAft>
                <a:spcPts val="0"/>
              </a:spcAft>
              <a:buNone/>
            </a:pPr>
            <a:r>
              <a:rPr lang="ko" sz="1500"/>
              <a:t>[1] S. Saha, “A comprehensive guide to Convolutional Neural Networks - the eli5 way,” </a:t>
            </a:r>
            <a:r>
              <a:rPr i="1" lang="ko" sz="1500"/>
              <a:t>Medium</a:t>
            </a:r>
            <a:r>
              <a:rPr lang="ko" sz="1500"/>
              <a:t>, 15-Dec-2018. </a:t>
            </a:r>
            <a:br>
              <a:rPr lang="ko" sz="1500"/>
            </a:br>
            <a:r>
              <a:rPr lang="ko" sz="1500"/>
              <a:t>	[Online]. Available: https://towardsdatascience.com/a-comprehensive-guide-to-convolutional-neural-</a:t>
            </a:r>
            <a:br>
              <a:rPr lang="ko" sz="1500"/>
            </a:br>
            <a:r>
              <a:rPr lang="ko" sz="1500"/>
              <a:t>	networks-the-eli5-way-3bd2b1164a53. [Accessed: 25-Oct-2021].</a:t>
            </a:r>
            <a:endParaRPr sz="1500"/>
          </a:p>
          <a:p>
            <a:pPr indent="0" lvl="0" marL="0" rtl="0" algn="l">
              <a:lnSpc>
                <a:spcPct val="150000"/>
              </a:lnSpc>
              <a:spcBef>
                <a:spcPts val="0"/>
              </a:spcBef>
              <a:spcAft>
                <a:spcPts val="0"/>
              </a:spcAft>
              <a:buNone/>
            </a:pPr>
            <a:r>
              <a:rPr lang="ko" sz="1500"/>
              <a:t>[2] </a:t>
            </a:r>
            <a:r>
              <a:rPr lang="ko" sz="1500"/>
              <a:t>Krishnaswamy Rangarajan, A., Purushothaman, R. Disease Classification in Eggplant Using Pre-trained VGG16 </a:t>
            </a:r>
            <a:br>
              <a:rPr lang="ko" sz="1500"/>
            </a:br>
            <a:r>
              <a:rPr lang="ko" sz="1500"/>
              <a:t>	and MSVM. </a:t>
            </a:r>
            <a:r>
              <a:rPr i="1" lang="ko" sz="1500"/>
              <a:t>Sci Rep</a:t>
            </a:r>
            <a:r>
              <a:rPr lang="ko" sz="1500"/>
              <a:t> 10, 2322 (2020). https://doi.org/10.1038/s41598-020-59108-x</a:t>
            </a:r>
            <a:endParaRPr sz="1500"/>
          </a:p>
          <a:p>
            <a:pPr indent="0" lvl="0" marL="0" rtl="0" algn="l">
              <a:lnSpc>
                <a:spcPct val="150000"/>
              </a:lnSpc>
              <a:spcBef>
                <a:spcPts val="0"/>
              </a:spcBef>
              <a:spcAft>
                <a:spcPts val="0"/>
              </a:spcAft>
              <a:buNone/>
            </a:pPr>
            <a:r>
              <a:rPr lang="ko" sz="1500"/>
              <a:t>[3] Khademi, Gholamreza &amp; Simon, Dan. (2019). Convolutional Neural Network for Environmentally Aware Locomotion </a:t>
            </a:r>
            <a:br>
              <a:rPr lang="ko" sz="1500"/>
            </a:br>
            <a:r>
              <a:rPr lang="ko" sz="1500"/>
              <a:t>	Mode Recognition of Lower-Limb Amputees. </a:t>
            </a:r>
            <a:endParaRPr sz="1500"/>
          </a:p>
          <a:p>
            <a:pPr indent="0" lvl="0" marL="0" rtl="0" algn="l">
              <a:lnSpc>
                <a:spcPct val="150000"/>
              </a:lnSpc>
              <a:spcBef>
                <a:spcPts val="0"/>
              </a:spcBef>
              <a:spcAft>
                <a:spcPts val="0"/>
              </a:spcAft>
              <a:buNone/>
            </a:pPr>
            <a:r>
              <a:rPr lang="ko" sz="1500"/>
              <a:t>[4] Ferguson, Max &amp; ak, Ronay &amp; Lee, Yung-Tsun &amp; Law, Kincho. (2017). Automatic localization of casting defects </a:t>
            </a:r>
            <a:br>
              <a:rPr lang="ko" sz="1500"/>
            </a:br>
            <a:r>
              <a:rPr lang="ko" sz="1500"/>
              <a:t>	with convolutional neural networks. 1726-1735. 10.1109/BigData.2017.8258115.</a:t>
            </a:r>
            <a:endParaRPr sz="1500"/>
          </a:p>
          <a:p>
            <a:pPr indent="0" lvl="0" marL="0" rtl="0" algn="l">
              <a:lnSpc>
                <a:spcPct val="150000"/>
              </a:lnSpc>
              <a:spcBef>
                <a:spcPts val="0"/>
              </a:spcBef>
              <a:spcAft>
                <a:spcPts val="0"/>
              </a:spcAft>
              <a:buNone/>
            </a:pPr>
            <a:r>
              <a:rPr lang="ko" sz="1500"/>
              <a:t>[5] Zheng, Yufeng &amp; Yang, Clifford &amp; Merkulov, Aleksey. (2018). Breast cancer screening using convolutional neural </a:t>
            </a:r>
            <a:br>
              <a:rPr lang="ko" sz="1500"/>
            </a:br>
            <a:r>
              <a:rPr lang="ko" sz="1500"/>
              <a:t>	network and follow-up digital mammography. 4. 10.1117/12.2304564.</a:t>
            </a:r>
            <a:endParaRPr sz="1500"/>
          </a:p>
          <a:p>
            <a:pPr indent="0" lvl="0" marL="0" rtl="0" algn="l">
              <a:lnSpc>
                <a:spcPct val="150000"/>
              </a:lnSpc>
              <a:spcBef>
                <a:spcPts val="0"/>
              </a:spcBef>
              <a:spcAft>
                <a:spcPts val="0"/>
              </a:spcAft>
              <a:buNone/>
            </a:pPr>
            <a:r>
              <a:rPr lang="ko" sz="1450"/>
              <a:t>[6] K. He, X. Zhang, S. Ren, and J. Sun, “Deep Residual Learning for Image Recognition,” </a:t>
            </a:r>
            <a:r>
              <a:rPr i="1" lang="ko" sz="1450"/>
              <a:t>arxiv.org</a:t>
            </a:r>
            <a:r>
              <a:rPr lang="ko" sz="1450"/>
              <a:t>, 10-Dec-2015. [Online]. Available: </a:t>
            </a:r>
            <a:br>
              <a:rPr lang="ko" sz="1450"/>
            </a:br>
            <a:r>
              <a:rPr lang="ko" sz="1450"/>
              <a:t>	https://arxiv.org/pdf/1512.03385.pdf. [Accessed: 26-Oct-2021]. </a:t>
            </a:r>
            <a:endParaRPr sz="1450"/>
          </a:p>
          <a:p>
            <a:pPr indent="0" lvl="0" marL="0" rtl="0" algn="l">
              <a:lnSpc>
                <a:spcPct val="150000"/>
              </a:lnSpc>
              <a:spcBef>
                <a:spcPts val="0"/>
              </a:spcBef>
              <a:spcAft>
                <a:spcPts val="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87900" y="11290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sz="6500"/>
              <a:t>Thank you</a:t>
            </a:r>
            <a:endParaRPr sz="6500"/>
          </a:p>
        </p:txBody>
      </p:sp>
      <p:pic>
        <p:nvPicPr>
          <p:cNvPr id="210" name="Google Shape;210;p31"/>
          <p:cNvPicPr preferRelativeResize="0"/>
          <p:nvPr/>
        </p:nvPicPr>
        <p:blipFill>
          <a:blip r:embed="rId3">
            <a:alphaModFix/>
          </a:blip>
          <a:stretch>
            <a:fillRect/>
          </a:stretch>
        </p:blipFill>
        <p:spPr>
          <a:xfrm>
            <a:off x="2445100" y="1403675"/>
            <a:ext cx="4253798" cy="2833650"/>
          </a:xfrm>
          <a:prstGeom prst="rect">
            <a:avLst/>
          </a:prstGeom>
          <a:noFill/>
          <a:ln>
            <a:noFill/>
          </a:ln>
        </p:spPr>
      </p:pic>
      <p:sp>
        <p:nvSpPr>
          <p:cNvPr id="211" name="Google Shape;211;p31"/>
          <p:cNvSpPr txBox="1"/>
          <p:nvPr/>
        </p:nvSpPr>
        <p:spPr>
          <a:xfrm>
            <a:off x="2534400" y="4294500"/>
            <a:ext cx="4075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500">
                <a:solidFill>
                  <a:schemeClr val="dk1"/>
                </a:solidFill>
                <a:latin typeface="Roboto Medium"/>
                <a:ea typeface="Roboto Medium"/>
                <a:cs typeface="Roboto Medium"/>
                <a:sym typeface="Roboto Medium"/>
              </a:rPr>
              <a:t>Any Questions?</a:t>
            </a:r>
            <a:endParaRPr sz="1500">
              <a:solidFill>
                <a:schemeClr val="dk1"/>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Outline</a:t>
            </a:r>
            <a:endParaRPr/>
          </a:p>
        </p:txBody>
      </p:sp>
      <p:sp>
        <p:nvSpPr>
          <p:cNvPr id="70" name="Google Shape;70;p14"/>
          <p:cNvSpPr txBox="1"/>
          <p:nvPr>
            <p:ph idx="1" type="body"/>
          </p:nvPr>
        </p:nvSpPr>
        <p:spPr>
          <a:xfrm>
            <a:off x="387900" y="1489825"/>
            <a:ext cx="8368200" cy="3420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ko"/>
              <a:t>Goal</a:t>
            </a:r>
            <a:endParaRPr/>
          </a:p>
          <a:p>
            <a:pPr indent="-342900" lvl="0" marL="457200" rtl="0" algn="l">
              <a:spcBef>
                <a:spcPts val="0"/>
              </a:spcBef>
              <a:spcAft>
                <a:spcPts val="0"/>
              </a:spcAft>
              <a:buSzPts val="1800"/>
              <a:buChar char="●"/>
            </a:pPr>
            <a:r>
              <a:rPr lang="ko"/>
              <a:t>Brief Overview of Convolutional Neural Networks</a:t>
            </a:r>
            <a:endParaRPr/>
          </a:p>
          <a:p>
            <a:pPr indent="-317500" lvl="1" marL="914400" rtl="0" algn="l">
              <a:spcBef>
                <a:spcPts val="0"/>
              </a:spcBef>
              <a:spcAft>
                <a:spcPts val="0"/>
              </a:spcAft>
              <a:buSzPts val="1400"/>
              <a:buChar char="○"/>
            </a:pPr>
            <a:r>
              <a:rPr lang="ko"/>
              <a:t>Naive CNN</a:t>
            </a:r>
            <a:endParaRPr/>
          </a:p>
          <a:p>
            <a:pPr indent="-342900" lvl="0" marL="457200" rtl="0" algn="l">
              <a:spcBef>
                <a:spcPts val="0"/>
              </a:spcBef>
              <a:spcAft>
                <a:spcPts val="0"/>
              </a:spcAft>
              <a:buSzPts val="1800"/>
              <a:buChar char="●"/>
            </a:pPr>
            <a:r>
              <a:rPr lang="ko"/>
              <a:t>Transfer Learning</a:t>
            </a:r>
            <a:endParaRPr/>
          </a:p>
          <a:p>
            <a:pPr indent="-317500" lvl="1" marL="914400" rtl="0" algn="l">
              <a:spcBef>
                <a:spcPts val="0"/>
              </a:spcBef>
              <a:spcAft>
                <a:spcPts val="0"/>
              </a:spcAft>
              <a:buSzPts val="1400"/>
              <a:buChar char="○"/>
            </a:pPr>
            <a:r>
              <a:rPr lang="ko"/>
              <a:t>Basics</a:t>
            </a:r>
            <a:endParaRPr/>
          </a:p>
          <a:p>
            <a:pPr indent="-317500" lvl="1" marL="914400" rtl="0" algn="l">
              <a:spcBef>
                <a:spcPts val="0"/>
              </a:spcBef>
              <a:spcAft>
                <a:spcPts val="0"/>
              </a:spcAft>
              <a:buSzPts val="1400"/>
              <a:buChar char="○"/>
            </a:pPr>
            <a:r>
              <a:rPr lang="ko"/>
              <a:t>VGG16</a:t>
            </a:r>
            <a:endParaRPr/>
          </a:p>
          <a:p>
            <a:pPr indent="-317500" lvl="1" marL="914400" rtl="0" algn="l">
              <a:spcBef>
                <a:spcPts val="0"/>
              </a:spcBef>
              <a:spcAft>
                <a:spcPts val="0"/>
              </a:spcAft>
              <a:buSzPts val="1400"/>
              <a:buChar char="○"/>
            </a:pPr>
            <a:r>
              <a:rPr lang="ko"/>
              <a:t>VGG19</a:t>
            </a:r>
            <a:endParaRPr/>
          </a:p>
          <a:p>
            <a:pPr indent="-317500" lvl="1" marL="914400" rtl="0" algn="l">
              <a:spcBef>
                <a:spcPts val="0"/>
              </a:spcBef>
              <a:spcAft>
                <a:spcPts val="0"/>
              </a:spcAft>
              <a:buSzPts val="1400"/>
              <a:buChar char="○"/>
            </a:pPr>
            <a:r>
              <a:rPr lang="ko"/>
              <a:t>ResNet</a:t>
            </a:r>
            <a:endParaRPr/>
          </a:p>
          <a:p>
            <a:pPr indent="-342900" lvl="0" marL="457200" rtl="0" algn="l">
              <a:spcBef>
                <a:spcPts val="0"/>
              </a:spcBef>
              <a:spcAft>
                <a:spcPts val="0"/>
              </a:spcAft>
              <a:buSzPts val="1800"/>
              <a:buChar char="●"/>
            </a:pPr>
            <a:r>
              <a:rPr lang="ko"/>
              <a:t>Preprocessing: Gaussian Noise</a:t>
            </a:r>
            <a:endParaRPr/>
          </a:p>
          <a:p>
            <a:pPr indent="-342900" lvl="0" marL="457200" rtl="0" algn="l">
              <a:spcBef>
                <a:spcPts val="0"/>
              </a:spcBef>
              <a:spcAft>
                <a:spcPts val="0"/>
              </a:spcAft>
              <a:buSzPts val="1800"/>
              <a:buChar char="●"/>
            </a:pPr>
            <a:r>
              <a:rPr lang="ko"/>
              <a:t>Future Plans</a:t>
            </a:r>
            <a:endParaRPr/>
          </a:p>
          <a:p>
            <a:pPr indent="-317500" lvl="1" marL="914400" rtl="0" algn="l">
              <a:spcBef>
                <a:spcPts val="0"/>
              </a:spcBef>
              <a:spcAft>
                <a:spcPts val="0"/>
              </a:spcAft>
              <a:buSzPts val="1400"/>
              <a:buChar char="○"/>
            </a:pPr>
            <a:r>
              <a:rPr lang="ko"/>
              <a:t>Algorithms</a:t>
            </a:r>
            <a:endParaRPr/>
          </a:p>
          <a:p>
            <a:pPr indent="-317500" lvl="1" marL="914400" rtl="0" algn="l">
              <a:spcBef>
                <a:spcPts val="0"/>
              </a:spcBef>
              <a:spcAft>
                <a:spcPts val="0"/>
              </a:spcAft>
              <a:buSzPts val="1400"/>
              <a:buChar char="○"/>
            </a:pPr>
            <a:r>
              <a:rPr lang="ko"/>
              <a:t>Datasets</a:t>
            </a:r>
            <a:endParaRPr/>
          </a:p>
          <a:p>
            <a:pPr indent="-317500" lvl="1" marL="914400" rtl="0" algn="l">
              <a:spcBef>
                <a:spcPts val="0"/>
              </a:spcBef>
              <a:spcAft>
                <a:spcPts val="0"/>
              </a:spcAft>
              <a:buSzPts val="1400"/>
              <a:buChar char="○"/>
            </a:pPr>
            <a:r>
              <a:rPr lang="ko"/>
              <a:t>Weekly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Goal</a:t>
            </a:r>
            <a:endParaRPr/>
          </a:p>
        </p:txBody>
      </p:sp>
      <p:sp>
        <p:nvSpPr>
          <p:cNvPr id="76" name="Google Shape;76;p15"/>
          <p:cNvSpPr txBox="1"/>
          <p:nvPr>
            <p:ph idx="1" type="body"/>
          </p:nvPr>
        </p:nvSpPr>
        <p:spPr>
          <a:xfrm>
            <a:off x="387900" y="1489825"/>
            <a:ext cx="4533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Create a binary classification system</a:t>
            </a:r>
            <a:endParaRPr/>
          </a:p>
          <a:p>
            <a:pPr indent="-342900" lvl="0" marL="457200" rtl="0" algn="l">
              <a:spcBef>
                <a:spcPts val="1200"/>
              </a:spcBef>
              <a:spcAft>
                <a:spcPts val="0"/>
              </a:spcAft>
              <a:buSzPts val="1800"/>
              <a:buChar char="●"/>
            </a:pPr>
            <a:r>
              <a:rPr lang="ko"/>
              <a:t>No dementia</a:t>
            </a:r>
            <a:endParaRPr/>
          </a:p>
          <a:p>
            <a:pPr indent="-342900" lvl="0" marL="457200" rtl="0" algn="l">
              <a:spcBef>
                <a:spcPts val="0"/>
              </a:spcBef>
              <a:spcAft>
                <a:spcPts val="0"/>
              </a:spcAft>
              <a:buSzPts val="1800"/>
              <a:buChar char="●"/>
            </a:pPr>
            <a:r>
              <a:rPr lang="ko"/>
              <a:t>Dementia</a:t>
            </a:r>
            <a:endParaRPr/>
          </a:p>
          <a:p>
            <a:pPr indent="0" lvl="0" marL="0" rtl="0" algn="l">
              <a:spcBef>
                <a:spcPts val="1200"/>
              </a:spcBef>
              <a:spcAft>
                <a:spcPts val="0"/>
              </a:spcAft>
              <a:buNone/>
            </a:pPr>
            <a:r>
              <a:rPr lang="ko"/>
              <a:t>Accuracy: 95+ %</a:t>
            </a:r>
            <a:endParaRPr/>
          </a:p>
          <a:p>
            <a:pPr indent="0" lvl="0" marL="0" rtl="0" algn="l">
              <a:spcBef>
                <a:spcPts val="1200"/>
              </a:spcBef>
              <a:spcAft>
                <a:spcPts val="1200"/>
              </a:spcAft>
              <a:buNone/>
            </a:pPr>
            <a:r>
              <a:t/>
            </a:r>
            <a:endParaRPr/>
          </a:p>
        </p:txBody>
      </p:sp>
      <p:pic>
        <p:nvPicPr>
          <p:cNvPr id="77" name="Google Shape;77;p15"/>
          <p:cNvPicPr preferRelativeResize="0"/>
          <p:nvPr/>
        </p:nvPicPr>
        <p:blipFill rotWithShape="1">
          <a:blip r:embed="rId3">
            <a:alphaModFix/>
          </a:blip>
          <a:srcRect b="0" l="23699" r="0" t="0"/>
          <a:stretch/>
        </p:blipFill>
        <p:spPr>
          <a:xfrm>
            <a:off x="4426650" y="1652250"/>
            <a:ext cx="4214326" cy="275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ko"/>
              <a:t>Brief Overview of Convolutional Neural Networks</a:t>
            </a:r>
            <a:endParaRPr/>
          </a:p>
        </p:txBody>
      </p:sp>
      <p:sp>
        <p:nvSpPr>
          <p:cNvPr id="83" name="Google Shape;83;p16"/>
          <p:cNvSpPr txBox="1"/>
          <p:nvPr>
            <p:ph idx="1" type="body"/>
          </p:nvPr>
        </p:nvSpPr>
        <p:spPr>
          <a:xfrm>
            <a:off x="387900" y="1261225"/>
            <a:ext cx="8537100" cy="38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A convolutional neural network consists of 3 types of layers</a:t>
            </a:r>
            <a:endParaRPr/>
          </a:p>
          <a:p>
            <a:pPr indent="0" lvl="0" marL="0" rtl="0" algn="l">
              <a:spcBef>
                <a:spcPts val="1200"/>
              </a:spcBef>
              <a:spcAft>
                <a:spcPts val="0"/>
              </a:spcAft>
              <a:buNone/>
            </a:pPr>
            <a:r>
              <a:rPr lang="ko"/>
              <a:t>1. Convolutional layers  2. Pooling layers  3. Fully connected 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sz="1300"/>
              <a:t>image source: [1]</a:t>
            </a:r>
            <a:endParaRPr sz="1300"/>
          </a:p>
        </p:txBody>
      </p:sp>
      <p:pic>
        <p:nvPicPr>
          <p:cNvPr id="84" name="Google Shape;84;p16"/>
          <p:cNvPicPr preferRelativeResize="0"/>
          <p:nvPr/>
        </p:nvPicPr>
        <p:blipFill>
          <a:blip r:embed="rId3">
            <a:alphaModFix/>
          </a:blip>
          <a:stretch>
            <a:fillRect/>
          </a:stretch>
        </p:blipFill>
        <p:spPr>
          <a:xfrm>
            <a:off x="1128250" y="2190750"/>
            <a:ext cx="7056401" cy="238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Naive CNN</a:t>
            </a:r>
            <a:endParaRPr/>
          </a:p>
        </p:txBody>
      </p:sp>
      <p:sp>
        <p:nvSpPr>
          <p:cNvPr id="90" name="Google Shape;90;p17"/>
          <p:cNvSpPr txBox="1"/>
          <p:nvPr>
            <p:ph idx="1" type="body"/>
          </p:nvPr>
        </p:nvSpPr>
        <p:spPr>
          <a:xfrm>
            <a:off x="387900" y="13374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This is a model built from the ground up</a:t>
            </a:r>
            <a:endParaRPr/>
          </a:p>
        </p:txBody>
      </p:sp>
      <p:sp>
        <p:nvSpPr>
          <p:cNvPr id="91" name="Google Shape;91;p17"/>
          <p:cNvSpPr/>
          <p:nvPr/>
        </p:nvSpPr>
        <p:spPr>
          <a:xfrm>
            <a:off x="387900" y="1885775"/>
            <a:ext cx="3940800" cy="26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464100" y="1938825"/>
            <a:ext cx="3776839" cy="2517875"/>
          </a:xfrm>
          <a:prstGeom prst="rect">
            <a:avLst/>
          </a:prstGeom>
          <a:noFill/>
          <a:ln>
            <a:noFill/>
          </a:ln>
        </p:spPr>
      </p:pic>
      <p:sp>
        <p:nvSpPr>
          <p:cNvPr id="93" name="Google Shape;93;p17"/>
          <p:cNvSpPr txBox="1"/>
          <p:nvPr>
            <p:ph idx="1" type="body"/>
          </p:nvPr>
        </p:nvSpPr>
        <p:spPr>
          <a:xfrm>
            <a:off x="1077150" y="4598475"/>
            <a:ext cx="2562300" cy="35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ko"/>
              <a:t>Accuracy: 60-70%</a:t>
            </a:r>
            <a:endParaRPr/>
          </a:p>
        </p:txBody>
      </p:sp>
      <p:pic>
        <p:nvPicPr>
          <p:cNvPr id="94" name="Google Shape;94;p17"/>
          <p:cNvPicPr preferRelativeResize="0"/>
          <p:nvPr/>
        </p:nvPicPr>
        <p:blipFill>
          <a:blip r:embed="rId4">
            <a:alphaModFix/>
          </a:blip>
          <a:stretch>
            <a:fillRect/>
          </a:stretch>
        </p:blipFill>
        <p:spPr>
          <a:xfrm>
            <a:off x="5407500" y="117250"/>
            <a:ext cx="2562301" cy="490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Transfer Learning</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“T</a:t>
            </a:r>
            <a:r>
              <a:rPr lang="ko"/>
              <a:t>he weight has been previously initialized by training with other larger datasets such as ImageNet dataset.” Usually, fine-tuning of the model is done in the last few layers </a:t>
            </a:r>
            <a:r>
              <a:rPr baseline="30000" lang="ko"/>
              <a:t>[2]</a:t>
            </a:r>
            <a:r>
              <a:rPr lang="k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Transfer Learning: Basics</a:t>
            </a:r>
            <a:endParaRPr/>
          </a:p>
        </p:txBody>
      </p:sp>
      <p:sp>
        <p:nvSpPr>
          <p:cNvPr id="106" name="Google Shape;106;p19"/>
          <p:cNvSpPr txBox="1"/>
          <p:nvPr>
            <p:ph idx="1" type="body"/>
          </p:nvPr>
        </p:nvSpPr>
        <p:spPr>
          <a:xfrm>
            <a:off x="3868100" y="1489825"/>
            <a:ext cx="4887900" cy="3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Frozen:</a:t>
            </a:r>
            <a:endParaRPr/>
          </a:p>
          <a:p>
            <a:pPr indent="0" lvl="0" marL="0" rtl="0" algn="l">
              <a:spcBef>
                <a:spcPts val="1200"/>
              </a:spcBef>
              <a:spcAft>
                <a:spcPts val="0"/>
              </a:spcAft>
              <a:buNone/>
            </a:pPr>
            <a:r>
              <a:rPr lang="ko"/>
              <a:t>Pretrained extensively using a large dataset (untrainable; not our job)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Trainable:</a:t>
            </a:r>
            <a:endParaRPr/>
          </a:p>
          <a:p>
            <a:pPr indent="0" lvl="0" marL="0" rtl="0" algn="l">
              <a:spcBef>
                <a:spcPts val="1200"/>
              </a:spcBef>
              <a:spcAft>
                <a:spcPts val="0"/>
              </a:spcAft>
              <a:buNone/>
            </a:pPr>
            <a:r>
              <a:rPr lang="ko"/>
              <a:t>Part of the pretrained model or our custom layers that need training</a:t>
            </a:r>
            <a:endParaRPr/>
          </a:p>
          <a:p>
            <a:pPr indent="0" lvl="0" marL="0" rtl="0" algn="l">
              <a:spcBef>
                <a:spcPts val="1200"/>
              </a:spcBef>
              <a:spcAft>
                <a:spcPts val="0"/>
              </a:spcAft>
              <a:buNone/>
            </a:pPr>
            <a:r>
              <a:t/>
            </a:r>
            <a:endParaRPr sz="1200"/>
          </a:p>
          <a:p>
            <a:pPr indent="0" lvl="0" marL="0" rtl="0" algn="l">
              <a:spcBef>
                <a:spcPts val="1200"/>
              </a:spcBef>
              <a:spcAft>
                <a:spcPts val="1200"/>
              </a:spcAft>
              <a:buNone/>
            </a:pPr>
            <a:r>
              <a:rPr lang="ko" sz="1200"/>
              <a:t>image source: [3]</a:t>
            </a:r>
            <a:endParaRPr sz="1200"/>
          </a:p>
        </p:txBody>
      </p:sp>
      <p:pic>
        <p:nvPicPr>
          <p:cNvPr id="107" name="Google Shape;107;p19"/>
          <p:cNvPicPr preferRelativeResize="0"/>
          <p:nvPr/>
        </p:nvPicPr>
        <p:blipFill>
          <a:blip r:embed="rId3">
            <a:alphaModFix/>
          </a:blip>
          <a:stretch>
            <a:fillRect/>
          </a:stretch>
        </p:blipFill>
        <p:spPr>
          <a:xfrm>
            <a:off x="446846" y="1364938"/>
            <a:ext cx="3227651" cy="3328674"/>
          </a:xfrm>
          <a:prstGeom prst="rect">
            <a:avLst/>
          </a:prstGeom>
          <a:noFill/>
          <a:ln>
            <a:noFill/>
          </a:ln>
        </p:spPr>
      </p:pic>
      <p:sp>
        <p:nvSpPr>
          <p:cNvPr id="108" name="Google Shape;108;p19"/>
          <p:cNvSpPr/>
          <p:nvPr/>
        </p:nvSpPr>
        <p:spPr>
          <a:xfrm>
            <a:off x="505650" y="1453775"/>
            <a:ext cx="1177200" cy="284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435750" y="1453775"/>
            <a:ext cx="1177200" cy="284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Transfer Learning: VGG16</a:t>
            </a:r>
            <a:endParaRPr/>
          </a:p>
        </p:txBody>
      </p:sp>
      <p:sp>
        <p:nvSpPr>
          <p:cNvPr id="115" name="Google Shape;115;p20"/>
          <p:cNvSpPr txBox="1"/>
          <p:nvPr>
            <p:ph idx="1" type="body"/>
          </p:nvPr>
        </p:nvSpPr>
        <p:spPr>
          <a:xfrm>
            <a:off x="387900" y="1489825"/>
            <a:ext cx="4025400" cy="347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ko"/>
              <a:t>A convolutional neural network developed by Karen Simonyan and Andrew Zisserman</a:t>
            </a:r>
            <a:endParaRPr/>
          </a:p>
          <a:p>
            <a:pPr indent="-342900" lvl="0" marL="457200" rtl="0" algn="l">
              <a:spcBef>
                <a:spcPts val="0"/>
              </a:spcBef>
              <a:spcAft>
                <a:spcPts val="0"/>
              </a:spcAft>
              <a:buSzPts val="1800"/>
              <a:buChar char="●"/>
            </a:pPr>
            <a:r>
              <a:rPr lang="ko"/>
              <a:t>Input: 224x224x3 image</a:t>
            </a:r>
            <a:endParaRPr/>
          </a:p>
          <a:p>
            <a:pPr indent="-342900" lvl="0" marL="457200" rtl="0" algn="l">
              <a:spcBef>
                <a:spcPts val="0"/>
              </a:spcBef>
              <a:spcAft>
                <a:spcPts val="0"/>
              </a:spcAft>
              <a:buSzPts val="1800"/>
              <a:buChar char="●"/>
            </a:pPr>
            <a:r>
              <a:rPr lang="ko"/>
              <a:t>Output: 1 of the 1000 categories</a:t>
            </a:r>
            <a:endParaRPr/>
          </a:p>
          <a:p>
            <a:pPr indent="-342900" lvl="0" marL="457200" rtl="0" algn="l">
              <a:spcBef>
                <a:spcPts val="0"/>
              </a:spcBef>
              <a:spcAft>
                <a:spcPts val="0"/>
              </a:spcAft>
              <a:buSzPts val="1800"/>
              <a:buChar char="●"/>
            </a:pPr>
            <a:r>
              <a:rPr lang="ko"/>
              <a:t>5 convolution-pooling cycles, each cycle halving the dimensions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sz="1200"/>
              <a:t>image source: [4]</a:t>
            </a:r>
            <a:endParaRPr sz="1200"/>
          </a:p>
        </p:txBody>
      </p:sp>
      <p:pic>
        <p:nvPicPr>
          <p:cNvPr id="116" name="Google Shape;116;p20"/>
          <p:cNvPicPr preferRelativeResize="0"/>
          <p:nvPr/>
        </p:nvPicPr>
        <p:blipFill>
          <a:blip r:embed="rId3">
            <a:alphaModFix/>
          </a:blip>
          <a:stretch>
            <a:fillRect/>
          </a:stretch>
        </p:blipFill>
        <p:spPr>
          <a:xfrm>
            <a:off x="4413450" y="1667825"/>
            <a:ext cx="4097750" cy="2603275"/>
          </a:xfrm>
          <a:prstGeom prst="rect">
            <a:avLst/>
          </a:prstGeom>
          <a:noFill/>
          <a:ln>
            <a:noFill/>
          </a:ln>
        </p:spPr>
      </p:pic>
      <p:sp>
        <p:nvSpPr>
          <p:cNvPr id="117" name="Google Shape;117;p20"/>
          <p:cNvSpPr/>
          <p:nvPr/>
        </p:nvSpPr>
        <p:spPr>
          <a:xfrm>
            <a:off x="7251800" y="2720325"/>
            <a:ext cx="1139100" cy="357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VGG16 Results</a:t>
            </a:r>
            <a:endParaRPr/>
          </a:p>
        </p:txBody>
      </p:sp>
      <p:sp>
        <p:nvSpPr>
          <p:cNvPr id="123" name="Google Shape;123;p21"/>
          <p:cNvSpPr txBox="1"/>
          <p:nvPr>
            <p:ph idx="1" type="body"/>
          </p:nvPr>
        </p:nvSpPr>
        <p:spPr>
          <a:xfrm>
            <a:off x="5504550" y="4237900"/>
            <a:ext cx="2562300" cy="35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ko"/>
              <a:t>Accuracy: 75-80%</a:t>
            </a:r>
            <a:endParaRPr/>
          </a:p>
        </p:txBody>
      </p:sp>
      <p:sp>
        <p:nvSpPr>
          <p:cNvPr id="124" name="Google Shape;124;p21"/>
          <p:cNvSpPr/>
          <p:nvPr/>
        </p:nvSpPr>
        <p:spPr>
          <a:xfrm>
            <a:off x="4815300" y="1525200"/>
            <a:ext cx="3940800" cy="265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4897288" y="1593463"/>
            <a:ext cx="3776825" cy="2517875"/>
          </a:xfrm>
          <a:prstGeom prst="rect">
            <a:avLst/>
          </a:prstGeom>
          <a:noFill/>
          <a:ln>
            <a:noFill/>
          </a:ln>
        </p:spPr>
      </p:pic>
      <p:pic>
        <p:nvPicPr>
          <p:cNvPr id="126" name="Google Shape;126;p21"/>
          <p:cNvPicPr preferRelativeResize="0"/>
          <p:nvPr/>
        </p:nvPicPr>
        <p:blipFill>
          <a:blip r:embed="rId4">
            <a:alphaModFix/>
          </a:blip>
          <a:stretch>
            <a:fillRect/>
          </a:stretch>
        </p:blipFill>
        <p:spPr>
          <a:xfrm>
            <a:off x="387900" y="1525200"/>
            <a:ext cx="4244600" cy="284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