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5D95D8-7073-400E-8BC6-C2829B0F7293}">
  <a:tblStyle styleId="{235D95D8-7073-400E-8BC6-C2829B0F729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1d782e415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1d782e415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As you can see these are our future plans, in the next 2 weeks we will be creating a PNG data set and linking the CSV data with that dataset, we will also be adding the openCV work into the ensemble, we then will be researching and implementing K-means algorithm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1d782e415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d1d782e415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Thank you for listening to our presentation, we will take any questions you may have now</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1d782e415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1d782e415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1d782e415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1d782e415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1d782e415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1d782e415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Last semester in CSP200 we had requested access to Alzheimer’s Disease Neuroimaging Initiative, or ADNI. We were able to gain access to thousands of 3D and 2D MRI data.</a:t>
            </a:r>
            <a:endParaRPr/>
          </a:p>
          <a:p>
            <a:pPr indent="0" lvl="0" marL="0" rtl="0" algn="l">
              <a:spcBef>
                <a:spcPts val="0"/>
              </a:spcBef>
              <a:spcAft>
                <a:spcPts val="0"/>
              </a:spcAft>
              <a:buNone/>
            </a:pPr>
            <a:r>
              <a:rPr lang="ko"/>
              <a:t>There is a list of premade archives for us to download, and we first chose to download the one with 2,182 NiFTI files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1d782e415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1d782e415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Since the input for our deep learning algorithm is in a regular 2D image format like png, NiFTI files will need to be converted to png beforehand</a:t>
            </a:r>
            <a:r>
              <a:rPr lang="ko">
                <a:solidFill>
                  <a:schemeClr val="dk1"/>
                </a:solidFill>
              </a:rPr>
              <a:t>. We will use a specialized library called NiBabel which allows us to read NiFTI files into NumPy arrays, then feed it into a pre-trained VGG19 algorithm. The VGG19 model will take a look at each horizontal slice of the MRI and decide to save it as a png file or discard it. Each NiFTI file yields 6-8 png files,</a:t>
            </a:r>
            <a:r>
              <a:rPr lang="ko">
                <a:solidFill>
                  <a:schemeClr val="dk1"/>
                </a:solidFill>
              </a:rPr>
              <a:t> which roughly give us 15,000 training images.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1d782e415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1d782e415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And this is what the result looks like he image on the left is a NiFTI file opened with a viewer. On the right are the horizontal slices that were exported in png format.</a:t>
            </a:r>
            <a:endParaRPr/>
          </a:p>
          <a:p>
            <a:pPr indent="0" lvl="0" marL="0" rtl="0" algn="l">
              <a:spcBef>
                <a:spcPts val="0"/>
              </a:spcBef>
              <a:spcAft>
                <a:spcPts val="0"/>
              </a:spcAft>
              <a:buNone/>
            </a:pPr>
            <a:r>
              <a:rPr lang="ko"/>
              <a:t>Right now, the NiFTI to png algorithm is complete, but we still need to figure out how to put the VGG19 model into it to automatically select the right layers for training.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1d782e415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1d782e415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df6b4301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df6b4301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1d782e415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1d782e415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we are using OpenCV </a:t>
            </a:r>
            <a:r>
              <a:rPr lang="ko"/>
              <a:t>(</a:t>
            </a:r>
            <a:r>
              <a:rPr lang="ko">
                <a:solidFill>
                  <a:srgbClr val="C1BCB4"/>
                </a:solidFill>
              </a:rPr>
              <a:t>computer vision and machine learning software library) to detect features in the scans. Right now using the SIFT </a:t>
            </a:r>
            <a:r>
              <a:rPr lang="ko" sz="1400">
                <a:solidFill>
                  <a:schemeClr val="lt1"/>
                </a:solidFill>
                <a:latin typeface="Lato"/>
                <a:ea typeface="Lato"/>
                <a:cs typeface="Lato"/>
                <a:sym typeface="Lato"/>
              </a:rPr>
              <a:t>(</a:t>
            </a:r>
            <a:r>
              <a:rPr b="1" lang="ko" sz="1150">
                <a:solidFill>
                  <a:srgbClr val="D3CFCA"/>
                </a:solidFill>
                <a:latin typeface="Lato"/>
                <a:ea typeface="Lato"/>
                <a:cs typeface="Lato"/>
                <a:sym typeface="Lato"/>
              </a:rPr>
              <a:t>scale-invariant feature transform) algorithm we are finding the keypoints in the image and comparing them to eachother, as of now we have only done this on 2 different brain scans as you can see below we compared the same brain, a non demented vs a non demented, a demented vs demented, and a demented vs non demented. The circles you see on the images are the keypoints and the lines connecting them are showing similarity. The shorter the line the more similar as you can see with the scan on the left of the same brain all the lines are straight and the shortest they can be meaning very similar in this case identical. We will be scoring these images based on the average length of lines in order to try and increase our accuracy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16.png"/><Relationship Id="rId7" Type="http://schemas.openxmlformats.org/officeDocument/2006/relationships/image" Target="../media/image11.png"/><Relationship Id="rId8"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2400"/>
              <a:t>Detecting Alzheimer's Disease by Applying Convolutional Neural Network to MRI Scans</a:t>
            </a:r>
            <a:endParaRPr/>
          </a:p>
        </p:txBody>
      </p:sp>
      <p:sp>
        <p:nvSpPr>
          <p:cNvPr id="135" name="Google Shape;135;p13"/>
          <p:cNvSpPr txBox="1"/>
          <p:nvPr>
            <p:ph idx="1" type="subTitle"/>
          </p:nvPr>
        </p:nvSpPr>
        <p:spPr>
          <a:xfrm>
            <a:off x="5083950" y="3924925"/>
            <a:ext cx="3470700" cy="113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500">
                <a:solidFill>
                  <a:srgbClr val="FFF2CC"/>
                </a:solidFill>
              </a:rPr>
              <a:t>Team Thinkers</a:t>
            </a:r>
            <a:endParaRPr sz="1500">
              <a:solidFill>
                <a:srgbClr val="FFF2CC"/>
              </a:solidFill>
            </a:endParaRPr>
          </a:p>
          <a:p>
            <a:pPr indent="0" lvl="0" marL="0" rtl="0" algn="l">
              <a:spcBef>
                <a:spcPts val="0"/>
              </a:spcBef>
              <a:spcAft>
                <a:spcPts val="0"/>
              </a:spcAft>
              <a:buNone/>
            </a:pPr>
            <a:r>
              <a:rPr lang="ko"/>
              <a:t>Dongho Lee, Christian Yan, Luke Mostert</a:t>
            </a:r>
            <a:endParaRPr/>
          </a:p>
          <a:p>
            <a:pPr indent="0" lvl="0" marL="0" rtl="0" algn="l">
              <a:spcBef>
                <a:spcPts val="0"/>
              </a:spcBef>
              <a:spcAft>
                <a:spcPts val="0"/>
              </a:spcAft>
              <a:buNone/>
            </a:pPr>
            <a:r>
              <a:rPr lang="ko"/>
              <a:t>with Prof. Barnabas Bede and Yilin Wu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Future Plans</a:t>
            </a:r>
            <a:endParaRPr/>
          </a:p>
        </p:txBody>
      </p:sp>
      <p:graphicFrame>
        <p:nvGraphicFramePr>
          <p:cNvPr id="223" name="Google Shape;223;p22"/>
          <p:cNvGraphicFramePr/>
          <p:nvPr/>
        </p:nvGraphicFramePr>
        <p:xfrm>
          <a:off x="1044600" y="1065950"/>
          <a:ext cx="3000000" cy="3000000"/>
        </p:xfrm>
        <a:graphic>
          <a:graphicData uri="http://schemas.openxmlformats.org/drawingml/2006/table">
            <a:tbl>
              <a:tblPr>
                <a:noFill/>
                <a:tableStyleId>{235D95D8-7073-400E-8BC6-C2829B0F7293}</a:tableStyleId>
              </a:tblPr>
              <a:tblGrid>
                <a:gridCol w="885300"/>
                <a:gridCol w="1606925"/>
                <a:gridCol w="4746775"/>
              </a:tblGrid>
              <a:tr h="381000">
                <a:tc>
                  <a:txBody>
                    <a:bodyPr/>
                    <a:lstStyle/>
                    <a:p>
                      <a:pPr indent="0" lvl="0" marL="0" rtl="0" algn="ctr">
                        <a:spcBef>
                          <a:spcPts val="0"/>
                        </a:spcBef>
                        <a:spcAft>
                          <a:spcPts val="0"/>
                        </a:spcAft>
                        <a:buNone/>
                      </a:pPr>
                      <a:r>
                        <a:rPr lang="ko">
                          <a:solidFill>
                            <a:srgbClr val="FFFFFF"/>
                          </a:solidFill>
                        </a:rPr>
                        <a:t>Week #</a:t>
                      </a:r>
                      <a:endParaRPr>
                        <a:solidFill>
                          <a:srgbClr val="FFFFFF"/>
                        </a:solidFill>
                      </a:endParaRPr>
                    </a:p>
                  </a:txBody>
                  <a:tcPr marT="91425" marB="91425" marR="91425" marL="91425">
                    <a:lnL cap="flat" cmpd="sng" w="9525">
                      <a:solidFill>
                        <a:srgbClr val="FFE599"/>
                      </a:solidFill>
                      <a:prstDash val="solid"/>
                      <a:round/>
                      <a:headEnd len="sm" w="sm" type="none"/>
                      <a:tailEnd len="sm" w="sm" type="none"/>
                    </a:lnL>
                    <a:lnR cap="flat" cmpd="sng" w="9525">
                      <a:solidFill>
                        <a:srgbClr val="FFE599"/>
                      </a:solidFill>
                      <a:prstDash val="solid"/>
                      <a:round/>
                      <a:headEnd len="sm" w="sm" type="none"/>
                      <a:tailEnd len="sm" w="sm" type="none"/>
                    </a:lnR>
                    <a:lnT cap="flat" cmpd="sng" w="9525">
                      <a:solidFill>
                        <a:srgbClr val="FFE599"/>
                      </a:solidFill>
                      <a:prstDash val="solid"/>
                      <a:round/>
                      <a:headEnd len="sm" w="sm" type="none"/>
                      <a:tailEnd len="sm" w="sm" type="none"/>
                    </a:lnT>
                    <a:lnB cap="flat" cmpd="sng" w="38100">
                      <a:solidFill>
                        <a:srgbClr val="FFE599"/>
                      </a:solidFill>
                      <a:prstDash val="solid"/>
                      <a:round/>
                      <a:headEnd len="sm" w="sm" type="none"/>
                      <a:tailEnd len="sm" w="sm" type="none"/>
                    </a:lnB>
                    <a:solidFill>
                      <a:srgbClr val="1C4587"/>
                    </a:solidFill>
                  </a:tcPr>
                </a:tc>
                <a:tc>
                  <a:txBody>
                    <a:bodyPr/>
                    <a:lstStyle/>
                    <a:p>
                      <a:pPr indent="0" lvl="0" marL="0" rtl="0" algn="ctr">
                        <a:spcBef>
                          <a:spcPts val="0"/>
                        </a:spcBef>
                        <a:spcAft>
                          <a:spcPts val="0"/>
                        </a:spcAft>
                        <a:buNone/>
                      </a:pPr>
                      <a:r>
                        <a:rPr lang="ko">
                          <a:solidFill>
                            <a:srgbClr val="FFFFFF"/>
                          </a:solidFill>
                        </a:rPr>
                        <a:t>Dates</a:t>
                      </a:r>
                      <a:endParaRPr>
                        <a:solidFill>
                          <a:srgbClr val="FFFFFF"/>
                        </a:solidFill>
                      </a:endParaRPr>
                    </a:p>
                  </a:txBody>
                  <a:tcPr marT="91425" marB="91425" marR="91425" marL="91425">
                    <a:lnL cap="flat" cmpd="sng" w="9525">
                      <a:solidFill>
                        <a:srgbClr val="FFE599"/>
                      </a:solidFill>
                      <a:prstDash val="solid"/>
                      <a:round/>
                      <a:headEnd len="sm" w="sm" type="none"/>
                      <a:tailEnd len="sm" w="sm" type="none"/>
                    </a:lnL>
                    <a:lnR cap="flat" cmpd="sng" w="9525">
                      <a:solidFill>
                        <a:srgbClr val="FFE599"/>
                      </a:solidFill>
                      <a:prstDash val="solid"/>
                      <a:round/>
                      <a:headEnd len="sm" w="sm" type="none"/>
                      <a:tailEnd len="sm" w="sm" type="none"/>
                    </a:lnR>
                    <a:lnT cap="flat" cmpd="sng" w="9525">
                      <a:solidFill>
                        <a:srgbClr val="FFE599"/>
                      </a:solidFill>
                      <a:prstDash val="solid"/>
                      <a:round/>
                      <a:headEnd len="sm" w="sm" type="none"/>
                      <a:tailEnd len="sm" w="sm" type="none"/>
                    </a:lnT>
                    <a:lnB cap="flat" cmpd="sng" w="38100">
                      <a:solidFill>
                        <a:srgbClr val="FFE599"/>
                      </a:solidFill>
                      <a:prstDash val="solid"/>
                      <a:round/>
                      <a:headEnd len="sm" w="sm" type="none"/>
                      <a:tailEnd len="sm" w="sm" type="none"/>
                    </a:lnB>
                    <a:solidFill>
                      <a:srgbClr val="1C4587"/>
                    </a:solidFill>
                  </a:tcPr>
                </a:tc>
                <a:tc>
                  <a:txBody>
                    <a:bodyPr/>
                    <a:lstStyle/>
                    <a:p>
                      <a:pPr indent="0" lvl="0" marL="0" rtl="0" algn="ctr">
                        <a:spcBef>
                          <a:spcPts val="0"/>
                        </a:spcBef>
                        <a:spcAft>
                          <a:spcPts val="0"/>
                        </a:spcAft>
                        <a:buNone/>
                      </a:pPr>
                      <a:r>
                        <a:rPr lang="ko">
                          <a:solidFill>
                            <a:srgbClr val="FFFFFF"/>
                          </a:solidFill>
                        </a:rPr>
                        <a:t>Plans</a:t>
                      </a:r>
                      <a:endParaRPr>
                        <a:solidFill>
                          <a:srgbClr val="FFFFFF"/>
                        </a:solidFill>
                      </a:endParaRPr>
                    </a:p>
                  </a:txBody>
                  <a:tcPr marT="91425" marB="91425" marR="91425" marL="91425">
                    <a:lnL cap="flat" cmpd="sng" w="9525">
                      <a:solidFill>
                        <a:srgbClr val="FFE599"/>
                      </a:solidFill>
                      <a:prstDash val="solid"/>
                      <a:round/>
                      <a:headEnd len="sm" w="sm" type="none"/>
                      <a:tailEnd len="sm" w="sm" type="none"/>
                    </a:lnL>
                    <a:lnR cap="flat" cmpd="sng" w="9525">
                      <a:solidFill>
                        <a:srgbClr val="FFE599"/>
                      </a:solidFill>
                      <a:prstDash val="solid"/>
                      <a:round/>
                      <a:headEnd len="sm" w="sm" type="none"/>
                      <a:tailEnd len="sm" w="sm" type="none"/>
                    </a:lnR>
                    <a:lnT cap="flat" cmpd="sng" w="9525">
                      <a:solidFill>
                        <a:srgbClr val="FFE599"/>
                      </a:solidFill>
                      <a:prstDash val="solid"/>
                      <a:round/>
                      <a:headEnd len="sm" w="sm" type="none"/>
                      <a:tailEnd len="sm" w="sm" type="none"/>
                    </a:lnT>
                    <a:lnB cap="flat" cmpd="sng" w="38100">
                      <a:solidFill>
                        <a:srgbClr val="FFE599"/>
                      </a:solidFill>
                      <a:prstDash val="solid"/>
                      <a:round/>
                      <a:headEnd len="sm" w="sm" type="none"/>
                      <a:tailEnd len="sm" w="sm" type="none"/>
                    </a:lnB>
                    <a:solidFill>
                      <a:srgbClr val="1C4587"/>
                    </a:solidFill>
                  </a:tcPr>
                </a:tc>
              </a:tr>
              <a:tr h="381000">
                <a:tc>
                  <a:txBody>
                    <a:bodyPr/>
                    <a:lstStyle/>
                    <a:p>
                      <a:pPr indent="0" lvl="0" marL="0" rtl="0" algn="ctr">
                        <a:spcBef>
                          <a:spcPts val="0"/>
                        </a:spcBef>
                        <a:spcAft>
                          <a:spcPts val="0"/>
                        </a:spcAft>
                        <a:buNone/>
                      </a:pPr>
                      <a:r>
                        <a:rPr lang="ko">
                          <a:solidFill>
                            <a:srgbClr val="FFFFFF"/>
                          </a:solidFill>
                        </a:rPr>
                        <a:t>5</a:t>
                      </a:r>
                      <a:endParaRPr>
                        <a:solidFill>
                          <a:srgbClr val="FFFFFF"/>
                        </a:solidFill>
                      </a:endParaRPr>
                    </a:p>
                  </a:txBody>
                  <a:tcPr marT="91425" marB="91425" marR="91425" marL="91425">
                    <a:lnL cap="flat" cmpd="sng" w="9525">
                      <a:solidFill>
                        <a:srgbClr val="FFE599"/>
                      </a:solidFill>
                      <a:prstDash val="solid"/>
                      <a:round/>
                      <a:headEnd len="sm" w="sm" type="none"/>
                      <a:tailEnd len="sm" w="sm" type="none"/>
                    </a:lnL>
                    <a:lnR cap="flat" cmpd="sng" w="9525">
                      <a:solidFill>
                        <a:srgbClr val="FFE599"/>
                      </a:solidFill>
                      <a:prstDash val="solid"/>
                      <a:round/>
                      <a:headEnd len="sm" w="sm" type="none"/>
                      <a:tailEnd len="sm" w="sm" type="none"/>
                    </a:lnR>
                    <a:lnT cap="flat" cmpd="sng" w="38100">
                      <a:solidFill>
                        <a:srgbClr val="FFE599"/>
                      </a:solidFill>
                      <a:prstDash val="solid"/>
                      <a:round/>
                      <a:headEnd len="sm" w="sm" type="none"/>
                      <a:tailEnd len="sm" w="sm" type="none"/>
                    </a:lnT>
                    <a:lnB cap="flat" cmpd="sng" w="9525">
                      <a:solidFill>
                        <a:srgbClr val="FFE599"/>
                      </a:solidFill>
                      <a:prstDash val="solid"/>
                      <a:round/>
                      <a:headEnd len="sm" w="sm" type="none"/>
                      <a:tailEnd len="sm" w="sm" type="none"/>
                    </a:lnB>
                    <a:solidFill>
                      <a:srgbClr val="1C4587"/>
                    </a:solidFill>
                  </a:tcPr>
                </a:tc>
                <a:tc>
                  <a:txBody>
                    <a:bodyPr/>
                    <a:lstStyle/>
                    <a:p>
                      <a:pPr indent="0" lvl="0" marL="0" rtl="0" algn="ctr">
                        <a:spcBef>
                          <a:spcPts val="0"/>
                        </a:spcBef>
                        <a:spcAft>
                          <a:spcPts val="0"/>
                        </a:spcAft>
                        <a:buNone/>
                      </a:pPr>
                      <a:r>
                        <a:rPr lang="ko">
                          <a:solidFill>
                            <a:srgbClr val="FFFFFF"/>
                          </a:solidFill>
                        </a:rPr>
                        <a:t>Jan 31-Feb 6</a:t>
                      </a:r>
                      <a:endParaRPr>
                        <a:solidFill>
                          <a:srgbClr val="FFFFFF"/>
                        </a:solidFill>
                      </a:endParaRPr>
                    </a:p>
                  </a:txBody>
                  <a:tcPr marT="91425" marB="91425" marR="91425" marL="91425">
                    <a:lnL cap="flat" cmpd="sng" w="9525">
                      <a:solidFill>
                        <a:srgbClr val="FFE599"/>
                      </a:solidFill>
                      <a:prstDash val="solid"/>
                      <a:round/>
                      <a:headEnd len="sm" w="sm" type="none"/>
                      <a:tailEnd len="sm" w="sm" type="none"/>
                    </a:lnL>
                    <a:lnR cap="flat" cmpd="sng" w="9525">
                      <a:solidFill>
                        <a:srgbClr val="FFE599"/>
                      </a:solidFill>
                      <a:prstDash val="solid"/>
                      <a:round/>
                      <a:headEnd len="sm" w="sm" type="none"/>
                      <a:tailEnd len="sm" w="sm" type="none"/>
                    </a:lnR>
                    <a:lnT cap="flat" cmpd="sng" w="38100">
                      <a:solidFill>
                        <a:srgbClr val="FFE599"/>
                      </a:solidFill>
                      <a:prstDash val="solid"/>
                      <a:round/>
                      <a:headEnd len="sm" w="sm" type="none"/>
                      <a:tailEnd len="sm" w="sm" type="none"/>
                    </a:lnT>
                    <a:lnB cap="flat" cmpd="sng" w="9525">
                      <a:solidFill>
                        <a:srgbClr val="FFE599"/>
                      </a:solidFill>
                      <a:prstDash val="solid"/>
                      <a:round/>
                      <a:headEnd len="sm" w="sm" type="none"/>
                      <a:tailEnd len="sm" w="sm" type="none"/>
                    </a:lnB>
                    <a:solidFill>
                      <a:srgbClr val="1C4587"/>
                    </a:solidFill>
                  </a:tcPr>
                </a:tc>
                <a:tc>
                  <a:txBody>
                    <a:bodyPr/>
                    <a:lstStyle/>
                    <a:p>
                      <a:pPr indent="0" lvl="0" marL="0" rtl="0" algn="l">
                        <a:spcBef>
                          <a:spcPts val="0"/>
                        </a:spcBef>
                        <a:spcAft>
                          <a:spcPts val="0"/>
                        </a:spcAft>
                        <a:buNone/>
                      </a:pPr>
                      <a:r>
                        <a:rPr lang="ko">
                          <a:solidFill>
                            <a:srgbClr val="FFFFFF"/>
                          </a:solidFill>
                        </a:rPr>
                        <a:t>Create a PNG dataset from the archive</a:t>
                      </a:r>
                      <a:endParaRPr>
                        <a:solidFill>
                          <a:srgbClr val="FFFFFF"/>
                        </a:solidFill>
                      </a:endParaRPr>
                    </a:p>
                  </a:txBody>
                  <a:tcPr marT="91425" marB="91425" marR="91425" marL="91425">
                    <a:lnL cap="flat" cmpd="sng" w="9525">
                      <a:solidFill>
                        <a:srgbClr val="FFE599"/>
                      </a:solidFill>
                      <a:prstDash val="solid"/>
                      <a:round/>
                      <a:headEnd len="sm" w="sm" type="none"/>
                      <a:tailEnd len="sm" w="sm" type="none"/>
                    </a:lnL>
                    <a:lnR cap="flat" cmpd="sng" w="9525">
                      <a:solidFill>
                        <a:srgbClr val="FFE599"/>
                      </a:solidFill>
                      <a:prstDash val="solid"/>
                      <a:round/>
                      <a:headEnd len="sm" w="sm" type="none"/>
                      <a:tailEnd len="sm" w="sm" type="none"/>
                    </a:lnR>
                    <a:lnT cap="flat" cmpd="sng" w="38100">
                      <a:solidFill>
                        <a:srgbClr val="FFE599"/>
                      </a:solidFill>
                      <a:prstDash val="solid"/>
                      <a:round/>
                      <a:headEnd len="sm" w="sm" type="none"/>
                      <a:tailEnd len="sm" w="sm" type="none"/>
                    </a:lnT>
                    <a:lnB cap="flat" cmpd="sng" w="9525">
                      <a:solidFill>
                        <a:srgbClr val="FFE599"/>
                      </a:solidFill>
                      <a:prstDash val="solid"/>
                      <a:round/>
                      <a:headEnd len="sm" w="sm" type="none"/>
                      <a:tailEnd len="sm" w="sm" type="none"/>
                    </a:lnB>
                    <a:solidFill>
                      <a:srgbClr val="1C4587"/>
                    </a:solidFill>
                  </a:tcPr>
                </a:tc>
              </a:tr>
              <a:tr h="381000">
                <a:tc>
                  <a:txBody>
                    <a:bodyPr/>
                    <a:lstStyle/>
                    <a:p>
                      <a:pPr indent="0" lvl="0" marL="0" rtl="0" algn="ctr">
                        <a:spcBef>
                          <a:spcPts val="0"/>
                        </a:spcBef>
                        <a:spcAft>
                          <a:spcPts val="0"/>
                        </a:spcAft>
                        <a:buNone/>
                      </a:pPr>
                      <a:r>
                        <a:rPr lang="ko">
                          <a:solidFill>
                            <a:srgbClr val="FFFFFF"/>
                          </a:solidFill>
                        </a:rPr>
                        <a:t>6</a:t>
                      </a:r>
                      <a:endParaRPr>
                        <a:solidFill>
                          <a:srgbClr val="FFFFFF"/>
                        </a:solidFill>
                      </a:endParaRPr>
                    </a:p>
                  </a:txBody>
                  <a:tcPr marT="91425" marB="91425" marR="91425" marL="91425">
                    <a:lnL cap="flat" cmpd="sng" w="9525">
                      <a:solidFill>
                        <a:srgbClr val="FFE599"/>
                      </a:solidFill>
                      <a:prstDash val="solid"/>
                      <a:round/>
                      <a:headEnd len="sm" w="sm" type="none"/>
                      <a:tailEnd len="sm" w="sm" type="none"/>
                    </a:lnL>
                    <a:lnR cap="flat" cmpd="sng" w="9525">
                      <a:solidFill>
                        <a:srgbClr val="FFE599"/>
                      </a:solidFill>
                      <a:prstDash val="solid"/>
                      <a:round/>
                      <a:headEnd len="sm" w="sm" type="none"/>
                      <a:tailEnd len="sm" w="sm" type="none"/>
                    </a:lnR>
                    <a:lnT cap="flat" cmpd="sng" w="9525">
                      <a:solidFill>
                        <a:srgbClr val="FFE599"/>
                      </a:solidFill>
                      <a:prstDash val="solid"/>
                      <a:round/>
                      <a:headEnd len="sm" w="sm" type="none"/>
                      <a:tailEnd len="sm" w="sm" type="none"/>
                    </a:lnT>
                    <a:lnB cap="flat" cmpd="sng" w="9525">
                      <a:solidFill>
                        <a:srgbClr val="FFE599"/>
                      </a:solidFill>
                      <a:prstDash val="solid"/>
                      <a:round/>
                      <a:headEnd len="sm" w="sm" type="none"/>
                      <a:tailEnd len="sm" w="sm" type="none"/>
                    </a:lnB>
                    <a:solidFill>
                      <a:srgbClr val="1C4587"/>
                    </a:solidFill>
                  </a:tcPr>
                </a:tc>
                <a:tc>
                  <a:txBody>
                    <a:bodyPr/>
                    <a:lstStyle/>
                    <a:p>
                      <a:pPr indent="0" lvl="0" marL="0" rtl="0" algn="ctr">
                        <a:spcBef>
                          <a:spcPts val="0"/>
                        </a:spcBef>
                        <a:spcAft>
                          <a:spcPts val="0"/>
                        </a:spcAft>
                        <a:buNone/>
                      </a:pPr>
                      <a:r>
                        <a:rPr lang="ko">
                          <a:solidFill>
                            <a:srgbClr val="FFFFFF"/>
                          </a:solidFill>
                        </a:rPr>
                        <a:t>Feb 7-13</a:t>
                      </a:r>
                      <a:endParaRPr>
                        <a:solidFill>
                          <a:srgbClr val="FFFFFF"/>
                        </a:solidFill>
                      </a:endParaRPr>
                    </a:p>
                  </a:txBody>
                  <a:tcPr marT="91425" marB="91425" marR="91425" marL="91425">
                    <a:lnL cap="flat" cmpd="sng" w="9525">
                      <a:solidFill>
                        <a:srgbClr val="FFE599"/>
                      </a:solidFill>
                      <a:prstDash val="solid"/>
                      <a:round/>
                      <a:headEnd len="sm" w="sm" type="none"/>
                      <a:tailEnd len="sm" w="sm" type="none"/>
                    </a:lnL>
                    <a:lnR cap="flat" cmpd="sng" w="9525">
                      <a:solidFill>
                        <a:srgbClr val="FFE599"/>
                      </a:solidFill>
                      <a:prstDash val="solid"/>
                      <a:round/>
                      <a:headEnd len="sm" w="sm" type="none"/>
                      <a:tailEnd len="sm" w="sm" type="none"/>
                    </a:lnR>
                    <a:lnT cap="flat" cmpd="sng" w="9525">
                      <a:solidFill>
                        <a:srgbClr val="FFE599"/>
                      </a:solidFill>
                      <a:prstDash val="solid"/>
                      <a:round/>
                      <a:headEnd len="sm" w="sm" type="none"/>
                      <a:tailEnd len="sm" w="sm" type="none"/>
                    </a:lnT>
                    <a:lnB cap="flat" cmpd="sng" w="9525">
                      <a:solidFill>
                        <a:srgbClr val="FFE599"/>
                      </a:solidFill>
                      <a:prstDash val="solid"/>
                      <a:round/>
                      <a:headEnd len="sm" w="sm" type="none"/>
                      <a:tailEnd len="sm" w="sm" type="none"/>
                    </a:lnB>
                    <a:solidFill>
                      <a:srgbClr val="1C4587"/>
                    </a:solidFill>
                  </a:tcPr>
                </a:tc>
                <a:tc rowSpan="2">
                  <a:txBody>
                    <a:bodyPr/>
                    <a:lstStyle/>
                    <a:p>
                      <a:pPr indent="0" lvl="0" marL="0" rtl="0" algn="l">
                        <a:spcBef>
                          <a:spcPts val="0"/>
                        </a:spcBef>
                        <a:spcAft>
                          <a:spcPts val="0"/>
                        </a:spcAft>
                        <a:buNone/>
                      </a:pPr>
                      <a:r>
                        <a:rPr lang="ko">
                          <a:solidFill>
                            <a:srgbClr val="FFFFFF"/>
                          </a:solidFill>
                        </a:rPr>
                        <a:t>Link CSV metadata with the PNG dataset</a:t>
                      </a:r>
                      <a:endParaRPr>
                        <a:solidFill>
                          <a:srgbClr val="FFFFFF"/>
                        </a:solidFill>
                      </a:endParaRPr>
                    </a:p>
                  </a:txBody>
                  <a:tcPr marT="91425" marB="91425" marR="91425" marL="91425" anchor="ctr">
                    <a:lnL cap="flat" cmpd="sng" w="9525">
                      <a:solidFill>
                        <a:srgbClr val="FFE599"/>
                      </a:solidFill>
                      <a:prstDash val="solid"/>
                      <a:round/>
                      <a:headEnd len="sm" w="sm" type="none"/>
                      <a:tailEnd len="sm" w="sm" type="none"/>
                    </a:lnL>
                    <a:lnR cap="flat" cmpd="sng" w="9525">
                      <a:solidFill>
                        <a:srgbClr val="FFE599"/>
                      </a:solidFill>
                      <a:prstDash val="solid"/>
                      <a:round/>
                      <a:headEnd len="sm" w="sm" type="none"/>
                      <a:tailEnd len="sm" w="sm" type="none"/>
                    </a:lnR>
                    <a:lnT cap="flat" cmpd="sng" w="9525">
                      <a:solidFill>
                        <a:srgbClr val="FFE599"/>
                      </a:solidFill>
                      <a:prstDash val="solid"/>
                      <a:round/>
                      <a:headEnd len="sm" w="sm" type="none"/>
                      <a:tailEnd len="sm" w="sm" type="none"/>
                    </a:lnT>
                    <a:lnB cap="flat" cmpd="sng" w="9525">
                      <a:solidFill>
                        <a:srgbClr val="FFE599"/>
                      </a:solidFill>
                      <a:prstDash val="solid"/>
                      <a:round/>
                      <a:headEnd len="sm" w="sm" type="none"/>
                      <a:tailEnd len="sm" w="sm" type="none"/>
                    </a:lnB>
                    <a:solidFill>
                      <a:srgbClr val="1C4587"/>
                    </a:solidFill>
                  </a:tcPr>
                </a:tc>
              </a:tr>
              <a:tr h="381000">
                <a:tc>
                  <a:txBody>
                    <a:bodyPr/>
                    <a:lstStyle/>
                    <a:p>
                      <a:pPr indent="0" lvl="0" marL="0" rtl="0" algn="ctr">
                        <a:spcBef>
                          <a:spcPts val="0"/>
                        </a:spcBef>
                        <a:spcAft>
                          <a:spcPts val="0"/>
                        </a:spcAft>
                        <a:buNone/>
                      </a:pPr>
                      <a:r>
                        <a:rPr lang="ko">
                          <a:solidFill>
                            <a:srgbClr val="FFFFFF"/>
                          </a:solidFill>
                        </a:rPr>
                        <a:t>7</a:t>
                      </a:r>
                      <a:endParaRPr>
                        <a:solidFill>
                          <a:srgbClr val="FFFFFF"/>
                        </a:solidFill>
                      </a:endParaRPr>
                    </a:p>
                  </a:txBody>
                  <a:tcPr marT="91425" marB="91425" marR="91425" marL="91425">
                    <a:lnL cap="flat" cmpd="sng" w="9525">
                      <a:solidFill>
                        <a:srgbClr val="FFE599"/>
                      </a:solidFill>
                      <a:prstDash val="solid"/>
                      <a:round/>
                      <a:headEnd len="sm" w="sm" type="none"/>
                      <a:tailEnd len="sm" w="sm" type="none"/>
                    </a:lnL>
                    <a:lnR cap="flat" cmpd="sng" w="9525">
                      <a:solidFill>
                        <a:srgbClr val="FFE599"/>
                      </a:solidFill>
                      <a:prstDash val="solid"/>
                      <a:round/>
                      <a:headEnd len="sm" w="sm" type="none"/>
                      <a:tailEnd len="sm" w="sm" type="none"/>
                    </a:lnR>
                    <a:lnT cap="flat" cmpd="sng" w="9525">
                      <a:solidFill>
                        <a:srgbClr val="FFE599"/>
                      </a:solidFill>
                      <a:prstDash val="solid"/>
                      <a:round/>
                      <a:headEnd len="sm" w="sm" type="none"/>
                      <a:tailEnd len="sm" w="sm" type="none"/>
                    </a:lnT>
                    <a:lnB cap="flat" cmpd="sng" w="9525">
                      <a:solidFill>
                        <a:srgbClr val="FFE599"/>
                      </a:solidFill>
                      <a:prstDash val="solid"/>
                      <a:round/>
                      <a:headEnd len="sm" w="sm" type="none"/>
                      <a:tailEnd len="sm" w="sm" type="none"/>
                    </a:lnB>
                    <a:solidFill>
                      <a:srgbClr val="1C4587"/>
                    </a:solidFill>
                  </a:tcPr>
                </a:tc>
                <a:tc>
                  <a:txBody>
                    <a:bodyPr/>
                    <a:lstStyle/>
                    <a:p>
                      <a:pPr indent="0" lvl="0" marL="0" rtl="0" algn="ctr">
                        <a:spcBef>
                          <a:spcPts val="0"/>
                        </a:spcBef>
                        <a:spcAft>
                          <a:spcPts val="0"/>
                        </a:spcAft>
                        <a:buNone/>
                      </a:pPr>
                      <a:r>
                        <a:rPr lang="ko">
                          <a:solidFill>
                            <a:srgbClr val="FFFFFF"/>
                          </a:solidFill>
                        </a:rPr>
                        <a:t>Feb 14-20</a:t>
                      </a:r>
                      <a:endParaRPr>
                        <a:solidFill>
                          <a:srgbClr val="FFFFFF"/>
                        </a:solidFill>
                      </a:endParaRPr>
                    </a:p>
                  </a:txBody>
                  <a:tcPr marT="91425" marB="91425" marR="91425" marL="91425">
                    <a:lnL cap="flat" cmpd="sng" w="9525">
                      <a:solidFill>
                        <a:srgbClr val="FFE599"/>
                      </a:solidFill>
                      <a:prstDash val="solid"/>
                      <a:round/>
                      <a:headEnd len="sm" w="sm" type="none"/>
                      <a:tailEnd len="sm" w="sm" type="none"/>
                    </a:lnL>
                    <a:lnR cap="flat" cmpd="sng" w="9525">
                      <a:solidFill>
                        <a:srgbClr val="FFE599"/>
                      </a:solidFill>
                      <a:prstDash val="solid"/>
                      <a:round/>
                      <a:headEnd len="sm" w="sm" type="none"/>
                      <a:tailEnd len="sm" w="sm" type="none"/>
                    </a:lnR>
                    <a:lnT cap="flat" cmpd="sng" w="9525">
                      <a:solidFill>
                        <a:srgbClr val="FFE599"/>
                      </a:solidFill>
                      <a:prstDash val="solid"/>
                      <a:round/>
                      <a:headEnd len="sm" w="sm" type="none"/>
                      <a:tailEnd len="sm" w="sm" type="none"/>
                    </a:lnT>
                    <a:lnB cap="flat" cmpd="sng" w="9525">
                      <a:solidFill>
                        <a:srgbClr val="FFE599"/>
                      </a:solidFill>
                      <a:prstDash val="solid"/>
                      <a:round/>
                      <a:headEnd len="sm" w="sm" type="none"/>
                      <a:tailEnd len="sm" w="sm" type="none"/>
                    </a:lnB>
                    <a:solidFill>
                      <a:srgbClr val="1C4587"/>
                    </a:solidFill>
                  </a:tcPr>
                </a:tc>
                <a:tc vMerge="1"/>
              </a:tr>
              <a:tr h="381000">
                <a:tc>
                  <a:txBody>
                    <a:bodyPr/>
                    <a:lstStyle/>
                    <a:p>
                      <a:pPr indent="0" lvl="0" marL="0" rtl="0" algn="ctr">
                        <a:spcBef>
                          <a:spcPts val="0"/>
                        </a:spcBef>
                        <a:spcAft>
                          <a:spcPts val="0"/>
                        </a:spcAft>
                        <a:buNone/>
                      </a:pPr>
                      <a:r>
                        <a:rPr lang="ko">
                          <a:solidFill>
                            <a:srgbClr val="FFFFFF"/>
                          </a:solidFill>
                        </a:rPr>
                        <a:t>8</a:t>
                      </a:r>
                      <a:endParaRPr>
                        <a:solidFill>
                          <a:srgbClr val="FFFFFF"/>
                        </a:solidFill>
                      </a:endParaRPr>
                    </a:p>
                  </a:txBody>
                  <a:tcPr marT="91425" marB="91425" marR="91425" marL="91425">
                    <a:lnL cap="flat" cmpd="sng" w="9525">
                      <a:solidFill>
                        <a:srgbClr val="FFE599"/>
                      </a:solidFill>
                      <a:prstDash val="solid"/>
                      <a:round/>
                      <a:headEnd len="sm" w="sm" type="none"/>
                      <a:tailEnd len="sm" w="sm" type="none"/>
                    </a:lnL>
                    <a:lnR cap="flat" cmpd="sng" w="9525">
                      <a:solidFill>
                        <a:srgbClr val="FFE599"/>
                      </a:solidFill>
                      <a:prstDash val="solid"/>
                      <a:round/>
                      <a:headEnd len="sm" w="sm" type="none"/>
                      <a:tailEnd len="sm" w="sm" type="none"/>
                    </a:lnR>
                    <a:lnT cap="flat" cmpd="sng" w="9525">
                      <a:solidFill>
                        <a:srgbClr val="FFE599"/>
                      </a:solidFill>
                      <a:prstDash val="solid"/>
                      <a:round/>
                      <a:headEnd len="sm" w="sm" type="none"/>
                      <a:tailEnd len="sm" w="sm" type="none"/>
                    </a:lnT>
                    <a:lnB cap="flat" cmpd="sng" w="9525">
                      <a:solidFill>
                        <a:srgbClr val="FFE599"/>
                      </a:solidFill>
                      <a:prstDash val="solid"/>
                      <a:round/>
                      <a:headEnd len="sm" w="sm" type="none"/>
                      <a:tailEnd len="sm" w="sm" type="none"/>
                    </a:lnB>
                    <a:solidFill>
                      <a:srgbClr val="1C4587"/>
                    </a:solidFill>
                  </a:tcPr>
                </a:tc>
                <a:tc>
                  <a:txBody>
                    <a:bodyPr/>
                    <a:lstStyle/>
                    <a:p>
                      <a:pPr indent="0" lvl="0" marL="0" rtl="0" algn="ctr">
                        <a:spcBef>
                          <a:spcPts val="0"/>
                        </a:spcBef>
                        <a:spcAft>
                          <a:spcPts val="0"/>
                        </a:spcAft>
                        <a:buNone/>
                      </a:pPr>
                      <a:r>
                        <a:rPr lang="ko">
                          <a:solidFill>
                            <a:srgbClr val="FFFFFF"/>
                          </a:solidFill>
                        </a:rPr>
                        <a:t>Feb 21-27</a:t>
                      </a:r>
                      <a:endParaRPr>
                        <a:solidFill>
                          <a:srgbClr val="FFFFFF"/>
                        </a:solidFill>
                      </a:endParaRPr>
                    </a:p>
                  </a:txBody>
                  <a:tcPr marT="91425" marB="91425" marR="91425" marL="91425">
                    <a:lnL cap="flat" cmpd="sng" w="9525">
                      <a:solidFill>
                        <a:srgbClr val="FFE599"/>
                      </a:solidFill>
                      <a:prstDash val="solid"/>
                      <a:round/>
                      <a:headEnd len="sm" w="sm" type="none"/>
                      <a:tailEnd len="sm" w="sm" type="none"/>
                    </a:lnL>
                    <a:lnR cap="flat" cmpd="sng" w="9525">
                      <a:solidFill>
                        <a:srgbClr val="FFE599"/>
                      </a:solidFill>
                      <a:prstDash val="solid"/>
                      <a:round/>
                      <a:headEnd len="sm" w="sm" type="none"/>
                      <a:tailEnd len="sm" w="sm" type="none"/>
                    </a:lnR>
                    <a:lnT cap="flat" cmpd="sng" w="9525">
                      <a:solidFill>
                        <a:srgbClr val="FFE599"/>
                      </a:solidFill>
                      <a:prstDash val="solid"/>
                      <a:round/>
                      <a:headEnd len="sm" w="sm" type="none"/>
                      <a:tailEnd len="sm" w="sm" type="none"/>
                    </a:lnT>
                    <a:lnB cap="flat" cmpd="sng" w="9525">
                      <a:solidFill>
                        <a:srgbClr val="FFE599"/>
                      </a:solidFill>
                      <a:prstDash val="solid"/>
                      <a:round/>
                      <a:headEnd len="sm" w="sm" type="none"/>
                      <a:tailEnd len="sm" w="sm" type="none"/>
                    </a:lnB>
                    <a:solidFill>
                      <a:srgbClr val="1C4587"/>
                    </a:solidFill>
                  </a:tcPr>
                </a:tc>
                <a:tc>
                  <a:txBody>
                    <a:bodyPr/>
                    <a:lstStyle/>
                    <a:p>
                      <a:pPr indent="0" lvl="0" marL="0" rtl="0" algn="l">
                        <a:spcBef>
                          <a:spcPts val="0"/>
                        </a:spcBef>
                        <a:spcAft>
                          <a:spcPts val="0"/>
                        </a:spcAft>
                        <a:buNone/>
                      </a:pPr>
                      <a:r>
                        <a:rPr lang="ko">
                          <a:solidFill>
                            <a:srgbClr val="FFFFFF"/>
                          </a:solidFill>
                        </a:rPr>
                        <a:t>Add OpenCV SIFT algorithm to the ensemble</a:t>
                      </a:r>
                      <a:endParaRPr>
                        <a:solidFill>
                          <a:srgbClr val="FFFFFF"/>
                        </a:solidFill>
                      </a:endParaRPr>
                    </a:p>
                  </a:txBody>
                  <a:tcPr marT="91425" marB="91425" marR="91425" marL="91425">
                    <a:lnL cap="flat" cmpd="sng" w="9525">
                      <a:solidFill>
                        <a:srgbClr val="FFE599"/>
                      </a:solidFill>
                      <a:prstDash val="solid"/>
                      <a:round/>
                      <a:headEnd len="sm" w="sm" type="none"/>
                      <a:tailEnd len="sm" w="sm" type="none"/>
                    </a:lnL>
                    <a:lnR cap="flat" cmpd="sng" w="9525">
                      <a:solidFill>
                        <a:srgbClr val="FFE599"/>
                      </a:solidFill>
                      <a:prstDash val="solid"/>
                      <a:round/>
                      <a:headEnd len="sm" w="sm" type="none"/>
                      <a:tailEnd len="sm" w="sm" type="none"/>
                    </a:lnR>
                    <a:lnT cap="flat" cmpd="sng" w="9525">
                      <a:solidFill>
                        <a:srgbClr val="FFE599"/>
                      </a:solidFill>
                      <a:prstDash val="solid"/>
                      <a:round/>
                      <a:headEnd len="sm" w="sm" type="none"/>
                      <a:tailEnd len="sm" w="sm" type="none"/>
                    </a:lnT>
                    <a:lnB cap="flat" cmpd="sng" w="9525">
                      <a:solidFill>
                        <a:srgbClr val="FFE599"/>
                      </a:solidFill>
                      <a:prstDash val="solid"/>
                      <a:round/>
                      <a:headEnd len="sm" w="sm" type="none"/>
                      <a:tailEnd len="sm" w="sm" type="none"/>
                    </a:lnB>
                    <a:solidFill>
                      <a:srgbClr val="1C4587"/>
                    </a:solidFill>
                  </a:tcPr>
                </a:tc>
              </a:tr>
              <a:tr h="381000">
                <a:tc>
                  <a:txBody>
                    <a:bodyPr/>
                    <a:lstStyle/>
                    <a:p>
                      <a:pPr indent="0" lvl="0" marL="0" rtl="0" algn="ctr">
                        <a:spcBef>
                          <a:spcPts val="0"/>
                        </a:spcBef>
                        <a:spcAft>
                          <a:spcPts val="0"/>
                        </a:spcAft>
                        <a:buNone/>
                      </a:pPr>
                      <a:r>
                        <a:rPr lang="ko">
                          <a:solidFill>
                            <a:srgbClr val="FFFFFF"/>
                          </a:solidFill>
                        </a:rPr>
                        <a:t>9</a:t>
                      </a:r>
                      <a:endParaRPr>
                        <a:solidFill>
                          <a:srgbClr val="FFFFFF"/>
                        </a:solidFill>
                      </a:endParaRPr>
                    </a:p>
                  </a:txBody>
                  <a:tcPr marT="91425" marB="91425" marR="91425" marL="91425">
                    <a:lnL cap="flat" cmpd="sng" w="9525">
                      <a:solidFill>
                        <a:srgbClr val="FFE599"/>
                      </a:solidFill>
                      <a:prstDash val="solid"/>
                      <a:round/>
                      <a:headEnd len="sm" w="sm" type="none"/>
                      <a:tailEnd len="sm" w="sm" type="none"/>
                    </a:lnL>
                    <a:lnR cap="flat" cmpd="sng" w="9525">
                      <a:solidFill>
                        <a:srgbClr val="FFE599"/>
                      </a:solidFill>
                      <a:prstDash val="solid"/>
                      <a:round/>
                      <a:headEnd len="sm" w="sm" type="none"/>
                      <a:tailEnd len="sm" w="sm" type="none"/>
                    </a:lnR>
                    <a:lnT cap="flat" cmpd="sng" w="9525">
                      <a:solidFill>
                        <a:srgbClr val="FFE599"/>
                      </a:solidFill>
                      <a:prstDash val="solid"/>
                      <a:round/>
                      <a:headEnd len="sm" w="sm" type="none"/>
                      <a:tailEnd len="sm" w="sm" type="none"/>
                    </a:lnT>
                    <a:lnB cap="flat" cmpd="sng" w="9525">
                      <a:solidFill>
                        <a:srgbClr val="FFE599"/>
                      </a:solidFill>
                      <a:prstDash val="solid"/>
                      <a:round/>
                      <a:headEnd len="sm" w="sm" type="none"/>
                      <a:tailEnd len="sm" w="sm" type="none"/>
                    </a:lnB>
                    <a:solidFill>
                      <a:srgbClr val="1C4587"/>
                    </a:solidFill>
                  </a:tcPr>
                </a:tc>
                <a:tc>
                  <a:txBody>
                    <a:bodyPr/>
                    <a:lstStyle/>
                    <a:p>
                      <a:pPr indent="0" lvl="0" marL="0" rtl="0" algn="ctr">
                        <a:spcBef>
                          <a:spcPts val="0"/>
                        </a:spcBef>
                        <a:spcAft>
                          <a:spcPts val="0"/>
                        </a:spcAft>
                        <a:buNone/>
                      </a:pPr>
                      <a:r>
                        <a:rPr lang="ko">
                          <a:solidFill>
                            <a:srgbClr val="FFFFFF"/>
                          </a:solidFill>
                        </a:rPr>
                        <a:t>Feb 28-Mar 6</a:t>
                      </a:r>
                      <a:endParaRPr>
                        <a:solidFill>
                          <a:srgbClr val="FFFFFF"/>
                        </a:solidFill>
                      </a:endParaRPr>
                    </a:p>
                  </a:txBody>
                  <a:tcPr marT="91425" marB="91425" marR="91425" marL="91425">
                    <a:lnL cap="flat" cmpd="sng" w="9525">
                      <a:solidFill>
                        <a:srgbClr val="FFE599"/>
                      </a:solidFill>
                      <a:prstDash val="solid"/>
                      <a:round/>
                      <a:headEnd len="sm" w="sm" type="none"/>
                      <a:tailEnd len="sm" w="sm" type="none"/>
                    </a:lnL>
                    <a:lnR cap="flat" cmpd="sng" w="9525">
                      <a:solidFill>
                        <a:srgbClr val="FFE599"/>
                      </a:solidFill>
                      <a:prstDash val="solid"/>
                      <a:round/>
                      <a:headEnd len="sm" w="sm" type="none"/>
                      <a:tailEnd len="sm" w="sm" type="none"/>
                    </a:lnR>
                    <a:lnT cap="flat" cmpd="sng" w="9525">
                      <a:solidFill>
                        <a:srgbClr val="FFE599"/>
                      </a:solidFill>
                      <a:prstDash val="solid"/>
                      <a:round/>
                      <a:headEnd len="sm" w="sm" type="none"/>
                      <a:tailEnd len="sm" w="sm" type="none"/>
                    </a:lnT>
                    <a:lnB cap="flat" cmpd="sng" w="9525">
                      <a:solidFill>
                        <a:srgbClr val="FFE599"/>
                      </a:solidFill>
                      <a:prstDash val="solid"/>
                      <a:round/>
                      <a:headEnd len="sm" w="sm" type="none"/>
                      <a:tailEnd len="sm" w="sm" type="none"/>
                    </a:lnB>
                    <a:solidFill>
                      <a:srgbClr val="1C4587"/>
                    </a:solidFill>
                  </a:tcPr>
                </a:tc>
                <a:tc>
                  <a:txBody>
                    <a:bodyPr/>
                    <a:lstStyle/>
                    <a:p>
                      <a:pPr indent="0" lvl="0" marL="0" rtl="0" algn="l">
                        <a:spcBef>
                          <a:spcPts val="0"/>
                        </a:spcBef>
                        <a:spcAft>
                          <a:spcPts val="0"/>
                        </a:spcAft>
                        <a:buNone/>
                      </a:pPr>
                      <a:r>
                        <a:rPr lang="ko">
                          <a:solidFill>
                            <a:srgbClr val="FFFFFF"/>
                          </a:solidFill>
                        </a:rPr>
                        <a:t>Research K-means clustering algorithm</a:t>
                      </a:r>
                      <a:endParaRPr>
                        <a:solidFill>
                          <a:srgbClr val="FFFFFF"/>
                        </a:solidFill>
                      </a:endParaRPr>
                    </a:p>
                  </a:txBody>
                  <a:tcPr marT="91425" marB="91425" marR="91425" marL="91425">
                    <a:lnL cap="flat" cmpd="sng" w="9525">
                      <a:solidFill>
                        <a:srgbClr val="FFE599"/>
                      </a:solidFill>
                      <a:prstDash val="solid"/>
                      <a:round/>
                      <a:headEnd len="sm" w="sm" type="none"/>
                      <a:tailEnd len="sm" w="sm" type="none"/>
                    </a:lnL>
                    <a:lnR cap="flat" cmpd="sng" w="9525">
                      <a:solidFill>
                        <a:srgbClr val="FFE599"/>
                      </a:solidFill>
                      <a:prstDash val="solid"/>
                      <a:round/>
                      <a:headEnd len="sm" w="sm" type="none"/>
                      <a:tailEnd len="sm" w="sm" type="none"/>
                    </a:lnR>
                    <a:lnT cap="flat" cmpd="sng" w="9525">
                      <a:solidFill>
                        <a:srgbClr val="FFE599"/>
                      </a:solidFill>
                      <a:prstDash val="solid"/>
                      <a:round/>
                      <a:headEnd len="sm" w="sm" type="none"/>
                      <a:tailEnd len="sm" w="sm" type="none"/>
                    </a:lnT>
                    <a:lnB cap="flat" cmpd="sng" w="9525">
                      <a:solidFill>
                        <a:srgbClr val="FFE599"/>
                      </a:solidFill>
                      <a:prstDash val="solid"/>
                      <a:round/>
                      <a:headEnd len="sm" w="sm" type="none"/>
                      <a:tailEnd len="sm" w="sm" type="none"/>
                    </a:lnB>
                    <a:solidFill>
                      <a:srgbClr val="1C4587"/>
                    </a:solidFill>
                  </a:tcPr>
                </a:tc>
              </a:tr>
              <a:tr h="381000">
                <a:tc>
                  <a:txBody>
                    <a:bodyPr/>
                    <a:lstStyle/>
                    <a:p>
                      <a:pPr indent="0" lvl="0" marL="0" rtl="0" algn="ctr">
                        <a:spcBef>
                          <a:spcPts val="0"/>
                        </a:spcBef>
                        <a:spcAft>
                          <a:spcPts val="0"/>
                        </a:spcAft>
                        <a:buNone/>
                      </a:pPr>
                      <a:r>
                        <a:rPr lang="ko">
                          <a:solidFill>
                            <a:srgbClr val="FFFFFF"/>
                          </a:solidFill>
                        </a:rPr>
                        <a:t>10</a:t>
                      </a:r>
                      <a:endParaRPr>
                        <a:solidFill>
                          <a:srgbClr val="FFFFFF"/>
                        </a:solidFill>
                      </a:endParaRPr>
                    </a:p>
                  </a:txBody>
                  <a:tcPr marT="91425" marB="91425" marR="91425" marL="91425">
                    <a:lnL cap="flat" cmpd="sng" w="9525">
                      <a:solidFill>
                        <a:srgbClr val="FFE599"/>
                      </a:solidFill>
                      <a:prstDash val="solid"/>
                      <a:round/>
                      <a:headEnd len="sm" w="sm" type="none"/>
                      <a:tailEnd len="sm" w="sm" type="none"/>
                    </a:lnL>
                    <a:lnR cap="flat" cmpd="sng" w="9525">
                      <a:solidFill>
                        <a:srgbClr val="FFE599"/>
                      </a:solidFill>
                      <a:prstDash val="solid"/>
                      <a:round/>
                      <a:headEnd len="sm" w="sm" type="none"/>
                      <a:tailEnd len="sm" w="sm" type="none"/>
                    </a:lnR>
                    <a:lnT cap="flat" cmpd="sng" w="9525">
                      <a:solidFill>
                        <a:srgbClr val="FFE599"/>
                      </a:solidFill>
                      <a:prstDash val="solid"/>
                      <a:round/>
                      <a:headEnd len="sm" w="sm" type="none"/>
                      <a:tailEnd len="sm" w="sm" type="none"/>
                    </a:lnT>
                    <a:lnB cap="flat" cmpd="sng" w="9525">
                      <a:solidFill>
                        <a:srgbClr val="FFE599"/>
                      </a:solidFill>
                      <a:prstDash val="solid"/>
                      <a:round/>
                      <a:headEnd len="sm" w="sm" type="none"/>
                      <a:tailEnd len="sm" w="sm" type="none"/>
                    </a:lnB>
                    <a:solidFill>
                      <a:srgbClr val="1C4587"/>
                    </a:solidFill>
                  </a:tcPr>
                </a:tc>
                <a:tc>
                  <a:txBody>
                    <a:bodyPr/>
                    <a:lstStyle/>
                    <a:p>
                      <a:pPr indent="0" lvl="0" marL="0" rtl="0" algn="ctr">
                        <a:spcBef>
                          <a:spcPts val="0"/>
                        </a:spcBef>
                        <a:spcAft>
                          <a:spcPts val="0"/>
                        </a:spcAft>
                        <a:buNone/>
                      </a:pPr>
                      <a:r>
                        <a:rPr lang="ko">
                          <a:solidFill>
                            <a:srgbClr val="FFFFFF"/>
                          </a:solidFill>
                        </a:rPr>
                        <a:t>Mar 14-20</a:t>
                      </a:r>
                      <a:endParaRPr>
                        <a:solidFill>
                          <a:srgbClr val="FFFFFF"/>
                        </a:solidFill>
                      </a:endParaRPr>
                    </a:p>
                  </a:txBody>
                  <a:tcPr marT="91425" marB="91425" marR="91425" marL="91425">
                    <a:lnL cap="flat" cmpd="sng" w="9525">
                      <a:solidFill>
                        <a:srgbClr val="FFE599"/>
                      </a:solidFill>
                      <a:prstDash val="solid"/>
                      <a:round/>
                      <a:headEnd len="sm" w="sm" type="none"/>
                      <a:tailEnd len="sm" w="sm" type="none"/>
                    </a:lnL>
                    <a:lnR cap="flat" cmpd="sng" w="9525">
                      <a:solidFill>
                        <a:srgbClr val="FFE599"/>
                      </a:solidFill>
                      <a:prstDash val="solid"/>
                      <a:round/>
                      <a:headEnd len="sm" w="sm" type="none"/>
                      <a:tailEnd len="sm" w="sm" type="none"/>
                    </a:lnR>
                    <a:lnT cap="flat" cmpd="sng" w="9525">
                      <a:solidFill>
                        <a:srgbClr val="FFE599"/>
                      </a:solidFill>
                      <a:prstDash val="solid"/>
                      <a:round/>
                      <a:headEnd len="sm" w="sm" type="none"/>
                      <a:tailEnd len="sm" w="sm" type="none"/>
                    </a:lnT>
                    <a:lnB cap="flat" cmpd="sng" w="9525">
                      <a:solidFill>
                        <a:srgbClr val="FFE599"/>
                      </a:solidFill>
                      <a:prstDash val="solid"/>
                      <a:round/>
                      <a:headEnd len="sm" w="sm" type="none"/>
                      <a:tailEnd len="sm" w="sm" type="none"/>
                    </a:lnB>
                    <a:solidFill>
                      <a:srgbClr val="1C4587"/>
                    </a:solidFill>
                  </a:tcPr>
                </a:tc>
                <a:tc rowSpan="2">
                  <a:txBody>
                    <a:bodyPr/>
                    <a:lstStyle/>
                    <a:p>
                      <a:pPr indent="0" lvl="0" marL="0" rtl="0" algn="l">
                        <a:spcBef>
                          <a:spcPts val="0"/>
                        </a:spcBef>
                        <a:spcAft>
                          <a:spcPts val="0"/>
                        </a:spcAft>
                        <a:buNone/>
                      </a:pPr>
                      <a:r>
                        <a:rPr lang="ko">
                          <a:solidFill>
                            <a:srgbClr val="FFFFFF"/>
                          </a:solidFill>
                        </a:rPr>
                        <a:t>Implement K-means algorithm (OpenCV: cv.kmeans())</a:t>
                      </a:r>
                      <a:endParaRPr>
                        <a:solidFill>
                          <a:srgbClr val="FFFFFF"/>
                        </a:solidFill>
                      </a:endParaRPr>
                    </a:p>
                  </a:txBody>
                  <a:tcPr marT="91425" marB="91425" marR="91425" marL="91425" anchor="ctr">
                    <a:lnL cap="flat" cmpd="sng" w="9525">
                      <a:solidFill>
                        <a:srgbClr val="FFE599"/>
                      </a:solidFill>
                      <a:prstDash val="solid"/>
                      <a:round/>
                      <a:headEnd len="sm" w="sm" type="none"/>
                      <a:tailEnd len="sm" w="sm" type="none"/>
                    </a:lnL>
                    <a:lnR cap="flat" cmpd="sng" w="9525">
                      <a:solidFill>
                        <a:srgbClr val="FFE599"/>
                      </a:solidFill>
                      <a:prstDash val="solid"/>
                      <a:round/>
                      <a:headEnd len="sm" w="sm" type="none"/>
                      <a:tailEnd len="sm" w="sm" type="none"/>
                    </a:lnR>
                    <a:lnT cap="flat" cmpd="sng" w="9525">
                      <a:solidFill>
                        <a:srgbClr val="FFE599"/>
                      </a:solidFill>
                      <a:prstDash val="solid"/>
                      <a:round/>
                      <a:headEnd len="sm" w="sm" type="none"/>
                      <a:tailEnd len="sm" w="sm" type="none"/>
                    </a:lnT>
                    <a:lnB cap="flat" cmpd="sng" w="9525">
                      <a:solidFill>
                        <a:srgbClr val="FFE599"/>
                      </a:solidFill>
                      <a:prstDash val="solid"/>
                      <a:round/>
                      <a:headEnd len="sm" w="sm" type="none"/>
                      <a:tailEnd len="sm" w="sm" type="none"/>
                    </a:lnB>
                    <a:solidFill>
                      <a:srgbClr val="1C4587"/>
                    </a:solidFill>
                  </a:tcPr>
                </a:tc>
              </a:tr>
              <a:tr h="381000">
                <a:tc>
                  <a:txBody>
                    <a:bodyPr/>
                    <a:lstStyle/>
                    <a:p>
                      <a:pPr indent="0" lvl="0" marL="0" rtl="0" algn="ctr">
                        <a:spcBef>
                          <a:spcPts val="0"/>
                        </a:spcBef>
                        <a:spcAft>
                          <a:spcPts val="0"/>
                        </a:spcAft>
                        <a:buNone/>
                      </a:pPr>
                      <a:r>
                        <a:rPr lang="ko">
                          <a:solidFill>
                            <a:srgbClr val="FFFFFF"/>
                          </a:solidFill>
                        </a:rPr>
                        <a:t>11</a:t>
                      </a:r>
                      <a:endParaRPr>
                        <a:solidFill>
                          <a:srgbClr val="FFFFFF"/>
                        </a:solidFill>
                      </a:endParaRPr>
                    </a:p>
                  </a:txBody>
                  <a:tcPr marT="91425" marB="91425" marR="91425" marL="91425">
                    <a:lnL cap="flat" cmpd="sng" w="9525">
                      <a:solidFill>
                        <a:srgbClr val="FFE599"/>
                      </a:solidFill>
                      <a:prstDash val="solid"/>
                      <a:round/>
                      <a:headEnd len="sm" w="sm" type="none"/>
                      <a:tailEnd len="sm" w="sm" type="none"/>
                    </a:lnL>
                    <a:lnR cap="flat" cmpd="sng" w="9525">
                      <a:solidFill>
                        <a:srgbClr val="FFE599"/>
                      </a:solidFill>
                      <a:prstDash val="solid"/>
                      <a:round/>
                      <a:headEnd len="sm" w="sm" type="none"/>
                      <a:tailEnd len="sm" w="sm" type="none"/>
                    </a:lnR>
                    <a:lnT cap="flat" cmpd="sng" w="9525">
                      <a:solidFill>
                        <a:srgbClr val="FFE599"/>
                      </a:solidFill>
                      <a:prstDash val="solid"/>
                      <a:round/>
                      <a:headEnd len="sm" w="sm" type="none"/>
                      <a:tailEnd len="sm" w="sm" type="none"/>
                    </a:lnT>
                    <a:lnB cap="flat" cmpd="sng" w="9525">
                      <a:solidFill>
                        <a:srgbClr val="FFE599"/>
                      </a:solidFill>
                      <a:prstDash val="solid"/>
                      <a:round/>
                      <a:headEnd len="sm" w="sm" type="none"/>
                      <a:tailEnd len="sm" w="sm" type="none"/>
                    </a:lnB>
                    <a:solidFill>
                      <a:srgbClr val="1C4587"/>
                    </a:solidFill>
                  </a:tcPr>
                </a:tc>
                <a:tc>
                  <a:txBody>
                    <a:bodyPr/>
                    <a:lstStyle/>
                    <a:p>
                      <a:pPr indent="0" lvl="0" marL="0" rtl="0" algn="ctr">
                        <a:spcBef>
                          <a:spcPts val="0"/>
                        </a:spcBef>
                        <a:spcAft>
                          <a:spcPts val="0"/>
                        </a:spcAft>
                        <a:buNone/>
                      </a:pPr>
                      <a:r>
                        <a:rPr lang="ko">
                          <a:solidFill>
                            <a:srgbClr val="FFFFFF"/>
                          </a:solidFill>
                        </a:rPr>
                        <a:t>Mar 21-27</a:t>
                      </a:r>
                      <a:endParaRPr>
                        <a:solidFill>
                          <a:srgbClr val="FFFFFF"/>
                        </a:solidFill>
                      </a:endParaRPr>
                    </a:p>
                  </a:txBody>
                  <a:tcPr marT="91425" marB="91425" marR="91425" marL="91425">
                    <a:lnL cap="flat" cmpd="sng" w="9525">
                      <a:solidFill>
                        <a:srgbClr val="FFE599"/>
                      </a:solidFill>
                      <a:prstDash val="solid"/>
                      <a:round/>
                      <a:headEnd len="sm" w="sm" type="none"/>
                      <a:tailEnd len="sm" w="sm" type="none"/>
                    </a:lnL>
                    <a:lnR cap="flat" cmpd="sng" w="9525">
                      <a:solidFill>
                        <a:srgbClr val="FFE599"/>
                      </a:solidFill>
                      <a:prstDash val="solid"/>
                      <a:round/>
                      <a:headEnd len="sm" w="sm" type="none"/>
                      <a:tailEnd len="sm" w="sm" type="none"/>
                    </a:lnR>
                    <a:lnT cap="flat" cmpd="sng" w="9525">
                      <a:solidFill>
                        <a:srgbClr val="FFE599"/>
                      </a:solidFill>
                      <a:prstDash val="solid"/>
                      <a:round/>
                      <a:headEnd len="sm" w="sm" type="none"/>
                      <a:tailEnd len="sm" w="sm" type="none"/>
                    </a:lnT>
                    <a:lnB cap="flat" cmpd="sng" w="9525">
                      <a:solidFill>
                        <a:srgbClr val="FFE599"/>
                      </a:solidFill>
                      <a:prstDash val="solid"/>
                      <a:round/>
                      <a:headEnd len="sm" w="sm" type="none"/>
                      <a:tailEnd len="sm" w="sm" type="none"/>
                    </a:lnB>
                    <a:solidFill>
                      <a:srgbClr val="1C4587"/>
                    </a:solidFill>
                  </a:tcPr>
                </a:tc>
                <a:tc vMerge="1"/>
              </a:tr>
              <a:tr h="381000">
                <a:tc>
                  <a:txBody>
                    <a:bodyPr/>
                    <a:lstStyle/>
                    <a:p>
                      <a:pPr indent="0" lvl="0" marL="0" rtl="0" algn="ctr">
                        <a:spcBef>
                          <a:spcPts val="0"/>
                        </a:spcBef>
                        <a:spcAft>
                          <a:spcPts val="0"/>
                        </a:spcAft>
                        <a:buNone/>
                      </a:pPr>
                      <a:r>
                        <a:rPr lang="ko">
                          <a:solidFill>
                            <a:srgbClr val="FFFFFF"/>
                          </a:solidFill>
                        </a:rPr>
                        <a:t>12</a:t>
                      </a:r>
                      <a:endParaRPr>
                        <a:solidFill>
                          <a:srgbClr val="FFFFFF"/>
                        </a:solidFill>
                      </a:endParaRPr>
                    </a:p>
                  </a:txBody>
                  <a:tcPr marT="91425" marB="91425" marR="91425" marL="91425">
                    <a:lnL cap="flat" cmpd="sng" w="9525">
                      <a:solidFill>
                        <a:srgbClr val="FFE599"/>
                      </a:solidFill>
                      <a:prstDash val="solid"/>
                      <a:round/>
                      <a:headEnd len="sm" w="sm" type="none"/>
                      <a:tailEnd len="sm" w="sm" type="none"/>
                    </a:lnL>
                    <a:lnR cap="flat" cmpd="sng" w="9525">
                      <a:solidFill>
                        <a:srgbClr val="FFE599"/>
                      </a:solidFill>
                      <a:prstDash val="solid"/>
                      <a:round/>
                      <a:headEnd len="sm" w="sm" type="none"/>
                      <a:tailEnd len="sm" w="sm" type="none"/>
                    </a:lnR>
                    <a:lnT cap="flat" cmpd="sng" w="9525">
                      <a:solidFill>
                        <a:srgbClr val="FFE599"/>
                      </a:solidFill>
                      <a:prstDash val="solid"/>
                      <a:round/>
                      <a:headEnd len="sm" w="sm" type="none"/>
                      <a:tailEnd len="sm" w="sm" type="none"/>
                    </a:lnT>
                    <a:lnB cap="flat" cmpd="sng" w="9525">
                      <a:solidFill>
                        <a:srgbClr val="FFE599"/>
                      </a:solidFill>
                      <a:prstDash val="solid"/>
                      <a:round/>
                      <a:headEnd len="sm" w="sm" type="none"/>
                      <a:tailEnd len="sm" w="sm" type="none"/>
                    </a:lnB>
                    <a:solidFill>
                      <a:srgbClr val="1C4587"/>
                    </a:solidFill>
                  </a:tcPr>
                </a:tc>
                <a:tc>
                  <a:txBody>
                    <a:bodyPr/>
                    <a:lstStyle/>
                    <a:p>
                      <a:pPr indent="0" lvl="0" marL="0" rtl="0" algn="ctr">
                        <a:spcBef>
                          <a:spcPts val="0"/>
                        </a:spcBef>
                        <a:spcAft>
                          <a:spcPts val="0"/>
                        </a:spcAft>
                        <a:buNone/>
                      </a:pPr>
                      <a:r>
                        <a:rPr lang="ko">
                          <a:solidFill>
                            <a:srgbClr val="FFFFFF"/>
                          </a:solidFill>
                        </a:rPr>
                        <a:t>Mar 28-Apr 3</a:t>
                      </a:r>
                      <a:endParaRPr>
                        <a:solidFill>
                          <a:srgbClr val="FFFFFF"/>
                        </a:solidFill>
                      </a:endParaRPr>
                    </a:p>
                  </a:txBody>
                  <a:tcPr marT="91425" marB="91425" marR="91425" marL="91425">
                    <a:lnL cap="flat" cmpd="sng" w="9525">
                      <a:solidFill>
                        <a:srgbClr val="FFE599"/>
                      </a:solidFill>
                      <a:prstDash val="solid"/>
                      <a:round/>
                      <a:headEnd len="sm" w="sm" type="none"/>
                      <a:tailEnd len="sm" w="sm" type="none"/>
                    </a:lnL>
                    <a:lnR cap="flat" cmpd="sng" w="9525">
                      <a:solidFill>
                        <a:srgbClr val="FFE599"/>
                      </a:solidFill>
                      <a:prstDash val="solid"/>
                      <a:round/>
                      <a:headEnd len="sm" w="sm" type="none"/>
                      <a:tailEnd len="sm" w="sm" type="none"/>
                    </a:lnR>
                    <a:lnT cap="flat" cmpd="sng" w="9525">
                      <a:solidFill>
                        <a:srgbClr val="FFE599"/>
                      </a:solidFill>
                      <a:prstDash val="solid"/>
                      <a:round/>
                      <a:headEnd len="sm" w="sm" type="none"/>
                      <a:tailEnd len="sm" w="sm" type="none"/>
                    </a:lnT>
                    <a:lnB cap="flat" cmpd="sng" w="9525">
                      <a:solidFill>
                        <a:srgbClr val="FFE599"/>
                      </a:solidFill>
                      <a:prstDash val="solid"/>
                      <a:round/>
                      <a:headEnd len="sm" w="sm" type="none"/>
                      <a:tailEnd len="sm" w="sm" type="none"/>
                    </a:lnB>
                    <a:solidFill>
                      <a:srgbClr val="1C4587"/>
                    </a:solidFill>
                  </a:tcPr>
                </a:tc>
                <a:tc>
                  <a:txBody>
                    <a:bodyPr/>
                    <a:lstStyle/>
                    <a:p>
                      <a:pPr indent="0" lvl="0" marL="0" rtl="0" algn="l">
                        <a:spcBef>
                          <a:spcPts val="0"/>
                        </a:spcBef>
                        <a:spcAft>
                          <a:spcPts val="0"/>
                        </a:spcAft>
                        <a:buNone/>
                      </a:pPr>
                      <a:r>
                        <a:rPr lang="ko">
                          <a:solidFill>
                            <a:srgbClr val="FFFFFF"/>
                          </a:solidFill>
                        </a:rPr>
                        <a:t>TBD</a:t>
                      </a:r>
                      <a:endParaRPr>
                        <a:solidFill>
                          <a:srgbClr val="FFFFFF"/>
                        </a:solidFill>
                      </a:endParaRPr>
                    </a:p>
                  </a:txBody>
                  <a:tcPr marT="91425" marB="91425" marR="91425" marL="91425">
                    <a:lnL cap="flat" cmpd="sng" w="9525">
                      <a:solidFill>
                        <a:srgbClr val="FFE599"/>
                      </a:solidFill>
                      <a:prstDash val="solid"/>
                      <a:round/>
                      <a:headEnd len="sm" w="sm" type="none"/>
                      <a:tailEnd len="sm" w="sm" type="none"/>
                    </a:lnL>
                    <a:lnR cap="flat" cmpd="sng" w="9525">
                      <a:solidFill>
                        <a:srgbClr val="FFE599"/>
                      </a:solidFill>
                      <a:prstDash val="solid"/>
                      <a:round/>
                      <a:headEnd len="sm" w="sm" type="none"/>
                      <a:tailEnd len="sm" w="sm" type="none"/>
                    </a:lnR>
                    <a:lnT cap="flat" cmpd="sng" w="9525">
                      <a:solidFill>
                        <a:srgbClr val="FFE599"/>
                      </a:solidFill>
                      <a:prstDash val="solid"/>
                      <a:round/>
                      <a:headEnd len="sm" w="sm" type="none"/>
                      <a:tailEnd len="sm" w="sm" type="none"/>
                    </a:lnT>
                    <a:lnB cap="flat" cmpd="sng" w="9525">
                      <a:solidFill>
                        <a:srgbClr val="FFE599"/>
                      </a:solidFill>
                      <a:prstDash val="solid"/>
                      <a:round/>
                      <a:headEnd len="sm" w="sm" type="none"/>
                      <a:tailEnd len="sm" w="sm" type="none"/>
                    </a:lnB>
                    <a:solidFill>
                      <a:srgbClr val="1C4587"/>
                    </a:solidFill>
                  </a:tcPr>
                </a:tc>
              </a:tr>
              <a:tr h="381000">
                <a:tc>
                  <a:txBody>
                    <a:bodyPr/>
                    <a:lstStyle/>
                    <a:p>
                      <a:pPr indent="0" lvl="0" marL="0" rtl="0" algn="ctr">
                        <a:spcBef>
                          <a:spcPts val="0"/>
                        </a:spcBef>
                        <a:spcAft>
                          <a:spcPts val="0"/>
                        </a:spcAft>
                        <a:buNone/>
                      </a:pPr>
                      <a:r>
                        <a:rPr lang="ko">
                          <a:solidFill>
                            <a:srgbClr val="FFFFFF"/>
                          </a:solidFill>
                        </a:rPr>
                        <a:t>13</a:t>
                      </a:r>
                      <a:endParaRPr>
                        <a:solidFill>
                          <a:srgbClr val="FFFFFF"/>
                        </a:solidFill>
                      </a:endParaRPr>
                    </a:p>
                  </a:txBody>
                  <a:tcPr marT="91425" marB="91425" marR="91425" marL="91425">
                    <a:lnL cap="flat" cmpd="sng" w="9525">
                      <a:solidFill>
                        <a:srgbClr val="FFE599"/>
                      </a:solidFill>
                      <a:prstDash val="solid"/>
                      <a:round/>
                      <a:headEnd len="sm" w="sm" type="none"/>
                      <a:tailEnd len="sm" w="sm" type="none"/>
                    </a:lnL>
                    <a:lnR cap="flat" cmpd="sng" w="9525">
                      <a:solidFill>
                        <a:srgbClr val="FFE599"/>
                      </a:solidFill>
                      <a:prstDash val="solid"/>
                      <a:round/>
                      <a:headEnd len="sm" w="sm" type="none"/>
                      <a:tailEnd len="sm" w="sm" type="none"/>
                    </a:lnR>
                    <a:lnT cap="flat" cmpd="sng" w="9525">
                      <a:solidFill>
                        <a:srgbClr val="FFE599"/>
                      </a:solidFill>
                      <a:prstDash val="solid"/>
                      <a:round/>
                      <a:headEnd len="sm" w="sm" type="none"/>
                      <a:tailEnd len="sm" w="sm" type="none"/>
                    </a:lnT>
                    <a:lnB cap="flat" cmpd="sng" w="9525">
                      <a:solidFill>
                        <a:srgbClr val="FFE599"/>
                      </a:solidFill>
                      <a:prstDash val="solid"/>
                      <a:round/>
                      <a:headEnd len="sm" w="sm" type="none"/>
                      <a:tailEnd len="sm" w="sm" type="none"/>
                    </a:lnB>
                    <a:solidFill>
                      <a:srgbClr val="1C4587"/>
                    </a:solidFill>
                  </a:tcPr>
                </a:tc>
                <a:tc>
                  <a:txBody>
                    <a:bodyPr/>
                    <a:lstStyle/>
                    <a:p>
                      <a:pPr indent="0" lvl="0" marL="0" rtl="0" algn="ctr">
                        <a:spcBef>
                          <a:spcPts val="0"/>
                        </a:spcBef>
                        <a:spcAft>
                          <a:spcPts val="0"/>
                        </a:spcAft>
                        <a:buNone/>
                      </a:pPr>
                      <a:r>
                        <a:rPr lang="ko">
                          <a:solidFill>
                            <a:srgbClr val="FFFFFF"/>
                          </a:solidFill>
                        </a:rPr>
                        <a:t>Apr 4-10</a:t>
                      </a:r>
                      <a:endParaRPr>
                        <a:solidFill>
                          <a:srgbClr val="FFFFFF"/>
                        </a:solidFill>
                      </a:endParaRPr>
                    </a:p>
                  </a:txBody>
                  <a:tcPr marT="91425" marB="91425" marR="91425" marL="91425">
                    <a:lnL cap="flat" cmpd="sng" w="9525">
                      <a:solidFill>
                        <a:srgbClr val="FFE599"/>
                      </a:solidFill>
                      <a:prstDash val="solid"/>
                      <a:round/>
                      <a:headEnd len="sm" w="sm" type="none"/>
                      <a:tailEnd len="sm" w="sm" type="none"/>
                    </a:lnL>
                    <a:lnR cap="flat" cmpd="sng" w="9525">
                      <a:solidFill>
                        <a:srgbClr val="FFE599"/>
                      </a:solidFill>
                      <a:prstDash val="solid"/>
                      <a:round/>
                      <a:headEnd len="sm" w="sm" type="none"/>
                      <a:tailEnd len="sm" w="sm" type="none"/>
                    </a:lnR>
                    <a:lnT cap="flat" cmpd="sng" w="9525">
                      <a:solidFill>
                        <a:srgbClr val="FFE599"/>
                      </a:solidFill>
                      <a:prstDash val="solid"/>
                      <a:round/>
                      <a:headEnd len="sm" w="sm" type="none"/>
                      <a:tailEnd len="sm" w="sm" type="none"/>
                    </a:lnT>
                    <a:lnB cap="flat" cmpd="sng" w="9525">
                      <a:solidFill>
                        <a:srgbClr val="FFE599"/>
                      </a:solidFill>
                      <a:prstDash val="solid"/>
                      <a:round/>
                      <a:headEnd len="sm" w="sm" type="none"/>
                      <a:tailEnd len="sm" w="sm" type="none"/>
                    </a:lnB>
                    <a:solidFill>
                      <a:srgbClr val="1C4587"/>
                    </a:solidFill>
                  </a:tcPr>
                </a:tc>
                <a:tc>
                  <a:txBody>
                    <a:bodyPr/>
                    <a:lstStyle/>
                    <a:p>
                      <a:pPr indent="0" lvl="0" marL="0" rtl="0" algn="l">
                        <a:spcBef>
                          <a:spcPts val="0"/>
                        </a:spcBef>
                        <a:spcAft>
                          <a:spcPts val="0"/>
                        </a:spcAft>
                        <a:buNone/>
                      </a:pPr>
                      <a:r>
                        <a:rPr lang="ko">
                          <a:solidFill>
                            <a:srgbClr val="FFFFFF"/>
                          </a:solidFill>
                        </a:rPr>
                        <a:t>TBD</a:t>
                      </a:r>
                      <a:endParaRPr>
                        <a:solidFill>
                          <a:srgbClr val="FFFFFF"/>
                        </a:solidFill>
                      </a:endParaRPr>
                    </a:p>
                  </a:txBody>
                  <a:tcPr marT="91425" marB="91425" marR="91425" marL="91425">
                    <a:lnL cap="flat" cmpd="sng" w="9525">
                      <a:solidFill>
                        <a:srgbClr val="FFE599"/>
                      </a:solidFill>
                      <a:prstDash val="solid"/>
                      <a:round/>
                      <a:headEnd len="sm" w="sm" type="none"/>
                      <a:tailEnd len="sm" w="sm" type="none"/>
                    </a:lnL>
                    <a:lnR cap="flat" cmpd="sng" w="9525">
                      <a:solidFill>
                        <a:srgbClr val="FFE599"/>
                      </a:solidFill>
                      <a:prstDash val="solid"/>
                      <a:round/>
                      <a:headEnd len="sm" w="sm" type="none"/>
                      <a:tailEnd len="sm" w="sm" type="none"/>
                    </a:lnR>
                    <a:lnT cap="flat" cmpd="sng" w="9525">
                      <a:solidFill>
                        <a:srgbClr val="FFE599"/>
                      </a:solidFill>
                      <a:prstDash val="solid"/>
                      <a:round/>
                      <a:headEnd len="sm" w="sm" type="none"/>
                      <a:tailEnd len="sm" w="sm" type="none"/>
                    </a:lnT>
                    <a:lnB cap="flat" cmpd="sng" w="9525">
                      <a:solidFill>
                        <a:srgbClr val="FFE599"/>
                      </a:solidFill>
                      <a:prstDash val="solid"/>
                      <a:round/>
                      <a:headEnd len="sm" w="sm" type="none"/>
                      <a:tailEnd len="sm" w="sm" type="none"/>
                    </a:lnB>
                    <a:solidFill>
                      <a:srgbClr val="1C4587"/>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3"/>
          <p:cNvSpPr txBox="1"/>
          <p:nvPr>
            <p:ph type="title"/>
          </p:nvPr>
        </p:nvSpPr>
        <p:spPr>
          <a:xfrm>
            <a:off x="823850" y="866775"/>
            <a:ext cx="28149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ko"/>
              <a:t>THANK YOU</a:t>
            </a:r>
            <a:endParaRPr/>
          </a:p>
          <a:p>
            <a:pPr indent="0" lvl="0" marL="0" rtl="0" algn="l">
              <a:spcBef>
                <a:spcPts val="0"/>
              </a:spcBef>
              <a:spcAft>
                <a:spcPts val="0"/>
              </a:spcAft>
              <a:buNone/>
            </a:pPr>
            <a:r>
              <a:t/>
            </a:r>
            <a:endParaRPr/>
          </a:p>
          <a:p>
            <a:pPr indent="0" lvl="0" marL="0" rtl="0" algn="l">
              <a:spcBef>
                <a:spcPts val="0"/>
              </a:spcBef>
              <a:spcAft>
                <a:spcPts val="0"/>
              </a:spcAft>
              <a:buNone/>
            </a:pPr>
            <a:r>
              <a:rPr lang="ko" sz="2200"/>
              <a:t>questions?</a:t>
            </a:r>
            <a:endParaRPr sz="2200"/>
          </a:p>
        </p:txBody>
      </p:sp>
      <p:pic>
        <p:nvPicPr>
          <p:cNvPr id="229" name="Google Shape;229;p23"/>
          <p:cNvPicPr preferRelativeResize="0"/>
          <p:nvPr/>
        </p:nvPicPr>
        <p:blipFill>
          <a:blip r:embed="rId3">
            <a:alphaModFix/>
          </a:blip>
          <a:stretch>
            <a:fillRect/>
          </a:stretch>
        </p:blipFill>
        <p:spPr>
          <a:xfrm>
            <a:off x="4751925" y="1690175"/>
            <a:ext cx="3332100" cy="18742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Outline</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11150" lvl="0" marL="457200" rtl="0" algn="l">
              <a:lnSpc>
                <a:spcPct val="150000"/>
              </a:lnSpc>
              <a:spcBef>
                <a:spcPts val="1200"/>
              </a:spcBef>
              <a:spcAft>
                <a:spcPts val="0"/>
              </a:spcAft>
              <a:buSzPts val="1300"/>
              <a:buChar char="-"/>
            </a:pPr>
            <a:r>
              <a:rPr lang="ko"/>
              <a:t>Overview of CSP200 (dataset, accuracy)</a:t>
            </a:r>
            <a:endParaRPr/>
          </a:p>
          <a:p>
            <a:pPr indent="-311150" lvl="0" marL="457200" rtl="0" algn="l">
              <a:lnSpc>
                <a:spcPct val="150000"/>
              </a:lnSpc>
              <a:spcBef>
                <a:spcPts val="0"/>
              </a:spcBef>
              <a:spcAft>
                <a:spcPts val="0"/>
              </a:spcAft>
              <a:buSzPts val="1300"/>
              <a:buChar char="-"/>
            </a:pPr>
            <a:r>
              <a:rPr lang="ko"/>
              <a:t>Gained access to ADNI</a:t>
            </a:r>
            <a:endParaRPr/>
          </a:p>
          <a:p>
            <a:pPr indent="-311150" lvl="0" marL="457200" rtl="0" algn="l">
              <a:lnSpc>
                <a:spcPct val="150000"/>
              </a:lnSpc>
              <a:spcBef>
                <a:spcPts val="0"/>
              </a:spcBef>
              <a:spcAft>
                <a:spcPts val="0"/>
              </a:spcAft>
              <a:buSzPts val="1300"/>
              <a:buChar char="-"/>
            </a:pPr>
            <a:r>
              <a:rPr lang="ko"/>
              <a:t>Converting NiFTI (3D MRI data) into multiple png files (NiBabel)</a:t>
            </a:r>
            <a:endParaRPr/>
          </a:p>
          <a:p>
            <a:pPr indent="-311150" lvl="0" marL="457200" rtl="0" algn="l">
              <a:lnSpc>
                <a:spcPct val="150000"/>
              </a:lnSpc>
              <a:spcBef>
                <a:spcPts val="0"/>
              </a:spcBef>
              <a:spcAft>
                <a:spcPts val="0"/>
              </a:spcAft>
              <a:buSzPts val="1300"/>
              <a:buChar char="-"/>
            </a:pPr>
            <a:r>
              <a:rPr lang="ko"/>
              <a:t>Linking CSV metadata (age, maybe sex) with the png images to enhance learning</a:t>
            </a:r>
            <a:endParaRPr/>
          </a:p>
          <a:p>
            <a:pPr indent="-311150" lvl="0" marL="457200" rtl="0" algn="l">
              <a:lnSpc>
                <a:spcPct val="150000"/>
              </a:lnSpc>
              <a:spcBef>
                <a:spcPts val="0"/>
              </a:spcBef>
              <a:spcAft>
                <a:spcPts val="0"/>
              </a:spcAft>
              <a:buSzPts val="1300"/>
              <a:buChar char="-"/>
            </a:pPr>
            <a:r>
              <a:rPr lang="ko"/>
              <a:t>Applying OpenCV to  find keypoints in </a:t>
            </a:r>
            <a:r>
              <a:rPr lang="ko"/>
              <a:t>brain scans</a:t>
            </a:r>
            <a:r>
              <a:rPr lang="ko"/>
              <a:t> and compare them to </a:t>
            </a:r>
            <a:r>
              <a:rPr lang="ko"/>
              <a:t>each other</a:t>
            </a:r>
            <a:endParaRPr/>
          </a:p>
          <a:p>
            <a:pPr indent="-311150" lvl="0" marL="457200" rtl="0" algn="l">
              <a:lnSpc>
                <a:spcPct val="150000"/>
              </a:lnSpc>
              <a:spcBef>
                <a:spcPts val="0"/>
              </a:spcBef>
              <a:spcAft>
                <a:spcPts val="0"/>
              </a:spcAft>
              <a:buSzPts val="1300"/>
              <a:buChar char="-"/>
            </a:pPr>
            <a:r>
              <a:rPr lang="ko"/>
              <a:t>Future plans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Continuing from CSP200</a:t>
            </a:r>
            <a:endParaRPr/>
          </a:p>
        </p:txBody>
      </p:sp>
      <p:sp>
        <p:nvSpPr>
          <p:cNvPr id="147" name="Google Shape;147;p15"/>
          <p:cNvSpPr txBox="1"/>
          <p:nvPr>
            <p:ph idx="1" type="body"/>
          </p:nvPr>
        </p:nvSpPr>
        <p:spPr>
          <a:xfrm>
            <a:off x="721725" y="1564600"/>
            <a:ext cx="3753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ko"/>
              <a:t>In CSP200, we have reached an accuracy of </a:t>
            </a:r>
            <a:r>
              <a:rPr b="1" lang="ko">
                <a:solidFill>
                  <a:srgbClr val="C9DAF8"/>
                </a:solidFill>
              </a:rPr>
              <a:t>~80%</a:t>
            </a:r>
            <a:r>
              <a:rPr lang="ko">
                <a:solidFill>
                  <a:srgbClr val="C9DAF8"/>
                </a:solidFill>
              </a:rPr>
              <a:t> </a:t>
            </a:r>
            <a:r>
              <a:rPr lang="ko"/>
              <a:t>via a pseudo-ensemble (voting by average) of: </a:t>
            </a:r>
            <a:endParaRPr/>
          </a:p>
          <a:p>
            <a:pPr indent="0" lvl="0" marL="0" rtl="0" algn="l">
              <a:spcBef>
                <a:spcPts val="0"/>
              </a:spcBef>
              <a:spcAft>
                <a:spcPts val="0"/>
              </a:spcAft>
              <a:buNone/>
            </a:pPr>
            <a:r>
              <a:rPr lang="ko"/>
              <a:t>(1) VGG19</a:t>
            </a:r>
            <a:endParaRPr/>
          </a:p>
          <a:p>
            <a:pPr indent="0" lvl="0" marL="0" rtl="0" algn="l">
              <a:spcBef>
                <a:spcPts val="0"/>
              </a:spcBef>
              <a:spcAft>
                <a:spcPts val="0"/>
              </a:spcAft>
              <a:buNone/>
            </a:pPr>
            <a:r>
              <a:rPr lang="ko"/>
              <a:t>(2) ResNet50</a:t>
            </a:r>
            <a:endParaRPr/>
          </a:p>
          <a:p>
            <a:pPr indent="0" lvl="0" marL="0" rtl="0" algn="l">
              <a:spcBef>
                <a:spcPts val="0"/>
              </a:spcBef>
              <a:spcAft>
                <a:spcPts val="0"/>
              </a:spcAft>
              <a:buNone/>
            </a:pPr>
            <a:r>
              <a:rPr lang="ko"/>
              <a:t>(3) our own convolutional neural network.</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A dataset from Kaggle consisting of 5121 MRIs was used for training.</a:t>
            </a:r>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8" name="Google Shape;148;p15" title="Chart"/>
          <p:cNvPicPr preferRelativeResize="0"/>
          <p:nvPr/>
        </p:nvPicPr>
        <p:blipFill>
          <a:blip r:embed="rId3">
            <a:alphaModFix/>
          </a:blip>
          <a:stretch>
            <a:fillRect/>
          </a:stretch>
        </p:blipFill>
        <p:spPr>
          <a:xfrm>
            <a:off x="4434541" y="1675739"/>
            <a:ext cx="4488609" cy="2688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Access to ADNI</a:t>
            </a:r>
            <a:endParaRPr/>
          </a:p>
          <a:p>
            <a:pPr indent="0" lvl="0" marL="0" rtl="0" algn="l">
              <a:spcBef>
                <a:spcPts val="0"/>
              </a:spcBef>
              <a:spcAft>
                <a:spcPts val="0"/>
              </a:spcAft>
              <a:buNone/>
            </a:pPr>
            <a:r>
              <a:rPr lang="ko" sz="1511"/>
              <a:t>(</a:t>
            </a:r>
            <a:r>
              <a:rPr lang="ko" sz="1522">
                <a:latin typeface="Lato"/>
                <a:ea typeface="Lato"/>
                <a:cs typeface="Lato"/>
                <a:sym typeface="Lato"/>
              </a:rPr>
              <a:t>Alzheimer’s Disease Neuroimaging Initiative)</a:t>
            </a:r>
            <a:endParaRPr sz="2622"/>
          </a:p>
        </p:txBody>
      </p:sp>
      <p:sp>
        <p:nvSpPr>
          <p:cNvPr id="154" name="Google Shape;154;p16"/>
          <p:cNvSpPr txBox="1"/>
          <p:nvPr>
            <p:ph idx="1" type="body"/>
          </p:nvPr>
        </p:nvSpPr>
        <p:spPr>
          <a:xfrm>
            <a:off x="476075" y="1262750"/>
            <a:ext cx="7038900" cy="733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ko"/>
              <a:t>Provides MRI data in NiFTI (3D) or DCM (2D)</a:t>
            </a:r>
            <a:endParaRPr/>
          </a:p>
          <a:p>
            <a:pPr indent="-311150" lvl="0" marL="457200" rtl="0" algn="l">
              <a:spcBef>
                <a:spcPts val="0"/>
              </a:spcBef>
              <a:spcAft>
                <a:spcPts val="0"/>
              </a:spcAft>
              <a:buSzPts val="1300"/>
              <a:buChar char="-"/>
            </a:pPr>
            <a:r>
              <a:rPr lang="ko"/>
              <a:t>Premade archives come in NiFTI format</a:t>
            </a:r>
            <a:endParaRPr/>
          </a:p>
        </p:txBody>
      </p:sp>
      <p:pic>
        <p:nvPicPr>
          <p:cNvPr id="155" name="Google Shape;155;p16"/>
          <p:cNvPicPr preferRelativeResize="0"/>
          <p:nvPr/>
        </p:nvPicPr>
        <p:blipFill rotWithShape="1">
          <a:blip r:embed="rId3">
            <a:alphaModFix/>
          </a:blip>
          <a:srcRect b="37382" l="0" r="0" t="0"/>
          <a:stretch/>
        </p:blipFill>
        <p:spPr>
          <a:xfrm>
            <a:off x="2241263" y="1852400"/>
            <a:ext cx="5151374" cy="30914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The NiFTI Data (featuring NiBabel)</a:t>
            </a:r>
            <a:endParaRPr/>
          </a:p>
        </p:txBody>
      </p:sp>
      <p:sp>
        <p:nvSpPr>
          <p:cNvPr id="161" name="Google Shape;161;p17"/>
          <p:cNvSpPr txBox="1"/>
          <p:nvPr>
            <p:ph idx="1" type="body"/>
          </p:nvPr>
        </p:nvSpPr>
        <p:spPr>
          <a:xfrm>
            <a:off x="721750" y="1255075"/>
            <a:ext cx="4471800" cy="63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ko"/>
              <a:t>Our deep learning algorithm requires 2D image input</a:t>
            </a:r>
            <a:endParaRPr/>
          </a:p>
        </p:txBody>
      </p:sp>
      <p:cxnSp>
        <p:nvCxnSpPr>
          <p:cNvPr id="162" name="Google Shape;162;p17"/>
          <p:cNvCxnSpPr>
            <a:stCxn id="163" idx="3"/>
          </p:cNvCxnSpPr>
          <p:nvPr/>
        </p:nvCxnSpPr>
        <p:spPr>
          <a:xfrm>
            <a:off x="1701888" y="2570425"/>
            <a:ext cx="459600" cy="7200"/>
          </a:xfrm>
          <a:prstGeom prst="straightConnector1">
            <a:avLst/>
          </a:prstGeom>
          <a:noFill/>
          <a:ln cap="flat" cmpd="sng" w="9525">
            <a:solidFill>
              <a:schemeClr val="dk2"/>
            </a:solidFill>
            <a:prstDash val="solid"/>
            <a:round/>
            <a:headEnd len="med" w="med" type="none"/>
            <a:tailEnd len="med" w="med" type="triangle"/>
          </a:ln>
        </p:spPr>
      </p:cxnSp>
      <p:sp>
        <p:nvSpPr>
          <p:cNvPr id="164" name="Google Shape;164;p17"/>
          <p:cNvSpPr/>
          <p:nvPr/>
        </p:nvSpPr>
        <p:spPr>
          <a:xfrm>
            <a:off x="2161475" y="2217025"/>
            <a:ext cx="822000" cy="70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NiBabel</a:t>
            </a:r>
            <a:endParaRPr/>
          </a:p>
        </p:txBody>
      </p:sp>
      <p:cxnSp>
        <p:nvCxnSpPr>
          <p:cNvPr id="165" name="Google Shape;165;p17"/>
          <p:cNvCxnSpPr>
            <a:stCxn id="164" idx="3"/>
            <a:endCxn id="166" idx="5"/>
          </p:cNvCxnSpPr>
          <p:nvPr/>
        </p:nvCxnSpPr>
        <p:spPr>
          <a:xfrm>
            <a:off x="2983475" y="2570425"/>
            <a:ext cx="376800" cy="3600"/>
          </a:xfrm>
          <a:prstGeom prst="straightConnector1">
            <a:avLst/>
          </a:prstGeom>
          <a:noFill/>
          <a:ln cap="flat" cmpd="sng" w="9525">
            <a:solidFill>
              <a:schemeClr val="dk2"/>
            </a:solidFill>
            <a:prstDash val="solid"/>
            <a:round/>
            <a:headEnd len="med" w="med" type="none"/>
            <a:tailEnd len="med" w="med" type="triangle"/>
          </a:ln>
        </p:spPr>
      </p:cxnSp>
      <p:sp>
        <p:nvSpPr>
          <p:cNvPr id="166" name="Google Shape;166;p17"/>
          <p:cNvSpPr/>
          <p:nvPr/>
        </p:nvSpPr>
        <p:spPr>
          <a:xfrm>
            <a:off x="3272025" y="2220625"/>
            <a:ext cx="1125000" cy="7068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NumPy arrays</a:t>
            </a:r>
            <a:endParaRPr/>
          </a:p>
        </p:txBody>
      </p:sp>
      <p:sp>
        <p:nvSpPr>
          <p:cNvPr id="167" name="Google Shape;167;p17"/>
          <p:cNvSpPr/>
          <p:nvPr/>
        </p:nvSpPr>
        <p:spPr>
          <a:xfrm>
            <a:off x="2792002" y="3171050"/>
            <a:ext cx="1903800" cy="11592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VGG19 or OpenCV:</a:t>
            </a:r>
            <a:endParaRPr/>
          </a:p>
          <a:p>
            <a:pPr indent="0" lvl="0" marL="0" rtl="0" algn="ctr">
              <a:spcBef>
                <a:spcPts val="0"/>
              </a:spcBef>
              <a:spcAft>
                <a:spcPts val="0"/>
              </a:spcAft>
              <a:buNone/>
            </a:pPr>
            <a:r>
              <a:rPr lang="ko"/>
              <a:t>“suitable for training?”</a:t>
            </a:r>
            <a:endParaRPr/>
          </a:p>
        </p:txBody>
      </p:sp>
      <p:cxnSp>
        <p:nvCxnSpPr>
          <p:cNvPr id="168" name="Google Shape;168;p17"/>
          <p:cNvCxnSpPr>
            <a:stCxn id="166" idx="3"/>
            <a:endCxn id="167" idx="0"/>
          </p:cNvCxnSpPr>
          <p:nvPr/>
        </p:nvCxnSpPr>
        <p:spPr>
          <a:xfrm flipH="1">
            <a:off x="3743775" y="2927425"/>
            <a:ext cx="2400" cy="243600"/>
          </a:xfrm>
          <a:prstGeom prst="straightConnector1">
            <a:avLst/>
          </a:prstGeom>
          <a:noFill/>
          <a:ln cap="flat" cmpd="sng" w="9525">
            <a:solidFill>
              <a:schemeClr val="dk2"/>
            </a:solidFill>
            <a:prstDash val="solid"/>
            <a:round/>
            <a:headEnd len="med" w="med" type="none"/>
            <a:tailEnd len="med" w="med" type="triangle"/>
          </a:ln>
        </p:spPr>
      </p:cxnSp>
      <p:cxnSp>
        <p:nvCxnSpPr>
          <p:cNvPr id="169" name="Google Shape;169;p17"/>
          <p:cNvCxnSpPr>
            <a:stCxn id="167" idx="3"/>
            <a:endCxn id="170" idx="1"/>
          </p:cNvCxnSpPr>
          <p:nvPr/>
        </p:nvCxnSpPr>
        <p:spPr>
          <a:xfrm flipH="1" rot="10800000">
            <a:off x="4695802" y="2574050"/>
            <a:ext cx="611700" cy="1176600"/>
          </a:xfrm>
          <a:prstGeom prst="straightConnector1">
            <a:avLst/>
          </a:prstGeom>
          <a:noFill/>
          <a:ln cap="flat" cmpd="sng" w="9525">
            <a:solidFill>
              <a:schemeClr val="dk2"/>
            </a:solidFill>
            <a:prstDash val="solid"/>
            <a:round/>
            <a:headEnd len="med" w="med" type="none"/>
            <a:tailEnd len="med" w="med" type="triangle"/>
          </a:ln>
        </p:spPr>
      </p:cxnSp>
      <p:sp>
        <p:nvSpPr>
          <p:cNvPr id="170" name="Google Shape;170;p17"/>
          <p:cNvSpPr/>
          <p:nvPr/>
        </p:nvSpPr>
        <p:spPr>
          <a:xfrm>
            <a:off x="5307500" y="2220625"/>
            <a:ext cx="966300" cy="70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matplotlib</a:t>
            </a:r>
            <a:endParaRPr/>
          </a:p>
        </p:txBody>
      </p:sp>
      <p:cxnSp>
        <p:nvCxnSpPr>
          <p:cNvPr id="171" name="Google Shape;171;p17"/>
          <p:cNvCxnSpPr>
            <a:stCxn id="170" idx="3"/>
            <a:endCxn id="172" idx="1"/>
          </p:cNvCxnSpPr>
          <p:nvPr/>
        </p:nvCxnSpPr>
        <p:spPr>
          <a:xfrm>
            <a:off x="6273800" y="2574025"/>
            <a:ext cx="496500" cy="0"/>
          </a:xfrm>
          <a:prstGeom prst="straightConnector1">
            <a:avLst/>
          </a:prstGeom>
          <a:noFill/>
          <a:ln cap="flat" cmpd="sng" w="9525">
            <a:solidFill>
              <a:schemeClr val="dk2"/>
            </a:solidFill>
            <a:prstDash val="solid"/>
            <a:round/>
            <a:headEnd len="med" w="med" type="none"/>
            <a:tailEnd len="med" w="med" type="triangle"/>
          </a:ln>
        </p:spPr>
      </p:cxnSp>
      <p:cxnSp>
        <p:nvCxnSpPr>
          <p:cNvPr id="173" name="Google Shape;173;p17"/>
          <p:cNvCxnSpPr/>
          <p:nvPr/>
        </p:nvCxnSpPr>
        <p:spPr>
          <a:xfrm>
            <a:off x="3743902" y="4420873"/>
            <a:ext cx="1779900" cy="0"/>
          </a:xfrm>
          <a:prstGeom prst="straightConnector1">
            <a:avLst/>
          </a:prstGeom>
          <a:noFill/>
          <a:ln cap="flat" cmpd="sng" w="9525">
            <a:solidFill>
              <a:schemeClr val="dk2"/>
            </a:solidFill>
            <a:prstDash val="solid"/>
            <a:round/>
            <a:headEnd len="med" w="med" type="none"/>
            <a:tailEnd len="med" w="med" type="triangle"/>
          </a:ln>
        </p:spPr>
      </p:cxnSp>
      <p:cxnSp>
        <p:nvCxnSpPr>
          <p:cNvPr id="174" name="Google Shape;174;p17"/>
          <p:cNvCxnSpPr/>
          <p:nvPr/>
        </p:nvCxnSpPr>
        <p:spPr>
          <a:xfrm>
            <a:off x="3743902" y="4291866"/>
            <a:ext cx="0" cy="131700"/>
          </a:xfrm>
          <a:prstGeom prst="straightConnector1">
            <a:avLst/>
          </a:prstGeom>
          <a:noFill/>
          <a:ln cap="flat" cmpd="sng" w="9525">
            <a:solidFill>
              <a:schemeClr val="dk2"/>
            </a:solidFill>
            <a:prstDash val="solid"/>
            <a:round/>
            <a:headEnd len="med" w="med" type="none"/>
            <a:tailEnd len="med" w="med" type="none"/>
          </a:ln>
        </p:spPr>
      </p:cxnSp>
      <p:sp>
        <p:nvSpPr>
          <p:cNvPr id="163" name="Google Shape;163;p17"/>
          <p:cNvSpPr/>
          <p:nvPr/>
        </p:nvSpPr>
        <p:spPr>
          <a:xfrm>
            <a:off x="475950" y="2253325"/>
            <a:ext cx="1471125" cy="634200"/>
          </a:xfrm>
          <a:prstGeom prst="flowChartOnlineStora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NiFTI files (.nii)</a:t>
            </a:r>
            <a:endParaRPr/>
          </a:p>
        </p:txBody>
      </p:sp>
      <p:sp>
        <p:nvSpPr>
          <p:cNvPr id="172" name="Google Shape;172;p17"/>
          <p:cNvSpPr/>
          <p:nvPr/>
        </p:nvSpPr>
        <p:spPr>
          <a:xfrm>
            <a:off x="6770300" y="2256925"/>
            <a:ext cx="2043300" cy="634200"/>
          </a:xfrm>
          <a:prstGeom prst="flowChartOnlineStora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Regular image files (.png)</a:t>
            </a:r>
            <a:endParaRPr/>
          </a:p>
        </p:txBody>
      </p:sp>
      <p:sp>
        <p:nvSpPr>
          <p:cNvPr id="175" name="Google Shape;175;p17"/>
          <p:cNvSpPr txBox="1"/>
          <p:nvPr/>
        </p:nvSpPr>
        <p:spPr>
          <a:xfrm>
            <a:off x="4423500" y="3171025"/>
            <a:ext cx="634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chemeClr val="lt1"/>
                </a:solidFill>
                <a:latin typeface="Lato"/>
                <a:ea typeface="Lato"/>
                <a:cs typeface="Lato"/>
                <a:sym typeface="Lato"/>
              </a:rPr>
              <a:t>YES</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ko">
                <a:solidFill>
                  <a:schemeClr val="lt1"/>
                </a:solidFill>
                <a:latin typeface="Lato"/>
                <a:ea typeface="Lato"/>
                <a:cs typeface="Lato"/>
                <a:sym typeface="Lato"/>
              </a:rPr>
              <a:t>NO</a:t>
            </a:r>
            <a:endParaRPr>
              <a:solidFill>
                <a:schemeClr val="lt1"/>
              </a:solidFill>
              <a:latin typeface="Lato"/>
              <a:ea typeface="Lato"/>
              <a:cs typeface="Lato"/>
              <a:sym typeface="Lato"/>
            </a:endParaRPr>
          </a:p>
        </p:txBody>
      </p:sp>
      <p:sp>
        <p:nvSpPr>
          <p:cNvPr id="176" name="Google Shape;176;p17"/>
          <p:cNvSpPr/>
          <p:nvPr/>
        </p:nvSpPr>
        <p:spPr>
          <a:xfrm>
            <a:off x="5523800" y="4067475"/>
            <a:ext cx="966300" cy="70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(discard)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NiFTI to PNG</a:t>
            </a:r>
            <a:endParaRPr/>
          </a:p>
        </p:txBody>
      </p:sp>
      <p:sp>
        <p:nvSpPr>
          <p:cNvPr id="182" name="Google Shape;182;p18"/>
          <p:cNvSpPr txBox="1"/>
          <p:nvPr>
            <p:ph idx="1" type="body"/>
          </p:nvPr>
        </p:nvSpPr>
        <p:spPr>
          <a:xfrm>
            <a:off x="998100" y="970875"/>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ko"/>
              <a:t>The core NiFTI to PNG algorithm is complete</a:t>
            </a:r>
            <a:endParaRPr/>
          </a:p>
          <a:p>
            <a:pPr indent="-311150" lvl="0" marL="457200" rtl="0" algn="l">
              <a:spcBef>
                <a:spcPts val="0"/>
              </a:spcBef>
              <a:spcAft>
                <a:spcPts val="0"/>
              </a:spcAft>
              <a:buSzPts val="1300"/>
              <a:buAutoNum type="arabicPeriod"/>
            </a:pPr>
            <a:r>
              <a:rPr lang="ko"/>
              <a:t>The VGG19 transfer learning algorithm is at 97% accuracy</a:t>
            </a:r>
            <a:endParaRPr/>
          </a:p>
          <a:p>
            <a:pPr indent="0" lvl="0" marL="457200" rtl="0" algn="l">
              <a:spcBef>
                <a:spcPts val="0"/>
              </a:spcBef>
              <a:spcAft>
                <a:spcPts val="1200"/>
              </a:spcAft>
              <a:buNone/>
            </a:pPr>
            <a:r>
              <a:rPr lang="ko"/>
              <a:t>and will be incorporated into the NiFTI-to-PNG conversion</a:t>
            </a:r>
            <a:endParaRPr/>
          </a:p>
        </p:txBody>
      </p:sp>
      <p:pic>
        <p:nvPicPr>
          <p:cNvPr id="183" name="Google Shape;183;p18"/>
          <p:cNvPicPr preferRelativeResize="0"/>
          <p:nvPr/>
        </p:nvPicPr>
        <p:blipFill rotWithShape="1">
          <a:blip r:embed="rId3">
            <a:alphaModFix/>
          </a:blip>
          <a:srcRect b="0" l="23283" r="0" t="0"/>
          <a:stretch/>
        </p:blipFill>
        <p:spPr>
          <a:xfrm>
            <a:off x="541125" y="1819000"/>
            <a:ext cx="4471876" cy="3065800"/>
          </a:xfrm>
          <a:prstGeom prst="rect">
            <a:avLst/>
          </a:prstGeom>
          <a:noFill/>
          <a:ln>
            <a:noFill/>
          </a:ln>
        </p:spPr>
      </p:pic>
      <p:pic>
        <p:nvPicPr>
          <p:cNvPr id="184" name="Google Shape;184;p18"/>
          <p:cNvPicPr preferRelativeResize="0"/>
          <p:nvPr/>
        </p:nvPicPr>
        <p:blipFill>
          <a:blip r:embed="rId4">
            <a:alphaModFix/>
          </a:blip>
          <a:stretch>
            <a:fillRect/>
          </a:stretch>
        </p:blipFill>
        <p:spPr>
          <a:xfrm>
            <a:off x="6004675" y="3746377"/>
            <a:ext cx="1203425" cy="1203423"/>
          </a:xfrm>
          <a:prstGeom prst="rect">
            <a:avLst/>
          </a:prstGeom>
          <a:noFill/>
          <a:ln>
            <a:noFill/>
          </a:ln>
        </p:spPr>
      </p:pic>
      <p:pic>
        <p:nvPicPr>
          <p:cNvPr id="185" name="Google Shape;185;p18"/>
          <p:cNvPicPr preferRelativeResize="0"/>
          <p:nvPr/>
        </p:nvPicPr>
        <p:blipFill>
          <a:blip r:embed="rId5">
            <a:alphaModFix/>
          </a:blip>
          <a:stretch>
            <a:fillRect/>
          </a:stretch>
        </p:blipFill>
        <p:spPr>
          <a:xfrm>
            <a:off x="7185500" y="2542952"/>
            <a:ext cx="1203425" cy="1203423"/>
          </a:xfrm>
          <a:prstGeom prst="rect">
            <a:avLst/>
          </a:prstGeom>
          <a:noFill/>
          <a:ln>
            <a:noFill/>
          </a:ln>
        </p:spPr>
      </p:pic>
      <p:pic>
        <p:nvPicPr>
          <p:cNvPr id="186" name="Google Shape;186;p18"/>
          <p:cNvPicPr preferRelativeResize="0"/>
          <p:nvPr/>
        </p:nvPicPr>
        <p:blipFill>
          <a:blip r:embed="rId6">
            <a:alphaModFix/>
          </a:blip>
          <a:stretch>
            <a:fillRect/>
          </a:stretch>
        </p:blipFill>
        <p:spPr>
          <a:xfrm>
            <a:off x="6004686" y="1339529"/>
            <a:ext cx="1203425" cy="1203423"/>
          </a:xfrm>
          <a:prstGeom prst="rect">
            <a:avLst/>
          </a:prstGeom>
          <a:noFill/>
          <a:ln>
            <a:noFill/>
          </a:ln>
        </p:spPr>
      </p:pic>
      <p:pic>
        <p:nvPicPr>
          <p:cNvPr id="187" name="Google Shape;187;p18"/>
          <p:cNvPicPr preferRelativeResize="0"/>
          <p:nvPr/>
        </p:nvPicPr>
        <p:blipFill>
          <a:blip r:embed="rId7">
            <a:alphaModFix/>
          </a:blip>
          <a:stretch>
            <a:fillRect/>
          </a:stretch>
        </p:blipFill>
        <p:spPr>
          <a:xfrm>
            <a:off x="7185500" y="1339529"/>
            <a:ext cx="1203425" cy="1203423"/>
          </a:xfrm>
          <a:prstGeom prst="rect">
            <a:avLst/>
          </a:prstGeom>
          <a:noFill/>
          <a:ln>
            <a:noFill/>
          </a:ln>
        </p:spPr>
      </p:pic>
      <p:pic>
        <p:nvPicPr>
          <p:cNvPr id="188" name="Google Shape;188;p18"/>
          <p:cNvPicPr preferRelativeResize="0"/>
          <p:nvPr/>
        </p:nvPicPr>
        <p:blipFill>
          <a:blip r:embed="rId8">
            <a:alphaModFix/>
          </a:blip>
          <a:stretch>
            <a:fillRect/>
          </a:stretch>
        </p:blipFill>
        <p:spPr>
          <a:xfrm>
            <a:off x="6004675" y="2542951"/>
            <a:ext cx="1203425" cy="12034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The CSV Metadata</a:t>
            </a:r>
            <a:endParaRPr/>
          </a:p>
        </p:txBody>
      </p:sp>
      <p:sp>
        <p:nvSpPr>
          <p:cNvPr id="194" name="Google Shape;194;p19"/>
          <p:cNvSpPr txBox="1"/>
          <p:nvPr>
            <p:ph idx="1" type="body"/>
          </p:nvPr>
        </p:nvSpPr>
        <p:spPr>
          <a:xfrm>
            <a:off x="1052550" y="1543050"/>
            <a:ext cx="4465800" cy="29112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ko"/>
              <a:t>For a new addition to our project we want to try and add new parameters.</a:t>
            </a:r>
            <a:endParaRPr/>
          </a:p>
          <a:p>
            <a:pPr indent="0" lvl="0" marL="0" rtl="0" algn="l">
              <a:lnSpc>
                <a:spcPct val="100000"/>
              </a:lnSpc>
              <a:spcBef>
                <a:spcPts val="1200"/>
              </a:spcBef>
              <a:spcAft>
                <a:spcPts val="0"/>
              </a:spcAft>
              <a:buNone/>
            </a:pPr>
            <a:r>
              <a:rPr lang="ko"/>
              <a:t>We will start with adding age in as parameter.</a:t>
            </a:r>
            <a:endParaRPr/>
          </a:p>
          <a:p>
            <a:pPr indent="0" lvl="0" marL="0" rtl="0" algn="l">
              <a:lnSpc>
                <a:spcPct val="100000"/>
              </a:lnSpc>
              <a:spcBef>
                <a:spcPts val="1200"/>
              </a:spcBef>
              <a:spcAft>
                <a:spcPts val="0"/>
              </a:spcAft>
              <a:buNone/>
            </a:pPr>
            <a:r>
              <a:rPr lang="ko"/>
              <a:t>Alzheimer's</a:t>
            </a:r>
            <a:r>
              <a:rPr lang="ko"/>
              <a:t> tends to happen from ages 65+ but is not restricted to that age group.</a:t>
            </a:r>
            <a:endParaRPr/>
          </a:p>
          <a:p>
            <a:pPr indent="0" lvl="0" marL="0" rtl="0" algn="l">
              <a:lnSpc>
                <a:spcPct val="100000"/>
              </a:lnSpc>
              <a:spcBef>
                <a:spcPts val="1200"/>
              </a:spcBef>
              <a:spcAft>
                <a:spcPts val="0"/>
              </a:spcAft>
              <a:buNone/>
            </a:pPr>
            <a:r>
              <a:rPr lang="ko"/>
              <a:t>Then possible move onto adding more parameters such as sex.</a:t>
            </a:r>
            <a:endParaRPr/>
          </a:p>
          <a:p>
            <a:pPr indent="0" lvl="0" marL="0" rtl="0" algn="l">
              <a:lnSpc>
                <a:spcPct val="100000"/>
              </a:lnSpc>
              <a:spcBef>
                <a:spcPts val="1200"/>
              </a:spcBef>
              <a:spcAft>
                <a:spcPts val="0"/>
              </a:spcAft>
              <a:buNone/>
            </a:pPr>
            <a:r>
              <a:rPr lang="ko"/>
              <a:t>We will be adding the data near the end of our model on a flattened layer.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95" name="Google Shape;195;p19"/>
          <p:cNvPicPr preferRelativeResize="0"/>
          <p:nvPr/>
        </p:nvPicPr>
        <p:blipFill>
          <a:blip r:embed="rId3">
            <a:alphaModFix/>
          </a:blip>
          <a:stretch>
            <a:fillRect/>
          </a:stretch>
        </p:blipFill>
        <p:spPr>
          <a:xfrm>
            <a:off x="5823850" y="541500"/>
            <a:ext cx="2986875" cy="4060500"/>
          </a:xfrm>
          <a:prstGeom prst="rect">
            <a:avLst/>
          </a:prstGeom>
          <a:noFill/>
          <a:ln>
            <a:noFill/>
          </a:ln>
        </p:spPr>
      </p:pic>
      <p:pic>
        <p:nvPicPr>
          <p:cNvPr id="196" name="Google Shape;196;p19"/>
          <p:cNvPicPr preferRelativeResize="0"/>
          <p:nvPr/>
        </p:nvPicPr>
        <p:blipFill>
          <a:blip r:embed="rId4">
            <a:alphaModFix/>
          </a:blip>
          <a:stretch>
            <a:fillRect/>
          </a:stretch>
        </p:blipFill>
        <p:spPr>
          <a:xfrm>
            <a:off x="258425" y="4053350"/>
            <a:ext cx="5466174" cy="548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Age range for CSV Dataset</a:t>
            </a:r>
            <a:endParaRPr/>
          </a:p>
        </p:txBody>
      </p:sp>
      <p:sp>
        <p:nvSpPr>
          <p:cNvPr id="202" name="Google Shape;202;p20"/>
          <p:cNvSpPr txBox="1"/>
          <p:nvPr>
            <p:ph idx="1" type="body"/>
          </p:nvPr>
        </p:nvSpPr>
        <p:spPr>
          <a:xfrm>
            <a:off x="1817975" y="1616550"/>
            <a:ext cx="56211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3" name="Google Shape;203;p20"/>
          <p:cNvPicPr preferRelativeResize="0"/>
          <p:nvPr/>
        </p:nvPicPr>
        <p:blipFill>
          <a:blip r:embed="rId3">
            <a:alphaModFix/>
          </a:blip>
          <a:stretch>
            <a:fillRect/>
          </a:stretch>
        </p:blipFill>
        <p:spPr>
          <a:xfrm>
            <a:off x="1497475" y="1289600"/>
            <a:ext cx="6638925" cy="3467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Application of OpenCV</a:t>
            </a:r>
            <a:endParaRPr/>
          </a:p>
        </p:txBody>
      </p:sp>
      <p:sp>
        <p:nvSpPr>
          <p:cNvPr id="209" name="Google Shape;209;p21"/>
          <p:cNvSpPr txBox="1"/>
          <p:nvPr>
            <p:ph idx="1" type="body"/>
          </p:nvPr>
        </p:nvSpPr>
        <p:spPr>
          <a:xfrm>
            <a:off x="1229475" y="9809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Using OpenCV we are trying to detect features in the brain scans and use them to increase the accuracy. </a:t>
            </a:r>
            <a:endParaRPr/>
          </a:p>
          <a:p>
            <a:pPr indent="0" lvl="0" marL="0" rtl="0" algn="l">
              <a:spcBef>
                <a:spcPts val="1200"/>
              </a:spcBef>
              <a:spcAft>
                <a:spcPts val="0"/>
              </a:spcAft>
              <a:buNone/>
            </a:pPr>
            <a:r>
              <a:rPr lang="ko"/>
              <a:t>As of right now using the SIFT </a:t>
            </a:r>
            <a:r>
              <a:rPr lang="ko" sz="1400"/>
              <a:t>(</a:t>
            </a:r>
            <a:r>
              <a:rPr b="1" lang="ko" sz="1150">
                <a:solidFill>
                  <a:srgbClr val="D3CFCA"/>
                </a:solidFill>
              </a:rPr>
              <a:t>scale-invariant feature transform) algorithm as our first one, we are detecting keypoints in two images and comparing them to </a:t>
            </a:r>
            <a:r>
              <a:rPr b="1" lang="ko" sz="1150">
                <a:solidFill>
                  <a:srgbClr val="D3CFCA"/>
                </a:solidFill>
              </a:rPr>
              <a:t>each other</a:t>
            </a:r>
            <a:r>
              <a:rPr b="1" lang="ko" sz="1150">
                <a:solidFill>
                  <a:srgbClr val="D3CFCA"/>
                </a:solidFill>
              </a:rPr>
              <a:t>.</a:t>
            </a:r>
            <a:endParaRPr b="1" sz="1150">
              <a:solidFill>
                <a:srgbClr val="D3CFCA"/>
              </a:solidFill>
            </a:endParaRPr>
          </a:p>
          <a:p>
            <a:pPr indent="0" lvl="0" marL="0" rtl="0" algn="l">
              <a:spcBef>
                <a:spcPts val="1200"/>
              </a:spcBef>
              <a:spcAft>
                <a:spcPts val="0"/>
              </a:spcAft>
              <a:buNone/>
            </a:pPr>
            <a:r>
              <a:rPr b="1" lang="ko" sz="1150">
                <a:solidFill>
                  <a:srgbClr val="D3CFCA"/>
                </a:solidFill>
              </a:rPr>
              <a:t>The lines on these images represent the similarities of the two scans, the shorter the line the more accurate the similarity</a:t>
            </a:r>
            <a:endParaRPr b="1" sz="1150">
              <a:solidFill>
                <a:srgbClr val="D3CFCA"/>
              </a:solidFill>
            </a:endParaRPr>
          </a:p>
          <a:p>
            <a:pPr indent="0" lvl="0" marL="0" rtl="0" algn="l">
              <a:spcBef>
                <a:spcPts val="1200"/>
              </a:spcBef>
              <a:spcAft>
                <a:spcPts val="0"/>
              </a:spcAft>
              <a:buNone/>
            </a:pPr>
            <a:r>
              <a:rPr b="1" lang="ko" sz="1150">
                <a:solidFill>
                  <a:srgbClr val="D3CFCA"/>
                </a:solidFill>
              </a:rPr>
              <a:t>We will be scoring the images based on average length of the lines in order to try and increase accuracy.</a:t>
            </a:r>
            <a:endParaRPr b="1" sz="1150">
              <a:solidFill>
                <a:srgbClr val="D3CFCA"/>
              </a:solidFill>
            </a:endParaRPr>
          </a:p>
          <a:p>
            <a:pPr indent="0" lvl="0" marL="0" rtl="0" algn="l">
              <a:spcBef>
                <a:spcPts val="1200"/>
              </a:spcBef>
              <a:spcAft>
                <a:spcPts val="1200"/>
              </a:spcAft>
              <a:buNone/>
            </a:pPr>
            <a:r>
              <a:t/>
            </a:r>
            <a:endParaRPr b="1" sz="1150">
              <a:solidFill>
                <a:srgbClr val="D3CFCA"/>
              </a:solidFill>
            </a:endParaRPr>
          </a:p>
        </p:txBody>
      </p:sp>
      <p:pic>
        <p:nvPicPr>
          <p:cNvPr id="210" name="Google Shape;210;p21"/>
          <p:cNvPicPr preferRelativeResize="0"/>
          <p:nvPr/>
        </p:nvPicPr>
        <p:blipFill>
          <a:blip r:embed="rId3">
            <a:alphaModFix/>
          </a:blip>
          <a:stretch>
            <a:fillRect/>
          </a:stretch>
        </p:blipFill>
        <p:spPr>
          <a:xfrm>
            <a:off x="4475250" y="3571200"/>
            <a:ext cx="2334375" cy="1554525"/>
          </a:xfrm>
          <a:prstGeom prst="rect">
            <a:avLst/>
          </a:prstGeom>
          <a:noFill/>
          <a:ln>
            <a:noFill/>
          </a:ln>
        </p:spPr>
      </p:pic>
      <p:pic>
        <p:nvPicPr>
          <p:cNvPr id="211" name="Google Shape;211;p21"/>
          <p:cNvPicPr preferRelativeResize="0"/>
          <p:nvPr/>
        </p:nvPicPr>
        <p:blipFill>
          <a:blip r:embed="rId4">
            <a:alphaModFix/>
          </a:blip>
          <a:stretch>
            <a:fillRect/>
          </a:stretch>
        </p:blipFill>
        <p:spPr>
          <a:xfrm>
            <a:off x="6809625" y="3568875"/>
            <a:ext cx="2334375" cy="1554525"/>
          </a:xfrm>
          <a:prstGeom prst="rect">
            <a:avLst/>
          </a:prstGeom>
          <a:noFill/>
          <a:ln>
            <a:noFill/>
          </a:ln>
        </p:spPr>
      </p:pic>
      <p:pic>
        <p:nvPicPr>
          <p:cNvPr id="212" name="Google Shape;212;p21"/>
          <p:cNvPicPr preferRelativeResize="0"/>
          <p:nvPr/>
        </p:nvPicPr>
        <p:blipFill>
          <a:blip r:embed="rId5">
            <a:alphaModFix/>
          </a:blip>
          <a:stretch>
            <a:fillRect/>
          </a:stretch>
        </p:blipFill>
        <p:spPr>
          <a:xfrm>
            <a:off x="2174525" y="3569074"/>
            <a:ext cx="2331078" cy="1574625"/>
          </a:xfrm>
          <a:prstGeom prst="rect">
            <a:avLst/>
          </a:prstGeom>
          <a:noFill/>
          <a:ln>
            <a:noFill/>
          </a:ln>
        </p:spPr>
      </p:pic>
      <p:pic>
        <p:nvPicPr>
          <p:cNvPr id="213" name="Google Shape;213;p21"/>
          <p:cNvPicPr preferRelativeResize="0"/>
          <p:nvPr/>
        </p:nvPicPr>
        <p:blipFill>
          <a:blip r:embed="rId6">
            <a:alphaModFix/>
          </a:blip>
          <a:stretch>
            <a:fillRect/>
          </a:stretch>
        </p:blipFill>
        <p:spPr>
          <a:xfrm>
            <a:off x="0" y="3571200"/>
            <a:ext cx="2174525" cy="1574625"/>
          </a:xfrm>
          <a:prstGeom prst="rect">
            <a:avLst/>
          </a:prstGeom>
          <a:noFill/>
          <a:ln>
            <a:noFill/>
          </a:ln>
        </p:spPr>
      </p:pic>
      <p:sp>
        <p:nvSpPr>
          <p:cNvPr id="214" name="Google Shape;214;p21"/>
          <p:cNvSpPr txBox="1"/>
          <p:nvPr/>
        </p:nvSpPr>
        <p:spPr>
          <a:xfrm>
            <a:off x="339925" y="3171000"/>
            <a:ext cx="11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chemeClr val="lt1"/>
                </a:solidFill>
                <a:latin typeface="Lato"/>
                <a:ea typeface="Lato"/>
                <a:cs typeface="Lato"/>
                <a:sym typeface="Lato"/>
              </a:rPr>
              <a:t>same scan</a:t>
            </a:r>
            <a:endParaRPr>
              <a:solidFill>
                <a:schemeClr val="lt1"/>
              </a:solidFill>
              <a:latin typeface="Lato"/>
              <a:ea typeface="Lato"/>
              <a:cs typeface="Lato"/>
              <a:sym typeface="Lato"/>
            </a:endParaRPr>
          </a:p>
        </p:txBody>
      </p:sp>
      <p:sp>
        <p:nvSpPr>
          <p:cNvPr id="215" name="Google Shape;215;p21"/>
          <p:cNvSpPr txBox="1"/>
          <p:nvPr/>
        </p:nvSpPr>
        <p:spPr>
          <a:xfrm>
            <a:off x="2354949" y="3171000"/>
            <a:ext cx="212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chemeClr val="lt1"/>
                </a:solidFill>
                <a:latin typeface="Lato"/>
                <a:ea typeface="Lato"/>
                <a:cs typeface="Lato"/>
                <a:sym typeface="Lato"/>
              </a:rPr>
              <a:t>non-dem vs non-dem</a:t>
            </a:r>
            <a:endParaRPr>
              <a:solidFill>
                <a:schemeClr val="lt1"/>
              </a:solidFill>
              <a:latin typeface="Lato"/>
              <a:ea typeface="Lato"/>
              <a:cs typeface="Lato"/>
              <a:sym typeface="Lato"/>
            </a:endParaRPr>
          </a:p>
        </p:txBody>
      </p:sp>
      <p:sp>
        <p:nvSpPr>
          <p:cNvPr id="216" name="Google Shape;216;p21"/>
          <p:cNvSpPr txBox="1"/>
          <p:nvPr/>
        </p:nvSpPr>
        <p:spPr>
          <a:xfrm>
            <a:off x="4773363" y="3171000"/>
            <a:ext cx="176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chemeClr val="lt1"/>
                </a:solidFill>
                <a:latin typeface="Lato"/>
                <a:ea typeface="Lato"/>
                <a:cs typeface="Lato"/>
                <a:sym typeface="Lato"/>
              </a:rPr>
              <a:t>dem vs dem</a:t>
            </a:r>
            <a:endParaRPr>
              <a:solidFill>
                <a:schemeClr val="lt1"/>
              </a:solidFill>
              <a:latin typeface="Lato"/>
              <a:ea typeface="Lato"/>
              <a:cs typeface="Lato"/>
              <a:sym typeface="Lato"/>
            </a:endParaRPr>
          </a:p>
        </p:txBody>
      </p:sp>
      <p:sp>
        <p:nvSpPr>
          <p:cNvPr id="217" name="Google Shape;217;p21"/>
          <p:cNvSpPr txBox="1"/>
          <p:nvPr/>
        </p:nvSpPr>
        <p:spPr>
          <a:xfrm>
            <a:off x="7268900" y="3171000"/>
            <a:ext cx="152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chemeClr val="lt1"/>
                </a:solidFill>
                <a:latin typeface="Lato"/>
                <a:ea typeface="Lato"/>
                <a:cs typeface="Lato"/>
                <a:sym typeface="Lato"/>
              </a:rPr>
              <a:t>dem vs non-dem</a:t>
            </a:r>
            <a:endParaRPr>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