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Ubuntu"/>
      <p:regular r:id="rId20"/>
      <p:bold r:id="rId21"/>
      <p:italic r:id="rId22"/>
      <p:boldItalic r:id="rId23"/>
    </p:embeddedFont>
    <p:embeddedFont>
      <p:font typeface="Ubuntu Light"/>
      <p:regular r:id="rId24"/>
      <p:bold r:id="rId25"/>
      <p:italic r:id="rId26"/>
      <p:boldItalic r:id="rId27"/>
    </p:embeddedFont>
    <p:embeddedFont>
      <p:font typeface="Work Sans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47F562-980C-426E-B2BF-F47406AD3060}">
  <a:tblStyle styleId="{0647F562-980C-426E-B2BF-F47406AD3060}"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4A51868-9476-4F88-87B9-36602567FB6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UbuntuLight-regular.fntdata"/><Relationship Id="rId23" Type="http://schemas.openxmlformats.org/officeDocument/2006/relationships/font" Target="fonts/Ubuntu-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Light-italic.fntdata"/><Relationship Id="rId25" Type="http://schemas.openxmlformats.org/officeDocument/2006/relationships/font" Target="fonts/UbuntuLight-bold.fntdata"/><Relationship Id="rId28" Type="http://schemas.openxmlformats.org/officeDocument/2006/relationships/font" Target="fonts/WorkSansLight-regular.fntdata"/><Relationship Id="rId27" Type="http://schemas.openxmlformats.org/officeDocument/2006/relationships/font" Target="fonts/Ubuntu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Work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WorkSansLight-boldItalic.fntdata"/><Relationship Id="rId30" Type="http://schemas.openxmlformats.org/officeDocument/2006/relationships/font" Target="fonts/WorkSans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1afda3a2e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1afda3a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afda3a2e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afda3a2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1afda3a2e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1afda3a2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reasons for this accuracy is that the scores for these images are all too similar to eachohter meaning KNN will take the closest but since those closest are all mixed up it will be inaccurate in classifying demented or non demented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1afda3a2e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1afda3a2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1afda3a2e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1afda3a2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2432e26ad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2432e26a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 until our second milestone, we’ve only been using 1.5T MRI scans (where Tesla is a unit of magnetic field strength) But ADNI also provides 3 Tesla MRI scans and they are similar to a 1.5 Tesla scan, so we decided to add 3 more 3 Tesla archives from ADNI to our collection. But there weren’t many 3 Tesla scans and the number of exported images didn’t reach 3000 even when we put all 6 archives together. We wanted to use more images than we had in the last semester (which was 5000 images), so we decided to export a maximum of 3 images per scan.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a NiFTI file is represented in 3D, there are many layers that look very similar but different in subtle ways. Not only would this increase the number of images itself, but also increase the robustness of the model, by teaching what differences to ignore (when seeing different layers of the same brain) and what differences to pay attention to (when seeing images of different brains).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this also meant that now the accuracy metric was not a good measure of the quality of our model, since the dataset was very unbalanced by a ratio of 2.2:1. For example, if our model answered demented for any input, we would get an accuracy of around 70%. To avoid this, we needed to introduce the confusion matrix to evaluate our model.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432e26ad1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432e26a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confusion matrix looks something like this shown on the right. Using the four values in this matrix, we can create many different measurements.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general measurement is the F1 score, which is the harmonic mean of sensitivity and precision and it can be a good substitute for accuracy in a scenario with an unbalanced dataset. The F1 score should be close to 1 in a good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more specific measurement, we chose based on what you would want in a diagnosis procedure for Alzheimer’s disease. If you think about it, the last thing you want is a situation where demented patients go undetected and don’t receive treatment. A positive case getting a negative prediction, is called a false negative, so our decision was to target for a low false negative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Reducing the false negative rate means we miss as few demented patients as possible.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1afda3a2e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1afda3a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1afda3a2e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1afda3a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afda3a2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afda3a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afda3a2e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afda3a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930600" y="939700"/>
            <a:ext cx="7282800" cy="32640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chemeClr val="dk1"/>
        </a:solidFill>
      </p:bgPr>
    </p:bg>
    <p:spTree>
      <p:nvGrpSpPr>
        <p:cNvPr id="44" name="Shape 44"/>
        <p:cNvGrpSpPr/>
        <p:nvPr/>
      </p:nvGrpSpPr>
      <p:grpSpPr>
        <a:xfrm>
          <a:off x="0" y="0"/>
          <a:ext cx="0" cy="0"/>
          <a:chOff x="0" y="0"/>
          <a:chExt cx="0" cy="0"/>
        </a:xfrm>
      </p:grpSpPr>
      <p:sp>
        <p:nvSpPr>
          <p:cNvPr id="45" name="Google Shape;45;p11"/>
          <p:cNvSpPr/>
          <p:nvPr/>
        </p:nvSpPr>
        <p:spPr>
          <a:xfrm>
            <a:off x="0" y="0"/>
            <a:ext cx="9144000" cy="5143500"/>
          </a:xfrm>
          <a:prstGeom prst="rect">
            <a:avLst/>
          </a:prstGeom>
          <a:gradFill>
            <a:gsLst>
              <a:gs pos="0">
                <a:schemeClr val="accent3"/>
              </a:gs>
              <a:gs pos="6000">
                <a:schemeClr val="accent2"/>
              </a:gs>
              <a:gs pos="12000">
                <a:schemeClr val="accent1"/>
              </a:gs>
              <a:gs pos="28000">
                <a:srgbClr val="E9204E">
                  <a:alpha val="0"/>
                </a:srgbClr>
              </a:gs>
              <a:gs pos="71000">
                <a:srgbClr val="412D8C">
                  <a:alpha val="0"/>
                </a:srgbClr>
              </a:gs>
              <a:gs pos="88000">
                <a:schemeClr val="accent6"/>
              </a:gs>
              <a:gs pos="94000">
                <a:schemeClr val="accent5"/>
              </a:gs>
              <a:gs pos="100000">
                <a:schemeClr val="accent4"/>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930600" y="2056000"/>
            <a:ext cx="7282800" cy="584100"/>
          </a:xfrm>
          <a:prstGeom prst="rect">
            <a:avLst/>
          </a:prstGeom>
        </p:spPr>
        <p:txBody>
          <a:bodyPr anchorCtr="0" anchor="b"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6" name="Google Shape;16;p3"/>
          <p:cNvSpPr txBox="1"/>
          <p:nvPr>
            <p:ph idx="1" type="subTitle"/>
          </p:nvPr>
        </p:nvSpPr>
        <p:spPr>
          <a:xfrm>
            <a:off x="930600" y="2736802"/>
            <a:ext cx="7282800" cy="350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
          <p:cNvSpPr txBox="1"/>
          <p:nvPr>
            <p:ph idx="1" type="body"/>
          </p:nvPr>
        </p:nvSpPr>
        <p:spPr>
          <a:xfrm>
            <a:off x="930600" y="939700"/>
            <a:ext cx="7282800" cy="3264000"/>
          </a:xfrm>
          <a:prstGeom prst="rect">
            <a:avLst/>
          </a:prstGeom>
        </p:spPr>
        <p:txBody>
          <a:bodyPr anchorCtr="0" anchor="ctr" bIns="0" lIns="0" spcFirstLastPara="1" rIns="0" wrap="square" tIns="0">
            <a:noAutofit/>
          </a:bodyPr>
          <a:lstStyle>
            <a:lvl1pPr indent="-431800" lvl="0" marL="457200" rtl="0">
              <a:spcBef>
                <a:spcPts val="600"/>
              </a:spcBef>
              <a:spcAft>
                <a:spcPts val="0"/>
              </a:spcAft>
              <a:buSzPts val="3200"/>
              <a:buChar char="▪"/>
              <a:defRPr sz="3200"/>
            </a:lvl1pPr>
            <a:lvl2pPr indent="-431800" lvl="1" marL="914400" rtl="0">
              <a:spcBef>
                <a:spcPts val="0"/>
              </a:spcBef>
              <a:spcAft>
                <a:spcPts val="0"/>
              </a:spcAft>
              <a:buSzPts val="3200"/>
              <a:buChar char="▫"/>
              <a:defRPr sz="3200"/>
            </a:lvl2pPr>
            <a:lvl3pPr indent="-431800" lvl="2" marL="1371600" rtl="0">
              <a:spcBef>
                <a:spcPts val="0"/>
              </a:spcBef>
              <a:spcAft>
                <a:spcPts val="0"/>
              </a:spcAft>
              <a:buSzPts val="3200"/>
              <a:buChar char="▫"/>
              <a:defRPr sz="3200"/>
            </a:lvl3pPr>
            <a:lvl4pPr indent="-431800" lvl="3" marL="1828800" rtl="0">
              <a:spcBef>
                <a:spcPts val="0"/>
              </a:spcBef>
              <a:spcAft>
                <a:spcPts val="0"/>
              </a:spcAft>
              <a:buSzPts val="3200"/>
              <a:buChar char="▫"/>
              <a:defRPr sz="3200"/>
            </a:lvl4pPr>
            <a:lvl5pPr indent="-431800" lvl="4" marL="2286000" rtl="0">
              <a:spcBef>
                <a:spcPts val="0"/>
              </a:spcBef>
              <a:spcAft>
                <a:spcPts val="0"/>
              </a:spcAft>
              <a:buSzPts val="3200"/>
              <a:buChar char="▫"/>
              <a:defRPr sz="3200"/>
            </a:lvl5pPr>
            <a:lvl6pPr indent="-431800" lvl="5" marL="2743200" rtl="0">
              <a:spcBef>
                <a:spcPts val="0"/>
              </a:spcBef>
              <a:spcAft>
                <a:spcPts val="0"/>
              </a:spcAft>
              <a:buSzPts val="3200"/>
              <a:buChar char="▫"/>
              <a:defRPr sz="3200"/>
            </a:lvl6pPr>
            <a:lvl7pPr indent="-431800" lvl="6" marL="3200400" rtl="0">
              <a:spcBef>
                <a:spcPts val="0"/>
              </a:spcBef>
              <a:spcAft>
                <a:spcPts val="0"/>
              </a:spcAft>
              <a:buSzPts val="3200"/>
              <a:buChar char="▫"/>
              <a:defRPr sz="3200"/>
            </a:lvl7pPr>
            <a:lvl8pPr indent="-431800" lvl="7" marL="3657600" rtl="0">
              <a:spcBef>
                <a:spcPts val="0"/>
              </a:spcBef>
              <a:spcAft>
                <a:spcPts val="0"/>
              </a:spcAft>
              <a:buSzPts val="3200"/>
              <a:buChar char="▫"/>
              <a:defRPr sz="3200"/>
            </a:lvl8pPr>
            <a:lvl9pPr indent="-431800" lvl="8" marL="4114800" rtl="0">
              <a:spcBef>
                <a:spcPts val="0"/>
              </a:spcBef>
              <a:spcAft>
                <a:spcPts val="0"/>
              </a:spcAft>
              <a:buSzPts val="3200"/>
              <a:buChar char="▫"/>
              <a:defRPr sz="3200"/>
            </a:lvl9pPr>
          </a:lstStyle>
          <a:p/>
        </p:txBody>
      </p:sp>
      <p:sp>
        <p:nvSpPr>
          <p:cNvPr id="19" name="Google Shape;19;p4"/>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p:nvPr/>
        </p:nvSpPr>
        <p:spPr>
          <a:xfrm>
            <a:off x="465300" y="465400"/>
            <a:ext cx="465300" cy="366562"/>
          </a:xfrm>
          <a:prstGeom prst="rect">
            <a:avLst/>
          </a:prstGeom>
        </p:spPr>
        <p:txBody>
          <a:bodyPr>
            <a:prstTxWarp prst="textPlain"/>
          </a:bodyPr>
          <a:lstStyle/>
          <a:p>
            <a:pPr lvl="0" algn="ctr"/>
            <a:r>
              <a:rPr b="1" i="0">
                <a:ln>
                  <a:noFill/>
                </a:ln>
                <a:solidFill>
                  <a:schemeClr val="lt1"/>
                </a:soli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930600" y="886017"/>
            <a:ext cx="7282800" cy="3642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 name="Google Shape;23;p5"/>
          <p:cNvSpPr txBox="1"/>
          <p:nvPr>
            <p:ph idx="1" type="body"/>
          </p:nvPr>
        </p:nvSpPr>
        <p:spPr>
          <a:xfrm>
            <a:off x="930600" y="1415684"/>
            <a:ext cx="7282800" cy="27882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4" name="Google Shape;24;p5"/>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930600" y="886017"/>
            <a:ext cx="7282800" cy="3642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 name="Google Shape;27;p6"/>
          <p:cNvSpPr txBox="1"/>
          <p:nvPr>
            <p:ph idx="1" type="body"/>
          </p:nvPr>
        </p:nvSpPr>
        <p:spPr>
          <a:xfrm>
            <a:off x="930575" y="1415675"/>
            <a:ext cx="3402600" cy="2788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8" name="Google Shape;28;p6"/>
          <p:cNvSpPr txBox="1"/>
          <p:nvPr>
            <p:ph idx="2" type="body"/>
          </p:nvPr>
        </p:nvSpPr>
        <p:spPr>
          <a:xfrm>
            <a:off x="4810650" y="1415675"/>
            <a:ext cx="3402600" cy="2788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9" name="Google Shape;29;p6"/>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7"/>
          <p:cNvSpPr txBox="1"/>
          <p:nvPr>
            <p:ph type="title"/>
          </p:nvPr>
        </p:nvSpPr>
        <p:spPr>
          <a:xfrm>
            <a:off x="930600" y="886017"/>
            <a:ext cx="7282800" cy="3642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2" name="Google Shape;32;p7"/>
          <p:cNvSpPr txBox="1"/>
          <p:nvPr>
            <p:ph idx="1" type="body"/>
          </p:nvPr>
        </p:nvSpPr>
        <p:spPr>
          <a:xfrm>
            <a:off x="914562" y="1415675"/>
            <a:ext cx="2268600" cy="2788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3" name="Google Shape;33;p7"/>
          <p:cNvSpPr txBox="1"/>
          <p:nvPr>
            <p:ph idx="2" type="body"/>
          </p:nvPr>
        </p:nvSpPr>
        <p:spPr>
          <a:xfrm>
            <a:off x="3421615" y="1415675"/>
            <a:ext cx="2268600" cy="2788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4" name="Google Shape;34;p7"/>
          <p:cNvSpPr txBox="1"/>
          <p:nvPr>
            <p:ph idx="3" type="body"/>
          </p:nvPr>
        </p:nvSpPr>
        <p:spPr>
          <a:xfrm>
            <a:off x="5928668" y="1415675"/>
            <a:ext cx="2268600" cy="2788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7"/>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930600" y="886017"/>
            <a:ext cx="7282800" cy="3642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8" name="Google Shape;38;p8"/>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ph idx="1" type="body"/>
          </p:nvPr>
        </p:nvSpPr>
        <p:spPr>
          <a:xfrm>
            <a:off x="930600" y="3935550"/>
            <a:ext cx="7282800" cy="268200"/>
          </a:xfrm>
          <a:prstGeom prst="rect">
            <a:avLst/>
          </a:prstGeom>
        </p:spPr>
        <p:txBody>
          <a:bodyPr anchorCtr="0" anchor="t" bIns="0" lIns="0" spcFirstLastPara="1" rIns="0" wrap="square" tIns="0">
            <a:noAutofit/>
          </a:bodyPr>
          <a:lstStyle>
            <a:lvl1pPr indent="-228600" lvl="0" marL="457200" rtl="0">
              <a:spcBef>
                <a:spcPts val="360"/>
              </a:spcBef>
              <a:spcAft>
                <a:spcPts val="0"/>
              </a:spcAft>
              <a:buSzPts val="1800"/>
              <a:buNone/>
              <a:defRPr sz="1800"/>
            </a:lvl1pPr>
          </a:lstStyle>
          <a:p/>
        </p:txBody>
      </p:sp>
      <p:sp>
        <p:nvSpPr>
          <p:cNvPr id="41" name="Google Shape;41;p9"/>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10"/>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0600" y="886017"/>
            <a:ext cx="7282800" cy="3642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b="1" sz="3200">
                <a:solidFill>
                  <a:schemeClr val="lt1"/>
                </a:solidFill>
                <a:latin typeface="Ubuntu"/>
                <a:ea typeface="Ubuntu"/>
                <a:cs typeface="Ubuntu"/>
                <a:sym typeface="Ubuntu"/>
              </a:defRPr>
            </a:lvl9pPr>
          </a:lstStyle>
          <a:p/>
        </p:txBody>
      </p:sp>
      <p:sp>
        <p:nvSpPr>
          <p:cNvPr id="7" name="Google Shape;7;p1"/>
          <p:cNvSpPr txBox="1"/>
          <p:nvPr>
            <p:ph idx="1" type="body"/>
          </p:nvPr>
        </p:nvSpPr>
        <p:spPr>
          <a:xfrm>
            <a:off x="930600" y="1415684"/>
            <a:ext cx="7282800" cy="27882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indent="-381000" lvl="1" marL="9144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indent="-381000" lvl="2" marL="13716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indent="-381000" lvl="3" marL="18288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indent="-381000" lvl="4" marL="2286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indent="-381000" lvl="5" marL="27432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indent="-381000" lvl="6" marL="32004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indent="-381000" lvl="7" marL="36576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indent="-381000" lvl="8" marL="41148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p:txBody>
      </p:sp>
      <p:sp>
        <p:nvSpPr>
          <p:cNvPr id="8" name="Google Shape;8;p1"/>
          <p:cNvSpPr txBox="1"/>
          <p:nvPr>
            <p:ph idx="12" type="sldNum"/>
          </p:nvPr>
        </p:nvSpPr>
        <p:spPr>
          <a:xfrm>
            <a:off x="8213401" y="4248586"/>
            <a:ext cx="465300" cy="474300"/>
          </a:xfrm>
          <a:prstGeom prst="rect">
            <a:avLst/>
          </a:prstGeom>
          <a:noFill/>
          <a:ln>
            <a:noFill/>
          </a:ln>
        </p:spPr>
        <p:txBody>
          <a:bodyPr anchorCtr="0" anchor="b" bIns="0" lIns="0" spcFirstLastPara="1" rIns="0" wrap="square" tIns="0">
            <a:noAutofit/>
          </a:bodyPr>
          <a:lstStyle>
            <a:lvl1pPr lvl="0" rtl="0" algn="r">
              <a:buNone/>
              <a:defRPr b="1" sz="1600">
                <a:solidFill>
                  <a:schemeClr val="lt1"/>
                </a:solidFill>
                <a:latin typeface="Ubuntu"/>
                <a:ea typeface="Ubuntu"/>
                <a:cs typeface="Ubuntu"/>
                <a:sym typeface="Ubuntu"/>
              </a:defRPr>
            </a:lvl1pPr>
            <a:lvl2pPr lvl="1" rtl="0" algn="r">
              <a:buNone/>
              <a:defRPr b="1" sz="1600">
                <a:solidFill>
                  <a:schemeClr val="lt1"/>
                </a:solidFill>
                <a:latin typeface="Ubuntu"/>
                <a:ea typeface="Ubuntu"/>
                <a:cs typeface="Ubuntu"/>
                <a:sym typeface="Ubuntu"/>
              </a:defRPr>
            </a:lvl2pPr>
            <a:lvl3pPr lvl="2" rtl="0" algn="r">
              <a:buNone/>
              <a:defRPr b="1" sz="1600">
                <a:solidFill>
                  <a:schemeClr val="lt1"/>
                </a:solidFill>
                <a:latin typeface="Ubuntu"/>
                <a:ea typeface="Ubuntu"/>
                <a:cs typeface="Ubuntu"/>
                <a:sym typeface="Ubuntu"/>
              </a:defRPr>
            </a:lvl3pPr>
            <a:lvl4pPr lvl="3" rtl="0" algn="r">
              <a:buNone/>
              <a:defRPr b="1" sz="1600">
                <a:solidFill>
                  <a:schemeClr val="lt1"/>
                </a:solidFill>
                <a:latin typeface="Ubuntu"/>
                <a:ea typeface="Ubuntu"/>
                <a:cs typeface="Ubuntu"/>
                <a:sym typeface="Ubuntu"/>
              </a:defRPr>
            </a:lvl4pPr>
            <a:lvl5pPr lvl="4" rtl="0" algn="r">
              <a:buNone/>
              <a:defRPr b="1" sz="1600">
                <a:solidFill>
                  <a:schemeClr val="lt1"/>
                </a:solidFill>
                <a:latin typeface="Ubuntu"/>
                <a:ea typeface="Ubuntu"/>
                <a:cs typeface="Ubuntu"/>
                <a:sym typeface="Ubuntu"/>
              </a:defRPr>
            </a:lvl5pPr>
            <a:lvl6pPr lvl="5" rtl="0" algn="r">
              <a:buNone/>
              <a:defRPr b="1" sz="1600">
                <a:solidFill>
                  <a:schemeClr val="lt1"/>
                </a:solidFill>
                <a:latin typeface="Ubuntu"/>
                <a:ea typeface="Ubuntu"/>
                <a:cs typeface="Ubuntu"/>
                <a:sym typeface="Ubuntu"/>
              </a:defRPr>
            </a:lvl6pPr>
            <a:lvl7pPr lvl="6" rtl="0" algn="r">
              <a:buNone/>
              <a:defRPr b="1" sz="1600">
                <a:solidFill>
                  <a:schemeClr val="lt1"/>
                </a:solidFill>
                <a:latin typeface="Ubuntu"/>
                <a:ea typeface="Ubuntu"/>
                <a:cs typeface="Ubuntu"/>
                <a:sym typeface="Ubuntu"/>
              </a:defRPr>
            </a:lvl7pPr>
            <a:lvl8pPr lvl="7" rtl="0" algn="r">
              <a:buNone/>
              <a:defRPr b="1" sz="1600">
                <a:solidFill>
                  <a:schemeClr val="lt1"/>
                </a:solidFill>
                <a:latin typeface="Ubuntu"/>
                <a:ea typeface="Ubuntu"/>
                <a:cs typeface="Ubuntu"/>
                <a:sym typeface="Ubuntu"/>
              </a:defRPr>
            </a:lvl8pPr>
            <a:lvl9pPr lvl="8" rtl="0" algn="r">
              <a:buNone/>
              <a:defRPr b="1" sz="1600">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fmla="val 1582" name="adj1"/>
                <a:gd fmla="val 1544"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Work Sans Light"/>
                <a:ea typeface="Work Sans Light"/>
                <a:cs typeface="Work Sans Light"/>
                <a:sym typeface="Work Sans Light"/>
              </a:endParaRPr>
            </a:p>
          </p:txBody>
        </p:sp>
        <p:sp>
          <p:nvSpPr>
            <p:cNvPr id="11" name="Google Shape;11;p1"/>
            <p:cNvSpPr/>
            <p:nvPr/>
          </p:nvSpPr>
          <p:spPr>
            <a:xfrm>
              <a:off x="465300" y="3282550"/>
              <a:ext cx="5457600" cy="1395600"/>
            </a:xfrm>
            <a:prstGeom prst="corner">
              <a:avLst>
                <a:gd fmla="val 1582" name="adj1"/>
                <a:gd fmla="val 1544"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Work Sans Light"/>
                <a:ea typeface="Work Sans Light"/>
                <a:cs typeface="Work Sans Light"/>
                <a:sym typeface="Work Sans Light"/>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ctrTitle"/>
          </p:nvPr>
        </p:nvSpPr>
        <p:spPr>
          <a:xfrm>
            <a:off x="930600" y="939700"/>
            <a:ext cx="7282800" cy="3682800"/>
          </a:xfrm>
          <a:prstGeom prst="rect">
            <a:avLst/>
          </a:prstGeom>
          <a:ln>
            <a:noFill/>
          </a:ln>
        </p:spPr>
        <p:txBody>
          <a:bodyPr anchorCtr="0" anchor="ctr" bIns="0" lIns="0" spcFirstLastPara="1" rIns="0" wrap="square" tIns="0">
            <a:noAutofit/>
          </a:bodyPr>
          <a:lstStyle/>
          <a:p>
            <a:pPr indent="0" lvl="0" marL="0" rtl="0" algn="l">
              <a:spcBef>
                <a:spcPts val="0"/>
              </a:spcBef>
              <a:spcAft>
                <a:spcPts val="0"/>
              </a:spcAft>
              <a:buNone/>
            </a:pPr>
            <a:r>
              <a:rPr lang="en" sz="4000"/>
              <a:t>Team Thinkers: M3</a:t>
            </a:r>
            <a:endParaRPr sz="4000"/>
          </a:p>
          <a:p>
            <a:pPr indent="0" lvl="0" marL="0" rtl="0" algn="l">
              <a:spcBef>
                <a:spcPts val="0"/>
              </a:spcBef>
              <a:spcAft>
                <a:spcPts val="0"/>
              </a:spcAft>
              <a:buNone/>
            </a:pPr>
            <a:r>
              <a:rPr lang="en" sz="4000">
                <a:solidFill>
                  <a:schemeClr val="lt2"/>
                </a:solidFill>
              </a:rPr>
              <a:t>Detecting Alzheimer’s Disease by Applying</a:t>
            </a:r>
            <a:endParaRPr sz="4000">
              <a:solidFill>
                <a:schemeClr val="lt2"/>
              </a:solidFill>
            </a:endParaRPr>
          </a:p>
          <a:p>
            <a:pPr indent="0" lvl="0" marL="0" rtl="0" algn="l">
              <a:spcBef>
                <a:spcPts val="0"/>
              </a:spcBef>
              <a:spcAft>
                <a:spcPts val="0"/>
              </a:spcAft>
              <a:buNone/>
            </a:pPr>
            <a:r>
              <a:rPr lang="en" sz="4000">
                <a:solidFill>
                  <a:schemeClr val="lt2"/>
                </a:solidFill>
              </a:rPr>
              <a:t>Neural Network Models</a:t>
            </a:r>
            <a:endParaRPr sz="4000">
              <a:solidFill>
                <a:schemeClr val="lt2"/>
              </a:solidFill>
            </a:endParaRPr>
          </a:p>
          <a:p>
            <a:pPr indent="0" lvl="0" marL="0" rtl="0" algn="l">
              <a:lnSpc>
                <a:spcPct val="150000"/>
              </a:lnSpc>
              <a:spcBef>
                <a:spcPts val="0"/>
              </a:spcBef>
              <a:spcAft>
                <a:spcPts val="0"/>
              </a:spcAft>
              <a:buNone/>
            </a:pPr>
            <a:r>
              <a:rPr lang="en" sz="4000">
                <a:solidFill>
                  <a:schemeClr val="lt2"/>
                </a:solidFill>
              </a:rPr>
              <a:t>to MRI Scans</a:t>
            </a:r>
            <a:endParaRPr sz="4000">
              <a:solidFill>
                <a:schemeClr val="lt2"/>
              </a:solidFill>
            </a:endParaRPr>
          </a:p>
          <a:p>
            <a:pPr indent="0" lvl="0" marL="0" rtl="0" algn="l">
              <a:spcBef>
                <a:spcPts val="0"/>
              </a:spcBef>
              <a:spcAft>
                <a:spcPts val="0"/>
              </a:spcAft>
              <a:buNone/>
            </a:pPr>
            <a:r>
              <a:rPr lang="en" sz="2000">
                <a:solidFill>
                  <a:schemeClr val="lt2"/>
                </a:solidFill>
              </a:rPr>
              <a:t>Dongho Lee, Christian Yan, Luke Mostert</a:t>
            </a:r>
            <a:endParaRPr sz="2000">
              <a:solidFill>
                <a:schemeClr val="lt2"/>
              </a:solidFill>
            </a:endParaRPr>
          </a:p>
          <a:p>
            <a:pPr indent="0" lvl="0" marL="0" rtl="0" algn="l">
              <a:spcBef>
                <a:spcPts val="0"/>
              </a:spcBef>
              <a:spcAft>
                <a:spcPts val="0"/>
              </a:spcAft>
              <a:buNone/>
            </a:pPr>
            <a:r>
              <a:rPr lang="en" sz="2000">
                <a:solidFill>
                  <a:schemeClr val="lt2"/>
                </a:solidFill>
              </a:rPr>
              <a:t>With Professor Barnabas Bede</a:t>
            </a:r>
            <a:endParaRPr sz="20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930600" y="702550"/>
            <a:ext cx="7282800" cy="47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 Nearest Neighbors (K-NN)</a:t>
            </a:r>
            <a:endParaRPr/>
          </a:p>
        </p:txBody>
      </p:sp>
      <p:sp>
        <p:nvSpPr>
          <p:cNvPr id="138" name="Google Shape;138;p21"/>
          <p:cNvSpPr txBox="1"/>
          <p:nvPr>
            <p:ph idx="1" type="body"/>
          </p:nvPr>
        </p:nvSpPr>
        <p:spPr>
          <a:xfrm>
            <a:off x="871725" y="1430276"/>
            <a:ext cx="7282800" cy="2528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K-Nearest Neighbors or K-NN is  a supervised machine learning algorithm where a </a:t>
            </a:r>
            <a:r>
              <a:rPr lang="en" sz="2000"/>
              <a:t>piece</a:t>
            </a:r>
            <a:r>
              <a:rPr lang="en" sz="2000"/>
              <a:t> of data is compared to its ‘k’ nearest neighbors in order to classify that data.</a:t>
            </a:r>
            <a:endParaRPr sz="2000"/>
          </a:p>
          <a:p>
            <a:pPr indent="-355600" lvl="0" marL="457200" rtl="0" algn="l">
              <a:spcBef>
                <a:spcPts val="0"/>
              </a:spcBef>
              <a:spcAft>
                <a:spcPts val="0"/>
              </a:spcAft>
              <a:buSzPts val="2000"/>
              <a:buChar char="▪"/>
            </a:pPr>
            <a:r>
              <a:rPr lang="en" sz="2000"/>
              <a:t>The image to the right shows a ‘k’</a:t>
            </a:r>
            <a:endParaRPr sz="2000"/>
          </a:p>
          <a:p>
            <a:pPr indent="0" lvl="0" marL="0" rtl="0" algn="l">
              <a:spcBef>
                <a:spcPts val="600"/>
              </a:spcBef>
              <a:spcAft>
                <a:spcPts val="0"/>
              </a:spcAft>
              <a:buNone/>
            </a:pPr>
            <a:r>
              <a:rPr lang="en" sz="2000"/>
              <a:t>	</a:t>
            </a:r>
            <a:r>
              <a:rPr lang="en" sz="2000"/>
              <a:t>o</a:t>
            </a:r>
            <a:r>
              <a:rPr lang="en" sz="2000"/>
              <a:t>f 3, meaning it will check against </a:t>
            </a:r>
            <a:endParaRPr sz="2000"/>
          </a:p>
          <a:p>
            <a:pPr indent="0" lvl="0" marL="0" rtl="0" algn="l">
              <a:spcBef>
                <a:spcPts val="600"/>
              </a:spcBef>
              <a:spcAft>
                <a:spcPts val="0"/>
              </a:spcAft>
              <a:buNone/>
            </a:pPr>
            <a:r>
              <a:rPr lang="en" sz="2000"/>
              <a:t>	</a:t>
            </a:r>
            <a:r>
              <a:rPr lang="en" sz="2000"/>
              <a:t>t</a:t>
            </a:r>
            <a:r>
              <a:rPr lang="en" sz="2000"/>
              <a:t>he 3 closest points.</a:t>
            </a:r>
            <a:endParaRPr sz="2000"/>
          </a:p>
        </p:txBody>
      </p:sp>
      <p:sp>
        <p:nvSpPr>
          <p:cNvPr id="139" name="Google Shape;139;p21"/>
          <p:cNvSpPr txBox="1"/>
          <p:nvPr>
            <p:ph idx="12" type="sldNum"/>
          </p:nvPr>
        </p:nvSpPr>
        <p:spPr>
          <a:xfrm>
            <a:off x="9608401" y="4616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t/>
            </a:r>
            <a:endParaRPr/>
          </a:p>
        </p:txBody>
      </p:sp>
      <p:pic>
        <p:nvPicPr>
          <p:cNvPr id="140" name="Google Shape;140;p21"/>
          <p:cNvPicPr preferRelativeResize="0"/>
          <p:nvPr/>
        </p:nvPicPr>
        <p:blipFill>
          <a:blip r:embed="rId3">
            <a:alphaModFix/>
          </a:blip>
          <a:stretch>
            <a:fillRect/>
          </a:stretch>
        </p:blipFill>
        <p:spPr>
          <a:xfrm>
            <a:off x="5388925" y="2572450"/>
            <a:ext cx="3168376" cy="2044124"/>
          </a:xfrm>
          <a:prstGeom prst="rect">
            <a:avLst/>
          </a:prstGeom>
          <a:noFill/>
          <a:ln>
            <a:noFill/>
          </a:ln>
        </p:spPr>
      </p:pic>
      <p:sp>
        <p:nvSpPr>
          <p:cNvPr id="141" name="Google Shape;141;p21"/>
          <p:cNvSpPr txBox="1"/>
          <p:nvPr/>
        </p:nvSpPr>
        <p:spPr>
          <a:xfrm>
            <a:off x="1009825" y="2859600"/>
            <a:ext cx="437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Ubuntu Light"/>
              <a:ea typeface="Ubuntu Light"/>
              <a:cs typeface="Ubuntu Light"/>
              <a:sym typeface="Ubuntu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981950" y="702550"/>
            <a:ext cx="7282800" cy="47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we used K-NN</a:t>
            </a:r>
            <a:endParaRPr/>
          </a:p>
        </p:txBody>
      </p:sp>
      <p:sp>
        <p:nvSpPr>
          <p:cNvPr id="147" name="Google Shape;147;p22"/>
          <p:cNvSpPr txBox="1"/>
          <p:nvPr>
            <p:ph idx="1" type="body"/>
          </p:nvPr>
        </p:nvSpPr>
        <p:spPr>
          <a:xfrm>
            <a:off x="981950" y="1443213"/>
            <a:ext cx="7282800" cy="25281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Due to the large dataset sampling was required in order to cut down the time it took to score the images. </a:t>
            </a:r>
            <a:endParaRPr sz="2000"/>
          </a:p>
          <a:p>
            <a:pPr indent="-355600" lvl="0" marL="457200" rtl="0" algn="l">
              <a:spcBef>
                <a:spcPts val="0"/>
              </a:spcBef>
              <a:spcAft>
                <a:spcPts val="0"/>
              </a:spcAft>
              <a:buSzPts val="2000"/>
              <a:buChar char="▪"/>
            </a:pPr>
            <a:r>
              <a:rPr lang="en" sz="2000"/>
              <a:t>After scoring the images and putting that data into a matrix we then used the K-Nearest Neighbors algorithm on this data in order to classify the images as demented or non-demented based on these scores.</a:t>
            </a:r>
            <a:endParaRPr sz="2000"/>
          </a:p>
        </p:txBody>
      </p:sp>
      <p:sp>
        <p:nvSpPr>
          <p:cNvPr id="148" name="Google Shape;148;p22"/>
          <p:cNvSpPr txBox="1"/>
          <p:nvPr>
            <p:ph idx="12" type="sldNum"/>
          </p:nvPr>
        </p:nvSpPr>
        <p:spPr>
          <a:xfrm>
            <a:off x="9823951" y="5006861"/>
            <a:ext cx="465300" cy="47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149" name="Google Shape;149;p22"/>
          <p:cNvSpPr txBox="1"/>
          <p:nvPr/>
        </p:nvSpPr>
        <p:spPr>
          <a:xfrm>
            <a:off x="1009825" y="2859600"/>
            <a:ext cx="437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Ubuntu Light"/>
              <a:ea typeface="Ubuntu Light"/>
              <a:cs typeface="Ubuntu Light"/>
              <a:sym typeface="Ubuntu Light"/>
            </a:endParaRPr>
          </a:p>
        </p:txBody>
      </p:sp>
      <p:pic>
        <p:nvPicPr>
          <p:cNvPr id="150" name="Google Shape;150;p22"/>
          <p:cNvPicPr preferRelativeResize="0"/>
          <p:nvPr/>
        </p:nvPicPr>
        <p:blipFill>
          <a:blip r:embed="rId3">
            <a:alphaModFix/>
          </a:blip>
          <a:stretch>
            <a:fillRect/>
          </a:stretch>
        </p:blipFill>
        <p:spPr>
          <a:xfrm>
            <a:off x="530600" y="3808350"/>
            <a:ext cx="8148100" cy="395650"/>
          </a:xfrm>
          <a:prstGeom prst="rect">
            <a:avLst/>
          </a:prstGeom>
          <a:noFill/>
          <a:ln>
            <a:noFill/>
          </a:ln>
        </p:spPr>
      </p:pic>
      <p:pic>
        <p:nvPicPr>
          <p:cNvPr id="151" name="Google Shape;151;p22"/>
          <p:cNvPicPr preferRelativeResize="0"/>
          <p:nvPr/>
        </p:nvPicPr>
        <p:blipFill>
          <a:blip r:embed="rId4">
            <a:alphaModFix/>
          </a:blip>
          <a:stretch>
            <a:fillRect/>
          </a:stretch>
        </p:blipFill>
        <p:spPr>
          <a:xfrm>
            <a:off x="530600" y="4266225"/>
            <a:ext cx="8148101" cy="35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2" type="sldNum"/>
          </p:nvPr>
        </p:nvSpPr>
        <p:spPr>
          <a:xfrm>
            <a:off x="9731076" y="440263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t/>
            </a:r>
            <a:endParaRPr/>
          </a:p>
        </p:txBody>
      </p:sp>
      <p:pic>
        <p:nvPicPr>
          <p:cNvPr id="157" name="Google Shape;157;p23"/>
          <p:cNvPicPr preferRelativeResize="0"/>
          <p:nvPr/>
        </p:nvPicPr>
        <p:blipFill>
          <a:blip r:embed="rId3">
            <a:alphaModFix/>
          </a:blip>
          <a:stretch>
            <a:fillRect/>
          </a:stretch>
        </p:blipFill>
        <p:spPr>
          <a:xfrm>
            <a:off x="775275" y="506075"/>
            <a:ext cx="2830800" cy="1919288"/>
          </a:xfrm>
          <a:prstGeom prst="rect">
            <a:avLst/>
          </a:prstGeom>
          <a:noFill/>
          <a:ln>
            <a:noFill/>
          </a:ln>
        </p:spPr>
      </p:pic>
      <p:pic>
        <p:nvPicPr>
          <p:cNvPr id="158" name="Google Shape;158;p23"/>
          <p:cNvPicPr preferRelativeResize="0"/>
          <p:nvPr/>
        </p:nvPicPr>
        <p:blipFill>
          <a:blip r:embed="rId4">
            <a:alphaModFix/>
          </a:blip>
          <a:stretch>
            <a:fillRect/>
          </a:stretch>
        </p:blipFill>
        <p:spPr>
          <a:xfrm>
            <a:off x="766325" y="2747650"/>
            <a:ext cx="2872800" cy="1930500"/>
          </a:xfrm>
          <a:prstGeom prst="rect">
            <a:avLst/>
          </a:prstGeom>
          <a:noFill/>
          <a:ln>
            <a:noFill/>
          </a:ln>
        </p:spPr>
      </p:pic>
      <p:pic>
        <p:nvPicPr>
          <p:cNvPr id="159" name="Google Shape;159;p23"/>
          <p:cNvPicPr preferRelativeResize="0"/>
          <p:nvPr/>
        </p:nvPicPr>
        <p:blipFill>
          <a:blip r:embed="rId5">
            <a:alphaModFix/>
          </a:blip>
          <a:stretch>
            <a:fillRect/>
          </a:stretch>
        </p:blipFill>
        <p:spPr>
          <a:xfrm>
            <a:off x="5297622" y="2747650"/>
            <a:ext cx="2872666" cy="1930500"/>
          </a:xfrm>
          <a:prstGeom prst="rect">
            <a:avLst/>
          </a:prstGeom>
          <a:noFill/>
          <a:ln>
            <a:noFill/>
          </a:ln>
        </p:spPr>
      </p:pic>
      <p:sp>
        <p:nvSpPr>
          <p:cNvPr id="160" name="Google Shape;160;p23"/>
          <p:cNvSpPr txBox="1"/>
          <p:nvPr/>
        </p:nvSpPr>
        <p:spPr>
          <a:xfrm>
            <a:off x="775275" y="136925"/>
            <a:ext cx="2952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Ubuntu"/>
                <a:ea typeface="Ubuntu"/>
                <a:cs typeface="Ubuntu"/>
                <a:sym typeface="Ubuntu"/>
              </a:rPr>
              <a:t>1000x50 ~70% 15 minutes</a:t>
            </a:r>
            <a:endParaRPr b="1" sz="1600">
              <a:latin typeface="Ubuntu"/>
              <a:ea typeface="Ubuntu"/>
              <a:cs typeface="Ubuntu"/>
              <a:sym typeface="Ubuntu"/>
            </a:endParaRPr>
          </a:p>
        </p:txBody>
      </p:sp>
      <p:sp>
        <p:nvSpPr>
          <p:cNvPr id="161" name="Google Shape;161;p23"/>
          <p:cNvSpPr txBox="1"/>
          <p:nvPr/>
        </p:nvSpPr>
        <p:spPr>
          <a:xfrm>
            <a:off x="5339475" y="136925"/>
            <a:ext cx="2952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Ubuntu"/>
                <a:ea typeface="Ubuntu"/>
                <a:cs typeface="Ubuntu"/>
                <a:sym typeface="Ubuntu"/>
              </a:rPr>
              <a:t>1000x100 ~71% 40 minutes</a:t>
            </a:r>
            <a:endParaRPr b="1" sz="1600">
              <a:latin typeface="Ubuntu"/>
              <a:ea typeface="Ubuntu"/>
              <a:cs typeface="Ubuntu"/>
              <a:sym typeface="Ubuntu"/>
            </a:endParaRPr>
          </a:p>
        </p:txBody>
      </p:sp>
      <p:sp>
        <p:nvSpPr>
          <p:cNvPr id="162" name="Google Shape;162;p23"/>
          <p:cNvSpPr txBox="1"/>
          <p:nvPr/>
        </p:nvSpPr>
        <p:spPr>
          <a:xfrm>
            <a:off x="775263" y="2393125"/>
            <a:ext cx="2952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Ubuntu"/>
                <a:ea typeface="Ubuntu"/>
                <a:cs typeface="Ubuntu"/>
                <a:sym typeface="Ubuntu"/>
              </a:rPr>
              <a:t>1000x150 ~71% 2 hours</a:t>
            </a:r>
            <a:endParaRPr b="1" sz="1600">
              <a:latin typeface="Ubuntu"/>
              <a:ea typeface="Ubuntu"/>
              <a:cs typeface="Ubuntu"/>
              <a:sym typeface="Ubuntu"/>
            </a:endParaRPr>
          </a:p>
        </p:txBody>
      </p:sp>
      <p:sp>
        <p:nvSpPr>
          <p:cNvPr id="163" name="Google Shape;163;p23"/>
          <p:cNvSpPr txBox="1"/>
          <p:nvPr/>
        </p:nvSpPr>
        <p:spPr>
          <a:xfrm>
            <a:off x="5297538" y="2393125"/>
            <a:ext cx="2872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Ubuntu"/>
                <a:ea typeface="Ubuntu"/>
                <a:cs typeface="Ubuntu"/>
                <a:sym typeface="Ubuntu"/>
              </a:rPr>
              <a:t>2000x1000 ~70% 12 hours</a:t>
            </a:r>
            <a:endParaRPr b="1" sz="1600">
              <a:latin typeface="Ubuntu"/>
              <a:ea typeface="Ubuntu"/>
              <a:cs typeface="Ubuntu"/>
              <a:sym typeface="Ubuntu"/>
            </a:endParaRPr>
          </a:p>
        </p:txBody>
      </p:sp>
      <p:pic>
        <p:nvPicPr>
          <p:cNvPr id="164" name="Google Shape;164;p23"/>
          <p:cNvPicPr preferRelativeResize="0"/>
          <p:nvPr/>
        </p:nvPicPr>
        <p:blipFill>
          <a:blip r:embed="rId4">
            <a:alphaModFix/>
          </a:blip>
          <a:stretch>
            <a:fillRect/>
          </a:stretch>
        </p:blipFill>
        <p:spPr>
          <a:xfrm>
            <a:off x="5339475" y="506075"/>
            <a:ext cx="2830800" cy="18397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4"/>
          <p:cNvSpPr txBox="1"/>
          <p:nvPr/>
        </p:nvSpPr>
        <p:spPr>
          <a:xfrm>
            <a:off x="1063350" y="737925"/>
            <a:ext cx="7017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lt1"/>
                </a:solidFill>
                <a:latin typeface="Ubuntu"/>
                <a:ea typeface="Ubuntu"/>
                <a:cs typeface="Ubuntu"/>
                <a:sym typeface="Ubuntu"/>
              </a:rPr>
              <a:t>Challenges</a:t>
            </a:r>
            <a:endParaRPr b="1" sz="3200">
              <a:solidFill>
                <a:schemeClr val="lt1"/>
              </a:solidFill>
              <a:latin typeface="Ubuntu"/>
              <a:ea typeface="Ubuntu"/>
              <a:cs typeface="Ubuntu"/>
              <a:sym typeface="Ubuntu"/>
            </a:endParaRPr>
          </a:p>
        </p:txBody>
      </p:sp>
      <p:sp>
        <p:nvSpPr>
          <p:cNvPr id="171" name="Google Shape;171;p24"/>
          <p:cNvSpPr txBox="1"/>
          <p:nvPr/>
        </p:nvSpPr>
        <p:spPr>
          <a:xfrm>
            <a:off x="665400" y="1415025"/>
            <a:ext cx="7813200" cy="28335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lt1"/>
              </a:buClr>
              <a:buSzPts val="1400"/>
              <a:buFont typeface="Ubuntu Light"/>
              <a:buChar char="●"/>
            </a:pPr>
            <a:r>
              <a:rPr lang="en">
                <a:solidFill>
                  <a:schemeClr val="lt1"/>
                </a:solidFill>
                <a:latin typeface="Ubuntu Light"/>
                <a:ea typeface="Ubuntu Light"/>
                <a:cs typeface="Ubuntu Light"/>
                <a:sym typeface="Ubuntu Light"/>
              </a:rPr>
              <a:t>Adding in the extra </a:t>
            </a:r>
            <a:r>
              <a:rPr lang="en">
                <a:solidFill>
                  <a:schemeClr val="lt1"/>
                </a:solidFill>
                <a:latin typeface="Ubuntu Light"/>
                <a:ea typeface="Ubuntu Light"/>
                <a:cs typeface="Ubuntu Light"/>
                <a:sym typeface="Ubuntu Light"/>
              </a:rPr>
              <a:t>parameter</a:t>
            </a:r>
            <a:r>
              <a:rPr lang="en">
                <a:solidFill>
                  <a:schemeClr val="lt1"/>
                </a:solidFill>
                <a:latin typeface="Ubuntu Light"/>
                <a:ea typeface="Ubuntu Light"/>
                <a:cs typeface="Ubuntu Light"/>
                <a:sym typeface="Ubuntu Light"/>
              </a:rPr>
              <a:t> in the middle of the model caused multiple issues. Which is why we swapped to augmenting the data and adding the strips to each image.</a:t>
            </a:r>
            <a:endParaRPr>
              <a:solidFill>
                <a:schemeClr val="lt1"/>
              </a:solidFill>
              <a:latin typeface="Ubuntu Light"/>
              <a:ea typeface="Ubuntu Light"/>
              <a:cs typeface="Ubuntu Light"/>
              <a:sym typeface="Ubuntu Light"/>
            </a:endParaRPr>
          </a:p>
          <a:p>
            <a:pPr indent="-317500" lvl="0" marL="457200" rtl="0" algn="l">
              <a:lnSpc>
                <a:spcPct val="150000"/>
              </a:lnSpc>
              <a:spcBef>
                <a:spcPts val="1000"/>
              </a:spcBef>
              <a:spcAft>
                <a:spcPts val="0"/>
              </a:spcAft>
              <a:buClr>
                <a:schemeClr val="lt1"/>
              </a:buClr>
              <a:buSzPts val="1400"/>
              <a:buFont typeface="Ubuntu Light"/>
              <a:buChar char="●"/>
            </a:pPr>
            <a:r>
              <a:rPr lang="en">
                <a:solidFill>
                  <a:schemeClr val="lt1"/>
                </a:solidFill>
                <a:latin typeface="Ubuntu Light"/>
                <a:ea typeface="Ubuntu Light"/>
                <a:cs typeface="Ubuntu Light"/>
                <a:sym typeface="Ubuntu Light"/>
              </a:rPr>
              <a:t>Anaconda and the various machine learning libraries were not installed on the Archimedes machine (hopefully we can gain access to this machine in the future to run more epochs more quickly)</a:t>
            </a:r>
            <a:endParaRPr>
              <a:solidFill>
                <a:schemeClr val="lt1"/>
              </a:solidFill>
              <a:latin typeface="Ubuntu Light"/>
              <a:ea typeface="Ubuntu Light"/>
              <a:cs typeface="Ubuntu Light"/>
              <a:sym typeface="Ubuntu Light"/>
            </a:endParaRPr>
          </a:p>
          <a:p>
            <a:pPr indent="-317500" lvl="0" marL="457200" rtl="0" algn="l">
              <a:lnSpc>
                <a:spcPct val="150000"/>
              </a:lnSpc>
              <a:spcBef>
                <a:spcPts val="1000"/>
              </a:spcBef>
              <a:spcAft>
                <a:spcPts val="1000"/>
              </a:spcAft>
              <a:buClr>
                <a:schemeClr val="lt1"/>
              </a:buClr>
              <a:buSzPts val="1400"/>
              <a:buFont typeface="Ubuntu Light"/>
              <a:buChar char="●"/>
            </a:pPr>
            <a:r>
              <a:rPr lang="en">
                <a:solidFill>
                  <a:schemeClr val="lt1"/>
                </a:solidFill>
                <a:latin typeface="Ubuntu Light"/>
                <a:ea typeface="Ubuntu Light"/>
                <a:cs typeface="Ubuntu Light"/>
                <a:sym typeface="Ubuntu Light"/>
              </a:rPr>
              <a:t>The amount of time image comparisons were taking.</a:t>
            </a:r>
            <a:endParaRPr>
              <a:solidFill>
                <a:schemeClr val="lt1"/>
              </a:solidFill>
              <a:latin typeface="Ubuntu Light"/>
              <a:ea typeface="Ubuntu Light"/>
              <a:cs typeface="Ubuntu Light"/>
              <a:sym typeface="Ubuntu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nvSpPr>
        <p:spPr>
          <a:xfrm>
            <a:off x="2741100" y="1940700"/>
            <a:ext cx="3661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Ubuntu"/>
                <a:ea typeface="Ubuntu"/>
                <a:cs typeface="Ubuntu"/>
                <a:sym typeface="Ubuntu"/>
              </a:rPr>
              <a:t>Thank You!</a:t>
            </a:r>
            <a:endParaRPr b="1" sz="3500">
              <a:solidFill>
                <a:schemeClr val="lt1"/>
              </a:solidFill>
              <a:latin typeface="Ubuntu"/>
              <a:ea typeface="Ubuntu"/>
              <a:cs typeface="Ubuntu"/>
              <a:sym typeface="Ubuntu"/>
            </a:endParaRPr>
          </a:p>
          <a:p>
            <a:pPr indent="0" lvl="0" marL="0" rtl="0" algn="ctr">
              <a:spcBef>
                <a:spcPts val="0"/>
              </a:spcBef>
              <a:spcAft>
                <a:spcPts val="0"/>
              </a:spcAft>
              <a:buNone/>
            </a:pPr>
            <a:r>
              <a:rPr b="1" lang="en" sz="3500">
                <a:solidFill>
                  <a:schemeClr val="lt1"/>
                </a:solidFill>
                <a:latin typeface="Ubuntu"/>
                <a:ea typeface="Ubuntu"/>
                <a:cs typeface="Ubuntu"/>
                <a:sym typeface="Ubuntu"/>
              </a:rPr>
              <a:t>Any Questions?</a:t>
            </a:r>
            <a:endParaRPr b="1" sz="3500">
              <a:solidFill>
                <a:schemeClr val="lt1"/>
              </a:solidFill>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930600" y="886017"/>
            <a:ext cx="7282800" cy="364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Outline</a:t>
            </a:r>
            <a:endParaRPr/>
          </a:p>
        </p:txBody>
      </p:sp>
      <p:sp>
        <p:nvSpPr>
          <p:cNvPr id="57" name="Google Shape;57;p13"/>
          <p:cNvSpPr txBox="1"/>
          <p:nvPr>
            <p:ph idx="1" type="body"/>
          </p:nvPr>
        </p:nvSpPr>
        <p:spPr>
          <a:xfrm>
            <a:off x="930575" y="1415675"/>
            <a:ext cx="7168200" cy="2788200"/>
          </a:xfrm>
          <a:prstGeom prst="rect">
            <a:avLst/>
          </a:prstGeom>
        </p:spPr>
        <p:txBody>
          <a:bodyPr anchorCtr="0" anchor="t" bIns="0" lIns="0" spcFirstLastPara="1" rIns="0" wrap="square" tIns="0">
            <a:noAutofit/>
          </a:bodyPr>
          <a:lstStyle/>
          <a:p>
            <a:pPr indent="-342900" lvl="0" marL="457200" rtl="0" algn="l">
              <a:lnSpc>
                <a:spcPct val="150000"/>
              </a:lnSpc>
              <a:spcBef>
                <a:spcPts val="600"/>
              </a:spcBef>
              <a:spcAft>
                <a:spcPts val="0"/>
              </a:spcAft>
              <a:buSzPts val="1800"/>
              <a:buChar char="▪"/>
            </a:pPr>
            <a:r>
              <a:rPr b="1" lang="en" sz="1800"/>
              <a:t>Expanded Dataset from ADNI</a:t>
            </a:r>
            <a:endParaRPr b="1" sz="1800"/>
          </a:p>
          <a:p>
            <a:pPr indent="-342900" lvl="0" marL="457200" rtl="0" algn="l">
              <a:lnSpc>
                <a:spcPct val="150000"/>
              </a:lnSpc>
              <a:spcBef>
                <a:spcPts val="0"/>
              </a:spcBef>
              <a:spcAft>
                <a:spcPts val="0"/>
              </a:spcAft>
              <a:buSzPts val="1800"/>
              <a:buChar char="▪"/>
            </a:pPr>
            <a:r>
              <a:rPr b="1" lang="en" sz="1800"/>
              <a:t>Evaluation: Confusion Matrix and the False Negative Rate</a:t>
            </a:r>
            <a:endParaRPr b="1" sz="1800"/>
          </a:p>
          <a:p>
            <a:pPr indent="-342900" lvl="0" marL="457200" rtl="0" algn="l">
              <a:lnSpc>
                <a:spcPct val="150000"/>
              </a:lnSpc>
              <a:spcBef>
                <a:spcPts val="0"/>
              </a:spcBef>
              <a:spcAft>
                <a:spcPts val="0"/>
              </a:spcAft>
              <a:buSzPts val="1800"/>
              <a:buChar char="▪"/>
            </a:pPr>
            <a:r>
              <a:rPr b="1" lang="en" sz="1800"/>
              <a:t>Image Augmentation Using Age</a:t>
            </a:r>
            <a:endParaRPr b="1" sz="1800"/>
          </a:p>
          <a:p>
            <a:pPr indent="-342900" lvl="0" marL="457200" rtl="0" algn="l">
              <a:lnSpc>
                <a:spcPct val="150000"/>
              </a:lnSpc>
              <a:spcBef>
                <a:spcPts val="0"/>
              </a:spcBef>
              <a:spcAft>
                <a:spcPts val="0"/>
              </a:spcAft>
              <a:buSzPts val="1800"/>
              <a:buChar char="▪"/>
            </a:pPr>
            <a:r>
              <a:rPr b="1" lang="en" sz="1800"/>
              <a:t>K-Nearest Neighbors</a:t>
            </a:r>
            <a:endParaRPr b="1" sz="1800"/>
          </a:p>
          <a:p>
            <a:pPr indent="-342900" lvl="0" marL="457200" rtl="0" algn="l">
              <a:lnSpc>
                <a:spcPct val="150000"/>
              </a:lnSpc>
              <a:spcBef>
                <a:spcPts val="0"/>
              </a:spcBef>
              <a:spcAft>
                <a:spcPts val="0"/>
              </a:spcAft>
              <a:buSzPts val="1800"/>
              <a:buChar char="▪"/>
            </a:pPr>
            <a:r>
              <a:rPr b="1" lang="en" sz="1800"/>
              <a:t>Challenges</a:t>
            </a:r>
            <a:endParaRPr b="1" sz="1800"/>
          </a:p>
          <a:p>
            <a:pPr indent="0" lvl="0" marL="457200" rtl="0" algn="l">
              <a:spcBef>
                <a:spcPts val="600"/>
              </a:spcBef>
              <a:spcAft>
                <a:spcPts val="0"/>
              </a:spcAft>
              <a:buNone/>
            </a:pPr>
            <a:r>
              <a:t/>
            </a:r>
            <a:endParaRPr b="1" sz="1200"/>
          </a:p>
        </p:txBody>
      </p:sp>
      <p:sp>
        <p:nvSpPr>
          <p:cNvPr id="58" name="Google Shape;58;p13"/>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930600" y="886017"/>
            <a:ext cx="7282800" cy="364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Expanded Dataset from ADNI</a:t>
            </a:r>
            <a:endParaRPr/>
          </a:p>
        </p:txBody>
      </p:sp>
      <p:sp>
        <p:nvSpPr>
          <p:cNvPr id="64" name="Google Shape;64;p14"/>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1273100" y="1474275"/>
            <a:ext cx="34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Ubuntu"/>
                <a:ea typeface="Ubuntu"/>
                <a:cs typeface="Ubuntu"/>
                <a:sym typeface="Ubuntu"/>
              </a:rPr>
              <a:t>3 ADNI archives                  2045 images</a:t>
            </a:r>
            <a:endParaRPr b="1">
              <a:solidFill>
                <a:srgbClr val="FFFFFF"/>
              </a:solidFill>
              <a:latin typeface="Ubuntu"/>
              <a:ea typeface="Ubuntu"/>
              <a:cs typeface="Ubuntu"/>
              <a:sym typeface="Ubuntu"/>
            </a:endParaRPr>
          </a:p>
        </p:txBody>
      </p:sp>
      <p:cxnSp>
        <p:nvCxnSpPr>
          <p:cNvPr id="66" name="Google Shape;66;p14"/>
          <p:cNvCxnSpPr/>
          <p:nvPr/>
        </p:nvCxnSpPr>
        <p:spPr>
          <a:xfrm flipH="1" rot="10800000">
            <a:off x="2785931" y="1669575"/>
            <a:ext cx="584400" cy="4800"/>
          </a:xfrm>
          <a:prstGeom prst="straightConnector1">
            <a:avLst/>
          </a:prstGeom>
          <a:noFill/>
          <a:ln cap="flat" cmpd="sng" w="28575">
            <a:solidFill>
              <a:schemeClr val="accent6"/>
            </a:solidFill>
            <a:prstDash val="solid"/>
            <a:round/>
            <a:headEnd len="med" w="med" type="none"/>
            <a:tailEnd len="med" w="med" type="none"/>
          </a:ln>
        </p:spPr>
      </p:cxnSp>
      <p:cxnSp>
        <p:nvCxnSpPr>
          <p:cNvPr id="67" name="Google Shape;67;p14"/>
          <p:cNvCxnSpPr/>
          <p:nvPr/>
        </p:nvCxnSpPr>
        <p:spPr>
          <a:xfrm>
            <a:off x="4621100" y="1669825"/>
            <a:ext cx="588000" cy="0"/>
          </a:xfrm>
          <a:prstGeom prst="straightConnector1">
            <a:avLst/>
          </a:prstGeom>
          <a:noFill/>
          <a:ln cap="flat" cmpd="sng" w="28575">
            <a:solidFill>
              <a:schemeClr val="accent6"/>
            </a:solidFill>
            <a:prstDash val="solid"/>
            <a:round/>
            <a:headEnd len="med" w="med" type="none"/>
            <a:tailEnd len="med" w="med" type="none"/>
          </a:ln>
        </p:spPr>
      </p:cxnSp>
      <p:cxnSp>
        <p:nvCxnSpPr>
          <p:cNvPr id="68" name="Google Shape;68;p14"/>
          <p:cNvCxnSpPr/>
          <p:nvPr/>
        </p:nvCxnSpPr>
        <p:spPr>
          <a:xfrm>
            <a:off x="5208950" y="1490950"/>
            <a:ext cx="0" cy="367800"/>
          </a:xfrm>
          <a:prstGeom prst="straightConnector1">
            <a:avLst/>
          </a:prstGeom>
          <a:noFill/>
          <a:ln cap="flat" cmpd="sng" w="28575">
            <a:solidFill>
              <a:schemeClr val="accent6"/>
            </a:solidFill>
            <a:prstDash val="solid"/>
            <a:round/>
            <a:headEnd len="med" w="med" type="none"/>
            <a:tailEnd len="med" w="med" type="none"/>
          </a:ln>
        </p:spPr>
      </p:cxnSp>
      <p:cxnSp>
        <p:nvCxnSpPr>
          <p:cNvPr id="69" name="Google Shape;69;p14"/>
          <p:cNvCxnSpPr/>
          <p:nvPr/>
        </p:nvCxnSpPr>
        <p:spPr>
          <a:xfrm>
            <a:off x="5201875" y="1483875"/>
            <a:ext cx="169800" cy="0"/>
          </a:xfrm>
          <a:prstGeom prst="straightConnector1">
            <a:avLst/>
          </a:prstGeom>
          <a:noFill/>
          <a:ln cap="flat" cmpd="sng" w="28575">
            <a:solidFill>
              <a:schemeClr val="accent6"/>
            </a:solidFill>
            <a:prstDash val="solid"/>
            <a:round/>
            <a:headEnd len="med" w="med" type="none"/>
            <a:tailEnd len="med" w="med" type="none"/>
          </a:ln>
        </p:spPr>
      </p:cxnSp>
      <p:cxnSp>
        <p:nvCxnSpPr>
          <p:cNvPr id="70" name="Google Shape;70;p14"/>
          <p:cNvCxnSpPr/>
          <p:nvPr/>
        </p:nvCxnSpPr>
        <p:spPr>
          <a:xfrm>
            <a:off x="5205701" y="1864875"/>
            <a:ext cx="169800" cy="0"/>
          </a:xfrm>
          <a:prstGeom prst="straightConnector1">
            <a:avLst/>
          </a:prstGeom>
          <a:noFill/>
          <a:ln cap="flat" cmpd="sng" w="28575">
            <a:solidFill>
              <a:schemeClr val="accent6"/>
            </a:solidFill>
            <a:prstDash val="solid"/>
            <a:round/>
            <a:headEnd len="med" w="med" type="none"/>
            <a:tailEnd len="med" w="med" type="none"/>
          </a:ln>
        </p:spPr>
      </p:cxnSp>
      <p:sp>
        <p:nvSpPr>
          <p:cNvPr id="71" name="Google Shape;71;p14"/>
          <p:cNvSpPr txBox="1"/>
          <p:nvPr/>
        </p:nvSpPr>
        <p:spPr>
          <a:xfrm>
            <a:off x="5527900" y="1283775"/>
            <a:ext cx="2650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Ubuntu"/>
                <a:ea typeface="Ubuntu"/>
                <a:cs typeface="Ubuntu"/>
                <a:sym typeface="Ubuntu"/>
              </a:rPr>
              <a:t>1034 Demented</a:t>
            </a:r>
            <a:endParaRPr b="1">
              <a:solidFill>
                <a:srgbClr val="FFFFFF"/>
              </a:solidFill>
              <a:latin typeface="Ubuntu"/>
              <a:ea typeface="Ubuntu"/>
              <a:cs typeface="Ubuntu"/>
              <a:sym typeface="Ubuntu"/>
            </a:endParaRPr>
          </a:p>
          <a:p>
            <a:pPr indent="0" lvl="0" marL="0" rtl="0" algn="l">
              <a:spcBef>
                <a:spcPts val="0"/>
              </a:spcBef>
              <a:spcAft>
                <a:spcPts val="0"/>
              </a:spcAft>
              <a:buNone/>
            </a:pPr>
            <a:r>
              <a:t/>
            </a:r>
            <a:endParaRPr b="1" sz="1000">
              <a:solidFill>
                <a:srgbClr val="FFFFFF"/>
              </a:solidFill>
              <a:latin typeface="Ubuntu"/>
              <a:ea typeface="Ubuntu"/>
              <a:cs typeface="Ubuntu"/>
              <a:sym typeface="Ubuntu"/>
            </a:endParaRPr>
          </a:p>
          <a:p>
            <a:pPr indent="0" lvl="0" marL="0" rtl="0" algn="l">
              <a:spcBef>
                <a:spcPts val="0"/>
              </a:spcBef>
              <a:spcAft>
                <a:spcPts val="0"/>
              </a:spcAft>
              <a:buNone/>
            </a:pPr>
            <a:r>
              <a:rPr b="1" lang="en">
                <a:solidFill>
                  <a:srgbClr val="FFFFFF"/>
                </a:solidFill>
                <a:latin typeface="Ubuntu"/>
                <a:ea typeface="Ubuntu"/>
                <a:cs typeface="Ubuntu"/>
                <a:sym typeface="Ubuntu"/>
              </a:rPr>
              <a:t>1011   NonDemented</a:t>
            </a:r>
            <a:endParaRPr b="1">
              <a:solidFill>
                <a:srgbClr val="FFFFFF"/>
              </a:solidFill>
              <a:latin typeface="Ubuntu"/>
              <a:ea typeface="Ubuntu"/>
              <a:cs typeface="Ubuntu"/>
              <a:sym typeface="Ubuntu"/>
            </a:endParaRPr>
          </a:p>
        </p:txBody>
      </p:sp>
      <p:sp>
        <p:nvSpPr>
          <p:cNvPr id="72" name="Google Shape;72;p14"/>
          <p:cNvSpPr/>
          <p:nvPr/>
        </p:nvSpPr>
        <p:spPr>
          <a:xfrm>
            <a:off x="4036700" y="2078850"/>
            <a:ext cx="584400" cy="474300"/>
          </a:xfrm>
          <a:prstGeom prst="downArrow">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nvSpPr>
        <p:spPr>
          <a:xfrm>
            <a:off x="1232975" y="2790300"/>
            <a:ext cx="342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Ubuntu"/>
                <a:ea typeface="Ubuntu"/>
                <a:cs typeface="Ubuntu"/>
                <a:sym typeface="Ubuntu"/>
              </a:rPr>
              <a:t>6</a:t>
            </a:r>
            <a:r>
              <a:rPr b="1" lang="en">
                <a:solidFill>
                  <a:srgbClr val="FFFFFF"/>
                </a:solidFill>
                <a:latin typeface="Ubuntu"/>
                <a:ea typeface="Ubuntu"/>
                <a:cs typeface="Ubuntu"/>
                <a:sym typeface="Ubuntu"/>
              </a:rPr>
              <a:t> ADNI archives                  6661 images</a:t>
            </a:r>
            <a:endParaRPr b="1">
              <a:solidFill>
                <a:srgbClr val="FFFFFF"/>
              </a:solidFill>
              <a:latin typeface="Ubuntu"/>
              <a:ea typeface="Ubuntu"/>
              <a:cs typeface="Ubuntu"/>
              <a:sym typeface="Ubuntu"/>
            </a:endParaRPr>
          </a:p>
          <a:p>
            <a:pPr indent="0" lvl="0" marL="0" rtl="0" algn="l">
              <a:spcBef>
                <a:spcPts val="0"/>
              </a:spcBef>
              <a:spcAft>
                <a:spcPts val="0"/>
              </a:spcAft>
              <a:buNone/>
            </a:pPr>
            <a:r>
              <a:rPr b="1" lang="en">
                <a:solidFill>
                  <a:srgbClr val="FFFFFF"/>
                </a:solidFill>
                <a:latin typeface="Ubuntu"/>
                <a:ea typeface="Ubuntu"/>
                <a:cs typeface="Ubuntu"/>
                <a:sym typeface="Ubuntu"/>
              </a:rPr>
              <a:t>3 images/NiFTI file</a:t>
            </a:r>
            <a:endParaRPr b="1">
              <a:solidFill>
                <a:srgbClr val="FFFFFF"/>
              </a:solidFill>
              <a:latin typeface="Ubuntu"/>
              <a:ea typeface="Ubuntu"/>
              <a:cs typeface="Ubuntu"/>
              <a:sym typeface="Ubuntu"/>
            </a:endParaRPr>
          </a:p>
        </p:txBody>
      </p:sp>
      <p:cxnSp>
        <p:nvCxnSpPr>
          <p:cNvPr id="74" name="Google Shape;74;p14"/>
          <p:cNvCxnSpPr/>
          <p:nvPr/>
        </p:nvCxnSpPr>
        <p:spPr>
          <a:xfrm flipH="1" rot="10800000">
            <a:off x="2745806" y="2985600"/>
            <a:ext cx="584400" cy="4800"/>
          </a:xfrm>
          <a:prstGeom prst="straightConnector1">
            <a:avLst/>
          </a:prstGeom>
          <a:noFill/>
          <a:ln cap="flat" cmpd="sng" w="28575">
            <a:solidFill>
              <a:schemeClr val="accent6"/>
            </a:solidFill>
            <a:prstDash val="solid"/>
            <a:round/>
            <a:headEnd len="med" w="med" type="none"/>
            <a:tailEnd len="med" w="med" type="none"/>
          </a:ln>
        </p:spPr>
      </p:cxnSp>
      <p:cxnSp>
        <p:nvCxnSpPr>
          <p:cNvPr id="75" name="Google Shape;75;p14"/>
          <p:cNvCxnSpPr/>
          <p:nvPr/>
        </p:nvCxnSpPr>
        <p:spPr>
          <a:xfrm>
            <a:off x="4580975" y="2985850"/>
            <a:ext cx="588000" cy="0"/>
          </a:xfrm>
          <a:prstGeom prst="straightConnector1">
            <a:avLst/>
          </a:prstGeom>
          <a:noFill/>
          <a:ln cap="flat" cmpd="sng" w="28575">
            <a:solidFill>
              <a:schemeClr val="accent6"/>
            </a:solidFill>
            <a:prstDash val="solid"/>
            <a:round/>
            <a:headEnd len="med" w="med" type="none"/>
            <a:tailEnd len="med" w="med" type="none"/>
          </a:ln>
        </p:spPr>
      </p:cxnSp>
      <p:cxnSp>
        <p:nvCxnSpPr>
          <p:cNvPr id="76" name="Google Shape;76;p14"/>
          <p:cNvCxnSpPr/>
          <p:nvPr/>
        </p:nvCxnSpPr>
        <p:spPr>
          <a:xfrm>
            <a:off x="5168825" y="2806975"/>
            <a:ext cx="0" cy="367800"/>
          </a:xfrm>
          <a:prstGeom prst="straightConnector1">
            <a:avLst/>
          </a:prstGeom>
          <a:noFill/>
          <a:ln cap="flat" cmpd="sng" w="28575">
            <a:solidFill>
              <a:schemeClr val="accent6"/>
            </a:solidFill>
            <a:prstDash val="solid"/>
            <a:round/>
            <a:headEnd len="med" w="med" type="none"/>
            <a:tailEnd len="med" w="med" type="none"/>
          </a:ln>
        </p:spPr>
      </p:cxnSp>
      <p:cxnSp>
        <p:nvCxnSpPr>
          <p:cNvPr id="77" name="Google Shape;77;p14"/>
          <p:cNvCxnSpPr/>
          <p:nvPr/>
        </p:nvCxnSpPr>
        <p:spPr>
          <a:xfrm>
            <a:off x="5161750" y="2799900"/>
            <a:ext cx="169800" cy="0"/>
          </a:xfrm>
          <a:prstGeom prst="straightConnector1">
            <a:avLst/>
          </a:prstGeom>
          <a:noFill/>
          <a:ln cap="flat" cmpd="sng" w="28575">
            <a:solidFill>
              <a:schemeClr val="accent6"/>
            </a:solidFill>
            <a:prstDash val="solid"/>
            <a:round/>
            <a:headEnd len="med" w="med" type="none"/>
            <a:tailEnd len="med" w="med" type="none"/>
          </a:ln>
        </p:spPr>
      </p:cxnSp>
      <p:cxnSp>
        <p:nvCxnSpPr>
          <p:cNvPr id="78" name="Google Shape;78;p14"/>
          <p:cNvCxnSpPr/>
          <p:nvPr/>
        </p:nvCxnSpPr>
        <p:spPr>
          <a:xfrm>
            <a:off x="5165576" y="3180900"/>
            <a:ext cx="169800" cy="0"/>
          </a:xfrm>
          <a:prstGeom prst="straightConnector1">
            <a:avLst/>
          </a:prstGeom>
          <a:noFill/>
          <a:ln cap="flat" cmpd="sng" w="28575">
            <a:solidFill>
              <a:schemeClr val="accent6"/>
            </a:solidFill>
            <a:prstDash val="solid"/>
            <a:round/>
            <a:headEnd len="med" w="med" type="none"/>
            <a:tailEnd len="med" w="med" type="none"/>
          </a:ln>
        </p:spPr>
      </p:cxnSp>
      <p:sp>
        <p:nvSpPr>
          <p:cNvPr id="79" name="Google Shape;79;p14"/>
          <p:cNvSpPr txBox="1"/>
          <p:nvPr/>
        </p:nvSpPr>
        <p:spPr>
          <a:xfrm>
            <a:off x="5487775" y="2599800"/>
            <a:ext cx="2650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F"/>
                </a:solidFill>
                <a:latin typeface="Ubuntu"/>
                <a:ea typeface="Ubuntu"/>
                <a:cs typeface="Ubuntu"/>
                <a:sym typeface="Ubuntu"/>
              </a:rPr>
              <a:t>4643</a:t>
            </a:r>
            <a:r>
              <a:rPr b="1" lang="en">
                <a:solidFill>
                  <a:srgbClr val="FFFFFF"/>
                </a:solidFill>
                <a:latin typeface="Ubuntu"/>
                <a:ea typeface="Ubuntu"/>
                <a:cs typeface="Ubuntu"/>
                <a:sym typeface="Ubuntu"/>
              </a:rPr>
              <a:t> Demented</a:t>
            </a:r>
            <a:endParaRPr b="1">
              <a:solidFill>
                <a:srgbClr val="FFFFFF"/>
              </a:solidFill>
              <a:latin typeface="Ubuntu"/>
              <a:ea typeface="Ubuntu"/>
              <a:cs typeface="Ubuntu"/>
              <a:sym typeface="Ubuntu"/>
            </a:endParaRPr>
          </a:p>
          <a:p>
            <a:pPr indent="0" lvl="0" marL="0" rtl="0" algn="l">
              <a:spcBef>
                <a:spcPts val="0"/>
              </a:spcBef>
              <a:spcAft>
                <a:spcPts val="0"/>
              </a:spcAft>
              <a:buNone/>
            </a:pPr>
            <a:r>
              <a:t/>
            </a:r>
            <a:endParaRPr b="1" sz="1000">
              <a:solidFill>
                <a:srgbClr val="FFFFFF"/>
              </a:solidFill>
              <a:latin typeface="Ubuntu"/>
              <a:ea typeface="Ubuntu"/>
              <a:cs typeface="Ubuntu"/>
              <a:sym typeface="Ubuntu"/>
            </a:endParaRPr>
          </a:p>
          <a:p>
            <a:pPr indent="0" lvl="0" marL="0" rtl="0" algn="l">
              <a:spcBef>
                <a:spcPts val="0"/>
              </a:spcBef>
              <a:spcAft>
                <a:spcPts val="0"/>
              </a:spcAft>
              <a:buNone/>
            </a:pPr>
            <a:r>
              <a:rPr b="1" lang="en">
                <a:solidFill>
                  <a:srgbClr val="FFFFFF"/>
                </a:solidFill>
                <a:latin typeface="Ubuntu"/>
                <a:ea typeface="Ubuntu"/>
                <a:cs typeface="Ubuntu"/>
                <a:sym typeface="Ubuntu"/>
              </a:rPr>
              <a:t>2018</a:t>
            </a:r>
            <a:r>
              <a:rPr b="1" lang="en">
                <a:solidFill>
                  <a:srgbClr val="FFFFFF"/>
                </a:solidFill>
                <a:latin typeface="Ubuntu"/>
                <a:ea typeface="Ubuntu"/>
                <a:cs typeface="Ubuntu"/>
                <a:sym typeface="Ubuntu"/>
              </a:rPr>
              <a:t>  NonDemented</a:t>
            </a:r>
            <a:endParaRPr b="1">
              <a:solidFill>
                <a:srgbClr val="FFFFFF"/>
              </a:solidFill>
              <a:latin typeface="Ubuntu"/>
              <a:ea typeface="Ubuntu"/>
              <a:cs typeface="Ubuntu"/>
              <a:sym typeface="Ubuntu"/>
            </a:endParaRPr>
          </a:p>
        </p:txBody>
      </p:sp>
      <p:sp>
        <p:nvSpPr>
          <p:cNvPr id="80" name="Google Shape;80;p14"/>
          <p:cNvSpPr txBox="1"/>
          <p:nvPr/>
        </p:nvSpPr>
        <p:spPr>
          <a:xfrm>
            <a:off x="858750" y="3619775"/>
            <a:ext cx="6957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Ubuntu"/>
                <a:ea typeface="Ubuntu"/>
                <a:cs typeface="Ubuntu"/>
                <a:sym typeface="Ubuntu"/>
              </a:rPr>
              <a:t>Dataset unbalanced by a ratio of 2.2 : 1 … accuracy will not be a good measure</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rPr lang="en">
                <a:solidFill>
                  <a:schemeClr val="lt1"/>
                </a:solidFill>
                <a:latin typeface="Ubuntu"/>
                <a:ea typeface="Ubuntu"/>
                <a:cs typeface="Ubuntu"/>
                <a:sym typeface="Ubuntu"/>
              </a:rPr>
              <a:t>E.g. a model that always answers “demented” for any input will have an accuracy of 2.2/(2.2+1) = 68.8%</a:t>
            </a:r>
            <a:endParaRPr>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930600" y="886025"/>
            <a:ext cx="7282800" cy="823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Evaluation: Confusion Matrix and the False Negative Rate</a:t>
            </a:r>
            <a:endParaRPr/>
          </a:p>
        </p:txBody>
      </p:sp>
      <p:sp>
        <p:nvSpPr>
          <p:cNvPr id="86" name="Google Shape;86;p15"/>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7" name="Google Shape;87;p15"/>
          <p:cNvGraphicFramePr/>
          <p:nvPr/>
        </p:nvGraphicFramePr>
        <p:xfrm>
          <a:off x="4242725" y="2004481"/>
          <a:ext cx="3000000" cy="3000000"/>
        </p:xfrm>
        <a:graphic>
          <a:graphicData uri="http://schemas.openxmlformats.org/drawingml/2006/table">
            <a:tbl>
              <a:tblPr>
                <a:noFill/>
                <a:tableStyleId>{0647F562-980C-426E-B2BF-F47406AD3060}</a:tableStyleId>
              </a:tblPr>
              <a:tblGrid>
                <a:gridCol w="1212175"/>
                <a:gridCol w="1545275"/>
                <a:gridCol w="1545275"/>
              </a:tblGrid>
              <a:tr h="662050">
                <a:tc>
                  <a:txBody>
                    <a:bodyPr/>
                    <a:lstStyle/>
                    <a:p>
                      <a:pPr indent="0" lvl="0" marL="0" rtl="0" algn="l">
                        <a:spcBef>
                          <a:spcPts val="0"/>
                        </a:spcBef>
                        <a:spcAft>
                          <a:spcPts val="0"/>
                        </a:spcAft>
                        <a:buNone/>
                      </a:pPr>
                      <a:r>
                        <a:t/>
                      </a:r>
                      <a:endParaRPr sz="1800">
                        <a:solidFill>
                          <a:schemeClr val="lt1"/>
                        </a:solidFill>
                        <a:latin typeface="Ubuntu Light"/>
                        <a:ea typeface="Ubuntu Light"/>
                        <a:cs typeface="Ubuntu Light"/>
                        <a:sym typeface="Ubuntu Light"/>
                      </a:endParaRPr>
                    </a:p>
                  </a:txBody>
                  <a:tcPr marT="68575" marB="68575" marR="91425" marL="91425" anchor="ctr">
                    <a:lnL cap="flat" cmpd="sng" w="19050">
                      <a:solidFill>
                        <a:schemeClr val="lt1"/>
                      </a:solidFill>
                      <a:prstDash val="solid"/>
                      <a:round/>
                      <a:headEnd len="sm" w="sm" type="none"/>
                      <a:tailEnd len="sm" w="sm" type="none"/>
                    </a:lnL>
                    <a:lnR cap="flat" cmpd="sng" w="9525">
                      <a:solidFill>
                        <a:schemeClr val="lt1"/>
                      </a:solidFill>
                      <a:prstDash val="dash"/>
                      <a:round/>
                      <a:headEnd len="sm" w="sm" type="none"/>
                      <a:tailEnd len="sm" w="sm" type="none"/>
                    </a:lnR>
                    <a:lnT cap="flat" cmpd="sng" w="19050">
                      <a:solidFill>
                        <a:schemeClr val="lt1"/>
                      </a:solidFill>
                      <a:prstDash val="solid"/>
                      <a:round/>
                      <a:headEnd len="sm" w="sm" type="none"/>
                      <a:tailEnd len="sm" w="sm" type="none"/>
                    </a:lnT>
                    <a:lnB cap="flat" cmpd="sng" w="9525">
                      <a:solidFill>
                        <a:schemeClr val="lt1"/>
                      </a:solidFill>
                      <a:prstDash val="dash"/>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500">
                          <a:solidFill>
                            <a:schemeClr val="lt1"/>
                          </a:solidFill>
                          <a:latin typeface="Ubuntu Light"/>
                          <a:ea typeface="Ubuntu Light"/>
                          <a:cs typeface="Ubuntu Light"/>
                          <a:sym typeface="Ubuntu Light"/>
                        </a:rPr>
                        <a:t>Predicted to be</a:t>
                      </a:r>
                      <a:endParaRPr sz="1500">
                        <a:solidFill>
                          <a:schemeClr val="lt1"/>
                        </a:solidFill>
                        <a:latin typeface="Ubuntu Light"/>
                        <a:ea typeface="Ubuntu Light"/>
                        <a:cs typeface="Ubuntu Light"/>
                        <a:sym typeface="Ubuntu Light"/>
                      </a:endParaRPr>
                    </a:p>
                    <a:p>
                      <a:pPr indent="0" lvl="0" marL="0" rtl="0" algn="ctr">
                        <a:spcBef>
                          <a:spcPts val="0"/>
                        </a:spcBef>
                        <a:spcAft>
                          <a:spcPts val="0"/>
                        </a:spcAft>
                        <a:buNone/>
                      </a:pPr>
                      <a:r>
                        <a:rPr lang="en" sz="1500">
                          <a:solidFill>
                            <a:schemeClr val="lt1"/>
                          </a:solidFill>
                          <a:latin typeface="Ubuntu Light"/>
                          <a:ea typeface="Ubuntu Light"/>
                          <a:cs typeface="Ubuntu Light"/>
                          <a:sym typeface="Ubuntu Light"/>
                        </a:rPr>
                        <a:t>Not Demented</a:t>
                      </a:r>
                      <a:endParaRPr sz="1500">
                        <a:solidFill>
                          <a:schemeClr val="lt1"/>
                        </a:solidFill>
                        <a:latin typeface="Ubuntu Light"/>
                        <a:ea typeface="Ubuntu Light"/>
                        <a:cs typeface="Ubuntu Light"/>
                        <a:sym typeface="Ubuntu Light"/>
                      </a:endParaRPr>
                    </a:p>
                  </a:txBody>
                  <a:tcPr marT="68575" marB="68575" marR="91425" marL="91425" anchor="ctr">
                    <a:lnL cap="flat" cmpd="sng" w="9525">
                      <a:solidFill>
                        <a:schemeClr val="lt1"/>
                      </a:solidFill>
                      <a:prstDash val="dash"/>
                      <a:round/>
                      <a:headEnd len="sm" w="sm" type="none"/>
                      <a:tailEnd len="sm" w="sm" type="none"/>
                    </a:lnL>
                    <a:lnR cap="flat" cmpd="sng" w="9525">
                      <a:solidFill>
                        <a:schemeClr val="lt1"/>
                      </a:solidFill>
                      <a:prstDash val="dash"/>
                      <a:round/>
                      <a:headEnd len="sm" w="sm" type="none"/>
                      <a:tailEnd len="sm" w="sm" type="none"/>
                    </a:lnR>
                    <a:lnT cap="flat" cmpd="sng" w="19050">
                      <a:solidFill>
                        <a:schemeClr val="lt1"/>
                      </a:solidFill>
                      <a:prstDash val="solid"/>
                      <a:round/>
                      <a:headEnd len="sm" w="sm" type="none"/>
                      <a:tailEnd len="sm" w="sm" type="none"/>
                    </a:lnT>
                    <a:lnB cap="flat" cmpd="sng" w="9525">
                      <a:solidFill>
                        <a:schemeClr val="lt1"/>
                      </a:solidFill>
                      <a:prstDash val="dash"/>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500">
                          <a:solidFill>
                            <a:schemeClr val="lt1"/>
                          </a:solidFill>
                          <a:latin typeface="Ubuntu Light"/>
                          <a:ea typeface="Ubuntu Light"/>
                          <a:cs typeface="Ubuntu Light"/>
                          <a:sym typeface="Ubuntu Light"/>
                        </a:rPr>
                        <a:t>Predicted to be</a:t>
                      </a:r>
                      <a:endParaRPr sz="1500">
                        <a:solidFill>
                          <a:schemeClr val="lt1"/>
                        </a:solidFill>
                        <a:latin typeface="Ubuntu Light"/>
                        <a:ea typeface="Ubuntu Light"/>
                        <a:cs typeface="Ubuntu Light"/>
                        <a:sym typeface="Ubuntu Light"/>
                      </a:endParaRPr>
                    </a:p>
                    <a:p>
                      <a:pPr indent="0" lvl="0" marL="0" rtl="0" algn="ctr">
                        <a:spcBef>
                          <a:spcPts val="0"/>
                        </a:spcBef>
                        <a:spcAft>
                          <a:spcPts val="0"/>
                        </a:spcAft>
                        <a:buNone/>
                      </a:pPr>
                      <a:r>
                        <a:rPr lang="en" sz="1500">
                          <a:solidFill>
                            <a:schemeClr val="lt1"/>
                          </a:solidFill>
                          <a:latin typeface="Ubuntu Light"/>
                          <a:ea typeface="Ubuntu Light"/>
                          <a:cs typeface="Ubuntu Light"/>
                          <a:sym typeface="Ubuntu Light"/>
                        </a:rPr>
                        <a:t>Demented</a:t>
                      </a:r>
                      <a:endParaRPr sz="1500">
                        <a:solidFill>
                          <a:schemeClr val="lt1"/>
                        </a:solidFill>
                        <a:latin typeface="Ubuntu Light"/>
                        <a:ea typeface="Ubuntu Light"/>
                        <a:cs typeface="Ubuntu Light"/>
                        <a:sym typeface="Ubuntu Light"/>
                      </a:endParaRPr>
                    </a:p>
                  </a:txBody>
                  <a:tcPr marT="68575" marB="68575" marR="91425" marL="91425" anchor="ctr">
                    <a:lnL cap="flat" cmpd="sng" w="9525">
                      <a:solidFill>
                        <a:schemeClr val="lt1"/>
                      </a:solidFill>
                      <a:prstDash val="dash"/>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9525">
                      <a:solidFill>
                        <a:schemeClr val="lt1"/>
                      </a:solidFill>
                      <a:prstDash val="dash"/>
                      <a:round/>
                      <a:headEnd len="sm" w="sm" type="none"/>
                      <a:tailEnd len="sm" w="sm" type="none"/>
                    </a:lnB>
                    <a:solidFill>
                      <a:schemeClr val="accent2"/>
                    </a:solidFill>
                  </a:tcPr>
                </a:tc>
              </a:tr>
              <a:tr h="662050">
                <a:tc>
                  <a:txBody>
                    <a:bodyPr/>
                    <a:lstStyle/>
                    <a:p>
                      <a:pPr indent="0" lvl="0" marL="0" rtl="0" algn="r">
                        <a:spcBef>
                          <a:spcPts val="0"/>
                        </a:spcBef>
                        <a:spcAft>
                          <a:spcPts val="0"/>
                        </a:spcAft>
                        <a:buNone/>
                      </a:pPr>
                      <a:r>
                        <a:rPr lang="en" sz="1500">
                          <a:solidFill>
                            <a:schemeClr val="lt1"/>
                          </a:solidFill>
                          <a:latin typeface="Ubuntu Light"/>
                          <a:ea typeface="Ubuntu Light"/>
                          <a:cs typeface="Ubuntu Light"/>
                          <a:sym typeface="Ubuntu Light"/>
                        </a:rPr>
                        <a:t>Not Demented</a:t>
                      </a:r>
                      <a:endParaRPr sz="1500">
                        <a:solidFill>
                          <a:schemeClr val="lt1"/>
                        </a:solidFill>
                        <a:latin typeface="Ubuntu Light"/>
                        <a:ea typeface="Ubuntu Light"/>
                        <a:cs typeface="Ubuntu Light"/>
                        <a:sym typeface="Ubuntu Light"/>
                      </a:endParaRPr>
                    </a:p>
                  </a:txBody>
                  <a:tcPr marT="68575" marB="68575" marR="91425" marL="91425" anchor="ctr">
                    <a:lnL cap="flat" cmpd="sng" w="19050">
                      <a:solidFill>
                        <a:schemeClr val="lt1"/>
                      </a:solidFill>
                      <a:prstDash val="solid"/>
                      <a:round/>
                      <a:headEnd len="sm" w="sm" type="none"/>
                      <a:tailEnd len="sm" w="sm" type="none"/>
                    </a:lnL>
                    <a:lnR cap="flat" cmpd="sng" w="9525">
                      <a:solidFill>
                        <a:schemeClr val="lt1"/>
                      </a:solidFill>
                      <a:prstDash val="dash"/>
                      <a:round/>
                      <a:headEnd len="sm" w="sm" type="none"/>
                      <a:tailEnd len="sm" w="sm" type="none"/>
                    </a:lnR>
                    <a:lnT cap="flat" cmpd="sng" w="9525">
                      <a:solidFill>
                        <a:schemeClr val="lt1"/>
                      </a:solidFill>
                      <a:prstDash val="dash"/>
                      <a:round/>
                      <a:headEnd len="sm" w="sm" type="none"/>
                      <a:tailEnd len="sm" w="sm" type="none"/>
                    </a:lnT>
                    <a:lnB cap="flat" cmpd="sng" w="9525">
                      <a:solidFill>
                        <a:schemeClr val="lt1"/>
                      </a:solidFill>
                      <a:prstDash val="dash"/>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500">
                          <a:solidFill>
                            <a:schemeClr val="lt1"/>
                          </a:solidFill>
                          <a:latin typeface="Ubuntu"/>
                          <a:ea typeface="Ubuntu"/>
                          <a:cs typeface="Ubuntu"/>
                          <a:sym typeface="Ubuntu"/>
                        </a:rPr>
                        <a:t>True Negative</a:t>
                      </a:r>
                      <a:endParaRPr b="1" sz="1500">
                        <a:solidFill>
                          <a:schemeClr val="lt1"/>
                        </a:solidFill>
                        <a:latin typeface="Ubuntu"/>
                        <a:ea typeface="Ubuntu"/>
                        <a:cs typeface="Ubuntu"/>
                        <a:sym typeface="Ubuntu"/>
                      </a:endParaRPr>
                    </a:p>
                  </a:txBody>
                  <a:tcPr marT="68575" marB="68575" marR="91425" marL="91425" anchor="ctr">
                    <a:lnL cap="flat" cmpd="sng" w="9525">
                      <a:solidFill>
                        <a:schemeClr val="lt1"/>
                      </a:solidFill>
                      <a:prstDash val="dash"/>
                      <a:round/>
                      <a:headEnd len="sm" w="sm" type="none"/>
                      <a:tailEnd len="sm" w="sm" type="none"/>
                    </a:lnL>
                    <a:lnR cap="flat" cmpd="sng" w="9525">
                      <a:solidFill>
                        <a:schemeClr val="lt1"/>
                      </a:solidFill>
                      <a:prstDash val="dash"/>
                      <a:round/>
                      <a:headEnd len="sm" w="sm" type="none"/>
                      <a:tailEnd len="sm" w="sm" type="none"/>
                    </a:lnR>
                    <a:lnT cap="flat" cmpd="sng" w="9525">
                      <a:solidFill>
                        <a:schemeClr val="lt1"/>
                      </a:solidFill>
                      <a:prstDash val="dash"/>
                      <a:round/>
                      <a:headEnd len="sm" w="sm" type="none"/>
                      <a:tailEnd len="sm" w="sm" type="none"/>
                    </a:lnT>
                    <a:lnB cap="flat" cmpd="sng" w="9525">
                      <a:solidFill>
                        <a:schemeClr val="lt1"/>
                      </a:solidFill>
                      <a:prstDash val="dash"/>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500">
                          <a:solidFill>
                            <a:schemeClr val="lt1"/>
                          </a:solidFill>
                          <a:latin typeface="Ubuntu"/>
                          <a:ea typeface="Ubuntu"/>
                          <a:cs typeface="Ubuntu"/>
                          <a:sym typeface="Ubuntu"/>
                        </a:rPr>
                        <a:t>False Positive</a:t>
                      </a:r>
                      <a:endParaRPr b="1" sz="1500">
                        <a:solidFill>
                          <a:schemeClr val="lt1"/>
                        </a:solidFill>
                        <a:latin typeface="Ubuntu"/>
                        <a:ea typeface="Ubuntu"/>
                        <a:cs typeface="Ubuntu"/>
                        <a:sym typeface="Ubuntu"/>
                      </a:endParaRPr>
                    </a:p>
                  </a:txBody>
                  <a:tcPr marT="68575" marB="68575" marR="91425" marL="91425" anchor="ctr">
                    <a:lnL cap="flat" cmpd="sng" w="9525">
                      <a:solidFill>
                        <a:schemeClr val="lt1"/>
                      </a:solidFill>
                      <a:prstDash val="dash"/>
                      <a:round/>
                      <a:headEnd len="sm" w="sm" type="none"/>
                      <a:tailEnd len="sm" w="sm" type="none"/>
                    </a:lnL>
                    <a:lnR cap="flat" cmpd="sng" w="19050">
                      <a:solidFill>
                        <a:schemeClr val="lt1"/>
                      </a:solidFill>
                      <a:prstDash val="solid"/>
                      <a:round/>
                      <a:headEnd len="sm" w="sm" type="none"/>
                      <a:tailEnd len="sm" w="sm" type="none"/>
                    </a:lnR>
                    <a:lnT cap="flat" cmpd="sng" w="9525">
                      <a:solidFill>
                        <a:schemeClr val="lt1"/>
                      </a:solidFill>
                      <a:prstDash val="dash"/>
                      <a:round/>
                      <a:headEnd len="sm" w="sm" type="none"/>
                      <a:tailEnd len="sm" w="sm" type="none"/>
                    </a:lnT>
                    <a:lnB cap="flat" cmpd="sng" w="9525">
                      <a:solidFill>
                        <a:schemeClr val="lt1"/>
                      </a:solidFill>
                      <a:prstDash val="dash"/>
                      <a:round/>
                      <a:headEnd len="sm" w="sm" type="none"/>
                      <a:tailEnd len="sm" w="sm" type="none"/>
                    </a:lnB>
                    <a:solidFill>
                      <a:schemeClr val="accent2"/>
                    </a:solidFill>
                  </a:tcPr>
                </a:tc>
              </a:tr>
              <a:tr h="662050">
                <a:tc>
                  <a:txBody>
                    <a:bodyPr/>
                    <a:lstStyle/>
                    <a:p>
                      <a:pPr indent="0" lvl="0" marL="0" rtl="0" algn="r">
                        <a:spcBef>
                          <a:spcPts val="0"/>
                        </a:spcBef>
                        <a:spcAft>
                          <a:spcPts val="0"/>
                        </a:spcAft>
                        <a:buNone/>
                      </a:pPr>
                      <a:r>
                        <a:rPr lang="en" sz="1500">
                          <a:solidFill>
                            <a:schemeClr val="lt1"/>
                          </a:solidFill>
                          <a:latin typeface="Ubuntu Light"/>
                          <a:ea typeface="Ubuntu Light"/>
                          <a:cs typeface="Ubuntu Light"/>
                          <a:sym typeface="Ubuntu Light"/>
                        </a:rPr>
                        <a:t>Demented</a:t>
                      </a:r>
                      <a:endParaRPr sz="1500">
                        <a:solidFill>
                          <a:schemeClr val="lt1"/>
                        </a:solidFill>
                        <a:latin typeface="Ubuntu Light"/>
                        <a:ea typeface="Ubuntu Light"/>
                        <a:cs typeface="Ubuntu Light"/>
                        <a:sym typeface="Ubuntu Light"/>
                      </a:endParaRPr>
                    </a:p>
                  </a:txBody>
                  <a:tcPr marT="68575" marB="68575" marR="91425" marL="91425" anchor="ctr">
                    <a:lnL cap="flat" cmpd="sng" w="19050">
                      <a:solidFill>
                        <a:schemeClr val="lt1"/>
                      </a:solidFill>
                      <a:prstDash val="solid"/>
                      <a:round/>
                      <a:headEnd len="sm" w="sm" type="none"/>
                      <a:tailEnd len="sm" w="sm" type="none"/>
                    </a:lnL>
                    <a:lnR cap="flat" cmpd="sng" w="9525">
                      <a:solidFill>
                        <a:schemeClr val="lt1"/>
                      </a:solidFill>
                      <a:prstDash val="dash"/>
                      <a:round/>
                      <a:headEnd len="sm" w="sm" type="none"/>
                      <a:tailEnd len="sm" w="sm" type="none"/>
                    </a:lnR>
                    <a:lnT cap="flat" cmpd="sng" w="9525">
                      <a:solidFill>
                        <a:schemeClr val="lt1"/>
                      </a:solidFill>
                      <a:prstDash val="dash"/>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500">
                          <a:solidFill>
                            <a:schemeClr val="lt1"/>
                          </a:solidFill>
                          <a:latin typeface="Ubuntu"/>
                          <a:ea typeface="Ubuntu"/>
                          <a:cs typeface="Ubuntu"/>
                          <a:sym typeface="Ubuntu"/>
                        </a:rPr>
                        <a:t>False Negative</a:t>
                      </a:r>
                      <a:endParaRPr b="1" sz="1500">
                        <a:solidFill>
                          <a:schemeClr val="lt1"/>
                        </a:solidFill>
                        <a:latin typeface="Ubuntu"/>
                        <a:ea typeface="Ubuntu"/>
                        <a:cs typeface="Ubuntu"/>
                        <a:sym typeface="Ubuntu"/>
                      </a:endParaRPr>
                    </a:p>
                  </a:txBody>
                  <a:tcPr marT="68575" marB="68575" marR="91425" marL="91425" anchor="ctr">
                    <a:lnL cap="flat" cmpd="sng" w="9525">
                      <a:solidFill>
                        <a:schemeClr val="lt1"/>
                      </a:solidFill>
                      <a:prstDash val="dash"/>
                      <a:round/>
                      <a:headEnd len="sm" w="sm" type="none"/>
                      <a:tailEnd len="sm" w="sm" type="none"/>
                    </a:lnL>
                    <a:lnR cap="flat" cmpd="sng" w="9525">
                      <a:solidFill>
                        <a:schemeClr val="lt1"/>
                      </a:solidFill>
                      <a:prstDash val="dash"/>
                      <a:round/>
                      <a:headEnd len="sm" w="sm" type="none"/>
                      <a:tailEnd len="sm" w="sm" type="none"/>
                    </a:lnR>
                    <a:lnT cap="flat" cmpd="sng" w="9525">
                      <a:solidFill>
                        <a:schemeClr val="lt1"/>
                      </a:solidFill>
                      <a:prstDash val="dash"/>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 sz="1500">
                          <a:solidFill>
                            <a:schemeClr val="lt1"/>
                          </a:solidFill>
                          <a:latin typeface="Ubuntu"/>
                          <a:ea typeface="Ubuntu"/>
                          <a:cs typeface="Ubuntu"/>
                          <a:sym typeface="Ubuntu"/>
                        </a:rPr>
                        <a:t>True Positive</a:t>
                      </a:r>
                      <a:endParaRPr b="1" sz="1500">
                        <a:solidFill>
                          <a:schemeClr val="lt1"/>
                        </a:solidFill>
                        <a:latin typeface="Ubuntu"/>
                        <a:ea typeface="Ubuntu"/>
                        <a:cs typeface="Ubuntu"/>
                        <a:sym typeface="Ubuntu"/>
                      </a:endParaRPr>
                    </a:p>
                  </a:txBody>
                  <a:tcPr marT="68575" marB="68575" marR="91425" marL="91425" anchor="ctr">
                    <a:lnL cap="flat" cmpd="sng" w="9525">
                      <a:solidFill>
                        <a:schemeClr val="lt1"/>
                      </a:solidFill>
                      <a:prstDash val="dash"/>
                      <a:round/>
                      <a:headEnd len="sm" w="sm" type="none"/>
                      <a:tailEnd len="sm" w="sm" type="none"/>
                    </a:lnL>
                    <a:lnR cap="flat" cmpd="sng" w="19050">
                      <a:solidFill>
                        <a:schemeClr val="lt1"/>
                      </a:solidFill>
                      <a:prstDash val="solid"/>
                      <a:round/>
                      <a:headEnd len="sm" w="sm" type="none"/>
                      <a:tailEnd len="sm" w="sm" type="none"/>
                    </a:lnR>
                    <a:lnT cap="flat" cmpd="sng" w="9525">
                      <a:solidFill>
                        <a:schemeClr val="lt1"/>
                      </a:solidFill>
                      <a:prstDash val="dash"/>
                      <a:round/>
                      <a:headEnd len="sm" w="sm" type="none"/>
                      <a:tailEnd len="sm" w="sm" type="none"/>
                    </a:lnT>
                    <a:lnB cap="flat" cmpd="sng" w="19050">
                      <a:solidFill>
                        <a:schemeClr val="lt1"/>
                      </a:solidFill>
                      <a:prstDash val="solid"/>
                      <a:round/>
                      <a:headEnd len="sm" w="sm" type="none"/>
                      <a:tailEnd len="sm" w="sm" type="none"/>
                    </a:lnB>
                    <a:solidFill>
                      <a:schemeClr val="accent2"/>
                    </a:solidFill>
                  </a:tcPr>
                </a:tc>
              </a:tr>
            </a:tbl>
          </a:graphicData>
        </a:graphic>
      </p:graphicFrame>
      <p:sp>
        <p:nvSpPr>
          <p:cNvPr id="88" name="Google Shape;88;p15"/>
          <p:cNvSpPr txBox="1"/>
          <p:nvPr/>
        </p:nvSpPr>
        <p:spPr>
          <a:xfrm>
            <a:off x="465300" y="1916600"/>
            <a:ext cx="3827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Ubuntu"/>
                <a:ea typeface="Ubuntu"/>
                <a:cs typeface="Ubuntu"/>
                <a:sym typeface="Ubuntu"/>
              </a:rPr>
              <a:t>There are several values that can be derived from the confusion matrix</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rPr lang="en">
                <a:solidFill>
                  <a:schemeClr val="lt1"/>
                </a:solidFill>
                <a:latin typeface="Ubuntu"/>
                <a:ea typeface="Ubuntu"/>
                <a:cs typeface="Ubuntu"/>
                <a:sym typeface="Ubuntu"/>
              </a:rPr>
              <a:t>General measurement:</a:t>
            </a:r>
            <a:endParaRPr>
              <a:solidFill>
                <a:schemeClr val="lt1"/>
              </a:solidFill>
              <a:latin typeface="Ubuntu"/>
              <a:ea typeface="Ubuntu"/>
              <a:cs typeface="Ubuntu"/>
              <a:sym typeface="Ubuntu"/>
            </a:endParaRPr>
          </a:p>
          <a:p>
            <a:pPr indent="0" lvl="0" marL="228600" rtl="0" algn="l">
              <a:spcBef>
                <a:spcPts val="0"/>
              </a:spcBef>
              <a:spcAft>
                <a:spcPts val="0"/>
              </a:spcAft>
              <a:buNone/>
            </a:pPr>
            <a:r>
              <a:rPr lang="en">
                <a:solidFill>
                  <a:schemeClr val="accent3"/>
                </a:solidFill>
                <a:latin typeface="Ubuntu"/>
                <a:ea typeface="Ubuntu"/>
                <a:cs typeface="Ubuntu"/>
                <a:sym typeface="Ubuntu"/>
              </a:rPr>
              <a:t>F1 score</a:t>
            </a:r>
            <a:r>
              <a:rPr lang="en">
                <a:solidFill>
                  <a:schemeClr val="lt1"/>
                </a:solidFill>
                <a:latin typeface="Ubuntu"/>
                <a:ea typeface="Ubuntu"/>
                <a:cs typeface="Ubuntu"/>
                <a:sym typeface="Ubuntu"/>
              </a:rPr>
              <a:t> = general performance of the model (combines </a:t>
            </a:r>
            <a:r>
              <a:rPr lang="en">
                <a:solidFill>
                  <a:schemeClr val="lt1"/>
                </a:solidFill>
                <a:latin typeface="Ubuntu"/>
                <a:ea typeface="Ubuntu"/>
                <a:cs typeface="Ubuntu"/>
                <a:sym typeface="Ubuntu"/>
              </a:rPr>
              <a:t>sensitivity and </a:t>
            </a:r>
            <a:r>
              <a:rPr lang="en">
                <a:solidFill>
                  <a:schemeClr val="lt1"/>
                </a:solidFill>
                <a:latin typeface="Ubuntu"/>
                <a:ea typeface="Ubuntu"/>
                <a:cs typeface="Ubuntu"/>
                <a:sym typeface="Ubuntu"/>
              </a:rPr>
              <a:t>precision)</a:t>
            </a:r>
            <a:endParaRPr>
              <a:solidFill>
                <a:schemeClr val="lt1"/>
              </a:solidFill>
              <a:latin typeface="Ubuntu"/>
              <a:ea typeface="Ubuntu"/>
              <a:cs typeface="Ubuntu"/>
              <a:sym typeface="Ubuntu"/>
            </a:endParaRPr>
          </a:p>
          <a:p>
            <a:pPr indent="0" lvl="0" marL="0" rtl="0" algn="l">
              <a:spcBef>
                <a:spcPts val="0"/>
              </a:spcBef>
              <a:spcAft>
                <a:spcPts val="0"/>
              </a:spcAft>
              <a:buNone/>
            </a:pPr>
            <a:r>
              <a:t/>
            </a:r>
            <a:endParaRPr>
              <a:solidFill>
                <a:schemeClr val="lt1"/>
              </a:solidFill>
              <a:latin typeface="Ubuntu"/>
              <a:ea typeface="Ubuntu"/>
              <a:cs typeface="Ubuntu"/>
              <a:sym typeface="Ubuntu"/>
            </a:endParaRPr>
          </a:p>
          <a:p>
            <a:pPr indent="0" lvl="0" marL="0" rtl="0" algn="l">
              <a:spcBef>
                <a:spcPts val="0"/>
              </a:spcBef>
              <a:spcAft>
                <a:spcPts val="0"/>
              </a:spcAft>
              <a:buNone/>
            </a:pPr>
            <a:r>
              <a:rPr lang="en">
                <a:solidFill>
                  <a:schemeClr val="lt1"/>
                </a:solidFill>
                <a:latin typeface="Ubuntu"/>
                <a:ea typeface="Ubuntu"/>
                <a:cs typeface="Ubuntu"/>
                <a:sym typeface="Ubuntu"/>
              </a:rPr>
              <a:t>Specific measurement:</a:t>
            </a:r>
            <a:endParaRPr>
              <a:solidFill>
                <a:schemeClr val="lt1"/>
              </a:solidFill>
              <a:latin typeface="Ubuntu"/>
              <a:ea typeface="Ubuntu"/>
              <a:cs typeface="Ubuntu"/>
              <a:sym typeface="Ubuntu"/>
            </a:endParaRPr>
          </a:p>
          <a:p>
            <a:pPr indent="0" lvl="0" marL="228600" rtl="0" algn="l">
              <a:spcBef>
                <a:spcPts val="0"/>
              </a:spcBef>
              <a:spcAft>
                <a:spcPts val="0"/>
              </a:spcAft>
              <a:buNone/>
            </a:pPr>
            <a:r>
              <a:rPr lang="en">
                <a:solidFill>
                  <a:schemeClr val="accent3"/>
                </a:solidFill>
                <a:latin typeface="Ubuntu"/>
                <a:ea typeface="Ubuntu"/>
                <a:cs typeface="Ubuntu"/>
                <a:sym typeface="Ubuntu"/>
              </a:rPr>
              <a:t>False Negative Rate</a:t>
            </a:r>
            <a:r>
              <a:rPr lang="en">
                <a:solidFill>
                  <a:schemeClr val="lt1"/>
                </a:solidFill>
                <a:latin typeface="Ubuntu"/>
                <a:ea typeface="Ubuntu"/>
                <a:cs typeface="Ubuntu"/>
                <a:sym typeface="Ubuntu"/>
              </a:rPr>
              <a:t> = the likelihood of a demented patient to go undetected</a:t>
            </a:r>
            <a:endParaRPr>
              <a:solidFill>
                <a:schemeClr val="lt1"/>
              </a:solidFill>
              <a:latin typeface="Ubuntu"/>
              <a:ea typeface="Ubuntu"/>
              <a:cs typeface="Ubuntu"/>
              <a:sym typeface="Ubuntu"/>
            </a:endParaRPr>
          </a:p>
        </p:txBody>
      </p:sp>
      <p:sp>
        <p:nvSpPr>
          <p:cNvPr id="89" name="Google Shape;89;p15"/>
          <p:cNvSpPr txBox="1"/>
          <p:nvPr/>
        </p:nvSpPr>
        <p:spPr>
          <a:xfrm>
            <a:off x="553825" y="4203850"/>
            <a:ext cx="7991700" cy="400200"/>
          </a:xfrm>
          <a:prstGeom prst="rect">
            <a:avLst/>
          </a:prstGeom>
          <a:noFill/>
          <a:ln>
            <a:noFill/>
          </a:ln>
        </p:spPr>
        <p:txBody>
          <a:bodyPr anchorCtr="0" anchor="t" bIns="91425" lIns="91425" spcFirstLastPara="1" rIns="91425" wrap="square" tIns="91425">
            <a:spAutoFit/>
          </a:bodyPr>
          <a:lstStyle/>
          <a:p>
            <a:pPr indent="0" lvl="0" marL="228600" rtl="0" algn="l">
              <a:spcBef>
                <a:spcPts val="0"/>
              </a:spcBef>
              <a:spcAft>
                <a:spcPts val="0"/>
              </a:spcAft>
              <a:buNone/>
            </a:pPr>
            <a:r>
              <a:rPr lang="en">
                <a:solidFill>
                  <a:schemeClr val="lt1"/>
                </a:solidFill>
                <a:latin typeface="Ubuntu"/>
                <a:ea typeface="Ubuntu"/>
                <a:cs typeface="Ubuntu"/>
                <a:sym typeface="Ubuntu"/>
              </a:rPr>
              <a:t>▷ Reducing the False Negative Rate means we miss as few demented patients as possible</a:t>
            </a:r>
            <a:endParaRPr>
              <a:solidFill>
                <a:schemeClr val="lt1"/>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930600" y="886017"/>
            <a:ext cx="7282800" cy="364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Image Augmentation Using Age</a:t>
            </a:r>
            <a:endParaRPr/>
          </a:p>
        </p:txBody>
      </p:sp>
      <p:sp>
        <p:nvSpPr>
          <p:cNvPr id="95" name="Google Shape;95;p16"/>
          <p:cNvSpPr txBox="1"/>
          <p:nvPr>
            <p:ph idx="1" type="body"/>
          </p:nvPr>
        </p:nvSpPr>
        <p:spPr>
          <a:xfrm>
            <a:off x="930600" y="1415684"/>
            <a:ext cx="7282800" cy="27882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Adding the extra </a:t>
            </a:r>
            <a:r>
              <a:rPr lang="en"/>
              <a:t>parameter</a:t>
            </a:r>
            <a:r>
              <a:rPr lang="en"/>
              <a:t> at the start.</a:t>
            </a:r>
            <a:endParaRPr/>
          </a:p>
          <a:p>
            <a:pPr indent="-381000" lvl="0" marL="457200" rtl="0" algn="l">
              <a:spcBef>
                <a:spcPts val="0"/>
              </a:spcBef>
              <a:spcAft>
                <a:spcPts val="0"/>
              </a:spcAft>
              <a:buSzPts val="2400"/>
              <a:buChar char="▪"/>
            </a:pPr>
            <a:r>
              <a:rPr lang="en"/>
              <a:t>Adding pixels to the top of the image based off the age of the patient.</a:t>
            </a:r>
            <a:endParaRPr/>
          </a:p>
          <a:p>
            <a:pPr indent="-381000" lvl="0" marL="457200" rtl="0" algn="l">
              <a:spcBef>
                <a:spcPts val="0"/>
              </a:spcBef>
              <a:spcAft>
                <a:spcPts val="0"/>
              </a:spcAft>
              <a:buSzPts val="2400"/>
              <a:buChar char="▪"/>
            </a:pPr>
            <a:r>
              <a:rPr lang="en"/>
              <a:t>How much it </a:t>
            </a:r>
            <a:r>
              <a:rPr lang="en"/>
              <a:t>helped</a:t>
            </a:r>
            <a:r>
              <a:rPr lang="en"/>
              <a:t> depended on the </a:t>
            </a:r>
            <a:r>
              <a:rPr lang="en"/>
              <a:t>amount</a:t>
            </a:r>
            <a:r>
              <a:rPr lang="en"/>
              <a:t> of added rows to the image.</a:t>
            </a:r>
            <a:endParaRPr/>
          </a:p>
          <a:p>
            <a:pPr indent="0" lvl="0" marL="0" rtl="0" algn="l">
              <a:spcBef>
                <a:spcPts val="600"/>
              </a:spcBef>
              <a:spcAft>
                <a:spcPts val="0"/>
              </a:spcAft>
              <a:buNone/>
            </a:pPr>
            <a:r>
              <a:t/>
            </a:r>
            <a:endParaRPr/>
          </a:p>
        </p:txBody>
      </p:sp>
      <p:sp>
        <p:nvSpPr>
          <p:cNvPr id="96" name="Google Shape;96;p16"/>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930600" y="886017"/>
            <a:ext cx="7282800" cy="364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 and Computer </a:t>
            </a:r>
            <a:r>
              <a:rPr lang="en"/>
              <a:t>Specifications.</a:t>
            </a:r>
            <a:endParaRPr/>
          </a:p>
        </p:txBody>
      </p:sp>
      <p:sp>
        <p:nvSpPr>
          <p:cNvPr id="102" name="Google Shape;102;p17"/>
          <p:cNvSpPr txBox="1"/>
          <p:nvPr>
            <p:ph idx="1" type="body"/>
          </p:nvPr>
        </p:nvSpPr>
        <p:spPr>
          <a:xfrm>
            <a:off x="930600" y="1415684"/>
            <a:ext cx="7282800" cy="27882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Adding the extra data took only about 5 minutes.</a:t>
            </a:r>
            <a:endParaRPr sz="2000"/>
          </a:p>
          <a:p>
            <a:pPr indent="-355600" lvl="0" marL="457200" rtl="0" algn="l">
              <a:spcBef>
                <a:spcPts val="0"/>
              </a:spcBef>
              <a:spcAft>
                <a:spcPts val="0"/>
              </a:spcAft>
              <a:buSzPts val="2000"/>
              <a:buChar char="▪"/>
            </a:pPr>
            <a:r>
              <a:rPr lang="en" sz="2000"/>
              <a:t>Each Epoch took ~21 seconds.</a:t>
            </a:r>
            <a:endParaRPr sz="2000"/>
          </a:p>
          <a:p>
            <a:pPr indent="-355600" lvl="1" marL="914400" rtl="0" algn="l">
              <a:spcBef>
                <a:spcPts val="0"/>
              </a:spcBef>
              <a:spcAft>
                <a:spcPts val="0"/>
              </a:spcAft>
              <a:buSzPts val="2000"/>
              <a:buChar char="▫"/>
            </a:pPr>
            <a:r>
              <a:rPr lang="en" sz="2000"/>
              <a:t>Running the 300 epochs took a little below 2 </a:t>
            </a:r>
            <a:r>
              <a:rPr lang="en" sz="2000"/>
              <a:t>hours.</a:t>
            </a:r>
            <a:endParaRPr sz="2000"/>
          </a:p>
          <a:p>
            <a:pPr indent="-355600" lvl="0" marL="457200" rtl="0" algn="l">
              <a:spcBef>
                <a:spcPts val="0"/>
              </a:spcBef>
              <a:spcAft>
                <a:spcPts val="0"/>
              </a:spcAft>
              <a:buSzPts val="2000"/>
              <a:buChar char="▪"/>
            </a:pPr>
            <a:r>
              <a:rPr lang="en" sz="2000"/>
              <a:t>Hardware Specifications.</a:t>
            </a:r>
            <a:endParaRPr sz="2000"/>
          </a:p>
          <a:p>
            <a:pPr indent="-355600" lvl="0" marL="914400" rtl="0" algn="l">
              <a:spcBef>
                <a:spcPts val="0"/>
              </a:spcBef>
              <a:spcAft>
                <a:spcPts val="0"/>
              </a:spcAft>
              <a:buSzPts val="2000"/>
              <a:buChar char="▪"/>
            </a:pPr>
            <a:r>
              <a:rPr lang="en" sz="2000"/>
              <a:t>GPU - NVIDIA GeForce RTX 2070.</a:t>
            </a:r>
            <a:endParaRPr sz="2000"/>
          </a:p>
          <a:p>
            <a:pPr indent="-355600" lvl="0" marL="914400" rtl="0" algn="l">
              <a:spcBef>
                <a:spcPts val="0"/>
              </a:spcBef>
              <a:spcAft>
                <a:spcPts val="0"/>
              </a:spcAft>
              <a:buSzPts val="2000"/>
              <a:buChar char="▪"/>
            </a:pPr>
            <a:r>
              <a:rPr lang="en" sz="2000"/>
              <a:t>CPU -  AMD Ryzen 7 2700 Eight-Core </a:t>
            </a:r>
            <a:r>
              <a:rPr lang="en" sz="2000"/>
              <a:t>Processor</a:t>
            </a:r>
            <a:r>
              <a:rPr lang="en" sz="2000"/>
              <a:t> 3.20GHz.</a:t>
            </a:r>
            <a:endParaRPr sz="2000"/>
          </a:p>
          <a:p>
            <a:pPr indent="-355600" lvl="0" marL="914400" rtl="0" algn="l">
              <a:spcBef>
                <a:spcPts val="0"/>
              </a:spcBef>
              <a:spcAft>
                <a:spcPts val="0"/>
              </a:spcAft>
              <a:buSzPts val="2000"/>
              <a:buChar char="▪"/>
            </a:pPr>
            <a:r>
              <a:rPr lang="en" sz="2000"/>
              <a:t>RAM - 32GB DDR4 2200MHz.</a:t>
            </a:r>
            <a:endParaRPr sz="2000"/>
          </a:p>
          <a:p>
            <a:pPr indent="0" lvl="0" marL="0" rtl="0" algn="l">
              <a:spcBef>
                <a:spcPts val="600"/>
              </a:spcBef>
              <a:spcAft>
                <a:spcPts val="0"/>
              </a:spcAft>
              <a:buNone/>
            </a:pPr>
            <a:r>
              <a:t/>
            </a:r>
            <a:endParaRPr sz="2000"/>
          </a:p>
        </p:txBody>
      </p:sp>
      <p:sp>
        <p:nvSpPr>
          <p:cNvPr id="103" name="Google Shape;103;p17"/>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930600" y="886017"/>
            <a:ext cx="7282800" cy="364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No added </a:t>
            </a:r>
            <a:r>
              <a:rPr lang="en"/>
              <a:t>data vs. Added data</a:t>
            </a:r>
            <a:endParaRPr/>
          </a:p>
        </p:txBody>
      </p:sp>
      <p:sp>
        <p:nvSpPr>
          <p:cNvPr id="109" name="Google Shape;109;p18"/>
          <p:cNvSpPr txBox="1"/>
          <p:nvPr>
            <p:ph idx="1" type="body"/>
          </p:nvPr>
        </p:nvSpPr>
        <p:spPr>
          <a:xfrm>
            <a:off x="1947963" y="1396475"/>
            <a:ext cx="1685700" cy="3918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1200"/>
              <a:t>Demented with no Added Paramter</a:t>
            </a:r>
            <a:endParaRPr sz="1200"/>
          </a:p>
        </p:txBody>
      </p:sp>
      <p:sp>
        <p:nvSpPr>
          <p:cNvPr id="110" name="Google Shape;110;p18"/>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8"/>
          <p:cNvPicPr preferRelativeResize="0"/>
          <p:nvPr/>
        </p:nvPicPr>
        <p:blipFill>
          <a:blip r:embed="rId3">
            <a:alphaModFix/>
          </a:blip>
          <a:stretch>
            <a:fillRect/>
          </a:stretch>
        </p:blipFill>
        <p:spPr>
          <a:xfrm>
            <a:off x="1665375" y="1934550"/>
            <a:ext cx="2250900" cy="2250900"/>
          </a:xfrm>
          <a:prstGeom prst="rect">
            <a:avLst/>
          </a:prstGeom>
          <a:noFill/>
          <a:ln>
            <a:noFill/>
          </a:ln>
        </p:spPr>
      </p:pic>
      <p:pic>
        <p:nvPicPr>
          <p:cNvPr id="112" name="Google Shape;112;p18"/>
          <p:cNvPicPr preferRelativeResize="0"/>
          <p:nvPr/>
        </p:nvPicPr>
        <p:blipFill>
          <a:blip r:embed="rId4">
            <a:alphaModFix/>
          </a:blip>
          <a:stretch>
            <a:fillRect/>
          </a:stretch>
        </p:blipFill>
        <p:spPr>
          <a:xfrm>
            <a:off x="5249400" y="1916150"/>
            <a:ext cx="2269300" cy="2269325"/>
          </a:xfrm>
          <a:prstGeom prst="rect">
            <a:avLst/>
          </a:prstGeom>
          <a:noFill/>
          <a:ln>
            <a:noFill/>
          </a:ln>
        </p:spPr>
      </p:pic>
      <p:sp>
        <p:nvSpPr>
          <p:cNvPr id="113" name="Google Shape;113;p18"/>
          <p:cNvSpPr txBox="1"/>
          <p:nvPr/>
        </p:nvSpPr>
        <p:spPr>
          <a:xfrm>
            <a:off x="5267792" y="1396463"/>
            <a:ext cx="225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Ubuntu Light"/>
                <a:ea typeface="Ubuntu Light"/>
                <a:cs typeface="Ubuntu Light"/>
                <a:sym typeface="Ubuntu Light"/>
              </a:rPr>
              <a:t>Demented with Added Parameter</a:t>
            </a:r>
            <a:endParaRPr sz="1200">
              <a:solidFill>
                <a:schemeClr val="lt1"/>
              </a:solidFill>
              <a:latin typeface="Ubuntu Light"/>
              <a:ea typeface="Ubuntu Light"/>
              <a:cs typeface="Ubuntu Light"/>
              <a:sym typeface="Ubuntu Light"/>
            </a:endParaRPr>
          </a:p>
        </p:txBody>
      </p:sp>
      <p:sp>
        <p:nvSpPr>
          <p:cNvPr id="114" name="Google Shape;114;p18"/>
          <p:cNvSpPr txBox="1"/>
          <p:nvPr/>
        </p:nvSpPr>
        <p:spPr>
          <a:xfrm>
            <a:off x="6698200" y="1644175"/>
            <a:ext cx="165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buntu Light"/>
              <a:ea typeface="Ubuntu Light"/>
              <a:cs typeface="Ubuntu Light"/>
              <a:sym typeface="Ubuntu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930600" y="886017"/>
            <a:ext cx="7282800" cy="364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 of the added data.</a:t>
            </a:r>
            <a:endParaRPr/>
          </a:p>
        </p:txBody>
      </p:sp>
      <p:sp>
        <p:nvSpPr>
          <p:cNvPr id="120" name="Google Shape;120;p19"/>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1" name="Google Shape;121;p19"/>
          <p:cNvGraphicFramePr/>
          <p:nvPr/>
        </p:nvGraphicFramePr>
        <p:xfrm>
          <a:off x="1857375" y="1717300"/>
          <a:ext cx="3000000" cy="3000000"/>
        </p:xfrm>
        <a:graphic>
          <a:graphicData uri="http://schemas.openxmlformats.org/drawingml/2006/table">
            <a:tbl>
              <a:tblPr>
                <a:noFill/>
                <a:tableStyleId>{94A51868-9476-4F88-87B9-36602567FB67}</a:tableStyleId>
              </a:tblPr>
              <a:tblGrid>
                <a:gridCol w="1809750"/>
                <a:gridCol w="1809750"/>
                <a:gridCol w="1809750"/>
              </a:tblGrid>
              <a:tr h="381000">
                <a:tc>
                  <a:txBody>
                    <a:bodyPr/>
                    <a:lstStyle/>
                    <a:p>
                      <a:pPr indent="0" lvl="0" marL="0" rtl="0" algn="l">
                        <a:spcBef>
                          <a:spcPts val="0"/>
                        </a:spcBef>
                        <a:spcAft>
                          <a:spcPts val="0"/>
                        </a:spcAft>
                        <a:buNone/>
                      </a:pPr>
                      <a:r>
                        <a:rPr lang="en" sz="1200">
                          <a:solidFill>
                            <a:schemeClr val="lt1"/>
                          </a:solidFill>
                        </a:rPr>
                        <a:t>Added Rows</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30 Epochs(validation accuracy)</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300 Epochs(validation accuracy)</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88.73%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90.10%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93.72%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88.22%</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93.50%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88.00%</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94.87%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96.32%</a:t>
                      </a:r>
                      <a:endParaRPr>
                        <a:solidFill>
                          <a:schemeClr val="lt1"/>
                        </a:solidFill>
                      </a:endParaRPr>
                    </a:p>
                  </a:txBody>
                  <a:tcPr marT="91425" marB="91425" marR="91425" marL="91425"/>
                </a:tc>
              </a:tr>
            </a:tbl>
          </a:graphicData>
        </a:graphic>
      </p:graphicFrame>
      <p:sp>
        <p:nvSpPr>
          <p:cNvPr id="122" name="Google Shape;122;p19"/>
          <p:cNvSpPr txBox="1"/>
          <p:nvPr/>
        </p:nvSpPr>
        <p:spPr>
          <a:xfrm>
            <a:off x="722325" y="4221250"/>
            <a:ext cx="690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buntu Light"/>
                <a:ea typeface="Ubuntu Light"/>
                <a:cs typeface="Ubuntu Light"/>
                <a:sym typeface="Ubuntu Light"/>
              </a:rPr>
              <a:t>* </a:t>
            </a:r>
            <a:r>
              <a:rPr lang="en" sz="1100">
                <a:solidFill>
                  <a:schemeClr val="lt1"/>
                </a:solidFill>
                <a:latin typeface="Ubuntu Light"/>
                <a:ea typeface="Ubuntu Light"/>
                <a:cs typeface="Ubuntu Light"/>
                <a:sym typeface="Ubuntu Light"/>
              </a:rPr>
              <a:t>using the accuracy+AUC metrics when training (verified by the false negative rate) - </a:t>
            </a:r>
            <a:endParaRPr sz="1100">
              <a:solidFill>
                <a:schemeClr val="lt1"/>
              </a:solidFill>
              <a:latin typeface="Ubuntu Light"/>
              <a:ea typeface="Ubuntu Light"/>
              <a:cs typeface="Ubuntu Light"/>
              <a:sym typeface="Ubuntu Light"/>
            </a:endParaRPr>
          </a:p>
          <a:p>
            <a:pPr indent="0" lvl="0" marL="0" rtl="0" algn="l">
              <a:spcBef>
                <a:spcPts val="0"/>
              </a:spcBef>
              <a:spcAft>
                <a:spcPts val="0"/>
              </a:spcAft>
              <a:buNone/>
            </a:pPr>
            <a:r>
              <a:rPr lang="en" sz="1100">
                <a:solidFill>
                  <a:schemeClr val="lt1"/>
                </a:solidFill>
                <a:latin typeface="Ubuntu Light"/>
                <a:ea typeface="Ubuntu Light"/>
                <a:cs typeface="Ubuntu Light"/>
                <a:sym typeface="Ubuntu Light"/>
              </a:rPr>
              <a:t>Although theoretically only AUC is the correct choice in a scenario with an unbalanced dataset</a:t>
            </a:r>
            <a:endParaRPr sz="1100">
              <a:solidFill>
                <a:schemeClr val="lt1"/>
              </a:solidFill>
              <a:latin typeface="Ubuntu Light"/>
              <a:ea typeface="Ubuntu Light"/>
              <a:cs typeface="Ubuntu Light"/>
              <a:sym typeface="Ubuntu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930600" y="597101"/>
            <a:ext cx="7282800" cy="474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300 Epoch Runs </a:t>
            </a:r>
            <a:endParaRPr/>
          </a:p>
        </p:txBody>
      </p:sp>
      <p:sp>
        <p:nvSpPr>
          <p:cNvPr id="128" name="Google Shape;128;p20"/>
          <p:cNvSpPr txBox="1"/>
          <p:nvPr>
            <p:ph idx="12" type="sldNum"/>
          </p:nvPr>
        </p:nvSpPr>
        <p:spPr>
          <a:xfrm>
            <a:off x="8213401" y="4248586"/>
            <a:ext cx="465300" cy="47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0"/>
          <p:cNvPicPr preferRelativeResize="0"/>
          <p:nvPr/>
        </p:nvPicPr>
        <p:blipFill>
          <a:blip r:embed="rId3">
            <a:alphaModFix/>
          </a:blip>
          <a:stretch>
            <a:fillRect/>
          </a:stretch>
        </p:blipFill>
        <p:spPr>
          <a:xfrm>
            <a:off x="4987837" y="939691"/>
            <a:ext cx="2832575" cy="1888410"/>
          </a:xfrm>
          <a:prstGeom prst="rect">
            <a:avLst/>
          </a:prstGeom>
          <a:noFill/>
          <a:ln>
            <a:noFill/>
          </a:ln>
        </p:spPr>
      </p:pic>
      <p:pic>
        <p:nvPicPr>
          <p:cNvPr id="130" name="Google Shape;130;p20"/>
          <p:cNvPicPr preferRelativeResize="0"/>
          <p:nvPr/>
        </p:nvPicPr>
        <p:blipFill>
          <a:blip r:embed="rId4">
            <a:alphaModFix/>
          </a:blip>
          <a:stretch>
            <a:fillRect/>
          </a:stretch>
        </p:blipFill>
        <p:spPr>
          <a:xfrm>
            <a:off x="1323587" y="2711469"/>
            <a:ext cx="2832575" cy="1888419"/>
          </a:xfrm>
          <a:prstGeom prst="rect">
            <a:avLst/>
          </a:prstGeom>
          <a:noFill/>
          <a:ln>
            <a:noFill/>
          </a:ln>
        </p:spPr>
      </p:pic>
      <p:pic>
        <p:nvPicPr>
          <p:cNvPr id="131" name="Google Shape;131;p20"/>
          <p:cNvPicPr preferRelativeResize="0"/>
          <p:nvPr/>
        </p:nvPicPr>
        <p:blipFill>
          <a:blip r:embed="rId5">
            <a:alphaModFix/>
          </a:blip>
          <a:stretch>
            <a:fillRect/>
          </a:stretch>
        </p:blipFill>
        <p:spPr>
          <a:xfrm>
            <a:off x="1323576" y="939700"/>
            <a:ext cx="2832587" cy="1888400"/>
          </a:xfrm>
          <a:prstGeom prst="rect">
            <a:avLst/>
          </a:prstGeom>
          <a:noFill/>
          <a:ln>
            <a:noFill/>
          </a:ln>
        </p:spPr>
      </p:pic>
      <p:pic>
        <p:nvPicPr>
          <p:cNvPr id="132" name="Google Shape;132;p20"/>
          <p:cNvPicPr preferRelativeResize="0"/>
          <p:nvPr/>
        </p:nvPicPr>
        <p:blipFill>
          <a:blip r:embed="rId6">
            <a:alphaModFix/>
          </a:blip>
          <a:stretch>
            <a:fillRect/>
          </a:stretch>
        </p:blipFill>
        <p:spPr>
          <a:xfrm>
            <a:off x="4987838" y="2711488"/>
            <a:ext cx="2832575" cy="18884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