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  <p:embeddedFont>
      <p:font typeface="Fira Sans Extra Condensed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Inter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FiraSansExtraCondensedMedium-regular.fntdata"/><Relationship Id="rId21" Type="http://schemas.openxmlformats.org/officeDocument/2006/relationships/slide" Target="slides/slide17.xml"/><Relationship Id="rId43" Type="http://schemas.openxmlformats.org/officeDocument/2006/relationships/font" Target="fonts/Inter-bold.fntdata"/><Relationship Id="rId24" Type="http://schemas.openxmlformats.org/officeDocument/2006/relationships/slide" Target="slides/slide20.xml"/><Relationship Id="rId46" Type="http://schemas.openxmlformats.org/officeDocument/2006/relationships/font" Target="fonts/FiraSansExtraCondensedMedium-italic.fntdata"/><Relationship Id="rId23" Type="http://schemas.openxmlformats.org/officeDocument/2006/relationships/slide" Target="slides/slide19.xml"/><Relationship Id="rId45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FiraSansExtraCondensedMedium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8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8e6b1ac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8e6b1ac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e6b1ac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8e6b1ac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8e6b1ac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8e6b1ac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8e6b1ac0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8e6b1ac0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8e6b1ac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8e6b1ac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8e6b1ac0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8e6b1ac0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8e6b1ac0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8e6b1ac0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8e6b1ac0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8e6b1ac0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8e6b1ac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8e6b1ac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8e6b1ac0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8e6b1ac0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932d101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932d101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932d10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932d10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932d101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932d101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932d101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932d101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932d101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932d101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932d101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932d101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932d19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932d19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73fdc2d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73fdc2d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9fa940987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9fa94098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9fa9409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9fa9409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fa94098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fa94098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8e6b1a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8e6b1a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3fdc2d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3fdc2d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8e6b1ac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8e6b1ac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github.com/rickiepark/handson-ml2/blob/master/09_unsupervised_learning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platform.ai/post/the-silhouette-loss-function-metric-learning-with-a-cluster-validity-inde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hyperlink" Target="https://github.com/rickiepark/handson-ml2/blob/master/09_unsupervised_learning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hyperlink" Target="https://github.com/pilsung-kang/Business-Analytics-IME654-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github.com/pilsung-kang/Business-Analytics-IME654-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github.com/pilsung-kang/Business-Analytics-IME654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hyperlink" Target="https://github.com/pilsung-kang/Business-Analytics-IME654-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github.com/pilsung-kang/Business-Analytics-IME654-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hyperlink" Target="https://github.com/pilsung-kang/Business-Analytics-IME654-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hyperlink" Target="https://github.com/pilsung-kang/Business-Analytics-IME654-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hyperlink" Target="https://github.com/pilsung-kang/Business-Analytics-IME654-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hyperlink" Target="https://github.com/rickiepark/handson-ml2/blob/master/09_unsupervised_learning.ipyn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ithub.com/rickiepark/handson-ml2" TargetMode="External"/><Relationship Id="rId4" Type="http://schemas.openxmlformats.org/officeDocument/2006/relationships/hyperlink" Target="https://www.youtube.com/playlist?list=PLetSlH8YjIfWMdw9AuLR5ybkVvGcoG2EW" TargetMode="External"/><Relationship Id="rId5" Type="http://schemas.openxmlformats.org/officeDocument/2006/relationships/hyperlink" Target="https://ai-rtistic.com/2021/07/29/fundamantal-unsupervised-learn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rickiepark/handson-ml2/blob/master/09_unsupervised_learning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724083" y="1545450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Chapter 06.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비지도 학습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rgbClr val="4A8CFF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838875" y="3598050"/>
            <a:ext cx="26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혼공머신 1조 오동훈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최적의 클러스터 찾기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717800" y="899150"/>
            <a:ext cx="7131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[ 방법 1 ] inertia 가 급격하게 감소하는 지점에서의 클러스터 개수.</a:t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" y="1915325"/>
            <a:ext cx="5434900" cy="21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github.com/rickiepark/handson-ml2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-810" r="810" t="0"/>
          <a:stretch/>
        </p:blipFill>
        <p:spPr>
          <a:xfrm>
            <a:off x="1758850" y="733525"/>
            <a:ext cx="7385150" cy="41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>
            <p:ph type="title"/>
          </p:nvPr>
        </p:nvSpPr>
        <p:spPr>
          <a:xfrm>
            <a:off x="717900" y="3627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최적의 클러스터 찾기</a:t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656575" y="875050"/>
            <a:ext cx="7131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[ 방법 2 ] 실루엣 score 가 1에 가까운 클러스터 개수 찾기.</a:t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4" y="1438925"/>
            <a:ext cx="3099776" cy="11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40825" y="4429125"/>
            <a:ext cx="4462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platform.ai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k-평균 알고리즘의 한계</a:t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717800" y="1229000"/>
            <a:ext cx="7131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Outlier 에 예민하다.</a:t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다양한 모양의 클러스터에 취약.</a:t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213550"/>
            <a:ext cx="69532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github.com/rickiepark/handson-ml2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3235150" y="2227050"/>
            <a:ext cx="519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차원 축소</a:t>
            </a:r>
            <a:endParaRPr/>
          </a:p>
        </p:txBody>
      </p:sp>
      <p:sp>
        <p:nvSpPr>
          <p:cNvPr id="300" name="Google Shape;300;p4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Dimensionality Reduction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1" name="Google Shape;301;p4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717800" y="1889350"/>
            <a:ext cx="3772500" cy="239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717800" y="1401550"/>
            <a:ext cx="3772500" cy="4878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846378" y="1401550"/>
            <a:ext cx="3644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846378" y="2080550"/>
            <a:ext cx="35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고차원 데이터, 노이즈 발생 가능성 증가 </a:t>
            </a:r>
            <a:endParaRPr sz="1500"/>
          </a:p>
        </p:txBody>
      </p:sp>
      <p:sp>
        <p:nvSpPr>
          <p:cNvPr id="311" name="Google Shape;311;p41"/>
          <p:cNvSpPr txBox="1"/>
          <p:nvPr>
            <p:ph type="title"/>
          </p:nvPr>
        </p:nvSpPr>
        <p:spPr>
          <a:xfrm>
            <a:off x="846378" y="2801500"/>
            <a:ext cx="17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계산 복잡성 증가</a:t>
            </a:r>
            <a:r>
              <a:rPr lang="en" sz="1500"/>
              <a:t> </a:t>
            </a:r>
            <a:endParaRPr sz="1500"/>
          </a:p>
        </p:txBody>
      </p:sp>
      <p:sp>
        <p:nvSpPr>
          <p:cNvPr id="312" name="Google Shape;312;p41"/>
          <p:cNvSpPr txBox="1"/>
          <p:nvPr>
            <p:ph type="title"/>
          </p:nvPr>
        </p:nvSpPr>
        <p:spPr>
          <a:xfrm>
            <a:off x="846378" y="3254525"/>
            <a:ext cx="32580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데이터를 설명하는 변수들의 상관관계 많을수록, 모델 퍼포먼스의 감소</a:t>
            </a:r>
            <a:r>
              <a:rPr lang="en" sz="1500"/>
              <a:t> </a:t>
            </a:r>
            <a:endParaRPr sz="1500"/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4718375" y="1798450"/>
            <a:ext cx="3894300" cy="24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저차원에서도 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데이터를 잘 설명하는 변수들의 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부분 집합을 찾는 것.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00" y="1324450"/>
            <a:ext cx="71151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763" y="2886138"/>
            <a:ext cx="330517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235150" y="2227050"/>
            <a:ext cx="519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327" name="Google Shape;327;p4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Principal Component Analysis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8" name="Google Shape;328;p43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0" y="1108275"/>
            <a:ext cx="7360701" cy="34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5312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원리</a:t>
            </a:r>
            <a:endParaRPr/>
          </a:p>
        </p:txBody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531200" y="1175400"/>
            <a:ext cx="78948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원본 데이터의 분산을 보존하는, 서로 수직인 기저 집합을 찾는 것.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데이터가 projection 된 이후에도 데이터의 분산을 보존.</a:t>
            </a:r>
            <a:endParaRPr sz="2000"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25" y="2357937"/>
            <a:ext cx="4764199" cy="21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>
            <p:ph type="title"/>
          </p:nvPr>
        </p:nvSpPr>
        <p:spPr>
          <a:xfrm>
            <a:off x="531200" y="2436825"/>
            <a:ext cx="34986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차원 축소 이후,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데이터의 분산이 큰 방향으로 진행.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478725" y="4159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원리 - 공분산 </a:t>
            </a:r>
            <a:endParaRPr/>
          </a:p>
        </p:txBody>
      </p:sp>
      <p:grpSp>
        <p:nvGrpSpPr>
          <p:cNvPr id="349" name="Google Shape;349;p46"/>
          <p:cNvGrpSpPr/>
          <p:nvPr/>
        </p:nvGrpSpPr>
        <p:grpSpPr>
          <a:xfrm>
            <a:off x="4385014" y="1269687"/>
            <a:ext cx="4659903" cy="2045832"/>
            <a:chOff x="2176800" y="2087875"/>
            <a:chExt cx="5619758" cy="2378875"/>
          </a:xfrm>
        </p:grpSpPr>
        <p:pic>
          <p:nvPicPr>
            <p:cNvPr id="350" name="Google Shape;35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6800" y="2087875"/>
              <a:ext cx="5619758" cy="237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46"/>
            <p:cNvSpPr/>
            <p:nvPr/>
          </p:nvSpPr>
          <p:spPr>
            <a:xfrm>
              <a:off x="6720225" y="3808075"/>
              <a:ext cx="965100" cy="51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6"/>
          <p:cNvSpPr txBox="1"/>
          <p:nvPr>
            <p:ph type="title"/>
          </p:nvPr>
        </p:nvSpPr>
        <p:spPr>
          <a:xfrm>
            <a:off x="524650" y="2702550"/>
            <a:ext cx="34617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서로 다른 변수들 간의 의존 관계를 </a:t>
            </a:r>
            <a:r>
              <a:rPr lang="en" sz="1200"/>
              <a:t>수치적으로 표현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직관적 의미는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어떤 변수가 증가, 감소 경향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-&gt; 다른 변수가 어느 정도로 따라가는가</a:t>
            </a:r>
            <a:endParaRPr sz="1200"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50" y="1488475"/>
            <a:ext cx="3995226" cy="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6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비지도 학습</a:t>
            </a:r>
            <a:endParaRPr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비지도 학습의 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비지도 학습의 대상</a:t>
            </a:r>
            <a:endParaRPr/>
          </a:p>
        </p:txBody>
      </p:sp>
      <p:sp>
        <p:nvSpPr>
          <p:cNvPr id="191" name="Google Shape;191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k-평균 알고리즘</a:t>
            </a:r>
            <a:endParaRPr/>
          </a:p>
        </p:txBody>
      </p:sp>
      <p:sp>
        <p:nvSpPr>
          <p:cNvPr id="192" name="Google Shape;192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29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알고리즘 원리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학습의 방향성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한계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차원 축소</a:t>
            </a:r>
            <a:endParaRPr/>
          </a:p>
        </p:txBody>
      </p:sp>
      <p:sp>
        <p:nvSpPr>
          <p:cNvPr id="195" name="Google Shape;195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차원축소의 Background</a:t>
            </a:r>
            <a:endParaRPr/>
          </a:p>
        </p:txBody>
      </p:sp>
      <p:sp>
        <p:nvSpPr>
          <p:cNvPr id="197" name="Google Shape;197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98" name="Google Shape;198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이론적 접근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알고리즘 원리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5312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원리 - 고유값 &amp; 고유벡터</a:t>
            </a:r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531200" y="1132375"/>
            <a:ext cx="3568500" cy="4557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 txBox="1"/>
          <p:nvPr/>
        </p:nvSpPr>
        <p:spPr>
          <a:xfrm>
            <a:off x="687499" y="1116325"/>
            <a:ext cx="356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Eigenvalue &amp; Eigenvector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00" y="1817150"/>
            <a:ext cx="75438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00" y="3217325"/>
            <a:ext cx="4263801" cy="16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>
            <p:ph type="title"/>
          </p:nvPr>
        </p:nvSpPr>
        <p:spPr>
          <a:xfrm>
            <a:off x="5127450" y="3556900"/>
            <a:ext cx="34617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고유값에 대응하는 벡터가 고유벡터이다.</a:t>
            </a:r>
            <a:endParaRPr sz="1200"/>
          </a:p>
        </p:txBody>
      </p:sp>
      <p:sp>
        <p:nvSpPr>
          <p:cNvPr id="365" name="Google Shape;365;p47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5312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Procedure</a:t>
            </a:r>
            <a:endParaRPr/>
          </a:p>
        </p:txBody>
      </p:sp>
      <p:sp>
        <p:nvSpPr>
          <p:cNvPr id="371" name="Google Shape;371;p48"/>
          <p:cNvSpPr txBox="1"/>
          <p:nvPr>
            <p:ph type="title"/>
          </p:nvPr>
        </p:nvSpPr>
        <p:spPr>
          <a:xfrm>
            <a:off x="531200" y="1175400"/>
            <a:ext cx="81633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Centering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데이터의 중심을 평균값으로 조정, 이후 공분산을 계산할 때 유용. </a:t>
            </a:r>
            <a:endParaRPr sz="2000"/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8" y="2102900"/>
            <a:ext cx="68294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 txBox="1"/>
          <p:nvPr/>
        </p:nvSpPr>
        <p:spPr>
          <a:xfrm>
            <a:off x="4181350" y="44122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5312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Procedure</a:t>
            </a:r>
            <a:endParaRPr/>
          </a:p>
        </p:txBody>
      </p:sp>
      <p:sp>
        <p:nvSpPr>
          <p:cNvPr id="379" name="Google Shape;379;p49"/>
          <p:cNvSpPr txBox="1"/>
          <p:nvPr>
            <p:ph type="title"/>
          </p:nvPr>
        </p:nvSpPr>
        <p:spPr>
          <a:xfrm>
            <a:off x="531200" y="1175400"/>
            <a:ext cx="81633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최적화 문제 계산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벡터 X 가 기저 w 에 투영되었을 때 공분산 계산.</a:t>
            </a:r>
            <a:endParaRPr sz="2000"/>
          </a:p>
        </p:txBody>
      </p:sp>
      <p:pic>
        <p:nvPicPr>
          <p:cNvPr id="380" name="Google Shape;3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00" y="2152650"/>
            <a:ext cx="6667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9"/>
          <p:cNvSpPr txBox="1"/>
          <p:nvPr>
            <p:ph type="title"/>
          </p:nvPr>
        </p:nvSpPr>
        <p:spPr>
          <a:xfrm>
            <a:off x="531200" y="3055125"/>
            <a:ext cx="81633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 is the sample covariance matrix where x is normalized.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PCA 의 목적은 V를 최대화 하는 것.</a:t>
            </a:r>
            <a:endParaRPr sz="2000"/>
          </a:p>
        </p:txBody>
      </p:sp>
      <p:sp>
        <p:nvSpPr>
          <p:cNvPr id="382" name="Google Shape;382;p49"/>
          <p:cNvSpPr txBox="1"/>
          <p:nvPr/>
        </p:nvSpPr>
        <p:spPr>
          <a:xfrm>
            <a:off x="4562350" y="44122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490350" y="2134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Procedure</a:t>
            </a:r>
            <a:endParaRPr/>
          </a:p>
        </p:txBody>
      </p:sp>
      <p:sp>
        <p:nvSpPr>
          <p:cNvPr id="388" name="Google Shape;388;p50"/>
          <p:cNvSpPr txBox="1"/>
          <p:nvPr>
            <p:ph type="title"/>
          </p:nvPr>
        </p:nvSpPr>
        <p:spPr>
          <a:xfrm>
            <a:off x="531200" y="786150"/>
            <a:ext cx="8163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Lagrangian multiplier</a:t>
            </a:r>
            <a:endParaRPr sz="2000"/>
          </a:p>
        </p:txBody>
      </p:sp>
      <p:pic>
        <p:nvPicPr>
          <p:cNvPr id="389" name="Google Shape;3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00" y="1494450"/>
            <a:ext cx="2486575" cy="2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0"/>
          <p:cNvSpPr/>
          <p:nvPr/>
        </p:nvSpPr>
        <p:spPr>
          <a:xfrm>
            <a:off x="3684175" y="1350675"/>
            <a:ext cx="1323600" cy="4557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0"/>
          <p:cNvSpPr txBox="1"/>
          <p:nvPr/>
        </p:nvSpPr>
        <p:spPr>
          <a:xfrm>
            <a:off x="3729927" y="1334625"/>
            <a:ext cx="1323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기본 가정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0"/>
          <p:cNvSpPr txBox="1"/>
          <p:nvPr>
            <p:ph type="title"/>
          </p:nvPr>
        </p:nvSpPr>
        <p:spPr>
          <a:xfrm>
            <a:off x="5149875" y="1280250"/>
            <a:ext cx="38295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제약 조건 g를 만족하는 f의 최솟값 또는 최댓값은 f와 g가 접하는 지점에 존재할 수 있다.</a:t>
            </a:r>
            <a:endParaRPr sz="1300"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175" y="1987175"/>
            <a:ext cx="2408851" cy="60676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 txBox="1"/>
          <p:nvPr>
            <p:ph type="title"/>
          </p:nvPr>
        </p:nvSpPr>
        <p:spPr>
          <a:xfrm>
            <a:off x="3684175" y="2663325"/>
            <a:ext cx="5360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어떠한 지점에서의 접선 벡터와 grandient 벡터의 내적은 0 이므로,  f, g의 gradient 가 서로 상수배인 관계.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Lagrangian multiplier 는 다음의 보조 함수가 정의된다.</a:t>
            </a:r>
            <a:endParaRPr sz="1200"/>
          </a:p>
        </p:txBody>
      </p:sp>
      <p:pic>
        <p:nvPicPr>
          <p:cNvPr id="395" name="Google Shape;39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875" y="2034477"/>
            <a:ext cx="2408850" cy="55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4175" y="3680025"/>
            <a:ext cx="53530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490350" y="2134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Procedure</a:t>
            </a:r>
            <a:endParaRPr/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531200" y="786150"/>
            <a:ext cx="8163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Lagrangian multiplier</a:t>
            </a:r>
            <a:endParaRPr sz="2000"/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88" y="1341763"/>
            <a:ext cx="52101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1"/>
          <p:cNvSpPr txBox="1"/>
          <p:nvPr>
            <p:ph type="title"/>
          </p:nvPr>
        </p:nvSpPr>
        <p:spPr>
          <a:xfrm>
            <a:off x="4268000" y="1341775"/>
            <a:ext cx="47163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Lagrangian multiplier 를 적용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 결과 ]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lambda = 데이터 S 의 고유값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 = 데이터 S 의 고유 벡터</a:t>
            </a:r>
            <a:endParaRPr sz="1200"/>
          </a:p>
        </p:txBody>
      </p:sp>
      <p:pic>
        <p:nvPicPr>
          <p:cNvPr id="405" name="Google Shape;40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00" y="3984563"/>
            <a:ext cx="74485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>
            <p:ph type="title"/>
          </p:nvPr>
        </p:nvSpPr>
        <p:spPr>
          <a:xfrm>
            <a:off x="5588900" y="3735575"/>
            <a:ext cx="2074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ex.</a:t>
            </a:r>
            <a:endParaRPr sz="1700"/>
          </a:p>
        </p:txBody>
      </p:sp>
      <p:sp>
        <p:nvSpPr>
          <p:cNvPr id="407" name="Google Shape;407;p51"/>
          <p:cNvSpPr/>
          <p:nvPr/>
        </p:nvSpPr>
        <p:spPr>
          <a:xfrm>
            <a:off x="2230625" y="3997975"/>
            <a:ext cx="824700" cy="7812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1"/>
          <p:cNvSpPr txBox="1"/>
          <p:nvPr/>
        </p:nvSpPr>
        <p:spPr>
          <a:xfrm>
            <a:off x="4714750" y="44884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490350" y="2134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Procedure</a:t>
            </a:r>
            <a:endParaRPr/>
          </a:p>
        </p:txBody>
      </p:sp>
      <p:sp>
        <p:nvSpPr>
          <p:cNvPr id="414" name="Google Shape;414;p52"/>
          <p:cNvSpPr txBox="1"/>
          <p:nvPr>
            <p:ph type="title"/>
          </p:nvPr>
        </p:nvSpPr>
        <p:spPr>
          <a:xfrm>
            <a:off x="531200" y="786150"/>
            <a:ext cx="8163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 적용 &amp; 설명된 분산</a:t>
            </a:r>
            <a:endParaRPr sz="2000"/>
          </a:p>
        </p:txBody>
      </p:sp>
      <p:sp>
        <p:nvSpPr>
          <p:cNvPr id="415" name="Google Shape;415;p52"/>
          <p:cNvSpPr txBox="1"/>
          <p:nvPr>
            <p:ph type="title"/>
          </p:nvPr>
        </p:nvSpPr>
        <p:spPr>
          <a:xfrm>
            <a:off x="531200" y="3628000"/>
            <a:ext cx="3516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실제로 계산을 해보면, lambda 1 값은 1.2840 이 나오고, lambda 2 값은 0.0491이 나온다. </a:t>
            </a:r>
            <a:endParaRPr sz="1200"/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00" y="1401463"/>
            <a:ext cx="74485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/>
          <p:nvPr/>
        </p:nvSpPr>
        <p:spPr>
          <a:xfrm>
            <a:off x="2230625" y="1414875"/>
            <a:ext cx="824700" cy="7812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50" y="2455663"/>
            <a:ext cx="52101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25" y="2960500"/>
            <a:ext cx="659144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>
            <p:ph type="title"/>
          </p:nvPr>
        </p:nvSpPr>
        <p:spPr>
          <a:xfrm>
            <a:off x="4157300" y="3533200"/>
            <a:ext cx="4597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(lambda 1) / (lambda 1 + lambda 2) = 0.96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 차원 데이터를 첫 번째 주성분에 사영시키면 원데이터 분산의 96% 가 보존된다.</a:t>
            </a:r>
            <a:r>
              <a:rPr lang="en" sz="1200"/>
              <a:t> </a:t>
            </a:r>
            <a:endParaRPr sz="1200"/>
          </a:p>
        </p:txBody>
      </p:sp>
      <p:sp>
        <p:nvSpPr>
          <p:cNvPr id="421" name="Google Shape;421;p52"/>
          <p:cNvSpPr txBox="1"/>
          <p:nvPr/>
        </p:nvSpPr>
        <p:spPr>
          <a:xfrm>
            <a:off x="4638550" y="44884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고려대 DSBA 연구실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490350" y="2134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데이터 재구성 </a:t>
            </a:r>
            <a:endParaRPr/>
          </a:p>
        </p:txBody>
      </p:sp>
      <p:sp>
        <p:nvSpPr>
          <p:cNvPr id="427" name="Google Shape;427;p53"/>
          <p:cNvSpPr txBox="1"/>
          <p:nvPr>
            <p:ph type="title"/>
          </p:nvPr>
        </p:nvSpPr>
        <p:spPr>
          <a:xfrm>
            <a:off x="531200" y="1768475"/>
            <a:ext cx="81633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압축된 데이터셋에 PCA 변환을 반대로 적용하면 원래의 차원으로 되돌릴 수 있다.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pca.inverse_transform() 메서드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원본과 재구성 데이터 사이의 차이 = 재구성 오차 </a:t>
            </a:r>
            <a:endParaRPr sz="1500"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= 데이터 간 평균 제곱 거리</a:t>
            </a:r>
            <a:endParaRPr sz="1500"/>
          </a:p>
        </p:txBody>
      </p:sp>
      <p:sp>
        <p:nvSpPr>
          <p:cNvPr id="428" name="Google Shape;428;p53"/>
          <p:cNvSpPr/>
          <p:nvPr/>
        </p:nvSpPr>
        <p:spPr>
          <a:xfrm>
            <a:off x="531200" y="1213188"/>
            <a:ext cx="2427000" cy="4557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725407" y="1197138"/>
            <a:ext cx="2427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원본 데이터 재구성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3"/>
          <p:cNvSpPr/>
          <p:nvPr/>
        </p:nvSpPr>
        <p:spPr>
          <a:xfrm>
            <a:off x="799600" y="3294625"/>
            <a:ext cx="7807200" cy="11082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"/>
          <p:cNvSpPr txBox="1"/>
          <p:nvPr/>
        </p:nvSpPr>
        <p:spPr>
          <a:xfrm>
            <a:off x="894950" y="3294625"/>
            <a:ext cx="760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X2 = pca.fit_transform(X1)					# X1 : 원본 데이터,  X2 : 저차원 변환 데이터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X3 = pca.inverse_transform(X2)				# X3 : 복원 데이터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np.mean(np.sum(np.square(X3 - X1), axis=1)) 	# 재구성 오차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490350" y="2134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이외의 차원 축소 기법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490350" y="9515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Isomap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4"/>
          <p:cNvSpPr txBox="1"/>
          <p:nvPr/>
        </p:nvSpPr>
        <p:spPr>
          <a:xfrm>
            <a:off x="2654550" y="1000975"/>
            <a:ext cx="5603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1212375" y="1378450"/>
            <a:ext cx="4287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t-SNE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(t-distributed stochastic neighbor embedding)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4553125" y="951550"/>
            <a:ext cx="42870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MDS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(multi-dimensional scaling)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25" y="2671975"/>
            <a:ext cx="2306425" cy="18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475" y="2671975"/>
            <a:ext cx="5841874" cy="2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4"/>
          <p:cNvSpPr txBox="1"/>
          <p:nvPr/>
        </p:nvSpPr>
        <p:spPr>
          <a:xfrm>
            <a:off x="4416850" y="44979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github.com/rickiepark/handson-ml2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/>
        </p:nvSpPr>
        <p:spPr>
          <a:xfrm>
            <a:off x="490350" y="2134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기타</a:t>
            </a:r>
            <a:endParaRPr b="1" sz="2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975450" y="1640038"/>
            <a:ext cx="660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(density based spatial clustering of applications with noise)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5"/>
          <p:cNvSpPr txBox="1"/>
          <p:nvPr/>
        </p:nvSpPr>
        <p:spPr>
          <a:xfrm>
            <a:off x="424450" y="1142000"/>
            <a:ext cx="35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클러스터링 관련</a:t>
            </a:r>
            <a:endParaRPr b="1" sz="20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1042800" y="3249625"/>
            <a:ext cx="660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가우시안 혼합 모델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베이지안 가우시안 혼합 모델</a:t>
            </a:r>
            <a:endParaRPr b="1" sz="15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/>
        </p:nvSpPr>
        <p:spPr>
          <a:xfrm>
            <a:off x="514600" y="2676925"/>
            <a:ext cx="35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밀도 기반 - 이상치 탐지</a:t>
            </a:r>
            <a:endParaRPr b="1" sz="20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58" name="Google Shape;458;p56"/>
          <p:cNvSpPr txBox="1"/>
          <p:nvPr/>
        </p:nvSpPr>
        <p:spPr>
          <a:xfrm>
            <a:off x="713225" y="1722075"/>
            <a:ext cx="46317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b="1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spcBef>
                <a:spcPts val="1600"/>
              </a:spcBef>
              <a:spcAft>
                <a:spcPts val="0"/>
              </a:spcAft>
              <a:buClr>
                <a:srgbClr val="4A8C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 HandsOn ML 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github.com/rickiepark/handson-ml2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[Korea University] Business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ai-rtistic.blog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56"/>
          <p:cNvSpPr/>
          <p:nvPr/>
        </p:nvSpPr>
        <p:spPr>
          <a:xfrm>
            <a:off x="713225" y="3488625"/>
            <a:ext cx="4294500" cy="11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비지도 학습</a:t>
            </a:r>
            <a:endParaRPr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Unsupervised Learning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비지도 학습이란?</a:t>
            </a:r>
            <a:endParaRPr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3994375" y="2142600"/>
            <a:ext cx="4055400" cy="22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결과정보가 없는 데이터들에 대해서 특정 패턴을 찾는 것.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데이터의 잠재 구조, 계층 구조 찾기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숨겨진 사용자 집단 찾기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사용패턴 찾기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17800" y="383175"/>
            <a:ext cx="7708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비지도 학습의 대상</a:t>
            </a:r>
            <a:r>
              <a:rPr lang="en"/>
              <a:t> 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572100" y="31046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군집화</a:t>
            </a:r>
            <a:endParaRPr b="1" sz="30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572100" y="36755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유사성에 따라 데이터를 분할하는 방식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489912" y="31046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밀도 추정</a:t>
            </a:r>
            <a:endParaRPr b="1" sz="30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489912" y="36755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 별로 주어진 데이터를 발생시키는 확률 계산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6261800" y="31046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차원축소</a:t>
            </a:r>
            <a:endParaRPr b="1" sz="30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6261800" y="36755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고차원의 데이터 정보를 저차원으로 변환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38" y="1270613"/>
            <a:ext cx="2318125" cy="170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00" y="1244475"/>
            <a:ext cx="2465925" cy="1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524" y="1035287"/>
            <a:ext cx="2403283" cy="19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235150" y="2227050"/>
            <a:ext cx="519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k-평균 알고리즘</a:t>
            </a:r>
            <a:endParaRPr/>
          </a:p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K-mean clustering algorithm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5" name="Google Shape;235;p33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알고리즘의 원리 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4294967295" type="subTitle"/>
          </p:nvPr>
        </p:nvSpPr>
        <p:spPr>
          <a:xfrm>
            <a:off x="1227425" y="207965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1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7" name="Google Shape;247;p34"/>
          <p:cNvSpPr txBox="1"/>
          <p:nvPr>
            <p:ph idx="4294967295" type="subTitle"/>
          </p:nvPr>
        </p:nvSpPr>
        <p:spPr>
          <a:xfrm>
            <a:off x="3796825" y="176410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2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8" name="Google Shape;248;p34"/>
          <p:cNvSpPr txBox="1"/>
          <p:nvPr>
            <p:ph idx="4294967295" type="subTitle"/>
          </p:nvPr>
        </p:nvSpPr>
        <p:spPr>
          <a:xfrm>
            <a:off x="6366225" y="1471875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3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9" name="Google Shape;249;p34"/>
          <p:cNvSpPr txBox="1"/>
          <p:nvPr>
            <p:ph idx="4294967295" type="subTitle"/>
          </p:nvPr>
        </p:nvSpPr>
        <p:spPr>
          <a:xfrm>
            <a:off x="717800" y="2796700"/>
            <a:ext cx="25695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처음에는 센트로이드를 랜덤하게 선정한다.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50" name="Google Shape;250;p34"/>
          <p:cNvSpPr txBox="1"/>
          <p:nvPr>
            <p:ph idx="4294967295" type="subTitle"/>
          </p:nvPr>
        </p:nvSpPr>
        <p:spPr>
          <a:xfrm>
            <a:off x="3250200" y="2489350"/>
            <a:ext cx="25695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샘플에 레이블을 할당하고 센트로이드를 업데이트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51" name="Google Shape;251;p34"/>
          <p:cNvSpPr txBox="1"/>
          <p:nvPr>
            <p:ph idx="4294967295" type="subTitle"/>
          </p:nvPr>
        </p:nvSpPr>
        <p:spPr>
          <a:xfrm>
            <a:off x="5852025" y="2175625"/>
            <a:ext cx="25695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업데이트는 센트로이드 변화가 없을 때까지 진행.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변동성 문제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3" y="1304925"/>
            <a:ext cx="81438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4181350" y="4336000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출처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github.com/rickiepark/handson-ml2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00" y="1094800"/>
            <a:ext cx="44386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5036150" y="1452425"/>
            <a:ext cx="39189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샘플과 센트로이드 사이의 거리를 측정하여 모델의 대략적인 성능 확인.</a:t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108150" y="2548925"/>
            <a:ext cx="348300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>
            <p:ph idx="1" type="subTitle"/>
          </p:nvPr>
        </p:nvSpPr>
        <p:spPr>
          <a:xfrm>
            <a:off x="5229108" y="2740150"/>
            <a:ext cx="3241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kmeans.inertia_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&gt;&gt;&gt; 211.5982…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