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0" r:id="rId2"/>
  </p:sldMasterIdLst>
  <p:notesMasterIdLst>
    <p:notesMasterId r:id="rId11"/>
  </p:notesMasterIdLst>
  <p:sldIdLst>
    <p:sldId id="534" r:id="rId3"/>
    <p:sldId id="555" r:id="rId4"/>
    <p:sldId id="564" r:id="rId5"/>
    <p:sldId id="565" r:id="rId6"/>
    <p:sldId id="566" r:id="rId7"/>
    <p:sldId id="567" r:id="rId8"/>
    <p:sldId id="569" r:id="rId9"/>
    <p:sldId id="56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0B"/>
    <a:srgbClr val="221815"/>
    <a:srgbClr val="56C4D2"/>
    <a:srgbClr val="D33859"/>
    <a:srgbClr val="ED6D00"/>
    <a:srgbClr val="7F0001"/>
    <a:srgbClr val="FCC800"/>
    <a:srgbClr val="CCECFF"/>
    <a:srgbClr val="0000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4795" autoAdjust="0"/>
  </p:normalViewPr>
  <p:slideViewPr>
    <p:cSldViewPr snapToGrid="0">
      <p:cViewPr varScale="1">
        <p:scale>
          <a:sx n="98" d="100"/>
          <a:sy n="98" d="100"/>
        </p:scale>
        <p:origin x="408" y="90"/>
      </p:cViewPr>
      <p:guideLst>
        <p:guide orient="horz" pos="2183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3B942-B491-4E2C-8DA6-582EB0035861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9D0A5-F34A-4FFF-9E93-E1A7A738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8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F277A-14D1-4AFB-BEFA-4B10DD2A00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59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D0A5-F34A-4FFF-9E93-E1A7A73877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D0A5-F34A-4FFF-9E93-E1A7A73877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4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D0A5-F34A-4FFF-9E93-E1A7A73877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2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D0A5-F34A-4FFF-9E93-E1A7A73877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D0A5-F34A-4FFF-9E93-E1A7A73877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9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D0A5-F34A-4FFF-9E93-E1A7A73877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CEEDF-A73A-4433-B2D2-65E6DA2B27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7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84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9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5"/>
            <a:ext cx="12192000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4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78318" y="2794960"/>
            <a:ext cx="322474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6239" y="1631849"/>
            <a:ext cx="3477249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79"/>
              </a:lnSpc>
              <a:spcBef>
                <a:spcPts val="0"/>
              </a:spcBef>
            </a:pPr>
            <a:r>
              <a:rPr kumimoji="1" lang="zh-CN" altLang="en-US" sz="1294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把数字世界带入每个人、每个家庭、</a:t>
            </a:r>
            <a:r>
              <a:rPr kumimoji="1" lang="en-US" altLang="zh-CN" sz="1294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/>
            </a:r>
            <a:br>
              <a:rPr kumimoji="1" lang="en-US" altLang="zh-CN" sz="1294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</a:br>
            <a:r>
              <a:rPr kumimoji="1" lang="zh-CN" altLang="en-US" sz="1294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每个组织，构建万物互联的智能世界。</a:t>
            </a: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6634" y="2106124"/>
            <a:ext cx="348138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89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410" y="1402067"/>
            <a:ext cx="392052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3" dirty="0">
                <a:solidFill>
                  <a:srgbClr val="282828"/>
                </a:solidFill>
              </a:rPr>
              <a:t>Thank you.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72485" y="6515947"/>
            <a:ext cx="426664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4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2700" y="6488855"/>
            <a:ext cx="1682955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4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6236" y="5251412"/>
            <a:ext cx="1871756" cy="4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8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55406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88" indent="0" algn="ctr">
              <a:buNone/>
              <a:defRPr sz="2594"/>
            </a:lvl2pPr>
            <a:lvl3pPr marL="1186340" indent="0" algn="ctr">
              <a:buNone/>
              <a:defRPr sz="2334"/>
            </a:lvl3pPr>
            <a:lvl4pPr marL="1779828" indent="0" algn="ctr">
              <a:buNone/>
              <a:defRPr sz="2074"/>
            </a:lvl4pPr>
            <a:lvl5pPr marL="2372681" indent="0" algn="ctr">
              <a:buNone/>
              <a:defRPr sz="2074"/>
            </a:lvl5pPr>
            <a:lvl6pPr marL="2966168" indent="0" algn="ctr">
              <a:buNone/>
              <a:defRPr sz="2074"/>
            </a:lvl6pPr>
            <a:lvl7pPr marL="3559021" indent="0" algn="ctr">
              <a:buNone/>
              <a:defRPr sz="2074"/>
            </a:lvl7pPr>
            <a:lvl8pPr marL="4152508" indent="0" algn="ctr">
              <a:buNone/>
              <a:defRPr sz="2074"/>
            </a:lvl8pPr>
            <a:lvl9pPr marL="4745361" indent="0" algn="ctr">
              <a:buNone/>
              <a:defRPr sz="2074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623" y="1193075"/>
            <a:ext cx="10729365" cy="4999374"/>
          </a:xfrm>
          <a:prstGeom prst="rect">
            <a:avLst/>
          </a:prstGeom>
        </p:spPr>
        <p:txBody>
          <a:bodyPr lIns="0" tIns="0" rIns="0" bIns="0"/>
          <a:lstStyle>
            <a:lvl1pPr marL="1206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6652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4935" indent="-170747">
              <a:buFont typeface="Arial" panose="020B0604020202020204" pitchFamily="34" charset="0"/>
              <a:buChar char="•"/>
              <a:tabLst>
                <a:tab pos="1206652" algn="ctr"/>
              </a:tabLst>
              <a:defRPr sz="1294" baseline="0"/>
            </a:lvl2pPr>
            <a:lvl3pPr marL="524935" indent="-170747">
              <a:buFont typeface="Arial" panose="020B0604020202020204" pitchFamily="34" charset="0"/>
              <a:buChar char="•"/>
              <a:tabLst>
                <a:tab pos="1206652" algn="ctr"/>
              </a:tabLst>
              <a:defRPr sz="1294" baseline="0"/>
            </a:lvl3pPr>
            <a:lvl4pPr marL="524935" indent="-170747">
              <a:buFont typeface="Arial" panose="020B0604020202020204" pitchFamily="34" charset="0"/>
              <a:buChar char="•"/>
              <a:tabLst>
                <a:tab pos="1206652" algn="ctr"/>
              </a:tabLst>
              <a:defRPr sz="1294" baseline="0"/>
            </a:lvl4pPr>
            <a:lvl5pPr marL="524935" indent="-170747">
              <a:buFont typeface="Arial" panose="020B0604020202020204" pitchFamily="34" charset="0"/>
              <a:buChar char="•"/>
              <a:tabLst>
                <a:tab pos="1206652" algn="ctr"/>
              </a:tabLst>
              <a:defRPr sz="1294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2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3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3"/>
            <a:ext cx="12192000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78318" y="2794960"/>
            <a:ext cx="322474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6238" y="1631849"/>
            <a:ext cx="3477249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79"/>
              </a:lnSpc>
              <a:spcBef>
                <a:spcPts val="0"/>
              </a:spcBef>
            </a:pPr>
            <a:r>
              <a:rPr kumimoji="1" lang="zh-CN" altLang="en-US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把数字世界带入每个人、每个家庭、</a:t>
            </a:r>
            <a:r>
              <a:rPr kumimoji="1" lang="en-US" altLang="zh-CN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/>
            </a:r>
            <a:br>
              <a:rPr kumimoji="1" lang="en-US" altLang="zh-CN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</a:br>
            <a:r>
              <a:rPr kumimoji="1" lang="zh-CN" altLang="en-US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每个组织，构建万物互联的智能世界。</a:t>
            </a: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6634" y="2106124"/>
            <a:ext cx="348138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89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409" y="1402067"/>
            <a:ext cx="392052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3" dirty="0">
                <a:solidFill>
                  <a:srgbClr val="282828"/>
                </a:solidFill>
              </a:rPr>
              <a:t>Thank you.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72485" y="6515947"/>
            <a:ext cx="426664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2699" y="6488855"/>
            <a:ext cx="1682955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6236" y="5251410"/>
            <a:ext cx="1871756" cy="4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86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3"/>
            <a:ext cx="12192000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78318" y="2794960"/>
            <a:ext cx="322474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6238" y="1631849"/>
            <a:ext cx="3477249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79"/>
              </a:lnSpc>
              <a:spcBef>
                <a:spcPts val="0"/>
              </a:spcBef>
            </a:pPr>
            <a:r>
              <a:rPr kumimoji="1" lang="zh-CN" altLang="en-US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把数字世界带入每个人、每个家庭、</a:t>
            </a:r>
            <a:r>
              <a:rPr kumimoji="1" lang="en-US" altLang="zh-CN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/>
            </a:r>
            <a:br>
              <a:rPr kumimoji="1" lang="en-US" altLang="zh-CN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</a:br>
            <a:r>
              <a:rPr kumimoji="1" lang="zh-CN" altLang="en-US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每个组织，构建万物互联的智能世界。</a:t>
            </a: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6634" y="2106124"/>
            <a:ext cx="348138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89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409" y="1402067"/>
            <a:ext cx="392052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3" dirty="0">
                <a:solidFill>
                  <a:srgbClr val="282828"/>
                </a:solidFill>
              </a:rPr>
              <a:t>Thank you.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72485" y="6515947"/>
            <a:ext cx="426664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2699" y="6488855"/>
            <a:ext cx="1682955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6236" y="5251410"/>
            <a:ext cx="1871756" cy="4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87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869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3"/>
            <a:ext cx="12192000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78318" y="2794960"/>
            <a:ext cx="322474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6238" y="1631849"/>
            <a:ext cx="3477249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79"/>
              </a:lnSpc>
              <a:spcBef>
                <a:spcPts val="0"/>
              </a:spcBef>
            </a:pPr>
            <a:r>
              <a:rPr kumimoji="1" lang="zh-CN" altLang="en-US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把数字世界带入每个人、每个家庭、</a:t>
            </a:r>
            <a:r>
              <a:rPr kumimoji="1" lang="en-US" altLang="zh-CN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/>
            </a:r>
            <a:br>
              <a:rPr kumimoji="1" lang="en-US" altLang="zh-CN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</a:br>
            <a:r>
              <a:rPr kumimoji="1" lang="zh-CN" altLang="en-US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每个组织，构建万物互联的智能世界。</a:t>
            </a: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6634" y="2106124"/>
            <a:ext cx="348138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89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409" y="1402067"/>
            <a:ext cx="392052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3" dirty="0">
                <a:solidFill>
                  <a:srgbClr val="282828"/>
                </a:solidFill>
              </a:rPr>
              <a:t>Thank you.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72485" y="6515947"/>
            <a:ext cx="426664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2699" y="6488855"/>
            <a:ext cx="1682955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6236" y="5251410"/>
            <a:ext cx="1871756" cy="4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87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hy-ms-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1" y="468000"/>
            <a:ext cx="10947378" cy="4167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13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40"/>
            <a:ext cx="10740640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799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488" indent="0" algn="ctr">
              <a:buNone/>
              <a:defRPr sz="2594"/>
            </a:lvl2pPr>
            <a:lvl3pPr marL="1186340" indent="0" algn="ctr">
              <a:buNone/>
              <a:defRPr sz="2334"/>
            </a:lvl3pPr>
            <a:lvl4pPr marL="1779828" indent="0" algn="ctr">
              <a:buNone/>
              <a:defRPr sz="2074"/>
            </a:lvl4pPr>
            <a:lvl5pPr marL="2372681" indent="0" algn="ctr">
              <a:buNone/>
              <a:defRPr sz="2074"/>
            </a:lvl5pPr>
            <a:lvl6pPr marL="2966168" indent="0" algn="ctr">
              <a:buNone/>
              <a:defRPr sz="2074"/>
            </a:lvl6pPr>
            <a:lvl7pPr marL="3559021" indent="0" algn="ctr">
              <a:buNone/>
              <a:defRPr sz="2074"/>
            </a:lvl7pPr>
            <a:lvl8pPr marL="4152508" indent="0" algn="ctr">
              <a:buNone/>
              <a:defRPr sz="2074"/>
            </a:lvl8pPr>
            <a:lvl9pPr marL="4745361" indent="0" algn="ctr">
              <a:buNone/>
              <a:defRPr sz="2074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94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668"/>
            <a:fld id="{ADB2F010-AB6A-48FF-9B29-594F9BD9F270}" type="datetimeFigureOut">
              <a:rPr lang="zh-CN" altLang="en-US" smtClean="0">
                <a:solidFill>
                  <a:srgbClr val="1D1D1A"/>
                </a:solidFill>
              </a:rPr>
              <a:pPr defTabSz="913668"/>
              <a:t>2022/8/17</a:t>
            </a:fld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668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668"/>
            <a:fld id="{D20F89CD-F427-4A32-B8D1-A158037A1013}" type="slidenum">
              <a:rPr lang="zh-CN" altLang="en-US" smtClean="0">
                <a:solidFill>
                  <a:srgbClr val="1D1D1A"/>
                </a:solidFill>
              </a:rPr>
              <a:pPr defTabSz="913668"/>
              <a:t>‹#›</a:t>
            </a:fld>
            <a:endParaRPr lang="zh-CN" altLang="en-US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1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88" indent="0" algn="ctr">
              <a:buNone/>
              <a:defRPr sz="2594"/>
            </a:lvl2pPr>
            <a:lvl3pPr marL="1186340" indent="0" algn="ctr">
              <a:buNone/>
              <a:defRPr sz="2334"/>
            </a:lvl3pPr>
            <a:lvl4pPr marL="1779828" indent="0" algn="ctr">
              <a:buNone/>
              <a:defRPr sz="2074"/>
            </a:lvl4pPr>
            <a:lvl5pPr marL="2372681" indent="0" algn="ctr">
              <a:buNone/>
              <a:defRPr sz="2074"/>
            </a:lvl5pPr>
            <a:lvl6pPr marL="2966168" indent="0" algn="ctr">
              <a:buNone/>
              <a:defRPr sz="2074"/>
            </a:lvl6pPr>
            <a:lvl7pPr marL="3559021" indent="0" algn="ctr">
              <a:buNone/>
              <a:defRPr sz="2074"/>
            </a:lvl7pPr>
            <a:lvl8pPr marL="4152508" indent="0" algn="ctr">
              <a:buNone/>
              <a:defRPr sz="2074"/>
            </a:lvl8pPr>
            <a:lvl9pPr marL="4745361" indent="0" algn="ctr">
              <a:buNone/>
              <a:defRPr sz="2074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7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3802" y="373878"/>
            <a:ext cx="10516255" cy="715149"/>
          </a:xfrm>
          <a:prstGeom prst="rect">
            <a:avLst/>
          </a:prstGeom>
        </p:spPr>
        <p:txBody>
          <a:bodyPr/>
          <a:lstStyle>
            <a:lvl1pPr marL="0" algn="l" defTabSz="914034" rtl="0" eaLnBrk="1" latinLnBrk="0" hangingPunct="1">
              <a:defRPr kumimoji="1" lang="zh-CN" altLang="en-US" sz="2399" b="1" kern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43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4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34133" y="6402806"/>
            <a:ext cx="141040" cy="138456"/>
          </a:xfrm>
          <a:prstGeom prst="rect">
            <a:avLst/>
          </a:prstGeom>
        </p:spPr>
        <p:txBody>
          <a:bodyPr lIns="0" tIns="0" rIns="0" bIns="0" anchor="t"/>
          <a:lstStyle>
            <a:lvl1pPr algn="l" defTabSz="889914">
              <a:defRPr sz="900">
                <a:solidFill>
                  <a:srgbClr val="1D1D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2153" y="477355"/>
            <a:ext cx="10924197" cy="584778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defTabSz="1186340">
              <a:lnSpc>
                <a:spcPct val="90000"/>
              </a:lnSpc>
              <a:defRPr sz="3099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97098525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3"/>
            <a:ext cx="12192000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78318" y="2794960"/>
            <a:ext cx="322474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6238" y="1631849"/>
            <a:ext cx="3477249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79"/>
              </a:lnSpc>
              <a:spcBef>
                <a:spcPts val="0"/>
              </a:spcBef>
            </a:pPr>
            <a:r>
              <a:rPr kumimoji="1" lang="zh-CN" altLang="en-US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把数字世界带入每个人、每个家庭、</a:t>
            </a:r>
            <a:r>
              <a:rPr kumimoji="1" lang="en-US" altLang="zh-CN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/>
            </a:r>
            <a:br>
              <a:rPr kumimoji="1" lang="en-US" altLang="zh-CN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</a:br>
            <a:r>
              <a:rPr kumimoji="1" lang="zh-CN" altLang="en-US" sz="1299" dirty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每个组织，构建万物互联的智能世界。</a:t>
            </a: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6634" y="2106124"/>
            <a:ext cx="348138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89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409" y="1402067"/>
            <a:ext cx="392052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3" dirty="0">
                <a:solidFill>
                  <a:srgbClr val="282828"/>
                </a:solidFill>
              </a:rPr>
              <a:t>Thank you.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72485" y="6515947"/>
            <a:ext cx="426664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2699" y="6488855"/>
            <a:ext cx="1682955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6236" y="5251410"/>
            <a:ext cx="1871756" cy="4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219" y="5911693"/>
            <a:ext cx="1587106" cy="5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l" defTabSz="913399" rtl="0" eaLnBrk="1" latinLnBrk="0" hangingPunct="1">
        <a:lnSpc>
          <a:spcPts val="3439"/>
        </a:lnSpc>
        <a:spcBef>
          <a:spcPct val="0"/>
        </a:spcBef>
        <a:buNone/>
        <a:defRPr sz="3199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3399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017" indent="0" algn="l" defTabSz="913399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3399" indent="0" algn="l" defTabSz="913399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417" indent="0" algn="l" defTabSz="913399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7434" indent="0" algn="l" defTabSz="913399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2325" indent="-228509" algn="l" defTabSz="913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342" indent="-228509" algn="l" defTabSz="913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359" indent="-228509" algn="l" defTabSz="913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6" indent="-228509" algn="l" defTabSz="913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3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399" algn="l" defTabSz="913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417" algn="l" defTabSz="913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434" algn="l" defTabSz="913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451" algn="l" defTabSz="913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833" algn="l" defTabSz="913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850" algn="l" defTabSz="913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867" algn="l" defTabSz="913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3846" y="6402809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1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8901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1" y="2625392"/>
            <a:ext cx="1967204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37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37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3746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6" name="图片 40">
            <a:extLst>
              <a:ext uri="{FF2B5EF4-FFF2-40B4-BE49-F238E27FC236}">
                <a16:creationId xmlns:a16="http://schemas.microsoft.com/office/drawing/2014/main" xmlns="" id="{ECB2F89B-14F4-4960-8D15-68C5A2BA48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242" y="6223005"/>
            <a:ext cx="1208513" cy="3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9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l" defTabSz="1186848" rtl="0" eaLnBrk="1" latinLnBrk="0" hangingPunct="1">
        <a:lnSpc>
          <a:spcPct val="90000"/>
        </a:lnSpc>
        <a:spcBef>
          <a:spcPct val="0"/>
        </a:spcBef>
        <a:buNone/>
        <a:defRPr sz="5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712" indent="-296712" algn="l" defTabSz="1186848" rtl="0" eaLnBrk="1" latinLnBrk="0" hangingPunct="1">
        <a:lnSpc>
          <a:spcPct val="90000"/>
        </a:lnSpc>
        <a:spcBef>
          <a:spcPts val="129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1pPr>
      <a:lvl2pPr marL="890137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6" kern="1200">
          <a:solidFill>
            <a:schemeClr val="tx1"/>
          </a:solidFill>
          <a:latin typeface="+mn-lt"/>
          <a:ea typeface="+mn-ea"/>
          <a:cs typeface="+mn-cs"/>
        </a:defRPr>
      </a:lvl2pPr>
      <a:lvl3pPr marL="1483560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3pPr>
      <a:lvl4pPr marL="2076986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670409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3263834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857258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450682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5044107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1pPr>
      <a:lvl2pPr marL="593425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86848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780274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373698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2967122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560546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153972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4747395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314639" y="2747831"/>
            <a:ext cx="7874982" cy="12812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63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85424">
              <a:lnSpc>
                <a:spcPct val="100000"/>
              </a:lnSpc>
            </a:pPr>
            <a:r>
              <a:rPr lang="zh-CN" altLang="en-US" sz="3998" b="1" spc="300" dirty="0" smtClean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+mn-ea"/>
                <a:sym typeface="+mn-lt"/>
              </a:rPr>
              <a:t>量子近似优化算法</a:t>
            </a:r>
            <a:endParaRPr lang="en-US" altLang="zh-CN" sz="3998" b="1" spc="300" dirty="0">
              <a:solidFill>
                <a:srgbClr val="1D1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39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8C88F5-B047-4E2D-B742-5298532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668"/>
            <a:fld id="{D20F89CD-F427-4A32-B8D1-A158037A1013}" type="slidenum">
              <a:rPr lang="zh-CN" altLang="en-US" smtClean="0">
                <a:solidFill>
                  <a:srgbClr val="1D1D1A"/>
                </a:solidFill>
              </a:rPr>
              <a:pPr defTabSz="913668"/>
              <a:t>2</a:t>
            </a:fld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74C66865-8DAC-4BFD-9582-282FE3DB700A}"/>
              </a:ext>
            </a:extLst>
          </p:cNvPr>
          <p:cNvSpPr txBox="1">
            <a:spLocks/>
          </p:cNvSpPr>
          <p:nvPr/>
        </p:nvSpPr>
        <p:spPr>
          <a:xfrm>
            <a:off x="540001" y="1311082"/>
            <a:ext cx="10968990" cy="133794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rgbClr val="C7000B"/>
                </a:solidFill>
              </a:rPr>
              <a:t>量子</a:t>
            </a:r>
            <a:r>
              <a:rPr lang="zh-CN" altLang="en-US" b="1" dirty="0">
                <a:solidFill>
                  <a:srgbClr val="C7000B"/>
                </a:solidFill>
              </a:rPr>
              <a:t>近似优化</a:t>
            </a:r>
            <a:r>
              <a:rPr lang="zh-CN" altLang="en-US" b="1" dirty="0" smtClean="0">
                <a:solidFill>
                  <a:srgbClr val="C7000B"/>
                </a:solidFill>
              </a:rPr>
              <a:t>算法</a:t>
            </a:r>
            <a:r>
              <a:rPr lang="zh-CN" altLang="en-US" dirty="0" smtClean="0">
                <a:solidFill>
                  <a:srgbClr val="C7000B"/>
                </a:solidFill>
              </a:rPr>
              <a:t>（</a:t>
            </a:r>
            <a:r>
              <a:rPr lang="en-US" altLang="zh-CN" dirty="0">
                <a:solidFill>
                  <a:srgbClr val="C7000B"/>
                </a:solidFill>
              </a:rPr>
              <a:t>Quantum Approximate Optimization Algorithm</a:t>
            </a:r>
            <a:r>
              <a:rPr lang="zh-CN" altLang="en-US" dirty="0">
                <a:solidFill>
                  <a:srgbClr val="C7000B"/>
                </a:solidFill>
              </a:rPr>
              <a:t>，</a:t>
            </a:r>
            <a:r>
              <a:rPr lang="en-US" altLang="zh-CN" dirty="0">
                <a:solidFill>
                  <a:srgbClr val="C7000B"/>
                </a:solidFill>
              </a:rPr>
              <a:t>QAOA</a:t>
            </a:r>
            <a:r>
              <a:rPr lang="zh-CN" altLang="en-US" dirty="0">
                <a:solidFill>
                  <a:srgbClr val="C7000B"/>
                </a:solidFill>
              </a:rPr>
              <a:t>）是利用量子计算机来近似解决组合优化问题的量子算法，最早由</a:t>
            </a:r>
            <a:r>
              <a:rPr lang="en-US" altLang="zh-CN" dirty="0" err="1">
                <a:solidFill>
                  <a:srgbClr val="C7000B"/>
                </a:solidFill>
              </a:rPr>
              <a:t>Farhi</a:t>
            </a:r>
            <a:r>
              <a:rPr lang="zh-CN" altLang="en-US" dirty="0">
                <a:solidFill>
                  <a:srgbClr val="C7000B"/>
                </a:solidFill>
              </a:rPr>
              <a:t>等人于</a:t>
            </a:r>
            <a:r>
              <a:rPr lang="en-US" altLang="zh-CN" dirty="0">
                <a:solidFill>
                  <a:srgbClr val="C7000B"/>
                </a:solidFill>
              </a:rPr>
              <a:t>2014</a:t>
            </a:r>
            <a:r>
              <a:rPr lang="zh-CN" altLang="en-US" dirty="0">
                <a:solidFill>
                  <a:srgbClr val="C7000B"/>
                </a:solidFill>
              </a:rPr>
              <a:t>年提出</a:t>
            </a:r>
            <a:r>
              <a:rPr lang="zh-CN" altLang="en-US" dirty="0" smtClean="0">
                <a:solidFill>
                  <a:srgbClr val="C7000B"/>
                </a:solidFill>
              </a:rPr>
              <a:t>。</a:t>
            </a:r>
            <a:endParaRPr lang="en-US" altLang="zh-CN" dirty="0" smtClean="0">
              <a:solidFill>
                <a:srgbClr val="C7000B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组合优化</a:t>
            </a:r>
            <a:r>
              <a:rPr lang="zh-CN" altLang="en-US" dirty="0" smtClean="0">
                <a:solidFill>
                  <a:srgbClr val="0070C0"/>
                </a:solidFill>
              </a:rPr>
              <a:t>问题：</a:t>
            </a:r>
            <a:r>
              <a:rPr lang="zh-CN" altLang="en-US" sz="1600" dirty="0" smtClean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</a:t>
            </a:r>
            <a:r>
              <a:rPr lang="zh-CN" altLang="en-US" sz="1600" dirty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的是在有限的可行解集合中找出最优解的一类优化问题，它是运筹学中的一个重要分支，在网络通信、</a:t>
            </a:r>
            <a:r>
              <a:rPr lang="zh-CN" altLang="en-US" sz="1600" dirty="0" smtClean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物流交通、芯片设计等</a:t>
            </a:r>
            <a:r>
              <a:rPr lang="zh-CN" altLang="en-US" sz="1600" dirty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行业发挥着重要作用</a:t>
            </a:r>
            <a:r>
              <a:rPr lang="zh-CN" altLang="en-US" sz="1600" dirty="0" smtClean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solidFill>
                <a:srgbClr val="22181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近似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</a:t>
            </a:r>
            <a:r>
              <a:rPr lang="zh-CN" altLang="en-US" sz="1600" dirty="0" smtClean="0"/>
              <a:t>：</a:t>
            </a:r>
            <a:r>
              <a:rPr lang="zh-CN" altLang="en-US" sz="1600" dirty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大多的组合优化问题都可以归为所谓的</a:t>
            </a:r>
            <a:r>
              <a:rPr lang="en-US" altLang="zh-CN" sz="1600" dirty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NP-hard</a:t>
            </a:r>
            <a:r>
              <a:rPr lang="zh-CN" altLang="en-US" sz="1600" dirty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问题，人们普遍认为不存在求精确最优解的多项式时间算法。而近似算法指的是能在多项式时间内找到问题的一</a:t>
            </a:r>
            <a:r>
              <a:rPr lang="zh-CN" altLang="en-US" sz="1600" dirty="0" smtClean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1600" b="1" dirty="0" smtClean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近似解</a:t>
            </a:r>
            <a:r>
              <a:rPr lang="zh-CN" altLang="en-US" sz="1600" dirty="0" smtClean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1600" dirty="0">
                <a:solidFill>
                  <a:srgbClr val="2218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算法。</a:t>
            </a:r>
          </a:p>
          <a:p>
            <a:endParaRPr lang="zh-CN" altLang="en-US" sz="1600" dirty="0"/>
          </a:p>
          <a:p>
            <a:endParaRPr lang="zh-CN" alt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/>
          </a:p>
          <a:p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xmlns="" id="{436EFB71-4A50-4741-A6F3-ACAD09BEF2E9}"/>
              </a:ext>
            </a:extLst>
          </p:cNvPr>
          <p:cNvSpPr txBox="1">
            <a:spLocks/>
          </p:cNvSpPr>
          <p:nvPr/>
        </p:nvSpPr>
        <p:spPr>
          <a:xfrm>
            <a:off x="540001" y="468000"/>
            <a:ext cx="10947378" cy="4167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indent="0" defTabSz="1186848">
              <a:lnSpc>
                <a:spcPts val="3428"/>
              </a:lnSpc>
              <a:spcBef>
                <a:spcPts val="0"/>
              </a:spcBef>
              <a:buFont typeface="Arial" panose="020B0604020202020204" pitchFamily="34" charset="0"/>
              <a:buNone/>
              <a:defRPr sz="2799" b="1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42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6"/>
            </a:lvl2pPr>
            <a:lvl3pPr marL="118684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6"/>
            </a:lvl3pPr>
            <a:lvl4pPr marL="1780274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4pPr>
            <a:lvl5pPr marL="237369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5pPr>
            <a:lvl6pPr marL="296712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6pPr>
            <a:lvl7pPr marL="3560546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7pPr>
            <a:lvl8pPr marL="415397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8pPr>
            <a:lvl9pPr marL="474739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9pPr>
          </a:lstStyle>
          <a:p>
            <a:r>
              <a:rPr lang="zh-CN" altLang="en-US" dirty="0" smtClean="0">
                <a:solidFill>
                  <a:srgbClr val="C7000B"/>
                </a:solidFill>
              </a:rPr>
              <a:t>量子近似优化算法</a:t>
            </a:r>
            <a:endParaRPr lang="zh-CN" altLang="en-US" dirty="0">
              <a:solidFill>
                <a:srgbClr val="C7000B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0001" y="1070043"/>
            <a:ext cx="7341729" cy="0"/>
          </a:xfrm>
          <a:prstGeom prst="line">
            <a:avLst/>
          </a:prstGeom>
          <a:ln w="698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7000B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3" y="3052274"/>
            <a:ext cx="2700992" cy="151764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42" y="3051249"/>
            <a:ext cx="3237647" cy="151764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96" y="3052274"/>
            <a:ext cx="2778212" cy="15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8C88F5-B047-4E2D-B742-5298532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668"/>
            <a:fld id="{D20F89CD-F427-4A32-B8D1-A158037A1013}" type="slidenum">
              <a:rPr lang="zh-CN" altLang="en-US" smtClean="0">
                <a:solidFill>
                  <a:srgbClr val="1D1D1A"/>
                </a:solidFill>
              </a:rPr>
              <a:pPr defTabSz="913668"/>
              <a:t>3</a:t>
            </a:fld>
            <a:endParaRPr lang="zh-CN" altLang="en-US" dirty="0">
              <a:solidFill>
                <a:srgbClr val="1D1D1A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74C66865-8DAC-4BFD-9582-282FE3DB70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001" y="1311082"/>
                <a:ext cx="10968990" cy="4388678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rmAutofit fontScale="92500" lnSpcReduction="10000"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Char char="●"/>
                  <a:tabLst/>
                  <a:defRPr/>
                </a:pPr>
                <a:r>
                  <a:rPr lang="zh-CN" altLang="en-US" dirty="0" smtClean="0">
                    <a:solidFill>
                      <a:srgbClr val="0070C0"/>
                    </a:solidFill>
                    <a:latin typeface="Arial"/>
                    <a:ea typeface="微软雅黑"/>
                  </a:rPr>
                  <a:t>哈密顿量：</a:t>
                </a:r>
                <a:endParaRPr lang="en-US" altLang="zh-CN" dirty="0" smtClean="0">
                  <a:solidFill>
                    <a:srgbClr val="0070C0"/>
                  </a:solidFill>
                  <a:latin typeface="Arial"/>
                  <a:ea typeface="微软雅黑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</a:t>
                </a:r>
                <a:r>
                  <a:rPr lang="zh-CN" altLang="en-US" sz="1900" dirty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量子力学中，</a:t>
                </a:r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哈密顿量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190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900" i="1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</a:t>
                </a:r>
                <a:r>
                  <a:rPr lang="zh-CN" altLang="en-US" sz="1900" dirty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于系统总能量，它决定了</a:t>
                </a:r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量子态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900" i="1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如何演化。特别的，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900" i="1">
                        <a:solidFill>
                          <a:srgbClr val="2218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zh-CN" altLang="en-US" sz="1900" i="1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在</m:t>
                    </m:r>
                    <m:r>
                      <a:rPr lang="zh-CN" altLang="en-US" sz="1900" i="1">
                        <a:solidFill>
                          <a:srgbClr val="2218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某些</m:t>
                    </m:r>
                    <m:r>
                      <a:rPr lang="zh-CN" altLang="en-US" sz="1900" i="1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特别</m:t>
                    </m:r>
                  </m:oMath>
                </a14:m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状态下维持稳定，这便是</a:t>
                </a:r>
                <a:r>
                  <a:rPr lang="zh-CN" altLang="en-US" sz="1900" dirty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定态</a:t>
                </a:r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薛定谔方程：</a:t>
                </a:r>
                <a:endParaRPr lang="en-US" altLang="zh-CN" sz="1900" dirty="0" smtClean="0">
                  <a:solidFill>
                    <a:srgbClr val="22181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900" i="1" smtClean="0">
                              <a:solidFill>
                                <a:srgbClr val="22181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900" i="1">
                              <a:solidFill>
                                <a:srgbClr val="22181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m:rPr>
                          <m:sty m:val="p"/>
                        </m:rPr>
                        <a:rPr lang="el-GR" altLang="zh-CN" sz="1900" i="1" smtClean="0">
                          <a:solidFill>
                            <a:srgbClr val="2218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CN" sz="1900" b="0" i="1" smtClean="0">
                          <a:solidFill>
                            <a:srgbClr val="2218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900" b="0" i="1" smtClean="0">
                          <a:solidFill>
                            <a:srgbClr val="2218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𝑖h</m:t>
                      </m:r>
                      <m:f>
                        <m:fPr>
                          <m:ctrlPr>
                            <a:rPr lang="en-US" altLang="zh-CN" sz="1900" b="0" i="1" smtClean="0">
                              <a:solidFill>
                                <a:srgbClr val="2218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900" b="0" i="1" smtClean="0">
                              <a:solidFill>
                                <a:srgbClr val="2218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1900" b="0" i="1" smtClean="0">
                              <a:solidFill>
                                <a:srgbClr val="2218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900" b="0" i="1" smtClean="0">
                              <a:solidFill>
                                <a:srgbClr val="2218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zh-CN" sz="1900" i="1">
                          <a:solidFill>
                            <a:srgbClr val="2218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CN" sz="1900" b="0" i="1" smtClean="0">
                          <a:solidFill>
                            <a:srgbClr val="2218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900" b="0" i="1" smtClean="0">
                          <a:solidFill>
                            <a:srgbClr val="2218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l-GR" altLang="zh-CN" sz="1900" b="0" i="1" smtClean="0">
                          <a:solidFill>
                            <a:srgbClr val="2218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zh-CN" altLang="en-US" sz="1900" dirty="0">
                  <a:solidFill>
                    <a:srgbClr val="22181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  <a:tabLst/>
                  <a:defRPr/>
                </a:pPr>
                <a:r>
                  <a:rPr kumimoji="0" lang="zh-CN" altLang="en-US" sz="1900" b="0" i="0" u="none" strike="noStrike" kern="1200" cap="none" spc="150" normalizeH="0" baseline="0" noProof="0" dirty="0" smtClean="0">
                    <a:ln>
                      <a:noFill/>
                    </a:ln>
                    <a:solidFill>
                      <a:srgbClr val="221815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这些态就是本征态，</a:t>
                </a:r>
                <a:r>
                  <a:rPr kumimoji="0" lang="en-US" altLang="zh-CN" sz="1900" b="0" i="0" u="none" strike="noStrike" kern="1200" cap="none" spc="150" normalizeH="0" baseline="0" noProof="0" dirty="0" smtClean="0">
                    <a:ln>
                      <a:noFill/>
                    </a:ln>
                    <a:solidFill>
                      <a:srgbClr val="221815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E</a:t>
                </a:r>
                <a:r>
                  <a:rPr kumimoji="0" lang="zh-CN" altLang="en-US" sz="1900" b="0" i="0" u="none" strike="noStrike" kern="1200" cap="none" spc="150" normalizeH="0" baseline="0" noProof="0" dirty="0" smtClean="0">
                    <a:ln>
                      <a:noFill/>
                    </a:ln>
                    <a:solidFill>
                      <a:srgbClr val="221815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代表</a:t>
                </a:r>
                <a:r>
                  <a:rPr lang="zh-CN" altLang="en-US" sz="1900" dirty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</a:t>
                </a:r>
                <a:r>
                  <a:rPr kumimoji="0" lang="zh-CN" altLang="en-US" sz="1900" b="0" i="0" u="none" strike="noStrike" kern="1200" cap="none" spc="150" normalizeH="0" baseline="0" noProof="0" dirty="0" smtClean="0">
                    <a:ln>
                      <a:noFill/>
                    </a:ln>
                    <a:solidFill>
                      <a:srgbClr val="221815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能量，本征态中能量最低的态称为基态。</a:t>
                </a:r>
                <a:endParaRPr kumimoji="0" lang="en-US" altLang="zh-CN" sz="1900" b="0" i="0" u="none" strike="noStrike" kern="1200" cap="none" spc="150" normalizeH="0" baseline="0" noProof="0" dirty="0" smtClean="0">
                  <a:ln>
                    <a:noFill/>
                  </a:ln>
                  <a:solidFill>
                    <a:srgbClr val="221815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  <a:tabLst/>
                  <a:defRPr/>
                </a:pPr>
                <a:endParaRPr kumimoji="0" lang="en-US" altLang="zh-CN" sz="1600" b="0" i="0" u="none" strike="noStrike" kern="1200" cap="none" spc="150" normalizeH="0" baseline="0" noProof="0" dirty="0" smtClean="0">
                  <a:ln>
                    <a:noFill/>
                  </a:ln>
                  <a:solidFill>
                    <a:srgbClr val="221815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70C0"/>
                    </a:solidFill>
                    <a:latin typeface="Arial"/>
                    <a:ea typeface="微软雅黑"/>
                  </a:rPr>
                  <a:t>量子绝热定理：</a:t>
                </a:r>
                <a:endParaRPr lang="en-US" altLang="zh-CN" dirty="0" smtClean="0">
                  <a:solidFill>
                    <a:srgbClr val="0070C0"/>
                  </a:solidFill>
                  <a:latin typeface="Arial"/>
                  <a:ea typeface="微软雅黑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1900" dirty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量子绝热定理指的是当系统的</a:t>
                </a:r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哈密顿量</a:t>
                </a:r>
                <a:r>
                  <a:rPr lang="zh-CN" altLang="en-US" sz="1900" b="1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演化</a:t>
                </a:r>
                <a:r>
                  <a:rPr lang="zh-CN" altLang="en-US" sz="1900" b="1" dirty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足够</a:t>
                </a:r>
                <a:r>
                  <a:rPr lang="zh-CN" altLang="en-US" sz="1900" b="1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缓慢</a:t>
                </a:r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</a:t>
                </a:r>
                <a:endParaRPr lang="en-US" altLang="zh-CN" sz="1900" dirty="0" smtClean="0">
                  <a:solidFill>
                    <a:srgbClr val="22181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1900" dirty="0" smtClean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系统</a:t>
                </a:r>
                <a:r>
                  <a:rPr lang="zh-CN" altLang="en-US" sz="1900" dirty="0">
                    <a:solidFill>
                      <a:srgbClr val="221815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会一直保持在其瞬时本征态。</a:t>
                </a:r>
              </a:p>
              <a:p>
                <a:pPr marL="0" indent="0">
                  <a:buNone/>
                  <a:defRPr/>
                </a:pPr>
                <a:endParaRPr kumimoji="0" lang="zh-CN" altLang="en-US" sz="1600" b="0" i="0" u="none" strike="noStrike" kern="1200" cap="none" spc="150" normalizeH="0" baseline="0" noProof="0" dirty="0">
                  <a:ln>
                    <a:noFill/>
                  </a:ln>
                  <a:solidFill>
                    <a:srgbClr val="221815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74C66865-8DAC-4BFD-9582-282FE3DB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1" y="1311082"/>
                <a:ext cx="10968990" cy="4388678"/>
              </a:xfrm>
              <a:prstGeom prst="rect">
                <a:avLst/>
              </a:prstGeom>
              <a:blipFill rotWithShape="0"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xmlns="" id="{436EFB71-4A50-4741-A6F3-ACAD09BEF2E9}"/>
              </a:ext>
            </a:extLst>
          </p:cNvPr>
          <p:cNvSpPr txBox="1">
            <a:spLocks/>
          </p:cNvSpPr>
          <p:nvPr/>
        </p:nvSpPr>
        <p:spPr>
          <a:xfrm>
            <a:off x="540001" y="468000"/>
            <a:ext cx="10947378" cy="4167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indent="0" defTabSz="1186848">
              <a:lnSpc>
                <a:spcPts val="3428"/>
              </a:lnSpc>
              <a:spcBef>
                <a:spcPts val="0"/>
              </a:spcBef>
              <a:buFont typeface="Arial" panose="020B0604020202020204" pitchFamily="34" charset="0"/>
              <a:buNone/>
              <a:defRPr sz="2799" b="1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42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6"/>
            </a:lvl2pPr>
            <a:lvl3pPr marL="118684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6"/>
            </a:lvl3pPr>
            <a:lvl4pPr marL="1780274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4pPr>
            <a:lvl5pPr marL="237369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5pPr>
            <a:lvl6pPr marL="296712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6pPr>
            <a:lvl7pPr marL="3560546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7pPr>
            <a:lvl8pPr marL="415397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8pPr>
            <a:lvl9pPr marL="474739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9pPr>
          </a:lstStyle>
          <a:p>
            <a:r>
              <a:rPr lang="zh-CN" altLang="en-US" dirty="0" smtClean="0">
                <a:solidFill>
                  <a:srgbClr val="C7000B"/>
                </a:solidFill>
              </a:rPr>
              <a:t>量子</a:t>
            </a:r>
            <a:r>
              <a:rPr lang="zh-CN" altLang="en-US" dirty="0">
                <a:solidFill>
                  <a:srgbClr val="C7000B"/>
                </a:solidFill>
              </a:rPr>
              <a:t>背景</a:t>
            </a:r>
            <a:endParaRPr lang="zh-CN" altLang="en-US" dirty="0">
              <a:solidFill>
                <a:srgbClr val="C7000B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0001" y="1070043"/>
            <a:ext cx="7341729" cy="0"/>
          </a:xfrm>
          <a:prstGeom prst="line">
            <a:avLst/>
          </a:prstGeom>
          <a:ln w="698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7000B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94" y="3951201"/>
            <a:ext cx="3961612" cy="2731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48" y="2281453"/>
            <a:ext cx="3141652" cy="13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8C88F5-B047-4E2D-B742-5298532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668"/>
            <a:fld id="{D20F89CD-F427-4A32-B8D1-A158037A1013}" type="slidenum">
              <a:rPr lang="zh-CN" altLang="en-US" smtClean="0">
                <a:solidFill>
                  <a:srgbClr val="1D1D1A"/>
                </a:solidFill>
              </a:rPr>
              <a:pPr defTabSz="913668"/>
              <a:t>4</a:t>
            </a:fld>
            <a:endParaRPr lang="zh-CN" altLang="en-US" dirty="0">
              <a:solidFill>
                <a:srgbClr val="1D1D1A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74C66865-8DAC-4BFD-9582-282FE3DB70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001" y="1311082"/>
                <a:ext cx="10968990" cy="4830638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rmAutofit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Char char="●"/>
                  <a:tabLst/>
                  <a:defRPr/>
                </a:pPr>
                <a:r>
                  <a:rPr kumimoji="0" lang="zh-CN" altLang="en-US" sz="1900" b="0" i="0" u="none" strike="noStrike" kern="1200" cap="none" spc="15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绝热演化</a:t>
                </a:r>
                <a:endParaRPr lang="en-US" altLang="zh-CN" sz="19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  <a:tabLst/>
                  <a:defRPr/>
                </a:pP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绝热演化是一种得到特定哈密顿量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1700" dirty="0" smtClean="0">
                    <a:solidFill>
                      <a:srgbClr val="221815"/>
                    </a:solidFill>
                  </a:rPr>
                  <a:t>的基态的方法。首先</a:t>
                </a:r>
                <a:r>
                  <a:rPr lang="zh-CN" altLang="en-US" sz="1700" dirty="0">
                    <a:solidFill>
                      <a:srgbClr val="221815"/>
                    </a:solidFill>
                  </a:rPr>
                  <a:t>让系统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处于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0" dirty="0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700" i="1" dirty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700" b="0" i="0" dirty="0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1700" dirty="0" smtClean="0">
                    <a:solidFill>
                      <a:srgbClr val="221815"/>
                    </a:solidFill>
                  </a:rPr>
                  <a:t>的</a:t>
                </a:r>
                <a:r>
                  <a:rPr lang="zh-CN" altLang="en-US" sz="1700" dirty="0">
                    <a:solidFill>
                      <a:srgbClr val="221815"/>
                    </a:solidFill>
                  </a:rPr>
                  <a:t>基态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。</a:t>
                </a:r>
                <a:endParaRPr lang="en-US" altLang="zh-CN" sz="1700" dirty="0" smtClean="0">
                  <a:solidFill>
                    <a:srgbClr val="221815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  <a:tabLst/>
                  <a:defRPr/>
                </a:pP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然后使得哈密顿量如下式随时间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700" dirty="0" smtClean="0">
                    <a:solidFill>
                      <a:srgbClr val="221815"/>
                    </a:solidFill>
                  </a:rPr>
                  <a:t>缓慢</a:t>
                </a:r>
                <a:r>
                  <a:rPr lang="zh-CN" altLang="en-US" sz="1700" dirty="0">
                    <a:solidFill>
                      <a:srgbClr val="221815"/>
                    </a:solidFill>
                  </a:rPr>
                  <a:t>演化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：</a:t>
                </a:r>
                <a:endParaRPr lang="en-US" altLang="zh-CN" sz="1700" dirty="0" smtClean="0">
                  <a:solidFill>
                    <a:srgbClr val="221815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  <a:tabLst/>
                  <a:defRPr/>
                </a:pPr>
                <a:endParaRPr lang="en-US" altLang="zh-CN" sz="1700" dirty="0">
                  <a:solidFill>
                    <a:srgbClr val="221815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  <a:tabLst/>
                  <a:defRPr/>
                </a:pPr>
                <a:endParaRPr lang="en-US" altLang="zh-CN" sz="1700" dirty="0" smtClean="0">
                  <a:solidFill>
                    <a:srgbClr val="221815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  <a:tabLst/>
                  <a:defRPr/>
                </a:pPr>
                <a:endParaRPr lang="en-US" altLang="zh-CN" sz="1700" dirty="0">
                  <a:solidFill>
                    <a:srgbClr val="221815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700" dirty="0" smtClean="0">
                    <a:solidFill>
                      <a:srgbClr val="221815"/>
                    </a:solidFill>
                  </a:rPr>
                  <a:t>- 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700" b="0" i="1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700" dirty="0" smtClean="0">
                    <a:solidFill>
                      <a:srgbClr val="221815"/>
                    </a:solidFill>
                  </a:rPr>
                  <a:t>时</a:t>
                </a:r>
                <a:r>
                  <a:rPr lang="en-US" altLang="zh-CN" sz="1700" dirty="0">
                    <a:solidFill>
                      <a:srgbClr val="221815"/>
                    </a:solidFill>
                  </a:rPr>
                  <a:t>,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哈密顿是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1700" dirty="0" smtClean="0">
                    <a:solidFill>
                      <a:srgbClr val="221815"/>
                    </a:solidFill>
                  </a:rPr>
                  <a:t>，</a:t>
                </a:r>
                <a:r>
                  <a:rPr lang="zh-CN" altLang="en-US" sz="1700" dirty="0">
                    <a:solidFill>
                      <a:srgbClr val="221815"/>
                    </a:solidFill>
                  </a:rPr>
                  <a:t>同时此时处于基态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。</a:t>
                </a:r>
                <a:endParaRPr lang="en-US" altLang="zh-CN" sz="1700" dirty="0" smtClean="0">
                  <a:solidFill>
                    <a:srgbClr val="221815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700" dirty="0" smtClean="0">
                    <a:solidFill>
                      <a:srgbClr val="221815"/>
                    </a:solidFill>
                  </a:rPr>
                  <a:t>- 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700" i="1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700" i="1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700" b="0" i="1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700" dirty="0">
                    <a:solidFill>
                      <a:srgbClr val="221815"/>
                    </a:solidFill>
                  </a:rPr>
                  <a:t>时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1700" b="0" i="1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700" b="0" i="1" smtClean="0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1700" dirty="0" smtClean="0">
                    <a:solidFill>
                      <a:srgbClr val="221815"/>
                    </a:solidFill>
                  </a:rPr>
                  <a:t>目标</a:t>
                </a:r>
                <a:r>
                  <a:rPr lang="zh-CN" altLang="en-US" sz="1700" dirty="0">
                    <a:solidFill>
                      <a:srgbClr val="221815"/>
                    </a:solidFill>
                  </a:rPr>
                  <a:t>哈密顿量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。</a:t>
                </a:r>
                <a:endParaRPr lang="en-US" altLang="zh-CN" sz="1700" dirty="0" smtClean="0">
                  <a:solidFill>
                    <a:srgbClr val="221815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700" dirty="0" smtClean="0">
                    <a:solidFill>
                      <a:srgbClr val="221815"/>
                    </a:solidFill>
                  </a:rPr>
                  <a:t>- 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在绝热演化过程中，</a:t>
                </a:r>
                <a:r>
                  <a:rPr lang="zh-CN" altLang="en-US" sz="1700" dirty="0">
                    <a:solidFill>
                      <a:srgbClr val="221815"/>
                    </a:solidFill>
                  </a:rPr>
                  <a:t>此时系统的量子态将从初始哈密顿量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1700" dirty="0">
                    <a:solidFill>
                      <a:srgbClr val="221815"/>
                    </a:solidFill>
                  </a:rPr>
                  <a:t>的</a:t>
                </a:r>
                <a:r>
                  <a:rPr lang="zh-CN" altLang="en-US" sz="1700" dirty="0" smtClean="0">
                    <a:solidFill>
                      <a:srgbClr val="221815"/>
                    </a:solidFill>
                  </a:rPr>
                  <a:t>基态</a:t>
                </a:r>
                <a14:m>
                  <m:oMath xmlns:m="http://schemas.openxmlformats.org/officeDocument/2006/math">
                    <m:r>
                      <a:rPr lang="en-US" altLang="zh-CN" sz="1700" i="1" dirty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700" b="0" i="1" dirty="0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1700" b="0" i="1" dirty="0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zh-CN" altLang="en-US" sz="1700" dirty="0">
                    <a:solidFill>
                      <a:srgbClr val="221815"/>
                    </a:solidFill>
                  </a:rPr>
                  <a:t>绝热地演化到目标哈密顿量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rgbClr val="221815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1700" dirty="0">
                    <a:solidFill>
                      <a:srgbClr val="221815"/>
                    </a:solidFill>
                  </a:rPr>
                  <a:t>的基态</a:t>
                </a:r>
                <a14:m>
                  <m:oMath xmlns:m="http://schemas.openxmlformats.org/officeDocument/2006/math">
                    <m:r>
                      <a:rPr lang="en-US" altLang="zh-CN" sz="1700" i="1" dirty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700" i="1" dirty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1700" b="0" i="1" dirty="0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0" i="1" dirty="0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700" b="0" i="1" dirty="0" smtClean="0">
                        <a:solidFill>
                          <a:srgbClr val="221815"/>
                        </a:solidFill>
                        <a:latin typeface="Cambria Math" panose="02040503050406030204" pitchFamily="18" charset="0"/>
                      </a:rPr>
                      <m:t>)〉</m:t>
                    </m:r>
                  </m:oMath>
                </a14:m>
                <a:r>
                  <a:rPr lang="zh-CN" altLang="en-US" sz="1700" dirty="0">
                    <a:solidFill>
                      <a:srgbClr val="221815"/>
                    </a:solidFill>
                  </a:rPr>
                  <a:t>上。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  <a:tabLst/>
                  <a:defRPr/>
                </a:pPr>
                <a:endParaRPr lang="zh-CN" altLang="en-US" dirty="0">
                  <a:solidFill>
                    <a:srgbClr val="221815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  <a:tabLst/>
                  <a:defRPr/>
                </a:pPr>
                <a:endParaRPr kumimoji="0" lang="zh-CN" altLang="en-US" b="0" i="0" u="none" strike="noStrike" kern="1200" cap="none" spc="15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74C66865-8DAC-4BFD-9582-282FE3DB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1" y="1311082"/>
                <a:ext cx="10968990" cy="4830638"/>
              </a:xfrm>
              <a:prstGeom prst="rect">
                <a:avLst/>
              </a:prstGeom>
              <a:blipFill rotWithShape="0">
                <a:blip r:embed="rId3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xmlns="" id="{436EFB71-4A50-4741-A6F3-ACAD09BEF2E9}"/>
              </a:ext>
            </a:extLst>
          </p:cNvPr>
          <p:cNvSpPr txBox="1">
            <a:spLocks/>
          </p:cNvSpPr>
          <p:nvPr/>
        </p:nvSpPr>
        <p:spPr>
          <a:xfrm>
            <a:off x="540001" y="468000"/>
            <a:ext cx="10947378" cy="4167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indent="0" defTabSz="1186848">
              <a:lnSpc>
                <a:spcPts val="3428"/>
              </a:lnSpc>
              <a:spcBef>
                <a:spcPts val="0"/>
              </a:spcBef>
              <a:buFont typeface="Arial" panose="020B0604020202020204" pitchFamily="34" charset="0"/>
              <a:buNone/>
              <a:defRPr sz="2799" b="1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42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6"/>
            </a:lvl2pPr>
            <a:lvl3pPr marL="118684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6"/>
            </a:lvl3pPr>
            <a:lvl4pPr marL="1780274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4pPr>
            <a:lvl5pPr marL="237369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5pPr>
            <a:lvl6pPr marL="296712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6pPr>
            <a:lvl7pPr marL="3560546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7pPr>
            <a:lvl8pPr marL="415397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8pPr>
            <a:lvl9pPr marL="474739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9pPr>
          </a:lstStyle>
          <a:p>
            <a:r>
              <a:rPr lang="zh-CN" altLang="en-US" dirty="0" smtClean="0">
                <a:solidFill>
                  <a:srgbClr val="C7000B"/>
                </a:solidFill>
              </a:rPr>
              <a:t>量子背景</a:t>
            </a:r>
            <a:endParaRPr lang="zh-CN" altLang="en-US" dirty="0">
              <a:solidFill>
                <a:srgbClr val="C7000B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0001" y="1070043"/>
            <a:ext cx="7341729" cy="0"/>
          </a:xfrm>
          <a:prstGeom prst="line">
            <a:avLst/>
          </a:prstGeom>
          <a:ln w="698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7000B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3" y="2961861"/>
            <a:ext cx="3882224" cy="8937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94" y="2236753"/>
            <a:ext cx="4044089" cy="27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7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8C88F5-B047-4E2D-B742-5298532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668"/>
            <a:fld id="{D20F89CD-F427-4A32-B8D1-A158037A1013}" type="slidenum">
              <a:rPr lang="zh-CN" altLang="en-US" smtClean="0">
                <a:solidFill>
                  <a:srgbClr val="1D1D1A"/>
                </a:solidFill>
              </a:rPr>
              <a:pPr defTabSz="913668"/>
              <a:t>5</a:t>
            </a:fld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74C66865-8DAC-4BFD-9582-282FE3DB700A}"/>
              </a:ext>
            </a:extLst>
          </p:cNvPr>
          <p:cNvSpPr txBox="1">
            <a:spLocks/>
          </p:cNvSpPr>
          <p:nvPr/>
        </p:nvSpPr>
        <p:spPr>
          <a:xfrm>
            <a:off x="540001" y="1311082"/>
            <a:ext cx="10968990" cy="523061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Max-Cut</a:t>
            </a:r>
            <a:r>
              <a:rPr lang="zh-CN" altLang="en-US" sz="2000" dirty="0">
                <a:solidFill>
                  <a:srgbClr val="0070C0"/>
                </a:solidFill>
              </a:rPr>
              <a:t>问题</a:t>
            </a:r>
            <a:r>
              <a:rPr lang="zh-CN" altLang="en-US" dirty="0">
                <a:solidFill>
                  <a:srgbClr val="221815"/>
                </a:solidFill>
              </a:rPr>
              <a:t>是图论中的一个</a:t>
            </a:r>
            <a:r>
              <a:rPr lang="en-US" altLang="zh-CN" dirty="0">
                <a:solidFill>
                  <a:srgbClr val="221815"/>
                </a:solidFill>
              </a:rPr>
              <a:t>NP-complete</a:t>
            </a:r>
            <a:r>
              <a:rPr lang="zh-CN" altLang="en-US" dirty="0">
                <a:solidFill>
                  <a:srgbClr val="221815"/>
                </a:solidFill>
              </a:rPr>
              <a:t>问题，它需要将一个图中的</a:t>
            </a:r>
            <a:r>
              <a:rPr lang="zh-CN" altLang="en-US" dirty="0" smtClean="0">
                <a:solidFill>
                  <a:srgbClr val="221815"/>
                </a:solidFill>
              </a:rPr>
              <a:t>顶点切分成</a:t>
            </a:r>
            <a:r>
              <a:rPr lang="zh-CN" altLang="en-US" dirty="0">
                <a:solidFill>
                  <a:srgbClr val="221815"/>
                </a:solidFill>
              </a:rPr>
              <a:t>两部分，并</a:t>
            </a:r>
            <a:r>
              <a:rPr lang="zh-CN" altLang="en-US" dirty="0" smtClean="0">
                <a:solidFill>
                  <a:srgbClr val="221815"/>
                </a:solidFill>
              </a:rPr>
              <a:t>使得原图中两部分点所连的边被</a:t>
            </a:r>
            <a:r>
              <a:rPr lang="zh-CN" altLang="en-US" dirty="0">
                <a:solidFill>
                  <a:srgbClr val="221815"/>
                </a:solidFill>
              </a:rPr>
              <a:t>切割</a:t>
            </a:r>
            <a:r>
              <a:rPr lang="zh-CN" altLang="en-US" dirty="0" smtClean="0">
                <a:solidFill>
                  <a:srgbClr val="221815"/>
                </a:solidFill>
              </a:rPr>
              <a:t>的最多。</a:t>
            </a:r>
            <a:endParaRPr lang="en-US" altLang="zh-CN" dirty="0" smtClean="0">
              <a:solidFill>
                <a:srgbClr val="221815"/>
              </a:solidFill>
            </a:endParaRPr>
          </a:p>
          <a:p>
            <a:endParaRPr lang="en-US" altLang="zh-CN" dirty="0">
              <a:solidFill>
                <a:srgbClr val="221815"/>
              </a:solidFill>
            </a:endParaRPr>
          </a:p>
          <a:p>
            <a:endParaRPr lang="en-US" altLang="zh-CN" dirty="0" smtClean="0">
              <a:solidFill>
                <a:srgbClr val="221815"/>
              </a:solidFill>
            </a:endParaRPr>
          </a:p>
          <a:p>
            <a:endParaRPr lang="en-US" altLang="zh-CN" dirty="0">
              <a:solidFill>
                <a:srgbClr val="221815"/>
              </a:solidFill>
            </a:endParaRPr>
          </a:p>
          <a:p>
            <a:endParaRPr lang="en-US" altLang="zh-CN" dirty="0" smtClean="0">
              <a:solidFill>
                <a:srgbClr val="221815"/>
              </a:solidFill>
            </a:endParaRPr>
          </a:p>
          <a:p>
            <a:endParaRPr lang="en-US" altLang="zh-CN" dirty="0">
              <a:solidFill>
                <a:srgbClr val="221815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编码为量子问题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设计目标哈密顿量为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xmlns="" id="{436EFB71-4A50-4741-A6F3-ACAD09BEF2E9}"/>
              </a:ext>
            </a:extLst>
          </p:cNvPr>
          <p:cNvSpPr txBox="1">
            <a:spLocks/>
          </p:cNvSpPr>
          <p:nvPr/>
        </p:nvSpPr>
        <p:spPr>
          <a:xfrm>
            <a:off x="540001" y="468000"/>
            <a:ext cx="10947378" cy="4167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indent="0" defTabSz="1186848">
              <a:lnSpc>
                <a:spcPts val="3428"/>
              </a:lnSpc>
              <a:spcBef>
                <a:spcPts val="0"/>
              </a:spcBef>
              <a:buFont typeface="Arial" panose="020B0604020202020204" pitchFamily="34" charset="0"/>
              <a:buNone/>
              <a:defRPr sz="2799" b="1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42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6"/>
            </a:lvl2pPr>
            <a:lvl3pPr marL="118684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6"/>
            </a:lvl3pPr>
            <a:lvl4pPr marL="1780274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4pPr>
            <a:lvl5pPr marL="237369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5pPr>
            <a:lvl6pPr marL="296712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6pPr>
            <a:lvl7pPr marL="3560546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7pPr>
            <a:lvl8pPr marL="415397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8pPr>
            <a:lvl9pPr marL="474739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9pPr>
          </a:lstStyle>
          <a:p>
            <a:r>
              <a:rPr lang="en-US" altLang="zh-CN" dirty="0" smtClean="0">
                <a:solidFill>
                  <a:srgbClr val="C7000B"/>
                </a:solidFill>
              </a:rPr>
              <a:t>Max-Cut </a:t>
            </a:r>
            <a:r>
              <a:rPr lang="zh-CN" altLang="en-US" dirty="0" smtClean="0">
                <a:solidFill>
                  <a:srgbClr val="C7000B"/>
                </a:solidFill>
              </a:rPr>
              <a:t>问题描述</a:t>
            </a:r>
            <a:endParaRPr lang="zh-CN" altLang="en-US" dirty="0">
              <a:solidFill>
                <a:srgbClr val="C7000B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0001" y="1070043"/>
            <a:ext cx="7341729" cy="0"/>
          </a:xfrm>
          <a:prstGeom prst="line">
            <a:avLst/>
          </a:prstGeom>
          <a:ln w="698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7000B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59" y="2102690"/>
            <a:ext cx="5571429" cy="24000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593203" y="3013005"/>
            <a:ext cx="1003853" cy="19878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71" y="2536053"/>
            <a:ext cx="3086531" cy="1152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34" y="5068925"/>
            <a:ext cx="4442191" cy="6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8C88F5-B047-4E2D-B742-5298532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668"/>
            <a:fld id="{D20F89CD-F427-4A32-B8D1-A158037A1013}" type="slidenum">
              <a:rPr lang="zh-CN" altLang="en-US" smtClean="0">
                <a:solidFill>
                  <a:srgbClr val="1D1D1A"/>
                </a:solidFill>
              </a:rPr>
              <a:pPr defTabSz="913668"/>
              <a:t>6</a:t>
            </a:fld>
            <a:endParaRPr lang="zh-CN" altLang="en-US" dirty="0">
              <a:solidFill>
                <a:srgbClr val="1D1D1A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74C66865-8DAC-4BFD-9582-282FE3DB70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001" y="1311082"/>
                <a:ext cx="10968990" cy="52306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0000" tIns="46800" rIns="90000" bIns="46800" rtlCol="0">
                <a:normAutofit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0" lang="zh-CN" altLang="en-US" b="0" i="0" u="none" strike="noStrike" kern="1200" cap="none" spc="15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ea"/>
                  </a:rPr>
                  <a:t>（初始）</a:t>
                </a:r>
                <a:r>
                  <a:rPr kumimoji="0" lang="zh-CN" altLang="en-US" b="0" i="0" u="none" strike="noStrike" kern="1200" cap="none" spc="15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选取初始简单哈密顿量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1200" cap="none" spc="15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ea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1200" cap="none" spc="15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ea"/>
                          </a:rPr>
                          <m:t>𝐻</m:t>
                        </m:r>
                      </m:e>
                      <m:sub>
                        <m:r>
                          <a:rPr kumimoji="0" lang="en-US" altLang="zh-CN" b="0" i="1" u="none" strike="noStrike" kern="1200" cap="none" spc="15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ea"/>
                          </a:rPr>
                          <m:t>𝐵</m:t>
                        </m:r>
                      </m:sub>
                    </m:sSub>
                    <m:r>
                      <a:rPr kumimoji="0" lang="en-US" altLang="zh-CN" b="0" i="1" u="none" strike="noStrike" kern="1200" cap="none" spc="15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zh-CN" b="0" i="1" u="none" strike="noStrike" kern="1200" cap="none" spc="15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ea"/>
                          </a:rPr>
                        </m:ctrlPr>
                      </m:naryPr>
                      <m:sub>
                        <m:r>
                          <a:rPr kumimoji="0" lang="en-US" altLang="zh-CN" b="0" i="1" u="none" strike="noStrike" kern="1200" cap="none" spc="15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ea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en-US" altLang="zh-CN" b="0" i="1" u="none" strike="noStrike" kern="1200" cap="none" spc="15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+mn-ea"/>
                              </a:rPr>
                            </m:ctrlPr>
                          </m:sSubPr>
                          <m:e>
                            <m:r>
                              <a:rPr kumimoji="0" lang="en-US" altLang="zh-CN" b="0" i="1" u="none" strike="noStrike" kern="1200" cap="none" spc="15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+mn-ea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b="0" i="1" u="none" strike="noStrike" kern="1200" cap="none" spc="15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+mn-ea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，基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态为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（绝热演化）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缓慢作用如下哈密顿量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线路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需要模拟的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nary>
                          <m:nary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这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一演化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过程。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（线路实现）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考虑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trotter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公式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（参数化）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QAOA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是在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绝热演化的基础上将时间转化为可以变动的参数，通过在经典优化器里优化我们的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参数，使得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哈密顿量最小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zh-CN" altLang="en-US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zh-CN" altLang="en-US" dirty="0"/>
              </a:p>
              <a:p>
                <a:pPr>
                  <a:defRPr/>
                </a:pPr>
                <a:endParaRPr lang="en-US" altLang="zh-CN" dirty="0"/>
              </a:p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Char char="●"/>
                  <a:tabLst/>
                  <a:defRPr/>
                </a:pPr>
                <a:endParaRPr kumimoji="0" lang="zh-CN" altLang="en-US" b="0" i="0" u="none" strike="noStrike" kern="1200" cap="none" spc="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74C66865-8DAC-4BFD-9582-282FE3DB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1" y="1311082"/>
                <a:ext cx="10968990" cy="5230614"/>
              </a:xfrm>
              <a:prstGeom prst="rect">
                <a:avLst/>
              </a:prstGeom>
              <a:blipFill rotWithShape="0">
                <a:blip r:embed="rId3"/>
                <a:stretch>
                  <a:fillRect l="-389" t="-7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xmlns="" id="{436EFB71-4A50-4741-A6F3-ACAD09BEF2E9}"/>
              </a:ext>
            </a:extLst>
          </p:cNvPr>
          <p:cNvSpPr txBox="1">
            <a:spLocks/>
          </p:cNvSpPr>
          <p:nvPr/>
        </p:nvSpPr>
        <p:spPr>
          <a:xfrm>
            <a:off x="540001" y="468000"/>
            <a:ext cx="10947378" cy="4167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indent="0" defTabSz="1186848">
              <a:lnSpc>
                <a:spcPts val="3428"/>
              </a:lnSpc>
              <a:spcBef>
                <a:spcPts val="0"/>
              </a:spcBef>
              <a:buFont typeface="Arial" panose="020B0604020202020204" pitchFamily="34" charset="0"/>
              <a:buNone/>
              <a:defRPr sz="2799" b="1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42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6"/>
            </a:lvl2pPr>
            <a:lvl3pPr marL="118684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6"/>
            </a:lvl3pPr>
            <a:lvl4pPr marL="1780274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4pPr>
            <a:lvl5pPr marL="237369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5pPr>
            <a:lvl6pPr marL="296712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6pPr>
            <a:lvl7pPr marL="3560546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7pPr>
            <a:lvl8pPr marL="415397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8pPr>
            <a:lvl9pPr marL="474739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9pPr>
          </a:lstStyle>
          <a:p>
            <a:r>
              <a:rPr lang="en-US" altLang="zh-CN" dirty="0" smtClean="0">
                <a:solidFill>
                  <a:srgbClr val="C7000B"/>
                </a:solidFill>
              </a:rPr>
              <a:t>QAOA</a:t>
            </a:r>
            <a:r>
              <a:rPr lang="zh-CN" altLang="en-US" dirty="0" smtClean="0">
                <a:solidFill>
                  <a:srgbClr val="C7000B"/>
                </a:solidFill>
              </a:rPr>
              <a:t>线路（可略）</a:t>
            </a:r>
            <a:endParaRPr lang="zh-CN" altLang="en-US" dirty="0">
              <a:solidFill>
                <a:srgbClr val="C7000B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0001" y="1070043"/>
            <a:ext cx="7341729" cy="0"/>
          </a:xfrm>
          <a:prstGeom prst="line">
            <a:avLst/>
          </a:prstGeom>
          <a:ln w="698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7000B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92" y="3413796"/>
            <a:ext cx="5725324" cy="724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93" y="4125175"/>
            <a:ext cx="5725322" cy="969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37" y="4026415"/>
            <a:ext cx="3200847" cy="400106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875811" y="4101159"/>
            <a:ext cx="1023730" cy="3000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362661" y="4517662"/>
            <a:ext cx="14511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2400" b="1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QAOA</a:t>
            </a:r>
            <a:endParaRPr kumimoji="1" lang="zh-CN" altLang="en-US" sz="2400" b="1" dirty="0" smtClean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62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8C88F5-B047-4E2D-B742-5298532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668"/>
            <a:fld id="{D20F89CD-F427-4A32-B8D1-A158037A1013}" type="slidenum">
              <a:rPr lang="zh-CN" altLang="en-US" smtClean="0">
                <a:solidFill>
                  <a:srgbClr val="1D1D1A"/>
                </a:solidFill>
              </a:rPr>
              <a:pPr defTabSz="913668"/>
              <a:t>7</a:t>
            </a:fld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74C66865-8DAC-4BFD-9582-282FE3DB700A}"/>
              </a:ext>
            </a:extLst>
          </p:cNvPr>
          <p:cNvSpPr txBox="1">
            <a:spLocks/>
          </p:cNvSpPr>
          <p:nvPr/>
        </p:nvSpPr>
        <p:spPr>
          <a:xfrm>
            <a:off x="540001" y="1311082"/>
            <a:ext cx="10968990" cy="523061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0070C0"/>
                </a:solidFill>
              </a:rPr>
              <a:t>QAOA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endParaRPr kumimoji="0" lang="zh-CN" altLang="en-US" sz="2400" b="0" i="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xmlns="" id="{436EFB71-4A50-4741-A6F3-ACAD09BEF2E9}"/>
              </a:ext>
            </a:extLst>
          </p:cNvPr>
          <p:cNvSpPr txBox="1">
            <a:spLocks/>
          </p:cNvSpPr>
          <p:nvPr/>
        </p:nvSpPr>
        <p:spPr>
          <a:xfrm>
            <a:off x="540001" y="468000"/>
            <a:ext cx="10947378" cy="4167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indent="0" defTabSz="1186848">
              <a:lnSpc>
                <a:spcPts val="3428"/>
              </a:lnSpc>
              <a:spcBef>
                <a:spcPts val="0"/>
              </a:spcBef>
              <a:buFont typeface="Arial" panose="020B0604020202020204" pitchFamily="34" charset="0"/>
              <a:buNone/>
              <a:defRPr sz="2799" b="1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42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6"/>
            </a:lvl2pPr>
            <a:lvl3pPr marL="118684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6"/>
            </a:lvl3pPr>
            <a:lvl4pPr marL="1780274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4pPr>
            <a:lvl5pPr marL="2373698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5pPr>
            <a:lvl6pPr marL="296712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6pPr>
            <a:lvl7pPr marL="3560546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7pPr>
            <a:lvl8pPr marL="4153972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8pPr>
            <a:lvl9pPr marL="4747395" indent="0" algn="ctr" defTabSz="1186848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7"/>
            </a:lvl9pPr>
          </a:lstStyle>
          <a:p>
            <a:r>
              <a:rPr lang="en-US" altLang="zh-CN" dirty="0" smtClean="0">
                <a:solidFill>
                  <a:srgbClr val="C7000B"/>
                </a:solidFill>
              </a:rPr>
              <a:t>QAOA</a:t>
            </a:r>
            <a:r>
              <a:rPr lang="zh-CN" altLang="en-US" dirty="0" smtClean="0">
                <a:solidFill>
                  <a:srgbClr val="C7000B"/>
                </a:solidFill>
              </a:rPr>
              <a:t>算法整体流程</a:t>
            </a:r>
            <a:endParaRPr lang="zh-CN" altLang="en-US" dirty="0">
              <a:solidFill>
                <a:srgbClr val="C7000B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0001" y="1070043"/>
            <a:ext cx="7341729" cy="0"/>
          </a:xfrm>
          <a:prstGeom prst="line">
            <a:avLst/>
          </a:prstGeom>
          <a:ln w="698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7000B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0" y="1997117"/>
            <a:ext cx="4679969" cy="3336563"/>
          </a:xfrm>
          <a:prstGeom prst="rect">
            <a:avLst/>
          </a:prstGeom>
          <a:ln w="19050">
            <a:solidFill>
              <a:srgbClr val="C7000B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013690" y="1342535"/>
            <a:ext cx="49184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QAOA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流程</a:t>
            </a:r>
            <a:endParaRPr kumimoji="1" lang="zh-CN" altLang="en-US" sz="2400" dirty="0" smtClean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87" y="1862490"/>
            <a:ext cx="3750980" cy="434324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295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54" y="2678"/>
            <a:ext cx="10278968" cy="68526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80" y="2678"/>
            <a:ext cx="12187239" cy="6852645"/>
          </a:xfrm>
          <a:prstGeom prst="rect">
            <a:avLst/>
          </a:prstGeom>
          <a:gradFill>
            <a:gsLst>
              <a:gs pos="28000">
                <a:srgbClr val="FFFFFF"/>
              </a:gs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99">
              <a:defRPr/>
            </a:pPr>
            <a:endParaRPr lang="zh-CN" altLang="en-US" sz="1799">
              <a:solidFill>
                <a:srgbClr val="666666"/>
              </a:solidFill>
              <a:latin typeface="Huawei Sans" panose="020B0A04020102020204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 rot="16200000">
            <a:off x="4730263" y="-305272"/>
            <a:ext cx="2731478" cy="121872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99">
              <a:defRPr/>
            </a:pPr>
            <a:endParaRPr lang="zh-CN" altLang="en-US" sz="1799">
              <a:solidFill>
                <a:srgbClr val="666666"/>
              </a:solidFill>
              <a:latin typeface="Huawei Sans" panose="020B0A04020102020204"/>
              <a:ea typeface="微软雅黑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76" y="6220820"/>
            <a:ext cx="1208041" cy="3957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2C12FA4-77B3-4AC5-A298-E316BAD917CA}"/>
              </a:ext>
            </a:extLst>
          </p:cNvPr>
          <p:cNvGrpSpPr/>
          <p:nvPr/>
        </p:nvGrpSpPr>
        <p:grpSpPr>
          <a:xfrm>
            <a:off x="1123377" y="2927607"/>
            <a:ext cx="5935362" cy="1002789"/>
            <a:chOff x="1121433" y="2806819"/>
            <a:chExt cx="5937681" cy="1003181"/>
          </a:xfrm>
        </p:grpSpPr>
        <p:cxnSp>
          <p:nvCxnSpPr>
            <p:cNvPr id="20" name="直接连接符 41">
              <a:extLst>
                <a:ext uri="{FF2B5EF4-FFF2-40B4-BE49-F238E27FC236}">
                  <a16:creationId xmlns:a16="http://schemas.microsoft.com/office/drawing/2014/main" xmlns="" id="{36A31BA2-624E-40AC-ACA3-A61FE065519F}"/>
                </a:ext>
              </a:extLst>
            </p:cNvPr>
            <p:cNvCxnSpPr/>
            <p:nvPr/>
          </p:nvCxnSpPr>
          <p:spPr>
            <a:xfrm>
              <a:off x="1121433" y="2806819"/>
              <a:ext cx="5937681" cy="0"/>
            </a:xfrm>
            <a:prstGeom prst="line">
              <a:avLst/>
            </a:prstGeom>
            <a:noFill/>
            <a:ln w="31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1" name="矩形 42">
              <a:extLst>
                <a:ext uri="{FF2B5EF4-FFF2-40B4-BE49-F238E27FC236}">
                  <a16:creationId xmlns:a16="http://schemas.microsoft.com/office/drawing/2014/main" xmlns="" id="{D9DE599D-33DE-4743-9257-500A9C9ACF1F}"/>
                </a:ext>
              </a:extLst>
            </p:cNvPr>
            <p:cNvSpPr/>
            <p:nvPr/>
          </p:nvSpPr>
          <p:spPr>
            <a:xfrm>
              <a:off x="2548580" y="3031539"/>
              <a:ext cx="4385035" cy="5537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3381">
                <a:lnSpc>
                  <a:spcPct val="90000"/>
                </a:lnSpc>
              </a:pPr>
              <a:r>
                <a:rPr lang="en-US" altLang="zh-CN" sz="3996" b="1" dirty="0">
                  <a:solidFill>
                    <a:srgbClr val="1D1D1A"/>
                  </a:solidFill>
                  <a:latin typeface="微软雅黑"/>
                  <a:ea typeface="微软雅黑"/>
                  <a:cs typeface="Huawei Sans" panose="020C0503030203020204" pitchFamily="34" charset="0"/>
                  <a:sym typeface="+mn-lt"/>
                </a:rPr>
                <a:t>Thank You</a:t>
              </a:r>
              <a:r>
                <a:rPr lang="zh-CN" altLang="en-US" sz="3996" b="1" dirty="0">
                  <a:solidFill>
                    <a:srgbClr val="1D1D1A"/>
                  </a:solidFill>
                  <a:latin typeface="微软雅黑"/>
                  <a:ea typeface="微软雅黑"/>
                  <a:cs typeface="Huawei Sans" panose="020C0503030203020204" pitchFamily="34" charset="0"/>
                  <a:sym typeface="+mn-lt"/>
                </a:rPr>
                <a:t>！</a:t>
              </a:r>
              <a:endParaRPr lang="en-US" altLang="zh-CN" sz="3996" b="1" dirty="0">
                <a:solidFill>
                  <a:srgbClr val="1D1D1A"/>
                </a:solidFill>
                <a:latin typeface="微软雅黑"/>
                <a:ea typeface="微软雅黑"/>
                <a:cs typeface="Huawei Sans" panose="020C0503030203020204" pitchFamily="34" charset="0"/>
                <a:sym typeface="+mn-lt"/>
              </a:endParaRPr>
            </a:p>
          </p:txBody>
        </p:sp>
        <p:cxnSp>
          <p:nvCxnSpPr>
            <p:cNvPr id="22" name="直接连接符 44">
              <a:extLst>
                <a:ext uri="{FF2B5EF4-FFF2-40B4-BE49-F238E27FC236}">
                  <a16:creationId xmlns:a16="http://schemas.microsoft.com/office/drawing/2014/main" xmlns="" id="{A0D6C628-2578-4FF3-86B4-9294E2BD2578}"/>
                </a:ext>
              </a:extLst>
            </p:cNvPr>
            <p:cNvCxnSpPr/>
            <p:nvPr/>
          </p:nvCxnSpPr>
          <p:spPr>
            <a:xfrm>
              <a:off x="1121433" y="3810000"/>
              <a:ext cx="5937681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2788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djMTJkYTlkNDU0NzIxNDE2MjNmMzQ2ZjMzODg0Mm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2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286</Words>
  <Application>Microsoft Office PowerPoint</Application>
  <PresentationFormat>宽屏</PresentationFormat>
  <Paragraphs>70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Huawei Sans</vt:lpstr>
      <vt:lpstr>等线</vt:lpstr>
      <vt:lpstr>方正兰亭粗黑简体</vt:lpstr>
      <vt:lpstr>华文楷体</vt:lpstr>
      <vt:lpstr>宋体</vt:lpstr>
      <vt:lpstr>Microsoft YaHei</vt:lpstr>
      <vt:lpstr>Microsoft YaHei</vt:lpstr>
      <vt:lpstr>Arial</vt:lpstr>
      <vt:lpstr>Calibri</vt:lpstr>
      <vt:lpstr>Cambria Math</vt:lpstr>
      <vt:lpstr>2_Title Slide</vt:lpstr>
      <vt:lpstr>2_章节页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准备Mind Quantum代码仓</dc:title>
  <dc:creator>lijunning</dc:creator>
  <cp:lastModifiedBy>zouzuoheng</cp:lastModifiedBy>
  <cp:revision>242</cp:revision>
  <dcterms:created xsi:type="dcterms:W3CDTF">2019-06-19T02:08:00Z</dcterms:created>
  <dcterms:modified xsi:type="dcterms:W3CDTF">2022-08-17T03:33:31Z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2052-11.1.0.12300</vt:lpwstr>
  </property>
  <property fmtid="{D5CDD505-2E9C-101B-9397-08002B2CF9AE}" pid="3" name="ICV">
    <vt:lpwstr>4CCF4DD5CB144371AA1FF41BE8901C2F</vt:lpwstr>
  </property>
  <property fmtid="{D5CDD505-2E9C-101B-9397-08002B2CF9AE}" pid="4" name="_2015_ms_pID_725343">
    <vt:lpwstr>(3)QknDCLntz85q+xaYqY1jleuMv7jmUGm87N49dMSY0NQulRetfCjK8YFw4FZgpF9cDhkCR5Sk
+/rx53hZ0DPe99FNoyGdKyF8/7mfeQRWS0uQ2OnrxX1aY/uKV/8yzIn3FN0X4gxGbKf+wiiu
h6CKGg5UTyB/PeMNE2mgFWPS+wUl4Tof8qcTY0M5SjzLulA/6E4F2iWFfNLD6LZfdbAophzW
PuNdwE6cF0tAAr5c7i</vt:lpwstr>
  </property>
  <property fmtid="{D5CDD505-2E9C-101B-9397-08002B2CF9AE}" pid="5" name="_2015_ms_pID_7253431">
    <vt:lpwstr>6xb8eBqGc0r0etfhyzLD5YdEkRH7GtVhYkniz/hmHulX8DrvxXH2D8
jc1cYgShSv8BmywREj5aQ+cvOcCbnQDGTw07bU5ycl2JMhFpq3ckHbrETvGefBk74231u2rk
dTmEtaQimnK7IQiyj1xDtgYcjGoaO7UKZ2Bumqe4CPITpG6ShxyIE4Nr9z/ghShxftXMp+MS
9xwUD5eXK7PjGuHkvcdioVTc15CL+bO/yqEp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1657242147</vt:lpwstr>
  </property>
  <property fmtid="{D5CDD505-2E9C-101B-9397-08002B2CF9AE}" pid="10" name="_2015_ms_pID_7253432">
    <vt:lpwstr>Pz+uu7bSXK3iP+A2gd5LmEs=</vt:lpwstr>
  </property>
</Properties>
</file>