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472" r:id="rId3"/>
    <p:sldId id="471" r:id="rId4"/>
    <p:sldId id="491" r:id="rId5"/>
    <p:sldId id="492" r:id="rId6"/>
    <p:sldId id="495" r:id="rId7"/>
    <p:sldId id="496" r:id="rId8"/>
    <p:sldId id="497" r:id="rId9"/>
    <p:sldId id="493" r:id="rId10"/>
    <p:sldId id="498" r:id="rId11"/>
    <p:sldId id="500" r:id="rId12"/>
    <p:sldId id="499" r:id="rId13"/>
    <p:sldId id="501" r:id="rId14"/>
    <p:sldId id="502" r:id="rId15"/>
    <p:sldId id="503" r:id="rId16"/>
    <p:sldId id="504" r:id="rId17"/>
    <p:sldId id="505" r:id="rId18"/>
    <p:sldId id="494" r:id="rId19"/>
    <p:sldId id="506" r:id="rId20"/>
    <p:sldId id="507" r:id="rId21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67">
          <p15:clr>
            <a:srgbClr val="A4A3A4"/>
          </p15:clr>
        </p15:guide>
        <p15:guide id="2" pos="469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23431"/>
    <a:srgbClr val="202AEC"/>
    <a:srgbClr val="FF3300"/>
    <a:srgbClr val="4635AF"/>
    <a:srgbClr val="FF9999"/>
    <a:srgbClr val="69D8FF"/>
    <a:srgbClr val="FBA89F"/>
    <a:srgbClr val="000000"/>
    <a:srgbClr val="83C937"/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593" autoAdjust="0"/>
    <p:restoredTop sz="69477" autoAdjust="0"/>
  </p:normalViewPr>
  <p:slideViewPr>
    <p:cSldViewPr>
      <p:cViewPr varScale="1">
        <p:scale>
          <a:sx n="78" d="100"/>
          <a:sy n="78" d="100"/>
        </p:scale>
        <p:origin x="-2562" y="-84"/>
      </p:cViewPr>
      <p:guideLst>
        <p:guide orient="horz" pos="3067"/>
        <p:guide pos="46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898" y="90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0CA1-264A-40DA-BBFB-677326172EB1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5ED6-1DD3-4E7F-A3DB-D1D48E1CF8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2965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15ED44-6FD5-4737-8EA7-F4FBDBEA7468}" type="datetimeFigureOut">
              <a:rPr lang="zh-CN" altLang="en-US"/>
              <a:pPr>
                <a:defRPr/>
              </a:pPr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10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3DA7FC-66B3-45EA-8929-D5D2B8AF9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0031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9E34C-D1CE-440A-B0FE-A7FDE5F2E01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77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128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071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611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3389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091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035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6921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09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724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57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466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35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9079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03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314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5484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9850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35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1579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7270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21409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16815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048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94004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3570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3306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99669"/>
            <a:ext cx="9144000" cy="432048"/>
          </a:xfrm>
        </p:spPr>
        <p:txBody>
          <a:bodyPr lIns="180000" rIns="180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459788" y="6597650"/>
            <a:ext cx="595312" cy="144463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D6E9760-0A37-423F-92DB-861B7DBD0D2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 descr="C:\Users\temp\Desktop\PPT模板规范\CMB_招商银行PPT内页_4比3_16051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76079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348696" y="456202"/>
            <a:ext cx="1357291" cy="4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 userDrawn="1"/>
        </p:nvCxnSpPr>
        <p:spPr>
          <a:xfrm flipH="1">
            <a:off x="539552" y="0"/>
            <a:ext cx="72008" cy="66693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279131" y="3871419"/>
            <a:ext cx="5184576" cy="411306"/>
          </a:xfrm>
          <a:prstGeom prst="rect">
            <a:avLst/>
          </a:prstGeom>
        </p:spPr>
        <p:txBody>
          <a:bodyPr wrap="square" lIns="180000" rIns="180000">
            <a:spAutoFit/>
          </a:bodyPr>
          <a:lstStyle>
            <a:lvl1pPr algn="l">
              <a:buFontTx/>
              <a:buNone/>
              <a:defRPr sz="2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单击此处添加栏目导航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6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2817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822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>
          <a:xfrm>
            <a:off x="0" y="71414"/>
            <a:ext cx="8715404" cy="6429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557242" y="107154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1463" indent="-271463">
              <a:buFont typeface="Arial" pitchFamily="34" charset="0"/>
              <a:buChar char="•"/>
              <a:defRPr sz="2400"/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buFont typeface="Arial" pitchFamily="34" charset="0"/>
              <a:buNone/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0CC617-AD07-4778-9C0D-B5D82A8072EA}" type="datetime1">
              <a:rPr lang="zh-CN" altLang="en-US"/>
              <a:pPr>
                <a:defRPr/>
              </a:pPr>
              <a:t>2017/8/4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3950" y="6492875"/>
            <a:ext cx="40005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804AA9-21AF-4F1D-8EF8-9116A4B96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AFEED-891F-4042-93BF-7E41B780A5F4}" type="datetimeFigureOut">
              <a:rPr lang="zh-CN" altLang="en-US" smtClean="0"/>
              <a:pPr>
                <a:defRPr/>
              </a:pPr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4F972-D47F-4960-9957-E94F1CF05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10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1B4-D5A0-4DF7-9F72-5162CD1AE3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4CEE-3A35-444D-B74C-D4239E2F0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7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8581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4102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7213" y="10715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0" y="71438"/>
            <a:ext cx="8715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8F3A38-1BAA-4309-9CFF-CDB2E33A8646}" type="datetimeFigureOut">
              <a:rPr lang="zh-CN" altLang="en-US" smtClean="0"/>
              <a:pPr>
                <a:defRPr/>
              </a:pPr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15375" y="6492875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9F782A-9EFB-42F3-A7F5-CEC74A35968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89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12788" indent="-3508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982663" indent="-2603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343025" indent="-269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1704975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4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988840"/>
            <a:ext cx="915352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1472" y="2786058"/>
            <a:ext cx="8062912" cy="1571636"/>
          </a:xfrm>
          <a:prstGeom prst="rect">
            <a:avLst/>
          </a:prstGeom>
        </p:spPr>
        <p:txBody>
          <a:bodyPr vert="horz" lIns="78145" tIns="39072" rIns="78145" bIns="39072" rtlCol="0" anchor="b">
            <a:normAutofit fontScale="55000" lnSpcReduction="20000"/>
          </a:bodyPr>
          <a:lstStyle/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123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新员工转正答辩</a:t>
            </a:r>
            <a:endParaRPr lang="en-US" altLang="zh-CN" sz="123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					</a:t>
            </a: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</a:p>
        </p:txBody>
      </p:sp>
      <p:sp>
        <p:nvSpPr>
          <p:cNvPr id="7" name="副标题 3"/>
          <p:cNvSpPr txBox="1">
            <a:spLocks/>
          </p:cNvSpPr>
          <p:nvPr/>
        </p:nvSpPr>
        <p:spPr>
          <a:xfrm>
            <a:off x="2428860" y="4700736"/>
            <a:ext cx="4572032" cy="1176536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92500" lnSpcReduction="10000"/>
          </a:bodyPr>
          <a:lstStyle/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答辩人   ：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指导导师：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所属室组：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答辩日期：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8706704" y="6564337"/>
            <a:ext cx="365890" cy="293687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FB610CDC-7A9A-490D-A98A-DE7354DAF677}" type="slidenum">
              <a:rPr lang="zh-CN" altLang="en-US" sz="1400" b="1" smtClean="0">
                <a:solidFill>
                  <a:prstClr val="black">
                    <a:tint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pPr algn="r">
                <a:defRPr/>
              </a:pPr>
              <a:t>1</a:t>
            </a:fld>
            <a:endParaRPr lang="zh-CN" altLang="en-US" sz="1400" b="1" dirty="0">
              <a:solidFill>
                <a:prstClr val="black">
                  <a:tint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111829" cy="432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1959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7994578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93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主要工作情况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11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24" y="928670"/>
            <a:ext cx="7500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试用期参与重点工作介绍：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marL="114300" lvl="0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marL="114300" lvl="0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marL="114300" lvl="0" indent="-4572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</a:pPr>
            <a:endParaRPr kumimoji="1" lang="en-US" altLang="zh-CN" sz="2400" dirty="0" smtClean="0">
              <a:solidFill>
                <a:srgbClr val="C91F35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6099099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217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典型产品讲解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13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24" y="996087"/>
            <a:ext cx="757242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主要指对自己研究或开发或测试的工作产品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成果进行讲解，可以选择自己理解深刻的、有突出亮点的、重要的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1-2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个工作产品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成果，包括但不限于所</a:t>
            </a:r>
            <a:r>
              <a:rPr kumimoji="1" lang="zh-CN" altLang="en-US" i="1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做项目，业务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系统，管理系统、技术平台、关键技术难点、经典案例及缺陷分析、重要业务流程等；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39344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3171520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97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心得体会分享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15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24" y="1000108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通过试用期的学习，有何收获、感想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lvl="0" indent="-3429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34258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心得体会分享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16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24" y="1000108"/>
            <a:ext cx="7715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通过试用期的学习，发现自己有哪些不足，对自身的改进建议和想法；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对照目标岗位职责及能力要求，结合自身当前各类能力水平，找出改进点，不断缩小自身与目标岗位间的差距；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如果对组织有建设性的建议和意见（如流程规范、工具管理、或其他有效解决方案等）也可以在此章节进行简单描述。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  <a:p>
            <a:pPr indent="-342900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en-US" altLang="zh-CN" sz="1400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6822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4336780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076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后续职业规划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18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7158" y="1059404"/>
            <a:ext cx="8080183" cy="4727647"/>
            <a:chOff x="357158" y="1059404"/>
            <a:chExt cx="8080183" cy="4727647"/>
          </a:xfrm>
        </p:grpSpPr>
        <p:cxnSp>
          <p:nvCxnSpPr>
            <p:cNvPr id="24" name="Straight Connector 25"/>
            <p:cNvCxnSpPr/>
            <p:nvPr/>
          </p:nvCxnSpPr>
          <p:spPr>
            <a:xfrm>
              <a:off x="5715008" y="1571612"/>
              <a:ext cx="2331720" cy="0"/>
            </a:xfrm>
            <a:prstGeom prst="line">
              <a:avLst/>
            </a:prstGeom>
            <a:ln w="190500" cap="sq" cmpd="sng">
              <a:solidFill>
                <a:srgbClr val="C00000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/>
            <p:nvPr/>
          </p:nvCxnSpPr>
          <p:spPr>
            <a:xfrm>
              <a:off x="882958" y="4214818"/>
              <a:ext cx="2331720" cy="11720"/>
            </a:xfrm>
            <a:prstGeom prst="line">
              <a:avLst/>
            </a:prstGeom>
            <a:ln w="190500" cap="sq" cmpd="sng">
              <a:solidFill>
                <a:srgbClr val="C00000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357158" y="1059404"/>
              <a:ext cx="8080183" cy="4727647"/>
              <a:chOff x="-7721" y="637881"/>
              <a:chExt cx="8080183" cy="4727647"/>
            </a:xfrm>
          </p:grpSpPr>
          <p:sp>
            <p:nvSpPr>
              <p:cNvPr id="27" name="TextBox 25"/>
              <p:cNvSpPr txBox="1"/>
              <p:nvPr/>
            </p:nvSpPr>
            <p:spPr>
              <a:xfrm>
                <a:off x="-7721" y="3864733"/>
                <a:ext cx="3287742" cy="150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  <a:endParaRPr lang="en-US" altLang="zh-CN" sz="14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  <a:p>
                <a:pPr marL="742727" lvl="1" indent="-285664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sp>
            <p:nvSpPr>
              <p:cNvPr id="28" name="TextBox 26"/>
              <p:cNvSpPr txBox="1"/>
              <p:nvPr/>
            </p:nvSpPr>
            <p:spPr>
              <a:xfrm>
                <a:off x="1043608" y="3326387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0084">
                  <a:spcAft>
                    <a:spcPts val="400"/>
                  </a:spcAft>
                  <a:buSzPct val="100000"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一年规划</a:t>
                </a:r>
                <a:endParaRPr 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sp>
            <p:nvSpPr>
              <p:cNvPr id="29" name="TextBox 27"/>
              <p:cNvSpPr txBox="1"/>
              <p:nvPr/>
            </p:nvSpPr>
            <p:spPr>
              <a:xfrm>
                <a:off x="3591318" y="2078783"/>
                <a:ext cx="155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0084">
                  <a:spcAft>
                    <a:spcPts val="400"/>
                  </a:spcAft>
                  <a:buSzPct val="100000"/>
                </a:pPr>
                <a:r>
                  <a:rPr lang="zh-CN" altLang="en-US" b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两年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规划</a:t>
                </a:r>
                <a:endParaRPr 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sp>
            <p:nvSpPr>
              <p:cNvPr id="30" name="TextBox 28"/>
              <p:cNvSpPr txBox="1"/>
              <p:nvPr/>
            </p:nvSpPr>
            <p:spPr>
              <a:xfrm>
                <a:off x="2857488" y="2557675"/>
                <a:ext cx="2891181" cy="150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  <a:endParaRPr lang="en-US" altLang="zh-CN" sz="14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  <a:p>
                <a:pPr marL="742727" lvl="1" indent="-285664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sp>
            <p:nvSpPr>
              <p:cNvPr id="31" name="TextBox 29"/>
              <p:cNvSpPr txBox="1"/>
              <p:nvPr/>
            </p:nvSpPr>
            <p:spPr>
              <a:xfrm>
                <a:off x="5143504" y="1237009"/>
                <a:ext cx="2928958" cy="150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</a:p>
              <a:p>
                <a:pPr marL="799963" lvl="1" indent="-342900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XXX</a:t>
                </a:r>
                <a:endParaRPr lang="en-US" altLang="zh-CN" sz="14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  <a:p>
                <a:pPr marL="742727" lvl="1" indent="-285664" defTabSz="430084">
                  <a:lnSpc>
                    <a:spcPct val="150000"/>
                  </a:lnSpc>
                  <a:spcAft>
                    <a:spcPts val="400"/>
                  </a:spcAft>
                  <a:buSzPct val="100000"/>
                </a:pPr>
                <a:endPara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sp>
            <p:nvSpPr>
              <p:cNvPr id="32" name="Isosceles Triangle 36"/>
              <p:cNvSpPr/>
              <p:nvPr/>
            </p:nvSpPr>
            <p:spPr>
              <a:xfrm rot="5400000">
                <a:off x="7656620" y="963939"/>
                <a:ext cx="451427" cy="349500"/>
              </a:xfrm>
              <a:prstGeom prst="triangle">
                <a:avLst/>
              </a:prstGeom>
              <a:solidFill>
                <a:srgbClr val="C00000"/>
              </a:solidFill>
              <a:ln w="1587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33" name="Straight Connector 20"/>
              <p:cNvCxnSpPr/>
              <p:nvPr/>
            </p:nvCxnSpPr>
            <p:spPr>
              <a:xfrm>
                <a:off x="3009156" y="2547327"/>
                <a:ext cx="2331720" cy="0"/>
              </a:xfrm>
              <a:prstGeom prst="line">
                <a:avLst/>
              </a:prstGeom>
              <a:ln w="190500" cap="sq" cmpd="sng">
                <a:solidFill>
                  <a:srgbClr val="C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3071" y="637881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0084">
                  <a:spcAft>
                    <a:spcPts val="400"/>
                  </a:spcAft>
                  <a:buSzPct val="100000"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P Simplified" pitchFamily="34" charset="0"/>
                  </a:rPr>
                  <a:t>三年规划</a:t>
                </a:r>
                <a:endParaRPr 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P Simplified" pitchFamily="34" charset="0"/>
                </a:endParaRPr>
              </a:p>
            </p:txBody>
          </p:sp>
          <p:cxnSp>
            <p:nvCxnSpPr>
              <p:cNvPr id="35" name="Straight Connector 18"/>
              <p:cNvCxnSpPr/>
              <p:nvPr/>
            </p:nvCxnSpPr>
            <p:spPr>
              <a:xfrm rot="5400000" flipH="1" flipV="1">
                <a:off x="2383772" y="3174267"/>
                <a:ext cx="1241976" cy="8792"/>
              </a:xfrm>
              <a:prstGeom prst="line">
                <a:avLst/>
              </a:prstGeom>
              <a:ln w="190500" cap="sq" cmpd="sng">
                <a:solidFill>
                  <a:srgbClr val="C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24"/>
              <p:cNvCxnSpPr/>
              <p:nvPr/>
            </p:nvCxnSpPr>
            <p:spPr>
              <a:xfrm flipV="1">
                <a:off x="5352424" y="1191650"/>
                <a:ext cx="8792" cy="1355677"/>
              </a:xfrm>
              <a:prstGeom prst="line">
                <a:avLst/>
              </a:prstGeom>
              <a:ln w="190500" cap="sq" cmpd="sng">
                <a:solidFill>
                  <a:srgbClr val="C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8"/>
          <p:cNvSpPr txBox="1"/>
          <p:nvPr/>
        </p:nvSpPr>
        <p:spPr>
          <a:xfrm>
            <a:off x="785786" y="85723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defTabSz="457200"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C91F35"/>
                </a:solidFill>
                <a:latin typeface="微软雅黑"/>
                <a:ea typeface="微软雅黑"/>
                <a:cs typeface="微软雅黑"/>
              </a:rPr>
              <a:t>个人后续职业规划和目标：</a:t>
            </a:r>
            <a:endParaRPr kumimoji="1" lang="en-US" altLang="zh-CN" sz="2400" dirty="0" smtClean="0">
              <a:solidFill>
                <a:srgbClr val="C91F35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7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2483768" y="2708920"/>
            <a:ext cx="450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C00000"/>
                </a:solidFill>
              </a:rPr>
              <a:t>Thanks!</a:t>
            </a:r>
            <a:endParaRPr lang="zh-CN" alt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39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i="1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答辩说明</a:t>
            </a:r>
            <a:endParaRPr lang="zh-CN" altLang="en-US" sz="2400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57950" y="4643446"/>
            <a:ext cx="1847850" cy="1720986"/>
            <a:chOff x="1559719" y="2568507"/>
            <a:chExt cx="1847850" cy="1720986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559719" y="2568507"/>
              <a:ext cx="1847850" cy="1720986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941459" y="3298692"/>
              <a:ext cx="1148089" cy="543620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31" name="TextBox 27"/>
          <p:cNvSpPr txBox="1"/>
          <p:nvPr/>
        </p:nvSpPr>
        <p:spPr>
          <a:xfrm>
            <a:off x="571472" y="928670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b="1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根据公司统一要求：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自有编制新员工在试用期（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个月、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个月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……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）满后， 需要通过答辩评审。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b="1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答辩目的：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帮助新员工总结并展示在试用期间的学习和工作成果；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有助于部门对新员工各项工作内容的掌握情况的考察，从而帮助新员工发现问题，找出不足，能尽快进入岗位。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b="1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答辩结果：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答辩评审结果将直接影响新员工是否可以转正。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i="1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defTabSz="457200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本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PPT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页面目的是解释说明，实际使用时要删除。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i="1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答辩准备</a:t>
            </a:r>
            <a:endParaRPr lang="zh-CN" altLang="en-US" sz="2400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57950" y="4643446"/>
            <a:ext cx="1847850" cy="1720986"/>
            <a:chOff x="1559719" y="2568507"/>
            <a:chExt cx="1847850" cy="1720986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559719" y="2568507"/>
              <a:ext cx="1847850" cy="1720986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941459" y="3298692"/>
              <a:ext cx="1148089" cy="543620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26" name="TextBox 28"/>
          <p:cNvSpPr txBox="1"/>
          <p:nvPr/>
        </p:nvSpPr>
        <p:spPr>
          <a:xfrm>
            <a:off x="571472" y="928670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新员工根据试用期的学习和工作成果，在导师的指导下，独立完成转正答辩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PPT+</a:t>
            </a:r>
            <a:r>
              <a:rPr kumimoji="1" lang="zh-CN" altLang="en-US" i="1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转正述职报告；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新员工依据工作岗位情况，从系统、管理、技术、业务等方面选择一个或多个角度来进行详细的内容阐述，要求重点介绍自身工作情况；有管理责任的新员工则必须涵盖管理内容。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1" lang="en-US" altLang="zh-CN" i="1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1" lang="en-US" altLang="zh-CN" i="1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defTabSz="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本</a:t>
            </a:r>
            <a:r>
              <a:rPr kumimoji="1"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PPT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页面目的是解释说明，实际使用时要删除。</a:t>
            </a:r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6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i="1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答辩时长</a:t>
            </a:r>
            <a:endParaRPr lang="zh-CN" altLang="en-US" sz="2400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44450"/>
            <a:ext cx="9144000" cy="431800"/>
          </a:xfrm>
          <a:prstGeom prst="rect">
            <a:avLst/>
          </a:prstGeom>
        </p:spPr>
        <p:txBody>
          <a:bodyPr lIns="180000" rIns="180000" anchor="ctr"/>
          <a:lstStyle/>
          <a:p>
            <a:pPr fontAlgn="auto">
              <a:spcAft>
                <a:spcPts val="0"/>
              </a:spcAft>
              <a:defRPr/>
            </a:pPr>
            <a:endParaRPr lang="zh-CN" altLang="en-US" b="1" spc="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3" name="组合 27"/>
          <p:cNvGrpSpPr/>
          <p:nvPr/>
        </p:nvGrpSpPr>
        <p:grpSpPr>
          <a:xfrm>
            <a:off x="6357950" y="4643446"/>
            <a:ext cx="1847850" cy="1720986"/>
            <a:chOff x="1559719" y="2568507"/>
            <a:chExt cx="1847850" cy="1720986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559719" y="2568507"/>
              <a:ext cx="1847850" cy="1720986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941459" y="3298692"/>
              <a:ext cx="1148089" cy="543620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26" name="TextBox 27"/>
          <p:cNvSpPr txBox="1"/>
          <p:nvPr/>
        </p:nvSpPr>
        <p:spPr>
          <a:xfrm>
            <a:off x="785786" y="967633"/>
            <a:ext cx="771530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zh-CN" altLang="en-US" b="1" i="1" kern="100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本答辩文档建议时长：</a:t>
            </a:r>
            <a:endParaRPr lang="en-US" altLang="zh-CN" b="1" i="1" kern="100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原则上答辩总时长在</a:t>
            </a:r>
            <a:r>
              <a:rPr kumimoji="1" lang="en-US" altLang="zh-CN" i="1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30~60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分钟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最长不超过</a:t>
            </a:r>
            <a:r>
              <a:rPr kumimoji="1" lang="en-US" altLang="zh-CN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60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分钟，请注意控制时间。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</a:pP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indent="-342900" defTabSz="457200">
              <a:lnSpc>
                <a:spcPct val="150000"/>
              </a:lnSpc>
            </a:pPr>
            <a:r>
              <a:rPr kumimoji="1" lang="zh-CN" altLang="en-US" b="1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各答辩模块建议时长：</a:t>
            </a:r>
            <a:endParaRPr kumimoji="1" lang="en-US" altLang="zh-CN" b="1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个人信息简介：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岗位职责理解：                             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主要工作情况：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典型</a:t>
            </a:r>
            <a:r>
              <a:rPr kumimoji="1" lang="zh-CN" altLang="en-US" i="1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产品</a:t>
            </a: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讲解：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心得体会分享：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i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后续职业规划：</a:t>
            </a: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i="1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defTabSz="457200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本</a:t>
            </a:r>
            <a:r>
              <a:rPr kumimoji="1"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PPT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页面目的是解释说明，实际使用时要删除。</a:t>
            </a:r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lvl="0" indent="-342900" defTabSz="4572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i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2857488" y="2786058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33"/>
          <p:cNvSpPr txBox="1"/>
          <p:nvPr/>
        </p:nvSpPr>
        <p:spPr>
          <a:xfrm>
            <a:off x="3143240" y="29882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5~10</a:t>
            </a:r>
            <a:r>
              <a:rPr lang="zh-CN" altLang="en-US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3143240" y="37861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20~40</a:t>
            </a:r>
            <a:r>
              <a:rPr lang="zh-CN" altLang="en-US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35"/>
          <p:cNvSpPr txBox="1"/>
          <p:nvPr/>
        </p:nvSpPr>
        <p:spPr>
          <a:xfrm>
            <a:off x="3143240" y="45005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5~10</a:t>
            </a:r>
            <a:r>
              <a:rPr lang="zh-CN" altLang="en-US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i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2857488" y="3571876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>
            <a:off x="2857488" y="4357694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44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7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9426532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39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个人信息简介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472" y="1000109"/>
            <a:ext cx="8072494" cy="5572163"/>
            <a:chOff x="571472" y="857233"/>
            <a:chExt cx="8072494" cy="5572163"/>
          </a:xfrm>
        </p:grpSpPr>
        <p:grpSp>
          <p:nvGrpSpPr>
            <p:cNvPr id="23" name="组合 22"/>
            <p:cNvGrpSpPr/>
            <p:nvPr/>
          </p:nvGrpSpPr>
          <p:grpSpPr>
            <a:xfrm>
              <a:off x="571472" y="857233"/>
              <a:ext cx="8072494" cy="1000134"/>
              <a:chOff x="873125" y="1344144"/>
              <a:chExt cx="7342213" cy="557270"/>
            </a:xfrm>
          </p:grpSpPr>
          <p:sp>
            <p:nvSpPr>
              <p:cNvPr id="30" name="AutoShape 4"/>
              <p:cNvSpPr>
                <a:spLocks noChangeArrowheads="1"/>
              </p:cNvSpPr>
              <p:nvPr/>
            </p:nvSpPr>
            <p:spPr bwMode="auto">
              <a:xfrm>
                <a:off x="873125" y="1344144"/>
                <a:ext cx="1474758" cy="557270"/>
              </a:xfrm>
              <a:prstGeom prst="roundRect">
                <a:avLst>
                  <a:gd name="adj" fmla="val 13125"/>
                </a:avLst>
              </a:prstGeom>
              <a:solidFill>
                <a:srgbClr val="C00000"/>
              </a:solidFill>
              <a:ln w="3175">
                <a:solidFill>
                  <a:srgbClr val="1C1C1C">
                    <a:alpha val="56862"/>
                  </a:srgb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000" i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基本信息</a:t>
                </a:r>
                <a:endParaRPr lang="zh-CN" altLang="en-US" sz="2000" i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auto">
              <a:xfrm>
                <a:off x="2508250" y="1344144"/>
                <a:ext cx="5707088" cy="557268"/>
              </a:xfrm>
              <a:prstGeom prst="roundRect">
                <a:avLst>
                  <a:gd name="adj" fmla="val 13125"/>
                </a:avLst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67842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i="0" dirty="0" smtClean="0">
                    <a:latin typeface="微软雅黑" pitchFamily="34" charset="-122"/>
                    <a:ea typeface="微软雅黑" pitchFamily="34" charset="-122"/>
                  </a:rPr>
                  <a:t>出生年月：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XXX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1400" i="0" dirty="0" smtClean="0">
                    <a:latin typeface="微软雅黑" pitchFamily="34" charset="-122"/>
                    <a:ea typeface="微软雅黑" pitchFamily="34" charset="-122"/>
                  </a:rPr>
                  <a:t>入职时间：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XXX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技术特长：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XXX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71472" y="2000237"/>
              <a:ext cx="8072494" cy="1785953"/>
              <a:chOff x="873125" y="1461672"/>
              <a:chExt cx="7342213" cy="521127"/>
            </a:xfrm>
          </p:grpSpPr>
          <p:sp>
            <p:nvSpPr>
              <p:cNvPr id="28" name="AutoShape 4"/>
              <p:cNvSpPr>
                <a:spLocks noChangeArrowheads="1"/>
              </p:cNvSpPr>
              <p:nvPr/>
            </p:nvSpPr>
            <p:spPr bwMode="auto">
              <a:xfrm>
                <a:off x="873125" y="1461673"/>
                <a:ext cx="1474758" cy="521126"/>
              </a:xfrm>
              <a:prstGeom prst="roundRect">
                <a:avLst>
                  <a:gd name="adj" fmla="val 13125"/>
                </a:avLst>
              </a:prstGeom>
              <a:solidFill>
                <a:srgbClr val="C00000"/>
              </a:solidFill>
              <a:ln w="3175">
                <a:solidFill>
                  <a:srgbClr val="1C1C1C">
                    <a:alpha val="56862"/>
                  </a:srgb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毕业院校及专业</a:t>
                </a: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508250" y="1461672"/>
                <a:ext cx="5707088" cy="521126"/>
              </a:xfrm>
              <a:prstGeom prst="roundRect">
                <a:avLst>
                  <a:gd name="adj" fmla="val 13125"/>
                </a:avLst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67842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i="1" dirty="0" smtClean="0">
                    <a:solidFill>
                      <a:srgbClr val="3366FF"/>
                    </a:solidFill>
                    <a:latin typeface="微软雅黑" pitchFamily="34" charset="-122"/>
                    <a:ea typeface="微软雅黑" pitchFamily="34" charset="-122"/>
                  </a:rPr>
                  <a:t>请在此处添加描述</a:t>
                </a:r>
                <a:endParaRPr lang="zh-CN" altLang="en-US" sz="1400" i="1" dirty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71472" y="3929066"/>
              <a:ext cx="8072494" cy="2500330"/>
              <a:chOff x="873125" y="2997201"/>
              <a:chExt cx="7342213" cy="479436"/>
            </a:xfrm>
          </p:grpSpPr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873125" y="2997201"/>
                <a:ext cx="1474758" cy="479436"/>
              </a:xfrm>
              <a:prstGeom prst="roundRect">
                <a:avLst>
                  <a:gd name="adj" fmla="val 13125"/>
                </a:avLst>
              </a:prstGeom>
              <a:solidFill>
                <a:srgbClr val="C00000"/>
              </a:solidFill>
              <a:ln w="3175">
                <a:solidFill>
                  <a:srgbClr val="1C1C1C">
                    <a:alpha val="56862"/>
                  </a:srgb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000" i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入职前工作（实习）经历</a:t>
                </a:r>
                <a:endParaRPr lang="zh-CN" altLang="en-US" sz="2000" i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2508250" y="2997201"/>
                <a:ext cx="5707088" cy="479436"/>
              </a:xfrm>
              <a:prstGeom prst="roundRect">
                <a:avLst>
                  <a:gd name="adj" fmla="val 13125"/>
                </a:avLst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67842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i="1" dirty="0" smtClean="0">
                    <a:solidFill>
                      <a:srgbClr val="3366FF"/>
                    </a:solidFill>
                    <a:latin typeface="微软雅黑" pitchFamily="34" charset="-122"/>
                    <a:ea typeface="微软雅黑" pitchFamily="34" charset="-122"/>
                  </a:rPr>
                  <a:t>请在此处添加描述</a:t>
                </a:r>
                <a:endParaRPr lang="zh-CN" altLang="en-US" sz="1400" i="1" dirty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7188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7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4882126"/>
              </p:ext>
            </p:extLst>
          </p:nvPr>
        </p:nvGraphicFramePr>
        <p:xfrm>
          <a:off x="1214414" y="1428738"/>
          <a:ext cx="6715172" cy="4143402"/>
        </p:xfrm>
        <a:graphic>
          <a:graphicData uri="http://schemas.openxmlformats.org/drawingml/2006/table">
            <a:tbl>
              <a:tblPr firstRow="1" bandRow="1"/>
              <a:tblGrid>
                <a:gridCol w="603296"/>
                <a:gridCol w="6111876"/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个人信息简介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岗位职责理解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主要工作情况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典型产品讲解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心得体会分享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后续职业规划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64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岗位职责理解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>
            <a:off x="7227347" y="3179244"/>
            <a:ext cx="1766184" cy="4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工作内容</a:t>
            </a:r>
            <a:r>
              <a:rPr kumimoji="1"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1"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 rot="5400000">
            <a:off x="-1928859" y="3500440"/>
            <a:ext cx="5357853" cy="642942"/>
          </a:xfrm>
          <a:prstGeom prst="round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目标岗位职责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285852" y="1071546"/>
            <a:ext cx="7358114" cy="5357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F9"/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rgbClr val="BC000D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CN" altLang="en-US" sz="1400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请在此处添加自己岗位职责的描述</a:t>
            </a:r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1400" i="1" dirty="0" smtClean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岗位职责理解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5B59D616-FE6A-4DB8-9F4D-77EC00044CC1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8596" y="1071546"/>
            <a:ext cx="8215370" cy="5286412"/>
            <a:chOff x="428596" y="1361212"/>
            <a:chExt cx="8215370" cy="4996746"/>
          </a:xfrm>
        </p:grpSpPr>
        <p:sp>
          <p:nvSpPr>
            <p:cNvPr id="23" name="AutoShape 38"/>
            <p:cNvSpPr>
              <a:spLocks noChangeArrowheads="1"/>
            </p:cNvSpPr>
            <p:nvPr/>
          </p:nvSpPr>
          <p:spPr bwMode="auto">
            <a:xfrm rot="5400000">
              <a:off x="-1748306" y="3538114"/>
              <a:ext cx="4996746" cy="64294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目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标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岗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位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能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</a:rPr>
                <a:t>力</a:t>
              </a:r>
              <a:endPara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>
              <a:off x="1285852" y="1428736"/>
              <a:ext cx="7358114" cy="49292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9F9"/>
                </a:gs>
                <a:gs pos="100000">
                  <a:srgbClr val="EAEAEA"/>
                </a:gs>
              </a:gsLst>
              <a:lin ang="5400000" scaled="1"/>
            </a:gradFill>
            <a:ln w="19050">
              <a:solidFill>
                <a:srgbClr val="BC00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管理能力：</a:t>
              </a:r>
              <a:r>
                <a:rPr lang="zh-CN" altLang="en-US" sz="1400" i="1" dirty="0" smtClean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如项目管理、团队管理、成本管理等</a:t>
              </a:r>
              <a:endParaRPr lang="en-US" altLang="zh-CN" sz="1400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业务能力：</a:t>
              </a:r>
              <a:r>
                <a:rPr lang="zh-CN" altLang="en-US" sz="1400" i="1" dirty="0" smtClean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如业务知识、流程规范等</a:t>
              </a:r>
              <a:endParaRPr lang="en-US" altLang="zh-CN" sz="1400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技术能力：</a:t>
              </a:r>
              <a:r>
                <a:rPr lang="zh-CN" altLang="en-US" sz="1400" i="1" dirty="0" smtClean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如开发语言、系统平台、自动化测试等</a:t>
              </a:r>
              <a:endParaRPr lang="en-US" altLang="zh-CN" sz="1400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通用能力：</a:t>
              </a:r>
              <a:r>
                <a:rPr lang="zh-CN" altLang="en-US" sz="1400" i="1" dirty="0" smtClean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如办公写作、沟通合作等</a:t>
              </a:r>
              <a:endParaRPr lang="en-US" altLang="zh-CN" sz="1400" i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i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11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楷体GB">
      <a:majorFont>
        <a:latin typeface="Calibri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37378</TotalTime>
  <Words>811</Words>
  <Application>Microsoft Office PowerPoint</Application>
  <PresentationFormat>全屏显示(4:3)</PresentationFormat>
  <Paragraphs>230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主题1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热烈欢迎田书记莅临我部指导工作！</dc:title>
  <dc:creator>air</dc:creator>
  <cp:lastModifiedBy>80231835</cp:lastModifiedBy>
  <cp:revision>4684</cp:revision>
  <dcterms:modified xsi:type="dcterms:W3CDTF">2017-08-04T10:18:44Z</dcterms:modified>
</cp:coreProperties>
</file>