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3" r:id="rId2"/>
  </p:sldMasterIdLst>
  <p:notesMasterIdLst>
    <p:notesMasterId r:id="rId35"/>
  </p:notesMasterIdLst>
  <p:handoutMasterIdLst>
    <p:handoutMasterId r:id="rId36"/>
  </p:handoutMasterIdLst>
  <p:sldIdLst>
    <p:sldId id="472" r:id="rId3"/>
    <p:sldId id="495" r:id="rId4"/>
    <p:sldId id="496" r:id="rId5"/>
    <p:sldId id="497" r:id="rId6"/>
    <p:sldId id="493" r:id="rId7"/>
    <p:sldId id="498" r:id="rId8"/>
    <p:sldId id="500" r:id="rId9"/>
    <p:sldId id="499" r:id="rId10"/>
    <p:sldId id="501" r:id="rId11"/>
    <p:sldId id="502" r:id="rId12"/>
    <p:sldId id="508" r:id="rId13"/>
    <p:sldId id="509" r:id="rId14"/>
    <p:sldId id="512" r:id="rId15"/>
    <p:sldId id="513" r:id="rId16"/>
    <p:sldId id="511" r:id="rId17"/>
    <p:sldId id="510" r:id="rId18"/>
    <p:sldId id="514" r:id="rId19"/>
    <p:sldId id="519" r:id="rId20"/>
    <p:sldId id="518" r:id="rId21"/>
    <p:sldId id="517" r:id="rId22"/>
    <p:sldId id="516" r:id="rId23"/>
    <p:sldId id="520" r:id="rId24"/>
    <p:sldId id="515" r:id="rId25"/>
    <p:sldId id="523" r:id="rId26"/>
    <p:sldId id="522" r:id="rId27"/>
    <p:sldId id="521" r:id="rId28"/>
    <p:sldId id="503" r:id="rId29"/>
    <p:sldId id="504" r:id="rId30"/>
    <p:sldId id="505" r:id="rId31"/>
    <p:sldId id="494" r:id="rId32"/>
    <p:sldId id="506" r:id="rId33"/>
    <p:sldId id="507" r:id="rId34"/>
  </p:sldIdLst>
  <p:sldSz cx="9144000" cy="6858000" type="screen4x3"/>
  <p:notesSz cx="6669088"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3067">
          <p15:clr>
            <a:srgbClr val="A4A3A4"/>
          </p15:clr>
        </p15:guide>
        <p15:guide id="2" pos="4694">
          <p15:clr>
            <a:srgbClr val="A4A3A4"/>
          </p15:clr>
        </p15:guide>
      </p15:sldGuideLst>
    </p:ext>
    <p:ext uri="{2D200454-40CA-4A62-9FC3-DE9A4176ACB9}">
      <p15:notesGuideLst xmlns:p15="http://schemas.microsoft.com/office/powerpoint/2012/main">
        <p15:guide id="1" orient="horz" pos="3128">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AEC"/>
    <a:srgbClr val="B23431"/>
    <a:srgbClr val="FF3300"/>
    <a:srgbClr val="4635AF"/>
    <a:srgbClr val="FF9999"/>
    <a:srgbClr val="69D8FF"/>
    <a:srgbClr val="FBA89F"/>
    <a:srgbClr val="000000"/>
    <a:srgbClr val="83C937"/>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58" autoAdjust="0"/>
    <p:restoredTop sz="87886" autoAdjust="0"/>
  </p:normalViewPr>
  <p:slideViewPr>
    <p:cSldViewPr>
      <p:cViewPr varScale="1">
        <p:scale>
          <a:sx n="103" d="100"/>
          <a:sy n="103" d="100"/>
        </p:scale>
        <p:origin x="1542" y="102"/>
      </p:cViewPr>
      <p:guideLst>
        <p:guide orient="horz" pos="3067"/>
        <p:guide pos="46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2898" y="90"/>
      </p:cViewPr>
      <p:guideLst>
        <p:guide orient="horz" pos="3128"/>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9" y="0"/>
            <a:ext cx="2889938" cy="496411"/>
          </a:xfrm>
          <a:prstGeom prst="rect">
            <a:avLst/>
          </a:prstGeom>
        </p:spPr>
        <p:txBody>
          <a:bodyPr vert="horz" lIns="91440" tIns="45720" rIns="91440" bIns="45720" rtlCol="0"/>
          <a:lstStyle>
            <a:lvl1pPr algn="r">
              <a:defRPr sz="1200"/>
            </a:lvl1pPr>
          </a:lstStyle>
          <a:p>
            <a:fld id="{870A0CA1-264A-40DA-BBFB-677326172EB1}" type="datetimeFigureOut">
              <a:rPr lang="zh-CN" altLang="en-US" smtClean="0"/>
              <a:pPr/>
              <a:t>2018-7-8</a:t>
            </a:fld>
            <a:endParaRPr lang="zh-CN" altLang="en-US"/>
          </a:p>
        </p:txBody>
      </p:sp>
      <p:sp>
        <p:nvSpPr>
          <p:cNvPr id="4" name="页脚占位符 3"/>
          <p:cNvSpPr>
            <a:spLocks noGrp="1"/>
          </p:cNvSpPr>
          <p:nvPr>
            <p:ph type="ftr" sz="quarter" idx="2"/>
          </p:nvPr>
        </p:nvSpPr>
        <p:spPr>
          <a:xfrm>
            <a:off x="2" y="9430094"/>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9" y="9430094"/>
            <a:ext cx="2889938" cy="496411"/>
          </a:xfrm>
          <a:prstGeom prst="rect">
            <a:avLst/>
          </a:prstGeom>
        </p:spPr>
        <p:txBody>
          <a:bodyPr vert="horz" lIns="91440" tIns="45720" rIns="91440" bIns="45720" rtlCol="0" anchor="b"/>
          <a:lstStyle>
            <a:lvl1pPr algn="r">
              <a:defRPr sz="1200"/>
            </a:lvl1pPr>
          </a:lstStyle>
          <a:p>
            <a:fld id="{537D5ED6-1DD3-4E7F-A3DB-D1D48E1CF8C8}" type="slidenum">
              <a:rPr lang="zh-CN" altLang="en-US" smtClean="0"/>
              <a:pPr/>
              <a:t>‹#›</a:t>
            </a:fld>
            <a:endParaRPr lang="zh-CN" altLang="en-US"/>
          </a:p>
        </p:txBody>
      </p:sp>
    </p:spTree>
    <p:extLst>
      <p:ext uri="{BB962C8B-B14F-4D97-AF65-F5344CB8AC3E}">
        <p14:creationId xmlns:p14="http://schemas.microsoft.com/office/powerpoint/2010/main" val="18529655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889938" cy="496411"/>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777609" y="0"/>
            <a:ext cx="2889938" cy="496411"/>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C15ED44-6FD5-4737-8EA7-F4FBDBEA7468}" type="datetimeFigureOut">
              <a:rPr lang="zh-CN" altLang="en-US"/>
              <a:pPr>
                <a:defRPr/>
              </a:pPr>
              <a:t>2018-7-8</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66909" y="4715910"/>
            <a:ext cx="5335270" cy="446770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2" y="9430094"/>
            <a:ext cx="2889938" cy="49641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777609" y="9430094"/>
            <a:ext cx="2889938" cy="496411"/>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9F3DA7FC-66B3-45EA-8929-D5D2B8AF9BE2}" type="slidenum">
              <a:rPr lang="zh-CN" altLang="en-US"/>
              <a:pPr>
                <a:defRPr/>
              </a:pPr>
              <a:t>‹#›</a:t>
            </a:fld>
            <a:endParaRPr lang="zh-CN" altLang="en-US"/>
          </a:p>
        </p:txBody>
      </p:sp>
    </p:spTree>
    <p:extLst>
      <p:ext uri="{BB962C8B-B14F-4D97-AF65-F5344CB8AC3E}">
        <p14:creationId xmlns:p14="http://schemas.microsoft.com/office/powerpoint/2010/main" val="346003132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39E34C-D1CE-440A-B0FE-A7FDE5F2E010}"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3277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63389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915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035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692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3090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724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575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034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314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54840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985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大部分软件是技术和业务相结合的，甚至有的行业软件，技术只占</a:t>
            </a:r>
            <a:r>
              <a:rPr lang="en-US" altLang="zh-CN" dirty="0" smtClean="0"/>
              <a:t>20%</a:t>
            </a:r>
            <a:r>
              <a:rPr lang="zh-CN" altLang="en-US" dirty="0" smtClean="0"/>
              <a:t>，</a:t>
            </a:r>
            <a:r>
              <a:rPr lang="en-US" altLang="zh-CN" dirty="0" smtClean="0"/>
              <a:t>80%</a:t>
            </a:r>
            <a:r>
              <a:rPr lang="zh-CN" altLang="en-US" dirty="0" smtClean="0"/>
              <a:t>都是业务层面的知识、流程。选择一个行业，就决定了你能积累的产业、业务知识、经验。而这部分业务知识，是程序员的重要价值体现，他和技术阅历一样是经得起时间考验的。业务会随着项目的不同而不同，此时就需要有较强的业务学习能力和理解能力。</a:t>
            </a:r>
            <a:endParaRPr lang="zh-CN" altLang="en-US" dirty="0"/>
          </a:p>
        </p:txBody>
      </p:sp>
    </p:spTree>
    <p:extLst>
      <p:ext uri="{BB962C8B-B14F-4D97-AF65-F5344CB8AC3E}">
        <p14:creationId xmlns:p14="http://schemas.microsoft.com/office/powerpoint/2010/main" val="2085353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128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0715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6110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611560" y="3789040"/>
            <a:ext cx="6984776" cy="936104"/>
          </a:xfrm>
        </p:spPr>
        <p:txBody>
          <a:bodyPr/>
          <a:lstStyle>
            <a:lvl1pPr>
              <a:defRPr sz="36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539552" y="4941168"/>
            <a:ext cx="4824536" cy="504056"/>
          </a:xfrm>
        </p:spPr>
        <p:txBody>
          <a:bodyPr anchor="ctr">
            <a:normAutofit/>
          </a:bodyPr>
          <a:lstStyle>
            <a:lvl1pPr marL="0" indent="0" algn="ctr">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31579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372706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921409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916815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0481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94004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93570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正文内容">
    <p:spTree>
      <p:nvGrpSpPr>
        <p:cNvPr id="1" name=""/>
        <p:cNvGrpSpPr/>
        <p:nvPr/>
      </p:nvGrpSpPr>
      <p:grpSpPr>
        <a:xfrm>
          <a:off x="0" y="0"/>
          <a:ext cx="0" cy="0"/>
          <a:chOff x="0" y="0"/>
          <a:chExt cx="0" cy="0"/>
        </a:xfrm>
      </p:grpSpPr>
      <p:cxnSp>
        <p:nvCxnSpPr>
          <p:cNvPr id="3" name="直接连接符 2"/>
          <p:cNvCxnSpPr/>
          <p:nvPr userDrawn="1"/>
        </p:nvCxnSpPr>
        <p:spPr>
          <a:xfrm>
            <a:off x="0" y="833064"/>
            <a:ext cx="9144000" cy="0"/>
          </a:xfrm>
          <a:prstGeom prst="line">
            <a:avLst/>
          </a:prstGeom>
          <a:ln w="12700">
            <a:solidFill>
              <a:schemeClr val="tx1"/>
            </a:solidFill>
          </a:ln>
          <a:scene3d>
            <a:camera prst="orthographicFront"/>
            <a:lightRig rig="threePt" dir="t"/>
          </a:scene3d>
          <a:sp3d>
            <a:bevelT/>
            <a:bevelB/>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0" y="399669"/>
            <a:ext cx="9144000" cy="432048"/>
          </a:xfrm>
        </p:spPr>
        <p:txBody>
          <a:bodyPr lIns="180000" rIns="180000"/>
          <a:lstStyle/>
          <a:p>
            <a:r>
              <a:rPr lang="zh-CN" altLang="en-US" dirty="0" smtClean="0"/>
              <a:t>单击此处编辑母版标题样式</a:t>
            </a:r>
            <a:endParaRPr lang="zh-CN" altLang="en-US" dirty="0"/>
          </a:p>
        </p:txBody>
      </p:sp>
      <p:sp>
        <p:nvSpPr>
          <p:cNvPr id="4" name="灯片编号占位符 4"/>
          <p:cNvSpPr>
            <a:spLocks noGrp="1"/>
          </p:cNvSpPr>
          <p:nvPr>
            <p:ph type="sldNum" sz="quarter" idx="10"/>
          </p:nvPr>
        </p:nvSpPr>
        <p:spPr>
          <a:xfrm>
            <a:off x="8459788" y="6597650"/>
            <a:ext cx="595312" cy="144463"/>
          </a:xfrm>
          <a:prstGeom prst="rect">
            <a:avLst/>
          </a:prstGeom>
        </p:spPr>
        <p:txBody>
          <a:bodyPr/>
          <a:lstStyle>
            <a:lvl1pPr>
              <a:defRPr sz="1400" b="1">
                <a:latin typeface="微软雅黑" pitchFamily="34" charset="-122"/>
                <a:ea typeface="微软雅黑" pitchFamily="34" charset="-122"/>
              </a:defRPr>
            </a:lvl1pPr>
          </a:lstStyle>
          <a:p>
            <a:pPr>
              <a:defRPr/>
            </a:pPr>
            <a:fld id="{3D6E9760-0A37-423F-92DB-861B7DBD0D21}"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5" name="Picture 3" descr="C:\Users\temp\Desktop\PPT模板规范\CMB_招商银行PPT内页_4比3_160518.jpg"/>
          <p:cNvPicPr>
            <a:picLocks noChangeAspect="1" noChangeArrowheads="1"/>
          </p:cNvPicPr>
          <p:nvPr userDrawn="1"/>
        </p:nvPicPr>
        <p:blipFill>
          <a:blip r:embed="rId2" cstate="print"/>
          <a:srcRect/>
          <a:stretch>
            <a:fillRect/>
          </a:stretch>
        </p:blipFill>
        <p:spPr bwMode="auto">
          <a:xfrm>
            <a:off x="0" y="24"/>
            <a:ext cx="9144000" cy="6858000"/>
          </a:xfrm>
          <a:prstGeom prst="rect">
            <a:avLst/>
          </a:prstGeom>
          <a:noFill/>
        </p:spPr>
      </p:pic>
    </p:spTree>
    <p:extLst>
      <p:ext uri="{BB962C8B-B14F-4D97-AF65-F5344CB8AC3E}">
        <p14:creationId xmlns:p14="http://schemas.microsoft.com/office/powerpoint/2010/main" val="117760798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530820CF-B880-4189-942D-D702A7CBA730}"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6" name="Picture 1"/>
          <p:cNvPicPr>
            <a:picLocks noChangeAspect="1" noChangeArrowheads="1"/>
          </p:cNvPicPr>
          <p:nvPr userDrawn="1"/>
        </p:nvPicPr>
        <p:blipFill>
          <a:blip r:embed="rId2" cstate="print"/>
          <a:srcRect/>
          <a:stretch>
            <a:fillRect/>
          </a:stretch>
        </p:blipFill>
        <p:spPr bwMode="auto">
          <a:xfrm rot="16200000">
            <a:off x="-348696" y="456202"/>
            <a:ext cx="1357291" cy="444890"/>
          </a:xfrm>
          <a:prstGeom prst="rect">
            <a:avLst/>
          </a:prstGeom>
          <a:noFill/>
          <a:ln w="9525">
            <a:noFill/>
            <a:miter lim="800000"/>
            <a:headEnd/>
            <a:tailEnd/>
          </a:ln>
          <a:effectLst/>
        </p:spPr>
      </p:pic>
      <p:cxnSp>
        <p:nvCxnSpPr>
          <p:cNvPr id="11" name="直接连接符 10"/>
          <p:cNvCxnSpPr/>
          <p:nvPr userDrawn="1"/>
        </p:nvCxnSpPr>
        <p:spPr>
          <a:xfrm flipH="1">
            <a:off x="539552" y="0"/>
            <a:ext cx="72008" cy="666936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占位符 13"/>
          <p:cNvSpPr>
            <a:spLocks noGrp="1"/>
          </p:cNvSpPr>
          <p:nvPr>
            <p:ph type="body" sz="quarter" idx="13" hasCustomPrompt="1"/>
          </p:nvPr>
        </p:nvSpPr>
        <p:spPr>
          <a:xfrm rot="5400000">
            <a:off x="-2279131" y="3871419"/>
            <a:ext cx="5184576" cy="411306"/>
          </a:xfrm>
          <a:prstGeom prst="rect">
            <a:avLst/>
          </a:prstGeom>
        </p:spPr>
        <p:txBody>
          <a:bodyPr wrap="square" lIns="180000" rIns="180000">
            <a:spAutoFit/>
          </a:bodyPr>
          <a:lstStyle>
            <a:lvl1pPr algn="l">
              <a:buFontTx/>
              <a:buNone/>
              <a:defRPr sz="2400" b="0">
                <a:solidFill>
                  <a:schemeClr val="tx1"/>
                </a:solidFill>
                <a:latin typeface="微软雅黑" pitchFamily="34" charset="-122"/>
                <a:ea typeface="微软雅黑" pitchFamily="34" charset="-122"/>
              </a:defRPr>
            </a:lvl1pPr>
          </a:lstStyle>
          <a:p>
            <a:pPr lvl="0"/>
            <a:r>
              <a:rPr lang="zh-CN" altLang="en-US" dirty="0" smtClean="0"/>
              <a:t>单击此处添加栏目导航</a:t>
            </a:r>
            <a:endParaRPr lang="zh-CN" altLang="en-US" dirty="0"/>
          </a:p>
        </p:txBody>
      </p:sp>
    </p:spTree>
    <p:extLst>
      <p:ext uri="{BB962C8B-B14F-4D97-AF65-F5344CB8AC3E}">
        <p14:creationId xmlns:p14="http://schemas.microsoft.com/office/powerpoint/2010/main" val="9066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7281710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611560" y="3789040"/>
            <a:ext cx="6984776" cy="936104"/>
          </a:xfrm>
        </p:spPr>
        <p:txBody>
          <a:bodyPr/>
          <a:lstStyle>
            <a:lvl1pPr>
              <a:defRPr sz="36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539552" y="4941168"/>
            <a:ext cx="4824536" cy="504056"/>
          </a:xfrm>
        </p:spPr>
        <p:txBody>
          <a:bodyPr anchor="ctr">
            <a:normAutofit/>
          </a:bodyPr>
          <a:lstStyle>
            <a:lvl1pPr marL="0" indent="0" algn="ctr">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4582267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占位符 1"/>
          <p:cNvSpPr>
            <a:spLocks noGrp="1"/>
          </p:cNvSpPr>
          <p:nvPr>
            <p:ph type="title"/>
          </p:nvPr>
        </p:nvSpPr>
        <p:spPr>
          <a:xfrm>
            <a:off x="0" y="71414"/>
            <a:ext cx="8715404" cy="642942"/>
          </a:xfrm>
          <a:prstGeom prst="rect">
            <a:avLst/>
          </a:prstGeom>
        </p:spPr>
        <p:txBody>
          <a:bodyPr rtlCol="0">
            <a:noAutofit/>
          </a:bodyPr>
          <a:lstStyle/>
          <a:p>
            <a:r>
              <a:rPr lang="zh-CN" altLang="en-US" dirty="0" smtClean="0"/>
              <a:t>单击此处编辑母版标题样式</a:t>
            </a:r>
            <a:endParaRPr lang="zh-CN" altLang="en-US" dirty="0"/>
          </a:p>
        </p:txBody>
      </p:sp>
      <p:sp>
        <p:nvSpPr>
          <p:cNvPr id="4" name="文本占位符 2"/>
          <p:cNvSpPr>
            <a:spLocks noGrp="1"/>
          </p:cNvSpPr>
          <p:nvPr>
            <p:ph idx="1"/>
          </p:nvPr>
        </p:nvSpPr>
        <p:spPr>
          <a:xfrm>
            <a:off x="557242" y="1071546"/>
            <a:ext cx="8229600" cy="4525963"/>
          </a:xfrm>
          <a:prstGeom prst="rect">
            <a:avLst/>
          </a:prstGeom>
        </p:spPr>
        <p:txBody>
          <a:bodyPr rtlCol="0">
            <a:normAutofit/>
          </a:bodyPr>
          <a:lstStyle>
            <a:lvl1pPr marL="271463" indent="-271463">
              <a:buFont typeface="Arial" pitchFamily="34" charset="0"/>
              <a:buChar char="•"/>
              <a:defRPr sz="2400"/>
            </a:lvl1pPr>
            <a:lvl2pPr>
              <a:defRPr>
                <a:latin typeface="楷体_GB2312" pitchFamily="49" charset="-122"/>
                <a:ea typeface="楷体_GB2312" pitchFamily="49" charset="-122"/>
              </a:defRPr>
            </a:lvl2pPr>
            <a:lvl3pPr>
              <a:buFont typeface="Arial" pitchFamily="34" charset="0"/>
              <a:buChar char="•"/>
              <a:defRPr>
                <a:latin typeface="楷体_GB2312" pitchFamily="49" charset="-122"/>
                <a:ea typeface="楷体_GB2312" pitchFamily="49" charset="-122"/>
              </a:defRPr>
            </a:lvl3pPr>
            <a:lvl4pPr>
              <a:buFont typeface="Arial" pitchFamily="34" charset="0"/>
              <a:buNone/>
              <a:defRPr>
                <a:latin typeface="楷体_GB2312" pitchFamily="49" charset="-122"/>
                <a:ea typeface="楷体_GB2312" pitchFamily="49" charset="-122"/>
              </a:defRPr>
            </a:lvl4pPr>
            <a:lvl5pPr>
              <a:buFont typeface="Arial" pitchFamily="34" charset="0"/>
              <a:buChar char="•"/>
              <a:defRPr>
                <a:latin typeface="楷体_GB2312" pitchFamily="49" charset="-122"/>
                <a:ea typeface="楷体_GB2312" pitchFamily="49" charset="-122"/>
              </a:defRPr>
            </a:lvl5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lgn="l">
              <a:defRPr sz="1200">
                <a:solidFill>
                  <a:schemeClr val="tx1">
                    <a:tint val="75000"/>
                  </a:schemeClr>
                </a:solidFill>
              </a:defRPr>
            </a:lvl1pPr>
          </a:lstStyle>
          <a:p>
            <a:pPr>
              <a:defRPr/>
            </a:pPr>
            <a:fld id="{C10CC617-AD07-4778-9C0D-B5D82A8072EA}" type="datetime1">
              <a:rPr lang="zh-CN" altLang="en-US"/>
              <a:pPr>
                <a:defRPr/>
              </a:pPr>
              <a:t>2018-7-8</a:t>
            </a:fld>
            <a:endParaRPr lang="zh-CN" altLang="en-US"/>
          </a:p>
        </p:txBody>
      </p:sp>
      <p:sp>
        <p:nvSpPr>
          <p:cNvPr id="6" name="页脚占位符 4"/>
          <p:cNvSpPr>
            <a:spLocks noGrp="1"/>
          </p:cNvSpPr>
          <p:nvPr>
            <p:ph type="ftr" sz="quarter" idx="11"/>
          </p:nvPr>
        </p:nvSpPr>
        <p:spPr/>
        <p:txBody>
          <a:bodyPr/>
          <a:lstStyle>
            <a:lvl1pPr algn="ctr">
              <a:defRPr sz="1200">
                <a:solidFill>
                  <a:schemeClr val="tx1">
                    <a:tint val="75000"/>
                  </a:schemeClr>
                </a:solidFill>
              </a:defRPr>
            </a:lvl1pPr>
          </a:lstStyle>
          <a:p>
            <a:pPr>
              <a:defRPr/>
            </a:pPr>
            <a:endParaRPr lang="zh-CN" altLang="en-US"/>
          </a:p>
        </p:txBody>
      </p:sp>
      <p:sp>
        <p:nvSpPr>
          <p:cNvPr id="7" name="灯片编号占位符 5"/>
          <p:cNvSpPr>
            <a:spLocks noGrp="1"/>
          </p:cNvSpPr>
          <p:nvPr>
            <p:ph type="sldNum" sz="quarter" idx="12"/>
          </p:nvPr>
        </p:nvSpPr>
        <p:spPr>
          <a:xfrm>
            <a:off x="8743950" y="6492875"/>
            <a:ext cx="400050" cy="365125"/>
          </a:xfrm>
        </p:spPr>
        <p:txBody>
          <a:bodyPr/>
          <a:lstStyle>
            <a:lvl1pPr algn="r">
              <a:defRPr sz="1200">
                <a:solidFill>
                  <a:schemeClr val="tx1">
                    <a:tint val="75000"/>
                  </a:schemeClr>
                </a:solidFill>
              </a:defRPr>
            </a:lvl1pPr>
          </a:lstStyle>
          <a:p>
            <a:pPr>
              <a:defRPr/>
            </a:pPr>
            <a:fld id="{7D804AA9-21AF-4F1D-8EF8-9116A4B96392}"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A5AFEED-891F-4042-93BF-7E41B780A5F4}" type="datetimeFigureOut">
              <a:rPr lang="zh-CN" altLang="en-US" smtClean="0"/>
              <a:pPr>
                <a:defRPr/>
              </a:pPr>
              <a:t>2018-7-8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E54F972-D47F-4960-9957-E94F1CF05326}" type="slidenum">
              <a:rPr lang="zh-CN" altLang="en-US" smtClean="0"/>
              <a:pPr>
                <a:defRPr/>
              </a:pPr>
              <a:t>‹#›</a:t>
            </a:fld>
            <a:endParaRPr lang="zh-CN" altLang="en-US"/>
          </a:p>
        </p:txBody>
      </p:sp>
    </p:spTree>
    <p:extLst>
      <p:ext uri="{BB962C8B-B14F-4D97-AF65-F5344CB8AC3E}">
        <p14:creationId xmlns:p14="http://schemas.microsoft.com/office/powerpoint/2010/main" val="33610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8DD1B4-D5A0-4DF7-9F72-5162CD1AE303}"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0014CEE-3A35-444D-B74C-D4239E2F051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377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185810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5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441021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557213" y="10715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6" name="标题占位符 1"/>
          <p:cNvSpPr>
            <a:spLocks noGrp="1"/>
          </p:cNvSpPr>
          <p:nvPr>
            <p:ph type="title"/>
          </p:nvPr>
        </p:nvSpPr>
        <p:spPr bwMode="auto">
          <a:xfrm>
            <a:off x="0" y="71438"/>
            <a:ext cx="8715375" cy="642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B8F3A38-1BAA-4309-9CFF-CDB2E33A8646}" type="datetimeFigureOut">
              <a:rPr lang="zh-CN" altLang="en-US" smtClean="0"/>
              <a:pPr>
                <a:defRPr/>
              </a:pPr>
              <a:t>2018-7-8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15375" y="6492875"/>
            <a:ext cx="428625"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A9F782A-9EFB-42F3-A7F5-CEC74A359683}"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8" r:id="rId1"/>
    <p:sldLayoutId id="2147483690" r:id="rId2"/>
    <p:sldLayoutId id="2147483691" r:id="rId3"/>
    <p:sldLayoutId id="2147483689" r:id="rId4"/>
    <p:sldLayoutId id="2147483692" r:id="rId5"/>
  </p:sldLayoutIdLst>
  <p:timing>
    <p:tnLst>
      <p:par>
        <p:cTn id="1" dur="indefinite" restart="never" nodeType="tmRoot"/>
      </p:par>
    </p:tnLst>
  </p:timing>
  <p:txStyles>
    <p:title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楷体_GB2312" pitchFamily="49" charset="-122"/>
          <a:ea typeface="楷体_GB2312" pitchFamily="49" charset="-122"/>
          <a:cs typeface="+mn-cs"/>
        </a:defRPr>
      </a:lvl1pPr>
      <a:lvl2pPr marL="712788" indent="-350838" algn="l" rtl="0" eaLnBrk="1" fontAlgn="base" hangingPunct="1">
        <a:spcBef>
          <a:spcPct val="20000"/>
        </a:spcBef>
        <a:spcAft>
          <a:spcPct val="0"/>
        </a:spcAft>
        <a:buFont typeface="Wingdings" pitchFamily="2" charset="2"/>
        <a:buChar char="Ø"/>
        <a:defRPr sz="2000" kern="1200">
          <a:solidFill>
            <a:schemeClr val="tx1"/>
          </a:solidFill>
          <a:latin typeface="楷体_GB2312" pitchFamily="49" charset="-122"/>
          <a:ea typeface="楷体_GB2312" pitchFamily="49" charset="-122"/>
          <a:cs typeface="+mn-cs"/>
        </a:defRPr>
      </a:lvl2pPr>
      <a:lvl3pPr marL="982663" indent="-260350" algn="l" rtl="0" eaLnBrk="1" fontAlgn="base" hangingPunct="1">
        <a:spcBef>
          <a:spcPct val="20000"/>
        </a:spcBef>
        <a:spcAft>
          <a:spcPct val="0"/>
        </a:spcAft>
        <a:buFont typeface="Arial" charset="0"/>
        <a:buChar char="•"/>
        <a:defRPr kern="1200">
          <a:solidFill>
            <a:schemeClr val="tx1"/>
          </a:solidFill>
          <a:latin typeface="楷体_GB2312" pitchFamily="49" charset="-122"/>
          <a:ea typeface="楷体_GB2312" pitchFamily="49" charset="-122"/>
          <a:cs typeface="+mn-cs"/>
        </a:defRPr>
      </a:lvl3pPr>
      <a:lvl4pPr marL="1343025" indent="-269875" algn="l" rtl="0" eaLnBrk="1" fontAlgn="base" hangingPunct="1">
        <a:spcBef>
          <a:spcPct val="20000"/>
        </a:spcBef>
        <a:spcAft>
          <a:spcPct val="0"/>
        </a:spcAft>
        <a:buFont typeface="Arial" charset="0"/>
        <a:buChar char="–"/>
        <a:defRPr sz="1600" kern="1200">
          <a:solidFill>
            <a:schemeClr val="tx1"/>
          </a:solidFill>
          <a:latin typeface="楷体_GB2312" pitchFamily="49" charset="-122"/>
          <a:ea typeface="楷体_GB2312" pitchFamily="49" charset="-122"/>
          <a:cs typeface="+mn-cs"/>
        </a:defRPr>
      </a:lvl4pPr>
      <a:lvl5pPr marL="1704975" indent="-271463" algn="l" rtl="0" eaLnBrk="1" fontAlgn="base" hangingPunct="1">
        <a:spcBef>
          <a:spcPct val="20000"/>
        </a:spcBef>
        <a:spcAft>
          <a:spcPct val="0"/>
        </a:spcAft>
        <a:buFont typeface="Wingdings" pitchFamily="2" charset="2"/>
        <a:buChar char="ü"/>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2CEBB625-D248-49DA-A149-13BFC646B4BF}" type="datetimeFigureOut">
              <a:rPr lang="zh-CN" altLang="en-US" smtClean="0">
                <a:solidFill>
                  <a:prstClr val="black">
                    <a:tint val="75000"/>
                  </a:prstClr>
                </a:solidFill>
                <a:latin typeface="Calibri"/>
                <a:ea typeface="宋体" panose="02010600030101010101" pitchFamily="2" charset="-122"/>
              </a:rPr>
              <a:pPr fontAlgn="auto">
                <a:spcBef>
                  <a:spcPts val="0"/>
                </a:spcBef>
                <a:spcAft>
                  <a:spcPts val="0"/>
                </a:spcAft>
              </a:pPr>
              <a:t>2018-7-8</a:t>
            </a:fld>
            <a:endParaRPr lang="zh-CN" altLang="en-US">
              <a:solidFill>
                <a:prstClr val="black">
                  <a:tint val="75000"/>
                </a:prstClr>
              </a:solidFill>
              <a:latin typeface="Calibri"/>
              <a:ea typeface="宋体" panose="02010600030101010101" pitchFamily="2" charset="-122"/>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a typeface="宋体" panose="02010600030101010101" pitchFamily="2" charset="-122"/>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E60BE2FC-E3A2-45CC-95BA-FC22D063DE10}" type="slidenum">
              <a:rPr lang="zh-CN" altLang="en-US" smtClean="0">
                <a:solidFill>
                  <a:prstClr val="black">
                    <a:tint val="75000"/>
                  </a:prstClr>
                </a:solidFill>
                <a:latin typeface="Calibri"/>
                <a:ea typeface="宋体" panose="02010600030101010101" pitchFamily="2" charset="-122"/>
              </a:rPr>
              <a:pPr fontAlgn="auto">
                <a:spcBef>
                  <a:spcPts val="0"/>
                </a:spcBef>
                <a:spcAft>
                  <a:spcPts val="0"/>
                </a:spcAft>
              </a:pPr>
              <a:t>‹#›</a:t>
            </a:fld>
            <a:endParaRPr lang="zh-CN" altLang="en-US">
              <a:solidFill>
                <a:prstClr val="black">
                  <a:tint val="75000"/>
                </a:prstClr>
              </a:solidFill>
              <a:latin typeface="Calibri"/>
              <a:ea typeface="宋体" panose="02010600030101010101" pitchFamily="2" charset="-122"/>
            </a:endParaRPr>
          </a:p>
        </p:txBody>
      </p:sp>
    </p:spTree>
    <p:extLst>
      <p:ext uri="{BB962C8B-B14F-4D97-AF65-F5344CB8AC3E}">
        <p14:creationId xmlns:p14="http://schemas.microsoft.com/office/powerpoint/2010/main" val="42214016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 y="1988840"/>
            <a:ext cx="9153526"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571472" y="2786058"/>
            <a:ext cx="8062912" cy="1571636"/>
          </a:xfrm>
          <a:prstGeom prst="rect">
            <a:avLst/>
          </a:prstGeom>
        </p:spPr>
        <p:txBody>
          <a:bodyPr vert="horz" lIns="78145" tIns="39072" rIns="78145" bIns="39072" rtlCol="0" anchor="b">
            <a:normAutofit fontScale="55000" lnSpcReduction="20000"/>
          </a:bodyPr>
          <a:lstStyle/>
          <a:p>
            <a:pPr algn="ctr" defTabSz="781446" fontAlgn="auto">
              <a:lnSpc>
                <a:spcPct val="90000"/>
              </a:lnSpc>
              <a:spcAft>
                <a:spcPts val="0"/>
              </a:spcAft>
              <a:defRPr/>
            </a:pPr>
            <a:r>
              <a:rPr lang="zh-CN" altLang="en-US" sz="123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新员工转正答辩</a:t>
            </a:r>
            <a:endParaRPr lang="en-US" altLang="zh-CN" sz="123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a:p>
            <a:pPr algn="ctr" defTabSz="781446" fontAlgn="auto">
              <a:lnSpc>
                <a:spcPct val="90000"/>
              </a:lnSpc>
              <a:spcAft>
                <a:spcPts val="0"/>
              </a:spcAft>
              <a:defRPr/>
            </a:pPr>
            <a:r>
              <a:rPr lang="en-US" altLang="zh-CN" sz="54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							</a:t>
            </a:r>
          </a:p>
          <a:p>
            <a:pPr algn="ctr" defTabSz="781446" fontAlgn="auto">
              <a:lnSpc>
                <a:spcPct val="90000"/>
              </a:lnSpc>
              <a:spcAft>
                <a:spcPts val="0"/>
              </a:spcAft>
              <a:defRPr/>
            </a:pPr>
            <a:r>
              <a:rPr lang="en-US" altLang="zh-CN" sz="54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                                     </a:t>
            </a:r>
          </a:p>
        </p:txBody>
      </p:sp>
      <p:sp>
        <p:nvSpPr>
          <p:cNvPr id="7" name="副标题 3"/>
          <p:cNvSpPr txBox="1">
            <a:spLocks/>
          </p:cNvSpPr>
          <p:nvPr/>
        </p:nvSpPr>
        <p:spPr>
          <a:xfrm>
            <a:off x="2428860" y="4700736"/>
            <a:ext cx="4572032" cy="1176536"/>
          </a:xfrm>
          <a:prstGeom prst="rect">
            <a:avLst/>
          </a:prstGeom>
        </p:spPr>
        <p:txBody>
          <a:bodyPr vert="horz" lIns="0" tIns="0" rIns="0" bIns="0" rtlCol="0" anchor="ctr" anchorCtr="1">
            <a:normAutofit fontScale="92500" lnSpcReduction="10000"/>
          </a:bodyPr>
          <a:lstStyle/>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答辩人   ：</a:t>
            </a:r>
            <a:r>
              <a:rPr lang="zh-CN" altLang="en-US" b="1" dirty="0">
                <a:solidFill>
                  <a:prstClr val="black"/>
                </a:solidFill>
                <a:latin typeface="微软雅黑" pitchFamily="34" charset="-122"/>
                <a:ea typeface="微软雅黑" pitchFamily="34" charset="-122"/>
              </a:rPr>
              <a:t>周东晖</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指导导师：</a:t>
            </a:r>
            <a:r>
              <a:rPr lang="zh-CN" altLang="en-US" b="1" dirty="0">
                <a:solidFill>
                  <a:prstClr val="black"/>
                </a:solidFill>
                <a:latin typeface="微软雅黑" pitchFamily="34" charset="-122"/>
                <a:ea typeface="微软雅黑" pitchFamily="34" charset="-122"/>
              </a:rPr>
              <a:t>王腾</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所属室组</a:t>
            </a:r>
            <a:r>
              <a:rPr lang="zh-CN" altLang="en-US" b="1" dirty="0">
                <a:solidFill>
                  <a:prstClr val="black"/>
                </a:solidFill>
                <a:latin typeface="微软雅黑" pitchFamily="34" charset="-122"/>
                <a:ea typeface="微软雅黑" pitchFamily="34" charset="-122"/>
              </a:rPr>
              <a:t>：资产管理开发二</a:t>
            </a:r>
            <a:r>
              <a:rPr lang="zh-CN" altLang="en-US" b="1" dirty="0" smtClean="0">
                <a:solidFill>
                  <a:prstClr val="black"/>
                </a:solidFill>
                <a:latin typeface="微软雅黑" pitchFamily="34" charset="-122"/>
                <a:ea typeface="微软雅黑" pitchFamily="34" charset="-122"/>
              </a:rPr>
              <a:t>室一组</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答辩日期：</a:t>
            </a:r>
            <a:r>
              <a:rPr lang="en-US" altLang="zh-CN" b="1" dirty="0" smtClean="0">
                <a:solidFill>
                  <a:prstClr val="black"/>
                </a:solidFill>
                <a:latin typeface="微软雅黑" pitchFamily="34" charset="-122"/>
                <a:ea typeface="微软雅黑" pitchFamily="34" charset="-122"/>
              </a:rPr>
              <a:t>2018</a:t>
            </a:r>
            <a:r>
              <a:rPr lang="zh-CN" altLang="en-US" b="1" dirty="0" smtClean="0">
                <a:solidFill>
                  <a:prstClr val="black"/>
                </a:solidFill>
                <a:latin typeface="微软雅黑" pitchFamily="34" charset="-122"/>
                <a:ea typeface="微软雅黑" pitchFamily="34" charset="-122"/>
              </a:rPr>
              <a:t>年</a:t>
            </a:r>
            <a:r>
              <a:rPr lang="en-US" altLang="zh-CN" b="1" dirty="0" smtClean="0">
                <a:solidFill>
                  <a:prstClr val="black"/>
                </a:solidFill>
                <a:latin typeface="微软雅黑" pitchFamily="34" charset="-122"/>
                <a:ea typeface="微软雅黑" pitchFamily="34" charset="-122"/>
              </a:rPr>
              <a:t>07</a:t>
            </a:r>
            <a:r>
              <a:rPr lang="zh-CN" altLang="en-US" b="1" dirty="0" smtClean="0">
                <a:solidFill>
                  <a:prstClr val="black"/>
                </a:solidFill>
                <a:latin typeface="微软雅黑" pitchFamily="34" charset="-122"/>
                <a:ea typeface="微软雅黑" pitchFamily="34" charset="-122"/>
              </a:rPr>
              <a:t>月</a:t>
            </a:r>
            <a:r>
              <a:rPr lang="en-US" altLang="zh-CN" b="1" dirty="0" smtClean="0">
                <a:solidFill>
                  <a:prstClr val="black"/>
                </a:solidFill>
                <a:latin typeface="微软雅黑" pitchFamily="34" charset="-122"/>
                <a:ea typeface="微软雅黑" pitchFamily="34" charset="-122"/>
              </a:rPr>
              <a:t>09</a:t>
            </a:r>
            <a:r>
              <a:rPr lang="zh-CN" altLang="en-US" b="1" dirty="0" smtClean="0">
                <a:solidFill>
                  <a:prstClr val="black"/>
                </a:solidFill>
                <a:latin typeface="微软雅黑" pitchFamily="34" charset="-122"/>
                <a:ea typeface="微软雅黑" pitchFamily="34" charset="-122"/>
              </a:rPr>
              <a:t>日</a:t>
            </a:r>
            <a:endParaRPr lang="zh-CN" altLang="en-US" b="1" dirty="0">
              <a:solidFill>
                <a:prstClr val="black"/>
              </a:solidFill>
              <a:latin typeface="微软雅黑" pitchFamily="34" charset="-122"/>
              <a:ea typeface="微软雅黑" pitchFamily="34" charset="-122"/>
            </a:endParaRPr>
          </a:p>
        </p:txBody>
      </p:sp>
      <p:sp>
        <p:nvSpPr>
          <p:cNvPr id="9" name="灯片编号占位符 5"/>
          <p:cNvSpPr txBox="1">
            <a:spLocks/>
          </p:cNvSpPr>
          <p:nvPr/>
        </p:nvSpPr>
        <p:spPr>
          <a:xfrm>
            <a:off x="8706704" y="6564337"/>
            <a:ext cx="365890" cy="293687"/>
          </a:xfrm>
          <a:prstGeom prst="rect">
            <a:avLst/>
          </a:prstGeom>
        </p:spPr>
        <p:txBody>
          <a:bodyPr/>
          <a:lstStyle/>
          <a:p>
            <a:pPr algn="r">
              <a:defRPr/>
            </a:pPr>
            <a:fld id="{FB610CDC-7A9A-490D-A98A-DE7354DAF677}" type="slidenum">
              <a:rPr lang="zh-CN" altLang="en-US" sz="1400" b="1" smtClean="0">
                <a:solidFill>
                  <a:prstClr val="black">
                    <a:tint val="75000"/>
                  </a:prstClr>
                </a:solidFill>
                <a:latin typeface="微软雅黑" pitchFamily="34" charset="-122"/>
                <a:ea typeface="微软雅黑" pitchFamily="34" charset="-122"/>
              </a:rPr>
              <a:pPr algn="r">
                <a:defRPr/>
              </a:pPr>
              <a:t>1</a:t>
            </a:fld>
            <a:endParaRPr lang="zh-CN" altLang="en-US" sz="1400" b="1" dirty="0">
              <a:solidFill>
                <a:prstClr val="black">
                  <a:tint val="75000"/>
                </a:prstClr>
              </a:solidFill>
              <a:latin typeface="微软雅黑" pitchFamily="34" charset="-122"/>
              <a:ea typeface="微软雅黑" pitchFamily="34" charset="-122"/>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188640"/>
            <a:ext cx="2111829" cy="432969"/>
          </a:xfrm>
          <a:prstGeom prst="rect">
            <a:avLst/>
          </a:prstGeom>
        </p:spPr>
      </p:pic>
    </p:spTree>
    <p:extLst>
      <p:ext uri="{BB962C8B-B14F-4D97-AF65-F5344CB8AC3E}">
        <p14:creationId xmlns:p14="http://schemas.microsoft.com/office/powerpoint/2010/main" val="1951959020"/>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10</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5676"/>
            <a:ext cx="9144000" cy="4866647"/>
          </a:xfrm>
          <a:prstGeom prst="rect">
            <a:avLst/>
          </a:prstGeom>
        </p:spPr>
      </p:pic>
    </p:spTree>
    <p:extLst>
      <p:ext uri="{BB962C8B-B14F-4D97-AF65-F5344CB8AC3E}">
        <p14:creationId xmlns:p14="http://schemas.microsoft.com/office/powerpoint/2010/main" val="3934411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077"/>
            <a:ext cx="9144000" cy="3379846"/>
          </a:xfrm>
          <a:prstGeom prst="rect">
            <a:avLst/>
          </a:prstGeom>
        </p:spPr>
      </p:pic>
    </p:spTree>
    <p:extLst>
      <p:ext uri="{BB962C8B-B14F-4D97-AF65-F5344CB8AC3E}">
        <p14:creationId xmlns:p14="http://schemas.microsoft.com/office/powerpoint/2010/main" val="24642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4" name="文本框 3"/>
          <p:cNvSpPr txBox="1"/>
          <p:nvPr/>
        </p:nvSpPr>
        <p:spPr>
          <a:xfrm>
            <a:off x="323528" y="1124744"/>
            <a:ext cx="8424936" cy="5539978"/>
          </a:xfrm>
          <a:prstGeom prst="rect">
            <a:avLst/>
          </a:prstGeom>
          <a:noFill/>
        </p:spPr>
        <p:txBody>
          <a:bodyPr wrap="square" rtlCol="0">
            <a:spAutoFit/>
          </a:bodyPr>
          <a:lstStyle/>
          <a:p>
            <a:r>
              <a:rPr lang="zh-CN" altLang="en-US" b="1" dirty="0"/>
              <a:t>期次</a:t>
            </a:r>
            <a:r>
              <a:rPr lang="zh-CN" altLang="en-US" b="1" dirty="0" smtClean="0"/>
              <a:t>型排期项目</a:t>
            </a:r>
            <a:endParaRPr lang="en-US" altLang="zh-CN" b="1" dirty="0" smtClean="0"/>
          </a:p>
          <a:p>
            <a:endParaRPr lang="en-US" altLang="zh-CN" sz="1400" dirty="0" smtClean="0"/>
          </a:p>
          <a:p>
            <a:r>
              <a:rPr lang="zh-CN" altLang="en-US" sz="1400" dirty="0"/>
              <a:t>该</a:t>
            </a:r>
            <a:r>
              <a:rPr lang="zh-CN" altLang="en-US" sz="1400" dirty="0" smtClean="0"/>
              <a:t>项目主要是为了解决现行公司期次型产品的排期从纸质录入方式转变为系统操作的方式。从而提高工作效率和工作质量。</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zh-CN" altLang="en-US" sz="1400" dirty="0"/>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393"/>
          <a:stretch/>
        </p:blipFill>
        <p:spPr>
          <a:xfrm>
            <a:off x="433318" y="2146963"/>
            <a:ext cx="6442938" cy="4496427"/>
          </a:xfrm>
          <a:prstGeom prst="rect">
            <a:avLst/>
          </a:prstGeom>
        </p:spPr>
      </p:pic>
    </p:spTree>
    <p:extLst>
      <p:ext uri="{BB962C8B-B14F-4D97-AF65-F5344CB8AC3E}">
        <p14:creationId xmlns:p14="http://schemas.microsoft.com/office/powerpoint/2010/main" val="203377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052736"/>
            <a:ext cx="8496944" cy="5386090"/>
          </a:xfrm>
          <a:prstGeom prst="rect">
            <a:avLst/>
          </a:prstGeom>
          <a:noFill/>
        </p:spPr>
        <p:txBody>
          <a:bodyPr wrap="square" rtlCol="0">
            <a:spAutoFit/>
          </a:bodyPr>
          <a:lstStyle/>
          <a:p>
            <a:r>
              <a:rPr lang="zh-CN" altLang="en-US" b="1" dirty="0" smtClean="0"/>
              <a:t>主要工作：</a:t>
            </a:r>
            <a:endParaRPr lang="en-US" altLang="zh-CN" b="1" dirty="0" smtClean="0"/>
          </a:p>
          <a:p>
            <a:endParaRPr lang="en-US" altLang="zh-CN" b="1" dirty="0"/>
          </a:p>
          <a:p>
            <a:r>
              <a:rPr lang="zh-CN" altLang="en-US" sz="1400" dirty="0" smtClean="0"/>
              <a:t>负责期次型排期的管理页面和新增页面的开发与交互。</a:t>
            </a:r>
            <a:endParaRPr lang="en-US" altLang="zh-CN" sz="1400" dirty="0" smtClean="0"/>
          </a:p>
          <a:p>
            <a:endParaRPr lang="en-US" altLang="zh-CN" sz="1400" dirty="0"/>
          </a:p>
          <a:p>
            <a:pPr marL="285750" indent="-285750">
              <a:buFont typeface="Arial" panose="020B0604020202020204" pitchFamily="34" charset="0"/>
              <a:buChar char="•"/>
            </a:pPr>
            <a:r>
              <a:rPr lang="zh-CN" altLang="en-US" sz="1400" dirty="0"/>
              <a:t>管理</a:t>
            </a:r>
            <a:r>
              <a:rPr lang="zh-CN" altLang="en-US" sz="1400" dirty="0" smtClean="0"/>
              <a:t>页面、新增</a:t>
            </a:r>
            <a:r>
              <a:rPr lang="en-US" altLang="zh-CN" sz="1400" dirty="0" smtClean="0"/>
              <a:t>/</a:t>
            </a:r>
            <a:r>
              <a:rPr lang="zh-CN" altLang="en-US" sz="1400" dirty="0" smtClean="0"/>
              <a:t>编辑页面、明细页面的编码；</a:t>
            </a:r>
            <a:endParaRPr lang="en-US" altLang="zh-CN" sz="1400" dirty="0" smtClean="0"/>
          </a:p>
          <a:p>
            <a:pPr marL="285750" indent="-285750">
              <a:buFont typeface="Arial" panose="020B0604020202020204" pitchFamily="34" charset="0"/>
              <a:buChar char="•"/>
            </a:pPr>
            <a:r>
              <a:rPr lang="zh-CN" altLang="en-US" sz="1400" dirty="0"/>
              <a:t>管理页面的增删查改</a:t>
            </a:r>
            <a:r>
              <a:rPr lang="zh-CN" altLang="en-US" sz="1400" dirty="0" smtClean="0"/>
              <a:t>；</a:t>
            </a:r>
            <a:endParaRPr lang="en-US" altLang="zh-CN" sz="1400" dirty="0" smtClean="0"/>
          </a:p>
          <a:p>
            <a:pPr marL="285750" indent="-285750">
              <a:buFont typeface="Arial" panose="020B0604020202020204" pitchFamily="34" charset="0"/>
              <a:buChar char="•"/>
            </a:pPr>
            <a:r>
              <a:rPr lang="zh-CN" altLang="en-US" sz="1400" dirty="0"/>
              <a:t>管理</a:t>
            </a:r>
            <a:r>
              <a:rPr lang="zh-CN" altLang="en-US" sz="1400" dirty="0" smtClean="0"/>
              <a:t>页面复制功能；</a:t>
            </a:r>
            <a:endParaRPr lang="en-US" altLang="zh-CN" sz="1400" dirty="0" smtClean="0"/>
          </a:p>
          <a:p>
            <a:pPr marL="285750" indent="-285750">
              <a:buFont typeface="Arial" panose="020B0604020202020204" pitchFamily="34" charset="0"/>
              <a:buChar char="•"/>
            </a:pPr>
            <a:r>
              <a:rPr lang="zh-CN" altLang="en-US" sz="1400" dirty="0"/>
              <a:t>管理</a:t>
            </a:r>
            <a:r>
              <a:rPr lang="zh-CN" altLang="en-US" sz="1400" dirty="0" smtClean="0"/>
              <a:t>页面角色权限校验；</a:t>
            </a:r>
            <a:endParaRPr lang="en-US" altLang="zh-CN" sz="1400" dirty="0" smtClean="0"/>
          </a:p>
          <a:p>
            <a:pPr marL="285750" indent="-285750">
              <a:buFont typeface="Arial" panose="020B0604020202020204" pitchFamily="34" charset="0"/>
              <a:buChar char="•"/>
            </a:pPr>
            <a:r>
              <a:rPr lang="zh-CN" altLang="en-US" sz="1400" dirty="0" smtClean="0"/>
              <a:t>新增页面新增产品组功能；</a:t>
            </a:r>
            <a:endParaRPr lang="en-US" altLang="zh-CN" sz="1400" dirty="0" smtClean="0"/>
          </a:p>
          <a:p>
            <a:pPr marL="285750" indent="-285750">
              <a:buFont typeface="Arial" panose="020B0604020202020204" pitchFamily="34" charset="0"/>
              <a:buChar char="•"/>
            </a:pPr>
            <a:r>
              <a:rPr lang="zh-CN" altLang="en-US" sz="1400" dirty="0" smtClean="0"/>
              <a:t>新增页面删除产品功能；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页面新增产品功能；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页面删除产品功能；</a:t>
            </a:r>
            <a:endParaRPr lang="en-US" altLang="zh-CN" sz="1400" dirty="0" smtClean="0"/>
          </a:p>
          <a:p>
            <a:pPr marL="285750" indent="-285750">
              <a:buFont typeface="Arial" panose="020B0604020202020204" pitchFamily="34" charset="0"/>
              <a:buChar char="•"/>
            </a:pPr>
            <a:r>
              <a:rPr lang="zh-CN" altLang="en-US" sz="1400" dirty="0" smtClean="0"/>
              <a:t>新增页面产品间字段联动功能；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页面产品校验功能；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页面产品汇总功能；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页面提交、保存功能；</a:t>
            </a:r>
            <a:endParaRPr lang="en-US" altLang="zh-CN" sz="1400" dirty="0" smtClean="0"/>
          </a:p>
          <a:p>
            <a:pPr marL="285750" indent="-285750">
              <a:buFont typeface="Arial" panose="020B0604020202020204" pitchFamily="34" charset="0"/>
              <a:buChar char="•"/>
            </a:pPr>
            <a:r>
              <a:rPr lang="zh-CN" altLang="en-US" sz="1400" dirty="0"/>
              <a:t>资管</a:t>
            </a:r>
            <a:r>
              <a:rPr lang="zh-CN" altLang="en-US" sz="1400" dirty="0" smtClean="0"/>
              <a:t>审批产品字段限制功能；</a:t>
            </a:r>
            <a:endParaRPr lang="en-US" altLang="zh-CN" sz="1400" dirty="0" smtClean="0"/>
          </a:p>
          <a:p>
            <a:pPr marL="285750" indent="-285750">
              <a:buFont typeface="Arial" panose="020B0604020202020204" pitchFamily="34" charset="0"/>
              <a:buChar char="•"/>
            </a:pPr>
            <a:r>
              <a:rPr lang="zh-CN" altLang="en-US" sz="1400" dirty="0"/>
              <a:t>渠道</a:t>
            </a:r>
            <a:r>
              <a:rPr lang="zh-CN" altLang="en-US" sz="1400" dirty="0" smtClean="0"/>
              <a:t>审批产品字段限制功能；</a:t>
            </a:r>
            <a:endParaRPr lang="en-US" altLang="zh-CN" sz="1400" dirty="0" smtClean="0"/>
          </a:p>
          <a:p>
            <a:pPr marL="285750" indent="-285750">
              <a:buFont typeface="Arial" panose="020B0604020202020204" pitchFamily="34" charset="0"/>
              <a:buChar char="•"/>
            </a:pPr>
            <a:r>
              <a:rPr lang="zh-CN" altLang="en-US" sz="1400" dirty="0"/>
              <a:t>渠道</a:t>
            </a:r>
            <a:r>
              <a:rPr lang="zh-CN" altLang="en-US" sz="1400" dirty="0" smtClean="0"/>
              <a:t>审批权限控制功能；</a:t>
            </a:r>
            <a:endParaRPr lang="en-US" altLang="zh-CN" sz="1400" dirty="0" smtClean="0"/>
          </a:p>
          <a:p>
            <a:pPr marL="285750" indent="-285750">
              <a:buFont typeface="Arial" panose="020B0604020202020204" pitchFamily="34" charset="0"/>
              <a:buChar char="•"/>
            </a:pPr>
            <a:r>
              <a:rPr lang="zh-CN" altLang="en-US" sz="1400" dirty="0"/>
              <a:t>排</a:t>
            </a:r>
            <a:r>
              <a:rPr lang="zh-CN" altLang="en-US" sz="1400" dirty="0" smtClean="0"/>
              <a:t>期明细查看功能；</a:t>
            </a:r>
            <a:endParaRPr lang="en-US" altLang="zh-CN" sz="1400" dirty="0" smtClean="0"/>
          </a:p>
          <a:p>
            <a:pPr marL="285750" indent="-285750">
              <a:buFont typeface="Arial" panose="020B0604020202020204" pitchFamily="34" charset="0"/>
              <a:buChar char="•"/>
            </a:pPr>
            <a:r>
              <a:rPr lang="zh-CN" altLang="en-US" sz="1400" dirty="0" smtClean="0"/>
              <a:t>审批页面标红功能；</a:t>
            </a:r>
            <a:endParaRPr lang="en-US" altLang="zh-CN" sz="1400" dirty="0" smtClean="0"/>
          </a:p>
          <a:p>
            <a:pPr marL="285750" indent="-285750">
              <a:buFont typeface="Arial" panose="020B0604020202020204" pitchFamily="34" charset="0"/>
              <a:buChar char="•"/>
            </a:pPr>
            <a:r>
              <a:rPr lang="zh-CN" altLang="en-US" sz="1400" dirty="0" smtClean="0"/>
              <a:t>审批页面留痕数据比对功能；</a:t>
            </a:r>
            <a:endParaRPr lang="en-US" altLang="zh-CN" sz="1400" dirty="0" smtClean="0"/>
          </a:p>
          <a:p>
            <a:pPr marL="285750" indent="-285750">
              <a:buFont typeface="Arial" panose="020B0604020202020204" pitchFamily="34" charset="0"/>
              <a:buChar char="•"/>
            </a:pPr>
            <a:r>
              <a:rPr lang="en-US" altLang="zh-CN" sz="1400" dirty="0" smtClean="0"/>
              <a:t>……</a:t>
            </a:r>
          </a:p>
          <a:p>
            <a:pPr marL="285750" indent="-285750">
              <a:buFont typeface="Arial" panose="020B0604020202020204" pitchFamily="34" charset="0"/>
              <a:buChar char="•"/>
            </a:pPr>
            <a:endParaRPr lang="en-US" altLang="zh-CN" sz="1400" dirty="0" smtClean="0"/>
          </a:p>
        </p:txBody>
      </p:sp>
    </p:spTree>
    <p:extLst>
      <p:ext uri="{BB962C8B-B14F-4D97-AF65-F5344CB8AC3E}">
        <p14:creationId xmlns:p14="http://schemas.microsoft.com/office/powerpoint/2010/main" val="50978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95536" y="1052736"/>
            <a:ext cx="8208912" cy="1292662"/>
          </a:xfrm>
          <a:prstGeom prst="rect">
            <a:avLst/>
          </a:prstGeom>
          <a:noFill/>
        </p:spPr>
        <p:txBody>
          <a:bodyPr wrap="square" rtlCol="0">
            <a:spAutoFit/>
          </a:bodyPr>
          <a:lstStyle/>
          <a:p>
            <a:r>
              <a:rPr lang="zh-CN" altLang="en-US" b="1" dirty="0" smtClean="0"/>
              <a:t>难点：</a:t>
            </a:r>
            <a:endParaRPr lang="en-US" altLang="zh-CN" b="1" dirty="0" smtClean="0"/>
          </a:p>
          <a:p>
            <a:endParaRPr lang="en-US" altLang="zh-CN" b="1" dirty="0"/>
          </a:p>
          <a:p>
            <a:r>
              <a:rPr lang="zh-CN" altLang="en-US" sz="1400" dirty="0" smtClean="0"/>
              <a:t>新增页面，产品中各字段联动功能。</a:t>
            </a:r>
            <a:endParaRPr lang="en-US" altLang="zh-CN" sz="1400" dirty="0" smtClean="0"/>
          </a:p>
          <a:p>
            <a:endParaRPr lang="en-US" altLang="zh-CN" sz="1400" dirty="0"/>
          </a:p>
          <a:p>
            <a:endParaRPr lang="zh-CN" altLang="en-US" sz="1400" dirty="0"/>
          </a:p>
        </p:txBody>
      </p:sp>
      <p:pic>
        <p:nvPicPr>
          <p:cNvPr id="4" name="图片 3"/>
          <p:cNvPicPr/>
          <p:nvPr/>
        </p:nvPicPr>
        <p:blipFill>
          <a:blip r:embed="rId2"/>
          <a:stretch>
            <a:fillRect/>
          </a:stretch>
        </p:blipFill>
        <p:spPr>
          <a:xfrm>
            <a:off x="395536" y="2204864"/>
            <a:ext cx="7905750" cy="4438650"/>
          </a:xfrm>
          <a:prstGeom prst="rect">
            <a:avLst/>
          </a:prstGeom>
        </p:spPr>
      </p:pic>
    </p:spTree>
    <p:extLst>
      <p:ext uri="{BB962C8B-B14F-4D97-AF65-F5344CB8AC3E}">
        <p14:creationId xmlns:p14="http://schemas.microsoft.com/office/powerpoint/2010/main" val="2486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124744"/>
            <a:ext cx="8496944" cy="1508105"/>
          </a:xfrm>
          <a:prstGeom prst="rect">
            <a:avLst/>
          </a:prstGeom>
          <a:noFill/>
        </p:spPr>
        <p:txBody>
          <a:bodyPr wrap="square" rtlCol="0">
            <a:spAutoFit/>
          </a:bodyPr>
          <a:lstStyle/>
          <a:p>
            <a:r>
              <a:rPr lang="zh-CN" altLang="en-US" b="1" dirty="0" smtClean="0"/>
              <a:t>解决方案：</a:t>
            </a:r>
            <a:endParaRPr lang="en-US" altLang="zh-CN" b="1" dirty="0" smtClean="0"/>
          </a:p>
          <a:p>
            <a:endParaRPr lang="en-US" altLang="zh-CN" b="1" dirty="0"/>
          </a:p>
          <a:p>
            <a:r>
              <a:rPr lang="zh-CN" altLang="en-US" sz="1400" dirty="0" smtClean="0"/>
              <a:t>扩展</a:t>
            </a:r>
            <a:r>
              <a:rPr lang="en-US" altLang="zh-CN" sz="1400" dirty="0" smtClean="0"/>
              <a:t>JrzlTools.js</a:t>
            </a:r>
            <a:r>
              <a:rPr lang="zh-CN" altLang="en-US" sz="1400" dirty="0" smtClean="0"/>
              <a:t>中</a:t>
            </a:r>
            <a:r>
              <a:rPr lang="en-US" altLang="zh-CN" sz="1400" dirty="0" err="1" smtClean="0"/>
              <a:t>editGrid</a:t>
            </a:r>
            <a:r>
              <a:rPr lang="zh-CN" altLang="en-US" sz="1400" dirty="0" smtClean="0"/>
              <a:t>的各列字段的</a:t>
            </a:r>
            <a:r>
              <a:rPr lang="en-US" altLang="zh-CN" sz="1400" dirty="0" smtClean="0"/>
              <a:t>data</a:t>
            </a:r>
            <a:r>
              <a:rPr lang="zh-CN" altLang="en-US" sz="1400" dirty="0" smtClean="0"/>
              <a:t>属性，并为每列加上格式为 产品组</a:t>
            </a:r>
            <a:r>
              <a:rPr lang="en-US" altLang="zh-CN" sz="1400" dirty="0" smtClean="0"/>
              <a:t>+</a:t>
            </a:r>
            <a:r>
              <a:rPr lang="zh-CN" altLang="en-US" sz="1400" dirty="0" smtClean="0"/>
              <a:t>产品</a:t>
            </a:r>
            <a:r>
              <a:rPr lang="en-US" altLang="zh-CN" sz="1400" dirty="0" smtClean="0"/>
              <a:t>+</a:t>
            </a:r>
            <a:r>
              <a:rPr lang="zh-CN" altLang="en-US" sz="1400" dirty="0"/>
              <a:t>列</a:t>
            </a:r>
            <a:r>
              <a:rPr lang="zh-CN" altLang="en-US" sz="1400" dirty="0" smtClean="0"/>
              <a:t>名 的</a:t>
            </a:r>
            <a:r>
              <a:rPr lang="en-US" altLang="zh-CN" sz="1400" dirty="0" smtClean="0"/>
              <a:t>id</a:t>
            </a:r>
            <a:r>
              <a:rPr lang="zh-CN" altLang="en-US" sz="1400" dirty="0" smtClean="0"/>
              <a:t>，以便精确定位每个产品所需联动的字段。</a:t>
            </a:r>
            <a:endParaRPr lang="en-US" altLang="zh-CN" sz="1400" dirty="0" smtClean="0"/>
          </a:p>
          <a:p>
            <a:endParaRPr lang="en-US" altLang="zh-CN" sz="1400" dirty="0"/>
          </a:p>
          <a:p>
            <a:endParaRPr lang="zh-CN" altLang="en-US"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14" y="2276872"/>
            <a:ext cx="8468907" cy="196242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013176"/>
            <a:ext cx="7916380" cy="1352739"/>
          </a:xfrm>
          <a:prstGeom prst="rect">
            <a:avLst/>
          </a:prstGeom>
        </p:spPr>
      </p:pic>
    </p:spTree>
    <p:extLst>
      <p:ext uri="{BB962C8B-B14F-4D97-AF65-F5344CB8AC3E}">
        <p14:creationId xmlns:p14="http://schemas.microsoft.com/office/powerpoint/2010/main" val="4239378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052736"/>
            <a:ext cx="8967508" cy="2520280"/>
          </a:xfrm>
          <a:prstGeom prst="rect">
            <a:avLst/>
          </a:prstGeom>
        </p:spPr>
      </p:pic>
      <p:sp>
        <p:nvSpPr>
          <p:cNvPr id="8" name="文本框 7"/>
          <p:cNvSpPr txBox="1"/>
          <p:nvPr/>
        </p:nvSpPr>
        <p:spPr>
          <a:xfrm>
            <a:off x="35496" y="4027287"/>
            <a:ext cx="8784976" cy="738664"/>
          </a:xfrm>
          <a:prstGeom prst="rect">
            <a:avLst/>
          </a:prstGeom>
          <a:noFill/>
        </p:spPr>
        <p:txBody>
          <a:bodyPr wrap="square" rtlCol="0">
            <a:spAutoFit/>
          </a:bodyPr>
          <a:lstStyle/>
          <a:p>
            <a:r>
              <a:rPr lang="zh-CN" altLang="en-US" sz="1400" dirty="0" smtClean="0"/>
              <a:t>在这样的</a:t>
            </a:r>
            <a:r>
              <a:rPr lang="en-US" altLang="zh-CN" sz="1400" dirty="0" smtClean="0"/>
              <a:t>id</a:t>
            </a:r>
            <a:r>
              <a:rPr lang="zh-CN" altLang="en-US" sz="1400" dirty="0" smtClean="0"/>
              <a:t>规则下，一条产品它们</a:t>
            </a:r>
            <a:r>
              <a:rPr lang="en-US" altLang="zh-CN" sz="1400" dirty="0" smtClean="0"/>
              <a:t>id</a:t>
            </a:r>
            <a:r>
              <a:rPr lang="zh-CN" altLang="en-US" sz="1400" dirty="0" smtClean="0"/>
              <a:t>的前两部分是一样的</a:t>
            </a:r>
            <a:r>
              <a:rPr lang="en-US" altLang="zh-CN" sz="1400" dirty="0" smtClean="0"/>
              <a:t>(</a:t>
            </a:r>
            <a:r>
              <a:rPr lang="zh-CN" altLang="en-US" sz="1400" dirty="0" smtClean="0"/>
              <a:t>产品组</a:t>
            </a:r>
            <a:r>
              <a:rPr lang="en-US" altLang="zh-CN" sz="1400" dirty="0" smtClean="0"/>
              <a:t>+</a:t>
            </a:r>
            <a:r>
              <a:rPr lang="zh-CN" altLang="en-US" sz="1400" dirty="0" smtClean="0"/>
              <a:t>序号</a:t>
            </a:r>
            <a:r>
              <a:rPr lang="en-US" altLang="zh-CN" sz="1400" dirty="0" smtClean="0"/>
              <a:t>)</a:t>
            </a:r>
            <a:r>
              <a:rPr lang="zh-CN" altLang="en-US" sz="1400" dirty="0" smtClean="0"/>
              <a:t>，不一样的只是列名，假如某一个产品的起息日改变了，我在</a:t>
            </a:r>
            <a:r>
              <a:rPr lang="en-US" altLang="zh-CN" sz="1400" dirty="0" smtClean="0"/>
              <a:t>change</a:t>
            </a:r>
            <a:r>
              <a:rPr lang="zh-CN" altLang="en-US" sz="1400" dirty="0" smtClean="0"/>
              <a:t>事件里就可以根据产品的联动规则，获取当前产品的起息日和期限，经过计算后，就能准确的把得到的值放进对应</a:t>
            </a:r>
            <a:r>
              <a:rPr lang="en-US" altLang="zh-CN" sz="1400" dirty="0" smtClean="0"/>
              <a:t>id</a:t>
            </a:r>
            <a:r>
              <a:rPr lang="zh-CN" altLang="en-US" sz="1400" dirty="0" smtClean="0"/>
              <a:t>的元素内。</a:t>
            </a:r>
            <a:endParaRPr lang="zh-CN" altLang="en-US" sz="1400" dirty="0"/>
          </a:p>
        </p:txBody>
      </p:sp>
    </p:spTree>
    <p:extLst>
      <p:ext uri="{BB962C8B-B14F-4D97-AF65-F5344CB8AC3E}">
        <p14:creationId xmlns:p14="http://schemas.microsoft.com/office/powerpoint/2010/main" val="3355295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95536" y="1196752"/>
            <a:ext cx="8496944" cy="1077218"/>
          </a:xfrm>
          <a:prstGeom prst="rect">
            <a:avLst/>
          </a:prstGeom>
          <a:noFill/>
        </p:spPr>
        <p:txBody>
          <a:bodyPr wrap="square" rtlCol="0">
            <a:spAutoFit/>
          </a:bodyPr>
          <a:lstStyle/>
          <a:p>
            <a:r>
              <a:rPr lang="zh-CN" altLang="en-US" dirty="0"/>
              <a:t>新员工</a:t>
            </a:r>
            <a:r>
              <a:rPr lang="zh-CN" altLang="en-US" dirty="0" smtClean="0"/>
              <a:t>课题</a:t>
            </a:r>
            <a:r>
              <a:rPr lang="en-US" altLang="zh-CN" dirty="0" smtClean="0"/>
              <a:t>——</a:t>
            </a:r>
            <a:r>
              <a:rPr lang="zh-CN" altLang="en-US" dirty="0" smtClean="0"/>
              <a:t>基于</a:t>
            </a:r>
            <a:r>
              <a:rPr lang="en-US" altLang="zh-CN" dirty="0" smtClean="0"/>
              <a:t>React</a:t>
            </a:r>
            <a:r>
              <a:rPr lang="zh-CN" altLang="en-US" dirty="0" smtClean="0"/>
              <a:t>的自定义表单编辑器</a:t>
            </a:r>
            <a:endParaRPr lang="en-US" altLang="zh-CN" dirty="0" smtClean="0"/>
          </a:p>
          <a:p>
            <a:endParaRPr lang="en-US" altLang="zh-CN" dirty="0"/>
          </a:p>
          <a:p>
            <a:r>
              <a:rPr lang="zh-CN" altLang="en-US" sz="1400" dirty="0"/>
              <a:t>该</a:t>
            </a:r>
            <a:r>
              <a:rPr lang="zh-CN" altLang="en-US" sz="1400" dirty="0" smtClean="0"/>
              <a:t>课题主要是对目前开发室所使用的基于</a:t>
            </a:r>
            <a:r>
              <a:rPr lang="en-US" altLang="zh-CN" sz="1400" dirty="0" err="1" smtClean="0"/>
              <a:t>jquery</a:t>
            </a:r>
            <a:r>
              <a:rPr lang="zh-CN" altLang="en-US" sz="1400" dirty="0" smtClean="0"/>
              <a:t>的表单编辑器，使用基于</a:t>
            </a:r>
            <a:r>
              <a:rPr lang="en-US" altLang="zh-CN" sz="1400" dirty="0" err="1" smtClean="0"/>
              <a:t>React+Antdesign</a:t>
            </a:r>
            <a:r>
              <a:rPr lang="zh-CN" altLang="en-US" sz="1400" dirty="0" smtClean="0"/>
              <a:t>框架进行优化升级。最后一方面满足开发室的新框架，另一方面作为一个开源工具，推广给其他开发室使用。</a:t>
            </a:r>
            <a:endParaRPr lang="zh-CN" altLang="en-US" sz="1400" dirty="0"/>
          </a:p>
        </p:txBody>
      </p:sp>
    </p:spTree>
    <p:extLst>
      <p:ext uri="{BB962C8B-B14F-4D97-AF65-F5344CB8AC3E}">
        <p14:creationId xmlns:p14="http://schemas.microsoft.com/office/powerpoint/2010/main" val="435574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052736"/>
            <a:ext cx="8424936" cy="3293209"/>
          </a:xfrm>
          <a:prstGeom prst="rect">
            <a:avLst/>
          </a:prstGeom>
          <a:noFill/>
        </p:spPr>
        <p:txBody>
          <a:bodyPr wrap="square" rtlCol="0">
            <a:spAutoFit/>
          </a:bodyPr>
          <a:lstStyle/>
          <a:p>
            <a:r>
              <a:rPr lang="zh-CN" altLang="en-US" dirty="0" smtClean="0"/>
              <a:t>目前已完成工作：</a:t>
            </a:r>
            <a:endParaRPr lang="en-US" altLang="zh-CN" dirty="0" smtClean="0"/>
          </a:p>
          <a:p>
            <a:endParaRPr lang="en-US" altLang="zh-CN" dirty="0"/>
          </a:p>
          <a:p>
            <a:pPr marL="285750" indent="-285750">
              <a:buFont typeface="Arial" panose="020B0604020202020204" pitchFamily="34" charset="0"/>
              <a:buChar char="•"/>
            </a:pPr>
            <a:r>
              <a:rPr lang="zh-CN" altLang="en-US" sz="1400" dirty="0" smtClean="0"/>
              <a:t>项目基本框架的搭建；</a:t>
            </a:r>
            <a:endParaRPr lang="en-US" altLang="zh-CN" sz="1400" dirty="0" smtClean="0"/>
          </a:p>
          <a:p>
            <a:pPr marL="285750" indent="-285750">
              <a:buFont typeface="Arial" panose="020B0604020202020204" pitchFamily="34" charset="0"/>
              <a:buChar char="•"/>
            </a:pPr>
            <a:r>
              <a:rPr lang="zh-CN" altLang="en-US" sz="1400" dirty="0" smtClean="0"/>
              <a:t>容器组件的拖动与放置；</a:t>
            </a:r>
            <a:endParaRPr lang="en-US" altLang="zh-CN" sz="1400" dirty="0" smtClean="0"/>
          </a:p>
          <a:p>
            <a:pPr marL="285750" indent="-285750">
              <a:buFont typeface="Arial" panose="020B0604020202020204" pitchFamily="34" charset="0"/>
              <a:buChar char="•"/>
            </a:pPr>
            <a:r>
              <a:rPr lang="zh-CN" altLang="en-US" sz="1400" dirty="0"/>
              <a:t>表</a:t>
            </a:r>
            <a:r>
              <a:rPr lang="zh-CN" altLang="en-US" sz="1400" dirty="0" smtClean="0"/>
              <a:t>单组件的拖动与放置；</a:t>
            </a:r>
            <a:endParaRPr lang="en-US" altLang="zh-CN" sz="1400" dirty="0" smtClean="0"/>
          </a:p>
          <a:p>
            <a:pPr marL="285750" indent="-285750">
              <a:buFont typeface="Arial" panose="020B0604020202020204" pitchFamily="34" charset="0"/>
              <a:buChar char="•"/>
            </a:pPr>
            <a:r>
              <a:rPr lang="zh-CN" altLang="en-US" sz="1400" dirty="0" smtClean="0"/>
              <a:t>容器组件的配置列表；</a:t>
            </a:r>
            <a:endParaRPr lang="en-US" altLang="zh-CN" sz="1400" dirty="0" smtClean="0"/>
          </a:p>
          <a:p>
            <a:pPr marL="285750" indent="-285750">
              <a:buFont typeface="Arial" panose="020B0604020202020204" pitchFamily="34" charset="0"/>
              <a:buChar char="•"/>
            </a:pPr>
            <a:r>
              <a:rPr lang="zh-CN" altLang="en-US" sz="1400" dirty="0"/>
              <a:t>表单</a:t>
            </a:r>
            <a:r>
              <a:rPr lang="zh-CN" altLang="en-US" sz="1400" dirty="0" smtClean="0"/>
              <a:t>组件的配置列表；</a:t>
            </a:r>
            <a:endParaRPr lang="en-US" altLang="zh-CN" sz="1400" dirty="0" smtClean="0"/>
          </a:p>
          <a:p>
            <a:pPr marL="285750" indent="-285750">
              <a:buFont typeface="Arial" panose="020B0604020202020204" pitchFamily="34" charset="0"/>
              <a:buChar char="•"/>
            </a:pPr>
            <a:r>
              <a:rPr lang="zh-CN" altLang="en-US" sz="1400" dirty="0" smtClean="0"/>
              <a:t>组件</a:t>
            </a:r>
            <a:r>
              <a:rPr lang="en-US" altLang="zh-CN" sz="1400" dirty="0" smtClean="0"/>
              <a:t>JSON</a:t>
            </a:r>
            <a:r>
              <a:rPr lang="zh-CN" altLang="en-US" sz="1400" dirty="0" smtClean="0"/>
              <a:t>数据结构的确定；</a:t>
            </a:r>
            <a:endParaRPr lang="en-US" altLang="zh-CN" sz="1400" dirty="0" smtClean="0"/>
          </a:p>
          <a:p>
            <a:pPr marL="285750" indent="-285750">
              <a:buFont typeface="Arial" panose="020B0604020202020204" pitchFamily="34" charset="0"/>
              <a:buChar char="•"/>
            </a:pPr>
            <a:endParaRPr lang="en-US" altLang="zh-CN" sz="1400" dirty="0" smtClean="0"/>
          </a:p>
          <a:p>
            <a:pPr marL="285750" indent="-285750">
              <a:buFont typeface="Arial" panose="020B0604020202020204" pitchFamily="34" charset="0"/>
              <a:buChar char="•"/>
            </a:pPr>
            <a:endParaRPr lang="en-US" altLang="zh-CN" sz="1400" dirty="0"/>
          </a:p>
          <a:p>
            <a:r>
              <a:rPr lang="zh-CN" altLang="en-US" dirty="0"/>
              <a:t>未完</a:t>
            </a:r>
            <a:r>
              <a:rPr lang="zh-CN" altLang="en-US" dirty="0" smtClean="0"/>
              <a:t>成工作：</a:t>
            </a:r>
            <a:endParaRPr lang="en-US" altLang="zh-CN" dirty="0"/>
          </a:p>
          <a:p>
            <a:pPr marL="285750" indent="-285750">
              <a:buFont typeface="Arial" panose="020B0604020202020204" pitchFamily="34" charset="0"/>
              <a:buChar char="•"/>
            </a:pPr>
            <a:r>
              <a:rPr lang="zh-CN" altLang="en-US" sz="1400" dirty="0" smtClean="0"/>
              <a:t>自定义编码；</a:t>
            </a:r>
            <a:endParaRPr lang="en-US" altLang="zh-CN" sz="1400" dirty="0" smtClean="0"/>
          </a:p>
          <a:p>
            <a:pPr marL="285750" indent="-285750">
              <a:buFont typeface="Arial" panose="020B0604020202020204" pitchFamily="34" charset="0"/>
              <a:buChar char="•"/>
            </a:pPr>
            <a:r>
              <a:rPr lang="zh-CN" altLang="en-US" sz="1400" dirty="0"/>
              <a:t>预览</a:t>
            </a:r>
            <a:r>
              <a:rPr lang="zh-CN" altLang="en-US" sz="1400" dirty="0" smtClean="0"/>
              <a:t>功能；</a:t>
            </a:r>
            <a:endParaRPr lang="en-US" altLang="zh-CN" sz="1400" dirty="0" smtClean="0"/>
          </a:p>
          <a:p>
            <a:pPr marL="285750" indent="-285750">
              <a:buFont typeface="Arial" panose="020B0604020202020204" pitchFamily="34" charset="0"/>
              <a:buChar char="•"/>
            </a:pPr>
            <a:r>
              <a:rPr lang="zh-CN" altLang="en-US" sz="1400" dirty="0"/>
              <a:t>细节</a:t>
            </a:r>
            <a:r>
              <a:rPr lang="zh-CN" altLang="en-US" sz="1400" dirty="0" smtClean="0"/>
              <a:t>处理。</a:t>
            </a:r>
            <a:endParaRPr lang="zh-CN" altLang="en-US" sz="1400" dirty="0"/>
          </a:p>
        </p:txBody>
      </p:sp>
    </p:spTree>
    <p:extLst>
      <p:ext uri="{BB962C8B-B14F-4D97-AF65-F5344CB8AC3E}">
        <p14:creationId xmlns:p14="http://schemas.microsoft.com/office/powerpoint/2010/main" val="3852346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187624" y="1340768"/>
            <a:ext cx="6427131" cy="5048300"/>
          </a:xfrm>
          <a:prstGeom prst="rect">
            <a:avLst/>
          </a:prstGeom>
        </p:spPr>
      </p:pic>
    </p:spTree>
    <p:extLst>
      <p:ext uri="{BB962C8B-B14F-4D97-AF65-F5344CB8AC3E}">
        <p14:creationId xmlns:p14="http://schemas.microsoft.com/office/powerpoint/2010/main" val="1505306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45"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46" name="组合 9"/>
          <p:cNvGrpSpPr>
            <a:grpSpLocks/>
          </p:cNvGrpSpPr>
          <p:nvPr/>
        </p:nvGrpSpPr>
        <p:grpSpPr bwMode="auto">
          <a:xfrm>
            <a:off x="0" y="0"/>
            <a:ext cx="0" cy="0"/>
            <a:chOff x="0" y="0"/>
            <a:chExt cx="35" cy="79"/>
          </a:xfrm>
        </p:grpSpPr>
        <p:sp>
          <p:nvSpPr>
            <p:cNvPr id="47"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8"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9" name="组合 12"/>
          <p:cNvGrpSpPr>
            <a:grpSpLocks/>
          </p:cNvGrpSpPr>
          <p:nvPr/>
        </p:nvGrpSpPr>
        <p:grpSpPr bwMode="auto">
          <a:xfrm>
            <a:off x="0" y="0"/>
            <a:ext cx="0" cy="0"/>
            <a:chOff x="0" y="0"/>
            <a:chExt cx="35" cy="79"/>
          </a:xfrm>
        </p:grpSpPr>
        <p:sp>
          <p:nvSpPr>
            <p:cNvPr id="50"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1"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2" name="组合 16"/>
          <p:cNvGrpSpPr>
            <a:grpSpLocks/>
          </p:cNvGrpSpPr>
          <p:nvPr/>
        </p:nvGrpSpPr>
        <p:grpSpPr bwMode="auto">
          <a:xfrm>
            <a:off x="0" y="0"/>
            <a:ext cx="0" cy="0"/>
            <a:chOff x="0" y="0"/>
            <a:chExt cx="35" cy="79"/>
          </a:xfrm>
        </p:grpSpPr>
        <p:sp>
          <p:nvSpPr>
            <p:cNvPr id="53"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4"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5" name="组合 19"/>
          <p:cNvGrpSpPr>
            <a:grpSpLocks/>
          </p:cNvGrpSpPr>
          <p:nvPr/>
        </p:nvGrpSpPr>
        <p:grpSpPr bwMode="auto">
          <a:xfrm>
            <a:off x="0" y="0"/>
            <a:ext cx="0" cy="0"/>
            <a:chOff x="0" y="0"/>
            <a:chExt cx="35" cy="79"/>
          </a:xfrm>
        </p:grpSpPr>
        <p:sp>
          <p:nvSpPr>
            <p:cNvPr id="56"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7"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8" name="组合 23"/>
          <p:cNvGrpSpPr>
            <a:grpSpLocks/>
          </p:cNvGrpSpPr>
          <p:nvPr/>
        </p:nvGrpSpPr>
        <p:grpSpPr bwMode="auto">
          <a:xfrm>
            <a:off x="0" y="0"/>
            <a:ext cx="0" cy="0"/>
            <a:chOff x="0" y="0"/>
            <a:chExt cx="35" cy="79"/>
          </a:xfrm>
        </p:grpSpPr>
        <p:sp>
          <p:nvSpPr>
            <p:cNvPr id="59"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0"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61" name="组合 27"/>
          <p:cNvGrpSpPr>
            <a:grpSpLocks/>
          </p:cNvGrpSpPr>
          <p:nvPr/>
        </p:nvGrpSpPr>
        <p:grpSpPr bwMode="auto">
          <a:xfrm>
            <a:off x="0" y="0"/>
            <a:ext cx="0" cy="0"/>
            <a:chOff x="0" y="0"/>
            <a:chExt cx="35" cy="79"/>
          </a:xfrm>
        </p:grpSpPr>
        <p:sp>
          <p:nvSpPr>
            <p:cNvPr id="62"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3"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64" name="表格 63"/>
          <p:cNvGraphicFramePr>
            <a:graphicFrameLocks noGrp="1"/>
          </p:cNvGraphicFramePr>
          <p:nvPr>
            <p:extLst>
              <p:ext uri="{D42A27DB-BD31-4B8C-83A1-F6EECF244321}">
                <p14:modId xmlns:p14="http://schemas.microsoft.com/office/powerpoint/2010/main" val="4039426532"/>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个人信息简介</a:t>
                      </a:r>
                      <a:endParaRPr lang="en-US" altLang="zh-CN" sz="2400" dirty="0">
                        <a:solidFill>
                          <a:srgbClr val="FF0000"/>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2743992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27584" y="1196752"/>
            <a:ext cx="7189904" cy="3172222"/>
          </a:xfrm>
          <a:prstGeom prst="rect">
            <a:avLst/>
          </a:prstGeom>
        </p:spPr>
      </p:pic>
    </p:spTree>
    <p:extLst>
      <p:ext uri="{BB962C8B-B14F-4D97-AF65-F5344CB8AC3E}">
        <p14:creationId xmlns:p14="http://schemas.microsoft.com/office/powerpoint/2010/main" val="1846011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755576" y="1167333"/>
            <a:ext cx="7560840" cy="5677322"/>
          </a:xfrm>
          <a:prstGeom prst="rect">
            <a:avLst/>
          </a:prstGeom>
        </p:spPr>
      </p:pic>
    </p:spTree>
    <p:extLst>
      <p:ext uri="{BB962C8B-B14F-4D97-AF65-F5344CB8AC3E}">
        <p14:creationId xmlns:p14="http://schemas.microsoft.com/office/powerpoint/2010/main" val="1552786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99592" y="1054767"/>
            <a:ext cx="7344816" cy="5803233"/>
          </a:xfrm>
          <a:prstGeom prst="rect">
            <a:avLst/>
          </a:prstGeom>
        </p:spPr>
      </p:pic>
    </p:spTree>
    <p:extLst>
      <p:ext uri="{BB962C8B-B14F-4D97-AF65-F5344CB8AC3E}">
        <p14:creationId xmlns:p14="http://schemas.microsoft.com/office/powerpoint/2010/main" val="3302776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4" name="图片 3"/>
          <p:cNvPicPr>
            <a:picLocks noChangeAspect="1"/>
          </p:cNvPicPr>
          <p:nvPr/>
        </p:nvPicPr>
        <p:blipFill>
          <a:blip r:embed="rId2"/>
          <a:stretch>
            <a:fillRect/>
          </a:stretch>
        </p:blipFill>
        <p:spPr>
          <a:xfrm>
            <a:off x="899592" y="980728"/>
            <a:ext cx="7272808" cy="5729140"/>
          </a:xfrm>
          <a:prstGeom prst="rect">
            <a:avLst/>
          </a:prstGeom>
        </p:spPr>
      </p:pic>
    </p:spTree>
    <p:extLst>
      <p:ext uri="{BB962C8B-B14F-4D97-AF65-F5344CB8AC3E}">
        <p14:creationId xmlns:p14="http://schemas.microsoft.com/office/powerpoint/2010/main" val="690103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27584" y="908720"/>
            <a:ext cx="7416824" cy="5803362"/>
          </a:xfrm>
          <a:prstGeom prst="rect">
            <a:avLst/>
          </a:prstGeom>
        </p:spPr>
      </p:pic>
    </p:spTree>
    <p:extLst>
      <p:ext uri="{BB962C8B-B14F-4D97-AF65-F5344CB8AC3E}">
        <p14:creationId xmlns:p14="http://schemas.microsoft.com/office/powerpoint/2010/main" val="3956984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248765" y="1052737"/>
            <a:ext cx="4763565" cy="4608512"/>
          </a:xfrm>
          <a:prstGeom prst="rect">
            <a:avLst/>
          </a:prstGeom>
        </p:spPr>
      </p:pic>
      <p:sp>
        <p:nvSpPr>
          <p:cNvPr id="4" name="文本框 3"/>
          <p:cNvSpPr txBox="1"/>
          <p:nvPr/>
        </p:nvSpPr>
        <p:spPr>
          <a:xfrm>
            <a:off x="5148064" y="1124744"/>
            <a:ext cx="3744416" cy="1384995"/>
          </a:xfrm>
          <a:prstGeom prst="rect">
            <a:avLst/>
          </a:prstGeom>
          <a:noFill/>
        </p:spPr>
        <p:txBody>
          <a:bodyPr wrap="square" rtlCol="0">
            <a:spAutoFit/>
          </a:bodyPr>
          <a:lstStyle/>
          <a:p>
            <a:r>
              <a:rPr lang="zh-CN" altLang="en-US" sz="1400" dirty="0" smtClean="0"/>
              <a:t>组件</a:t>
            </a:r>
            <a:r>
              <a:rPr lang="en-US" altLang="zh-CN" sz="1400" dirty="0" smtClean="0"/>
              <a:t>JSON</a:t>
            </a:r>
            <a:r>
              <a:rPr lang="zh-CN" altLang="en-US" sz="1400" dirty="0" smtClean="0"/>
              <a:t>数据结构</a:t>
            </a:r>
            <a:endParaRPr lang="en-US" altLang="zh-CN" sz="1400" dirty="0" smtClean="0"/>
          </a:p>
          <a:p>
            <a:endParaRPr lang="en-US" altLang="zh-CN" sz="1400" dirty="0"/>
          </a:p>
          <a:p>
            <a:r>
              <a:rPr lang="zh-CN" altLang="en-US" sz="1400" dirty="0" smtClean="0"/>
              <a:t>只保存组件的嵌套结构，不保存任何</a:t>
            </a:r>
            <a:r>
              <a:rPr lang="en-US" altLang="zh-CN" sz="1400" dirty="0" smtClean="0"/>
              <a:t>html</a:t>
            </a:r>
            <a:r>
              <a:rPr lang="zh-CN" altLang="en-US" sz="1400" dirty="0" smtClean="0"/>
              <a:t>性质的</a:t>
            </a:r>
            <a:r>
              <a:rPr lang="en-US" altLang="zh-CN" sz="1400" dirty="0" err="1" smtClean="0"/>
              <a:t>dom</a:t>
            </a:r>
            <a:r>
              <a:rPr lang="zh-CN" altLang="en-US" sz="1400" dirty="0" smtClean="0"/>
              <a:t>元素，这是为了保证这个数据结构的纯粹性和通用性，以便可以把该数据结构用在其他的框架中来解析。</a:t>
            </a:r>
            <a:endParaRPr lang="zh-CN" altLang="en-US" sz="1400" dirty="0"/>
          </a:p>
        </p:txBody>
      </p:sp>
    </p:spTree>
    <p:extLst>
      <p:ext uri="{BB962C8B-B14F-4D97-AF65-F5344CB8AC3E}">
        <p14:creationId xmlns:p14="http://schemas.microsoft.com/office/powerpoint/2010/main" val="833177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225181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323171520"/>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心得体会分享</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3209765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心得体会分享</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28</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3" name="TextBox 23"/>
          <p:cNvSpPr txBox="1"/>
          <p:nvPr/>
        </p:nvSpPr>
        <p:spPr>
          <a:xfrm>
            <a:off x="857224" y="1000108"/>
            <a:ext cx="7286676" cy="1477328"/>
          </a:xfrm>
          <a:prstGeom prst="rect">
            <a:avLst/>
          </a:prstGeom>
          <a:noFill/>
        </p:spPr>
        <p:txBody>
          <a:bodyPr wrap="square" rtlCol="0">
            <a:spAutoFit/>
          </a:bodyPr>
          <a:lstStyle/>
          <a:p>
            <a:pPr lvl="0" indent="-342900" defTabSz="457200">
              <a:lnSpc>
                <a:spcPct val="150000"/>
              </a:lnSpc>
              <a:buFont typeface="Wingdings" pitchFamily="2" charset="2"/>
              <a:buChar char="Ø"/>
            </a:pPr>
            <a:r>
              <a:rPr kumimoji="1" lang="zh-CN" altLang="en-US" i="1" dirty="0" smtClean="0">
                <a:solidFill>
                  <a:srgbClr val="3366FF"/>
                </a:solidFill>
                <a:latin typeface="微软雅黑"/>
                <a:ea typeface="微软雅黑"/>
                <a:cs typeface="微软雅黑"/>
              </a:rPr>
              <a:t>通过试用期的学习，有何收获、感想</a:t>
            </a:r>
            <a:r>
              <a:rPr kumimoji="1" lang="en-US" altLang="zh-CN" i="1" dirty="0" smtClean="0">
                <a:solidFill>
                  <a:srgbClr val="3366FF"/>
                </a:solidFill>
                <a:latin typeface="微软雅黑"/>
                <a:ea typeface="微软雅黑"/>
                <a:cs typeface="微软雅黑"/>
              </a:rPr>
              <a:t>……</a:t>
            </a:r>
          </a:p>
          <a:p>
            <a:pPr lvl="0" indent="-342900" defTabSz="457200">
              <a:lnSpc>
                <a:spcPct val="150000"/>
              </a:lnSpc>
              <a:buFont typeface="+mj-lt"/>
              <a:buAutoNum type="arabicPeriod"/>
            </a:pPr>
            <a:r>
              <a:rPr kumimoji="1" lang="en-US" altLang="zh-CN" sz="1400" i="1" dirty="0" smtClean="0">
                <a:solidFill>
                  <a:srgbClr val="3366FF"/>
                </a:solidFill>
                <a:latin typeface="微软雅黑"/>
                <a:ea typeface="微软雅黑"/>
                <a:cs typeface="微软雅黑"/>
              </a:rPr>
              <a:t>……</a:t>
            </a:r>
          </a:p>
          <a:p>
            <a:pPr lvl="0" indent="-342900" defTabSz="457200">
              <a:lnSpc>
                <a:spcPct val="150000"/>
              </a:lnSpc>
              <a:buFont typeface="+mj-lt"/>
              <a:buAutoNum type="arabicPeriod"/>
            </a:pPr>
            <a:r>
              <a:rPr kumimoji="1" lang="en-US" altLang="zh-CN" sz="1400" i="1" dirty="0" smtClean="0">
                <a:solidFill>
                  <a:srgbClr val="3366FF"/>
                </a:solidFill>
                <a:latin typeface="微软雅黑"/>
                <a:ea typeface="微软雅黑"/>
                <a:cs typeface="微软雅黑"/>
              </a:rPr>
              <a:t>……</a:t>
            </a:r>
          </a:p>
          <a:p>
            <a:pPr lvl="0" indent="-342900" defTabSz="457200">
              <a:lnSpc>
                <a:spcPct val="150000"/>
              </a:lnSpc>
              <a:buFont typeface="+mj-lt"/>
              <a:buAutoNum type="arabicPeriod"/>
            </a:pPr>
            <a:r>
              <a:rPr kumimoji="1" lang="en-US" altLang="zh-CN" sz="1400" i="1" dirty="0" smtClean="0">
                <a:solidFill>
                  <a:srgbClr val="3366FF"/>
                </a:solidFill>
                <a:latin typeface="微软雅黑"/>
                <a:ea typeface="微软雅黑"/>
                <a:cs typeface="微软雅黑"/>
              </a:rPr>
              <a:t>……</a:t>
            </a:r>
          </a:p>
        </p:txBody>
      </p:sp>
    </p:spTree>
    <p:extLst>
      <p:ext uri="{BB962C8B-B14F-4D97-AF65-F5344CB8AC3E}">
        <p14:creationId xmlns:p14="http://schemas.microsoft.com/office/powerpoint/2010/main" val="3425878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心得体会分享</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29</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3" name="TextBox 23"/>
          <p:cNvSpPr txBox="1"/>
          <p:nvPr/>
        </p:nvSpPr>
        <p:spPr>
          <a:xfrm>
            <a:off x="857224" y="1000108"/>
            <a:ext cx="7715304" cy="3139321"/>
          </a:xfrm>
          <a:prstGeom prst="rect">
            <a:avLst/>
          </a:prstGeom>
          <a:noFill/>
        </p:spPr>
        <p:txBody>
          <a:bodyPr wrap="square" rtlCol="0">
            <a:spAutoFit/>
          </a:bodyPr>
          <a:lstStyle/>
          <a:p>
            <a:pPr lvl="0" indent="-342900" defTabSz="457200">
              <a:lnSpc>
                <a:spcPct val="150000"/>
              </a:lnSpc>
              <a:buFont typeface="Wingdings" pitchFamily="2" charset="2"/>
              <a:buChar char="Ø"/>
            </a:pPr>
            <a:r>
              <a:rPr kumimoji="1" lang="zh-CN" altLang="en-US" i="1" dirty="0" smtClean="0">
                <a:solidFill>
                  <a:srgbClr val="3366FF"/>
                </a:solidFill>
                <a:latin typeface="微软雅黑"/>
                <a:ea typeface="微软雅黑"/>
                <a:cs typeface="微软雅黑"/>
              </a:rPr>
              <a:t>通过试用期的学习，发现自己有哪些不足，对自身的改进建议和想法；</a:t>
            </a:r>
            <a:endParaRPr kumimoji="1" lang="en-US" altLang="zh-CN" i="1" dirty="0" smtClean="0">
              <a:solidFill>
                <a:srgbClr val="3366FF"/>
              </a:solidFill>
              <a:latin typeface="微软雅黑"/>
              <a:ea typeface="微软雅黑"/>
              <a:cs typeface="微软雅黑"/>
            </a:endParaRPr>
          </a:p>
          <a:p>
            <a:pPr lvl="0" indent="-342900" defTabSz="457200">
              <a:lnSpc>
                <a:spcPct val="150000"/>
              </a:lnSpc>
              <a:buFont typeface="Wingdings" pitchFamily="2" charset="2"/>
              <a:buChar char="Ø"/>
            </a:pPr>
            <a:r>
              <a:rPr kumimoji="1" lang="zh-CN" altLang="en-US" i="1" dirty="0" smtClean="0">
                <a:solidFill>
                  <a:srgbClr val="3366FF"/>
                </a:solidFill>
                <a:latin typeface="微软雅黑"/>
                <a:ea typeface="微软雅黑"/>
                <a:cs typeface="微软雅黑"/>
              </a:rPr>
              <a:t>对照目标岗位职责及能力要求，结合自身当前各类能力水平，找出改进点，不断缩小自身与目标岗位间的差距；</a:t>
            </a:r>
            <a:endParaRPr kumimoji="1" lang="en-US" altLang="zh-CN" i="1" dirty="0" smtClean="0">
              <a:solidFill>
                <a:srgbClr val="3366FF"/>
              </a:solidFill>
              <a:latin typeface="微软雅黑"/>
              <a:ea typeface="微软雅黑"/>
              <a:cs typeface="微软雅黑"/>
            </a:endParaRPr>
          </a:p>
          <a:p>
            <a:pPr indent="-342900" defTabSz="457200">
              <a:lnSpc>
                <a:spcPct val="150000"/>
              </a:lnSpc>
              <a:buFont typeface="Wingdings" pitchFamily="2" charset="2"/>
              <a:buChar char="Ø"/>
              <a:defRPr/>
            </a:pPr>
            <a:r>
              <a:rPr kumimoji="1" lang="zh-CN" altLang="en-US" i="1" dirty="0" smtClean="0">
                <a:solidFill>
                  <a:srgbClr val="3366FF"/>
                </a:solidFill>
                <a:latin typeface="微软雅黑"/>
                <a:ea typeface="微软雅黑"/>
                <a:cs typeface="微软雅黑"/>
              </a:rPr>
              <a:t>如果对组织有建设性的建议和意见（如流程规范、工具管理、或其他有效解决方案等）也可以在此章节进行简单描述。</a:t>
            </a:r>
            <a:endParaRPr kumimoji="1" lang="en-US" altLang="zh-CN" i="1" dirty="0" smtClean="0">
              <a:solidFill>
                <a:srgbClr val="3366FF"/>
              </a:solidFill>
              <a:latin typeface="微软雅黑"/>
              <a:ea typeface="微软雅黑"/>
              <a:cs typeface="微软雅黑"/>
            </a:endParaRPr>
          </a:p>
          <a:p>
            <a:pPr indent="-342900" defTabSz="457200">
              <a:lnSpc>
                <a:spcPct val="150000"/>
              </a:lnSpc>
              <a:buFont typeface="+mj-lt"/>
              <a:buAutoNum type="arabicPeriod"/>
              <a:defRPr/>
            </a:pPr>
            <a:r>
              <a:rPr kumimoji="1" lang="en-US" altLang="zh-CN" sz="1400" i="1" dirty="0" smtClean="0">
                <a:solidFill>
                  <a:srgbClr val="3366FF"/>
                </a:solidFill>
                <a:latin typeface="微软雅黑"/>
                <a:ea typeface="微软雅黑"/>
                <a:cs typeface="微软雅黑"/>
              </a:rPr>
              <a:t>……</a:t>
            </a:r>
          </a:p>
          <a:p>
            <a:pPr indent="-342900" defTabSz="457200">
              <a:lnSpc>
                <a:spcPct val="150000"/>
              </a:lnSpc>
              <a:buFont typeface="+mj-lt"/>
              <a:buAutoNum type="arabicPeriod"/>
              <a:defRPr/>
            </a:pPr>
            <a:r>
              <a:rPr kumimoji="1" lang="en-US" altLang="zh-CN" sz="1400" i="1" dirty="0" smtClean="0">
                <a:solidFill>
                  <a:srgbClr val="3366FF"/>
                </a:solidFill>
                <a:latin typeface="微软雅黑"/>
                <a:ea typeface="微软雅黑"/>
                <a:cs typeface="微软雅黑"/>
              </a:rPr>
              <a:t>……</a:t>
            </a:r>
          </a:p>
          <a:p>
            <a:pPr indent="-342900" defTabSz="457200">
              <a:lnSpc>
                <a:spcPct val="150000"/>
              </a:lnSpc>
              <a:buFont typeface="+mj-lt"/>
              <a:buAutoNum type="arabicPeriod"/>
              <a:defRPr/>
            </a:pPr>
            <a:r>
              <a:rPr kumimoji="1" lang="en-US" altLang="zh-CN" sz="1400" i="1" dirty="0" smtClean="0">
                <a:solidFill>
                  <a:srgbClr val="3366FF"/>
                </a:solidFill>
                <a:latin typeface="微软雅黑"/>
                <a:ea typeface="微软雅黑"/>
                <a:cs typeface="微软雅黑"/>
              </a:rPr>
              <a:t>……</a:t>
            </a:r>
          </a:p>
        </p:txBody>
      </p:sp>
    </p:spTree>
    <p:extLst>
      <p:ext uri="{BB962C8B-B14F-4D97-AF65-F5344CB8AC3E}">
        <p14:creationId xmlns:p14="http://schemas.microsoft.com/office/powerpoint/2010/main" val="682242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个人信息简介</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3</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22" name="组合 21"/>
          <p:cNvGrpSpPr/>
          <p:nvPr/>
        </p:nvGrpSpPr>
        <p:grpSpPr>
          <a:xfrm>
            <a:off x="571472" y="1000109"/>
            <a:ext cx="8072494" cy="5572163"/>
            <a:chOff x="571472" y="857233"/>
            <a:chExt cx="8072494" cy="5572163"/>
          </a:xfrm>
        </p:grpSpPr>
        <p:grpSp>
          <p:nvGrpSpPr>
            <p:cNvPr id="23" name="组合 22"/>
            <p:cNvGrpSpPr/>
            <p:nvPr/>
          </p:nvGrpSpPr>
          <p:grpSpPr>
            <a:xfrm>
              <a:off x="571472" y="857233"/>
              <a:ext cx="8072494" cy="1000134"/>
              <a:chOff x="873125" y="1344144"/>
              <a:chExt cx="7342213" cy="557270"/>
            </a:xfrm>
          </p:grpSpPr>
          <p:sp>
            <p:nvSpPr>
              <p:cNvPr id="30" name="AutoShape 4"/>
              <p:cNvSpPr>
                <a:spLocks noChangeArrowheads="1"/>
              </p:cNvSpPr>
              <p:nvPr/>
            </p:nvSpPr>
            <p:spPr bwMode="auto">
              <a:xfrm>
                <a:off x="873125" y="1344144"/>
                <a:ext cx="1474758" cy="557270"/>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i="0" dirty="0" smtClean="0">
                    <a:solidFill>
                      <a:schemeClr val="bg1"/>
                    </a:solidFill>
                    <a:latin typeface="微软雅黑" pitchFamily="34" charset="-122"/>
                    <a:ea typeface="微软雅黑" pitchFamily="34" charset="-122"/>
                  </a:rPr>
                  <a:t>基本信息</a:t>
                </a:r>
                <a:endParaRPr lang="zh-CN" altLang="en-US" sz="2000" i="0" dirty="0">
                  <a:solidFill>
                    <a:schemeClr val="bg1"/>
                  </a:solidFill>
                  <a:latin typeface="微软雅黑" pitchFamily="34" charset="-122"/>
                  <a:ea typeface="微软雅黑" pitchFamily="34" charset="-122"/>
                </a:endParaRPr>
              </a:p>
            </p:txBody>
          </p:sp>
          <p:sp>
            <p:nvSpPr>
              <p:cNvPr id="31" name="AutoShape 6"/>
              <p:cNvSpPr>
                <a:spLocks noChangeArrowheads="1"/>
              </p:cNvSpPr>
              <p:nvPr/>
            </p:nvSpPr>
            <p:spPr bwMode="auto">
              <a:xfrm>
                <a:off x="2508250" y="1344144"/>
                <a:ext cx="5707088" cy="557268"/>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600" i="0" dirty="0" smtClean="0">
                    <a:latin typeface="微软雅黑" pitchFamily="34" charset="-122"/>
                    <a:ea typeface="微软雅黑" pitchFamily="34" charset="-122"/>
                  </a:rPr>
                  <a:t>出生年月：</a:t>
                </a:r>
                <a:r>
                  <a:rPr lang="en-US" altLang="zh-CN" sz="1600" dirty="0" smtClean="0">
                    <a:latin typeface="微软雅黑" pitchFamily="34" charset="-122"/>
                    <a:ea typeface="微软雅黑" pitchFamily="34" charset="-122"/>
                  </a:rPr>
                  <a:t>1993</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10</a:t>
                </a:r>
                <a:r>
                  <a:rPr lang="zh-CN" altLang="en-US" sz="1600" dirty="0" smtClean="0">
                    <a:latin typeface="微软雅黑" pitchFamily="34" charset="-122"/>
                    <a:ea typeface="微软雅黑" pitchFamily="34" charset="-122"/>
                  </a:rPr>
                  <a:t>月</a:t>
                </a:r>
                <a:r>
                  <a:rPr lang="en-US" altLang="zh-CN" sz="1600" dirty="0" smtClean="0">
                    <a:latin typeface="微软雅黑" pitchFamily="34" charset="-122"/>
                    <a:ea typeface="微软雅黑" pitchFamily="34" charset="-122"/>
                  </a:rPr>
                  <a:t>05</a:t>
                </a:r>
                <a:r>
                  <a:rPr lang="zh-CN" altLang="en-US" sz="1600" dirty="0" smtClean="0">
                    <a:latin typeface="微软雅黑" pitchFamily="34" charset="-122"/>
                    <a:ea typeface="微软雅黑" pitchFamily="34" charset="-122"/>
                  </a:rPr>
                  <a:t>日</a:t>
                </a:r>
                <a:endParaRPr lang="en-US" altLang="zh-CN" sz="1600" dirty="0" smtClean="0">
                  <a:latin typeface="微软雅黑" pitchFamily="34" charset="-122"/>
                  <a:ea typeface="微软雅黑" pitchFamily="34" charset="-122"/>
                </a:endParaRPr>
              </a:p>
              <a:p>
                <a:pPr algn="l">
                  <a:lnSpc>
                    <a:spcPct val="120000"/>
                  </a:lnSpc>
                </a:pPr>
                <a:r>
                  <a:rPr lang="zh-CN" altLang="en-US" sz="1600" i="0" dirty="0" smtClean="0">
                    <a:latin typeface="微软雅黑" pitchFamily="34" charset="-122"/>
                    <a:ea typeface="微软雅黑" pitchFamily="34" charset="-122"/>
                  </a:rPr>
                  <a:t>入职时间：</a:t>
                </a:r>
                <a:r>
                  <a:rPr lang="en-US" altLang="zh-CN" sz="1600" dirty="0" smtClean="0">
                    <a:latin typeface="微软雅黑" pitchFamily="34" charset="-122"/>
                    <a:ea typeface="微软雅黑" pitchFamily="34" charset="-122"/>
                  </a:rPr>
                  <a:t>2018</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04</a:t>
                </a:r>
                <a:r>
                  <a:rPr lang="zh-CN" altLang="en-US" sz="1600" dirty="0" smtClean="0">
                    <a:latin typeface="微软雅黑" pitchFamily="34" charset="-122"/>
                    <a:ea typeface="微软雅黑" pitchFamily="34" charset="-122"/>
                  </a:rPr>
                  <a:t>月</a:t>
                </a:r>
                <a:r>
                  <a:rPr lang="en-US" altLang="zh-CN" sz="1600" dirty="0" smtClean="0">
                    <a:latin typeface="微软雅黑" pitchFamily="34" charset="-122"/>
                    <a:ea typeface="微软雅黑" pitchFamily="34" charset="-122"/>
                  </a:rPr>
                  <a:t>16</a:t>
                </a:r>
                <a:r>
                  <a:rPr lang="zh-CN" altLang="en-US" sz="1600" dirty="0" smtClean="0">
                    <a:latin typeface="微软雅黑" pitchFamily="34" charset="-122"/>
                    <a:ea typeface="微软雅黑" pitchFamily="34" charset="-122"/>
                  </a:rPr>
                  <a:t>日</a:t>
                </a:r>
                <a:endParaRPr lang="en-US" altLang="zh-CN" sz="1600" dirty="0" smtClean="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技术特长：</a:t>
                </a:r>
                <a:r>
                  <a:rPr lang="en-US" altLang="zh-CN" sz="1600" dirty="0" smtClean="0">
                    <a:latin typeface="微软雅黑" pitchFamily="34" charset="-122"/>
                    <a:ea typeface="微软雅黑" pitchFamily="34" charset="-122"/>
                  </a:rPr>
                  <a:t>html</a:t>
                </a:r>
                <a:r>
                  <a:rPr lang="zh-CN" altLang="en-US" sz="1600" dirty="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css</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javascript</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nodejs</a:t>
                </a:r>
                <a:r>
                  <a:rPr lang="zh-CN" altLang="en-US" sz="1600" dirty="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vue</a:t>
                </a:r>
                <a:r>
                  <a:rPr lang="zh-CN" altLang="en-US" sz="1600" dirty="0" smtClean="0">
                    <a:latin typeface="微软雅黑" pitchFamily="34" charset="-122"/>
                    <a:ea typeface="微软雅黑" pitchFamily="34" charset="-122"/>
                  </a:rPr>
                  <a:t>等前端技术</a:t>
                </a:r>
                <a:endParaRPr lang="zh-CN" altLang="en-US" sz="1600" dirty="0">
                  <a:latin typeface="微软雅黑" pitchFamily="34" charset="-122"/>
                  <a:ea typeface="微软雅黑" pitchFamily="34" charset="-122"/>
                </a:endParaRPr>
              </a:p>
            </p:txBody>
          </p:sp>
        </p:grpSp>
        <p:grpSp>
          <p:nvGrpSpPr>
            <p:cNvPr id="24" name="组合 23"/>
            <p:cNvGrpSpPr/>
            <p:nvPr/>
          </p:nvGrpSpPr>
          <p:grpSpPr>
            <a:xfrm>
              <a:off x="571472" y="2000237"/>
              <a:ext cx="8072494" cy="1785953"/>
              <a:chOff x="873125" y="1461672"/>
              <a:chExt cx="7342213" cy="521127"/>
            </a:xfrm>
          </p:grpSpPr>
          <p:sp>
            <p:nvSpPr>
              <p:cNvPr id="28" name="AutoShape 4"/>
              <p:cNvSpPr>
                <a:spLocks noChangeArrowheads="1"/>
              </p:cNvSpPr>
              <p:nvPr/>
            </p:nvSpPr>
            <p:spPr bwMode="auto">
              <a:xfrm>
                <a:off x="873125" y="1461673"/>
                <a:ext cx="1474758" cy="521126"/>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dirty="0" smtClean="0">
                    <a:solidFill>
                      <a:schemeClr val="bg1"/>
                    </a:solidFill>
                    <a:latin typeface="微软雅黑" pitchFamily="34" charset="-122"/>
                    <a:ea typeface="微软雅黑" pitchFamily="34" charset="-122"/>
                  </a:rPr>
                  <a:t>毕业院校及专业</a:t>
                </a:r>
                <a:endParaRPr lang="zh-CN" altLang="en-US" sz="2000" dirty="0">
                  <a:solidFill>
                    <a:schemeClr val="bg1"/>
                  </a:solidFill>
                  <a:latin typeface="微软雅黑" pitchFamily="34" charset="-122"/>
                  <a:ea typeface="微软雅黑" pitchFamily="34" charset="-122"/>
                </a:endParaRPr>
              </a:p>
            </p:txBody>
          </p:sp>
          <p:sp>
            <p:nvSpPr>
              <p:cNvPr id="29" name="AutoShape 6"/>
              <p:cNvSpPr>
                <a:spLocks noChangeArrowheads="1"/>
              </p:cNvSpPr>
              <p:nvPr/>
            </p:nvSpPr>
            <p:spPr bwMode="auto">
              <a:xfrm>
                <a:off x="2508250" y="1461672"/>
                <a:ext cx="5707088" cy="521126"/>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en-US" altLang="zh-CN" sz="1600" dirty="0" smtClean="0">
                    <a:latin typeface="微软雅黑" pitchFamily="34" charset="-122"/>
                    <a:ea typeface="微软雅黑" pitchFamily="34" charset="-122"/>
                  </a:rPr>
                  <a:t>2012.09.01 - 2016.07.01     </a:t>
                </a:r>
                <a:r>
                  <a:rPr lang="zh-CN" altLang="en-US" sz="1600" dirty="0" smtClean="0">
                    <a:latin typeface="微软雅黑" pitchFamily="34" charset="-122"/>
                    <a:ea typeface="微软雅黑" pitchFamily="34" charset="-122"/>
                  </a:rPr>
                  <a:t>桂林电子科技大学      软件工程</a:t>
                </a:r>
                <a:endParaRPr lang="en-US" altLang="zh-CN" sz="1600" dirty="0" smtClean="0">
                  <a:latin typeface="微软雅黑" pitchFamily="34" charset="-122"/>
                  <a:ea typeface="微软雅黑" pitchFamily="34" charset="-122"/>
                </a:endParaRPr>
              </a:p>
              <a:p>
                <a:pPr algn="l">
                  <a:lnSpc>
                    <a:spcPct val="120000"/>
                  </a:lnSpc>
                </a:pP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主修课程：</a:t>
                </a:r>
                <a:r>
                  <a:rPr lang="en-US" altLang="zh-CN" sz="1600" dirty="0" smtClean="0">
                    <a:latin typeface="微软雅黑" pitchFamily="34" charset="-122"/>
                    <a:ea typeface="微软雅黑" pitchFamily="34" charset="-122"/>
                  </a:rPr>
                  <a:t>C++</a:t>
                </a:r>
                <a:r>
                  <a:rPr lang="zh-CN" altLang="en-US" sz="1600" dirty="0" smtClean="0">
                    <a:latin typeface="微软雅黑" pitchFamily="34" charset="-122"/>
                    <a:ea typeface="微软雅黑" pitchFamily="34" charset="-122"/>
                  </a:rPr>
                  <a:t>编程、</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编程、</a:t>
                </a:r>
                <a:r>
                  <a:rPr lang="en-US" altLang="zh-CN" sz="1600" dirty="0" smtClean="0">
                    <a:latin typeface="微软雅黑" pitchFamily="34" charset="-122"/>
                    <a:ea typeface="微软雅黑" pitchFamily="34" charset="-122"/>
                  </a:rPr>
                  <a:t>.NET</a:t>
                </a:r>
                <a:r>
                  <a:rPr lang="zh-CN" altLang="en-US" sz="1600" dirty="0" smtClean="0">
                    <a:latin typeface="微软雅黑" pitchFamily="34" charset="-122"/>
                    <a:ea typeface="微软雅黑" pitchFamily="34" charset="-122"/>
                  </a:rPr>
                  <a:t>编程、数据结构与算法、离散数学、操纵系统、计算机网络、编译原理等。</a:t>
                </a:r>
                <a:endParaRPr lang="en-US" altLang="zh-CN" sz="1600" dirty="0" smtClean="0">
                  <a:latin typeface="微软雅黑" pitchFamily="34" charset="-122"/>
                  <a:ea typeface="微软雅黑" pitchFamily="34" charset="-122"/>
                </a:endParaRPr>
              </a:p>
            </p:txBody>
          </p:sp>
        </p:grpSp>
        <p:grpSp>
          <p:nvGrpSpPr>
            <p:cNvPr id="25" name="组合 24"/>
            <p:cNvGrpSpPr/>
            <p:nvPr/>
          </p:nvGrpSpPr>
          <p:grpSpPr>
            <a:xfrm>
              <a:off x="571472" y="3929066"/>
              <a:ext cx="8072494" cy="2500330"/>
              <a:chOff x="873125" y="2997201"/>
              <a:chExt cx="7342213" cy="479436"/>
            </a:xfrm>
          </p:grpSpPr>
          <p:sp>
            <p:nvSpPr>
              <p:cNvPr id="26" name="AutoShape 8"/>
              <p:cNvSpPr>
                <a:spLocks noChangeArrowheads="1"/>
              </p:cNvSpPr>
              <p:nvPr/>
            </p:nvSpPr>
            <p:spPr bwMode="auto">
              <a:xfrm>
                <a:off x="873125" y="2997201"/>
                <a:ext cx="1474758" cy="479436"/>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i="0" dirty="0" smtClean="0">
                    <a:solidFill>
                      <a:schemeClr val="bg1"/>
                    </a:solidFill>
                    <a:latin typeface="微软雅黑" pitchFamily="34" charset="-122"/>
                    <a:ea typeface="微软雅黑" pitchFamily="34" charset="-122"/>
                  </a:rPr>
                  <a:t>入职前工作（实习）经历</a:t>
                </a:r>
                <a:endParaRPr lang="zh-CN" altLang="en-US" sz="2000" i="0" dirty="0">
                  <a:solidFill>
                    <a:schemeClr val="bg1"/>
                  </a:solidFill>
                  <a:latin typeface="微软雅黑" pitchFamily="34" charset="-122"/>
                  <a:ea typeface="微软雅黑" pitchFamily="34" charset="-122"/>
                </a:endParaRPr>
              </a:p>
            </p:txBody>
          </p:sp>
          <p:sp>
            <p:nvSpPr>
              <p:cNvPr id="27" name="AutoShape 10"/>
              <p:cNvSpPr>
                <a:spLocks noChangeArrowheads="1"/>
              </p:cNvSpPr>
              <p:nvPr/>
            </p:nvSpPr>
            <p:spPr bwMode="auto">
              <a:xfrm>
                <a:off x="2508250" y="2997201"/>
                <a:ext cx="5707088" cy="479436"/>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en-US" altLang="zh-CN" sz="1600" dirty="0" smtClean="0">
                    <a:latin typeface="微软雅黑" pitchFamily="34" charset="-122"/>
                    <a:ea typeface="微软雅黑" pitchFamily="34" charset="-122"/>
                  </a:rPr>
                  <a:t>2016.09 - 2018.04    </a:t>
                </a:r>
                <a:r>
                  <a:rPr lang="zh-CN" altLang="en-US" sz="1600" dirty="0" smtClean="0">
                    <a:latin typeface="微软雅黑" pitchFamily="34" charset="-122"/>
                    <a:ea typeface="微软雅黑" pitchFamily="34" charset="-122"/>
                  </a:rPr>
                  <a:t>杭州小蛙网络科技有限公司   </a:t>
                </a:r>
                <a:r>
                  <a:rPr lang="en-US" altLang="zh-CN" sz="1600" dirty="0" smtClean="0">
                    <a:latin typeface="微软雅黑" pitchFamily="34" charset="-122"/>
                    <a:ea typeface="微软雅黑" pitchFamily="34" charset="-122"/>
                  </a:rPr>
                  <a:t>web</a:t>
                </a:r>
                <a:r>
                  <a:rPr lang="zh-CN" altLang="en-US" sz="1600" dirty="0" smtClean="0">
                    <a:latin typeface="微软雅黑" pitchFamily="34" charset="-122"/>
                    <a:ea typeface="微软雅黑" pitchFamily="34" charset="-122"/>
                  </a:rPr>
                  <a:t>前端开发</a:t>
                </a:r>
                <a:endParaRPr lang="en-US" altLang="zh-CN" sz="1600" dirty="0" smtClean="0">
                  <a:latin typeface="微软雅黑" pitchFamily="34" charset="-122"/>
                  <a:ea typeface="微软雅黑" pitchFamily="34" charset="-122"/>
                </a:endParaRPr>
              </a:p>
              <a:p>
                <a:pPr algn="l">
                  <a:lnSpc>
                    <a:spcPct val="120000"/>
                  </a:lnSpc>
                </a:pPr>
                <a:endParaRPr lang="en-US" altLang="zh-CN" sz="1600" dirty="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在职期间，负责所在项目组中的所有前端开发任务，参与并开发了 微信商城项目、微信小程序项目、城市最后一公里派送项目。</a:t>
                </a:r>
                <a:endParaRPr lang="zh-CN" altLang="en-US" sz="1600" dirty="0">
                  <a:latin typeface="微软雅黑" pitchFamily="34" charset="-122"/>
                  <a:ea typeface="微软雅黑" pitchFamily="34" charset="-122"/>
                </a:endParaRPr>
              </a:p>
            </p:txBody>
          </p:sp>
        </p:grpSp>
      </p:grpSp>
    </p:spTree>
    <p:extLst>
      <p:ext uri="{BB962C8B-B14F-4D97-AF65-F5344CB8AC3E}">
        <p14:creationId xmlns:p14="http://schemas.microsoft.com/office/powerpoint/2010/main" val="1718822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034336780"/>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后续职业规划</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1907678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后续职业规划</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31</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grpSp>
        <p:nvGrpSpPr>
          <p:cNvPr id="23" name="组合 22"/>
          <p:cNvGrpSpPr/>
          <p:nvPr/>
        </p:nvGrpSpPr>
        <p:grpSpPr>
          <a:xfrm>
            <a:off x="357158" y="1059404"/>
            <a:ext cx="8080183" cy="4727647"/>
            <a:chOff x="357158" y="1059404"/>
            <a:chExt cx="8080183" cy="4727647"/>
          </a:xfrm>
        </p:grpSpPr>
        <p:cxnSp>
          <p:nvCxnSpPr>
            <p:cNvPr id="24" name="Straight Connector 25"/>
            <p:cNvCxnSpPr/>
            <p:nvPr/>
          </p:nvCxnSpPr>
          <p:spPr>
            <a:xfrm>
              <a:off x="5715008" y="1571612"/>
              <a:ext cx="2331720" cy="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882958" y="4214818"/>
              <a:ext cx="2331720" cy="1172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grpSp>
          <p:nvGrpSpPr>
            <p:cNvPr id="26" name="组合 25"/>
            <p:cNvGrpSpPr/>
            <p:nvPr/>
          </p:nvGrpSpPr>
          <p:grpSpPr>
            <a:xfrm>
              <a:off x="357158" y="1059404"/>
              <a:ext cx="8080183" cy="4727647"/>
              <a:chOff x="-7721" y="637881"/>
              <a:chExt cx="8080183" cy="4727647"/>
            </a:xfrm>
          </p:grpSpPr>
          <p:sp>
            <p:nvSpPr>
              <p:cNvPr id="27" name="TextBox 25"/>
              <p:cNvSpPr txBox="1"/>
              <p:nvPr/>
            </p:nvSpPr>
            <p:spPr>
              <a:xfrm>
                <a:off x="-7721" y="3864733"/>
                <a:ext cx="3287742" cy="1500795"/>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buFont typeface="Arial" panose="020B0604020202020204" pitchFamily="34" charset="0"/>
                  <a:buChar char="•"/>
                </a:pPr>
                <a:endParaRPr lang="zh-CN" altLang="en-US"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28" name="TextBox 26"/>
              <p:cNvSpPr txBox="1"/>
              <p:nvPr/>
            </p:nvSpPr>
            <p:spPr>
              <a:xfrm>
                <a:off x="1043608" y="3326387"/>
                <a:ext cx="1584176" cy="369332"/>
              </a:xfrm>
              <a:prstGeom prst="rect">
                <a:avLst/>
              </a:prstGeom>
              <a:noFill/>
            </p:spPr>
            <p:txBody>
              <a:bodyPr wrap="square" rtlCol="0">
                <a:spAutoFit/>
              </a:bodyPr>
              <a:lstStyle/>
              <a:p>
                <a:pPr defTabSz="430084">
                  <a:spcAft>
                    <a:spcPts val="400"/>
                  </a:spcAft>
                  <a:buSzPct val="100000"/>
                </a:pP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一年规划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29" name="TextBox 27"/>
              <p:cNvSpPr txBox="1"/>
              <p:nvPr/>
            </p:nvSpPr>
            <p:spPr>
              <a:xfrm>
                <a:off x="3591318" y="2078783"/>
                <a:ext cx="1552186" cy="369332"/>
              </a:xfrm>
              <a:prstGeom prst="rect">
                <a:avLst/>
              </a:prstGeom>
              <a:noFill/>
            </p:spPr>
            <p:txBody>
              <a:bodyPr wrap="square" rtlCol="0">
                <a:spAutoFit/>
              </a:bodyPr>
              <a:lstStyle/>
              <a:p>
                <a:pPr defTabSz="430084">
                  <a:spcAft>
                    <a:spcPts val="400"/>
                  </a:spcAft>
                  <a:buSzPct val="100000"/>
                </a:pPr>
                <a:r>
                  <a:rPr lang="zh-CN" altLang="en-US" b="1" smtClean="0">
                    <a:solidFill>
                      <a:srgbClr val="000000"/>
                    </a:solidFill>
                    <a:latin typeface="微软雅黑" panose="020B0503020204020204" pitchFamily="34" charset="-122"/>
                    <a:ea typeface="微软雅黑" panose="020B0503020204020204" pitchFamily="34" charset="-122"/>
                    <a:cs typeface="HP Simplified" pitchFamily="34" charset="0"/>
                  </a:rPr>
                  <a:t>两年</a:t>
                </a: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0" name="TextBox 28"/>
              <p:cNvSpPr txBox="1"/>
              <p:nvPr/>
            </p:nvSpPr>
            <p:spPr>
              <a:xfrm>
                <a:off x="2857488" y="2557675"/>
                <a:ext cx="2891181" cy="1500795"/>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buFont typeface="Arial" panose="020B0604020202020204" pitchFamily="34" charset="0"/>
                  <a:buChar char="•"/>
                </a:pPr>
                <a:endParaRPr lang="zh-CN" altLang="en-US"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1" name="TextBox 29"/>
              <p:cNvSpPr txBox="1"/>
              <p:nvPr/>
            </p:nvSpPr>
            <p:spPr>
              <a:xfrm>
                <a:off x="5143504" y="1237009"/>
                <a:ext cx="2928958" cy="1500795"/>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pPr>
                <a:endParaRPr lang="en-US" altLang="zh-CN"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2" name="Isosceles Triangle 36"/>
              <p:cNvSpPr/>
              <p:nvPr/>
            </p:nvSpPr>
            <p:spPr>
              <a:xfrm rot="5400000">
                <a:off x="7656620" y="963939"/>
                <a:ext cx="451427" cy="349500"/>
              </a:xfrm>
              <a:prstGeom prst="triangle">
                <a:avLst/>
              </a:prstGeom>
              <a:solidFill>
                <a:srgbClr val="C00000"/>
              </a:solid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dirty="0">
                  <a:ln>
                    <a:solidFill>
                      <a:schemeClr val="bg1"/>
                    </a:solidFill>
                  </a:ln>
                  <a:latin typeface="微软雅黑" panose="020B0503020204020204" pitchFamily="34" charset="-122"/>
                </a:endParaRPr>
              </a:p>
            </p:txBody>
          </p:sp>
          <p:cxnSp>
            <p:nvCxnSpPr>
              <p:cNvPr id="33" name="Straight Connector 20"/>
              <p:cNvCxnSpPr/>
              <p:nvPr/>
            </p:nvCxnSpPr>
            <p:spPr>
              <a:xfrm>
                <a:off x="3009156" y="2547327"/>
                <a:ext cx="2331720" cy="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993071" y="637881"/>
                <a:ext cx="1285884" cy="369332"/>
              </a:xfrm>
              <a:prstGeom prst="rect">
                <a:avLst/>
              </a:prstGeom>
              <a:noFill/>
            </p:spPr>
            <p:txBody>
              <a:bodyPr wrap="square" rtlCol="0">
                <a:spAutoFit/>
              </a:bodyPr>
              <a:lstStyle/>
              <a:p>
                <a:pPr defTabSz="430084">
                  <a:spcAft>
                    <a:spcPts val="400"/>
                  </a:spcAft>
                  <a:buSzPct val="100000"/>
                </a:pP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三年规划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cxnSp>
            <p:nvCxnSpPr>
              <p:cNvPr id="35" name="Straight Connector 18"/>
              <p:cNvCxnSpPr/>
              <p:nvPr/>
            </p:nvCxnSpPr>
            <p:spPr>
              <a:xfrm rot="5400000" flipH="1" flipV="1">
                <a:off x="2383772" y="3174267"/>
                <a:ext cx="1241976" cy="8792"/>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cxnSp>
            <p:nvCxnSpPr>
              <p:cNvPr id="36" name="Straight Connector 24"/>
              <p:cNvCxnSpPr/>
              <p:nvPr/>
            </p:nvCxnSpPr>
            <p:spPr>
              <a:xfrm flipV="1">
                <a:off x="5352424" y="1191650"/>
                <a:ext cx="8792" cy="1355677"/>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grpSp>
      </p:grpSp>
      <p:sp>
        <p:nvSpPr>
          <p:cNvPr id="37" name="TextBox 38"/>
          <p:cNvSpPr txBox="1"/>
          <p:nvPr/>
        </p:nvSpPr>
        <p:spPr>
          <a:xfrm>
            <a:off x="785786" y="857232"/>
            <a:ext cx="4429156" cy="646331"/>
          </a:xfrm>
          <a:prstGeom prst="rect">
            <a:avLst/>
          </a:prstGeom>
          <a:noFill/>
        </p:spPr>
        <p:txBody>
          <a:bodyPr wrap="square" rtlCol="0">
            <a:spAutoFit/>
          </a:bodyPr>
          <a:lstStyle/>
          <a:p>
            <a:pPr lvl="0" indent="-342900" defTabSz="457200">
              <a:lnSpc>
                <a:spcPct val="150000"/>
              </a:lnSpc>
            </a:pPr>
            <a:r>
              <a:rPr kumimoji="1" lang="zh-CN" altLang="en-US" sz="2400" dirty="0" smtClean="0">
                <a:solidFill>
                  <a:srgbClr val="C91F35"/>
                </a:solidFill>
                <a:latin typeface="微软雅黑"/>
                <a:ea typeface="微软雅黑"/>
                <a:cs typeface="微软雅黑"/>
              </a:rPr>
              <a:t>个人后续职业规划和目标：</a:t>
            </a:r>
            <a:endParaRPr kumimoji="1" lang="en-US" altLang="zh-CN" sz="2400" dirty="0" smtClean="0">
              <a:solidFill>
                <a:srgbClr val="C91F35"/>
              </a:solidFill>
              <a:latin typeface="微软雅黑"/>
              <a:ea typeface="微软雅黑"/>
              <a:cs typeface="微软雅黑"/>
            </a:endParaRPr>
          </a:p>
        </p:txBody>
      </p:sp>
    </p:spTree>
    <p:extLst>
      <p:ext uri="{BB962C8B-B14F-4D97-AF65-F5344CB8AC3E}">
        <p14:creationId xmlns:p14="http://schemas.microsoft.com/office/powerpoint/2010/main" val="1777716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2"/>
          <p:cNvSpPr txBox="1"/>
          <p:nvPr/>
        </p:nvSpPr>
        <p:spPr>
          <a:xfrm>
            <a:off x="2483768" y="2708920"/>
            <a:ext cx="4505216" cy="1323439"/>
          </a:xfrm>
          <a:prstGeom prst="rect">
            <a:avLst/>
          </a:prstGeom>
          <a:noFill/>
        </p:spPr>
        <p:txBody>
          <a:bodyPr wrap="square" rtlCol="0">
            <a:spAutoFit/>
          </a:bodyPr>
          <a:lstStyle/>
          <a:p>
            <a:pPr algn="ctr"/>
            <a:r>
              <a:rPr lang="en-US" altLang="zh-CN" sz="8000" dirty="0" smtClean="0">
                <a:solidFill>
                  <a:srgbClr val="C00000"/>
                </a:solidFill>
              </a:rPr>
              <a:t>Thanks!</a:t>
            </a:r>
            <a:endParaRPr lang="zh-CN" altLang="en-US" sz="8000" dirty="0">
              <a:solidFill>
                <a:srgbClr val="C00000"/>
              </a:solidFill>
            </a:endParaRPr>
          </a:p>
        </p:txBody>
      </p:sp>
    </p:spTree>
    <p:extLst>
      <p:ext uri="{BB962C8B-B14F-4D97-AF65-F5344CB8AC3E}">
        <p14:creationId xmlns:p14="http://schemas.microsoft.com/office/powerpoint/2010/main" val="38139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45"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46" name="组合 9"/>
          <p:cNvGrpSpPr>
            <a:grpSpLocks/>
          </p:cNvGrpSpPr>
          <p:nvPr/>
        </p:nvGrpSpPr>
        <p:grpSpPr bwMode="auto">
          <a:xfrm>
            <a:off x="0" y="0"/>
            <a:ext cx="0" cy="0"/>
            <a:chOff x="0" y="0"/>
            <a:chExt cx="35" cy="79"/>
          </a:xfrm>
        </p:grpSpPr>
        <p:sp>
          <p:nvSpPr>
            <p:cNvPr id="47"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8"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9" name="组合 12"/>
          <p:cNvGrpSpPr>
            <a:grpSpLocks/>
          </p:cNvGrpSpPr>
          <p:nvPr/>
        </p:nvGrpSpPr>
        <p:grpSpPr bwMode="auto">
          <a:xfrm>
            <a:off x="0" y="0"/>
            <a:ext cx="0" cy="0"/>
            <a:chOff x="0" y="0"/>
            <a:chExt cx="35" cy="79"/>
          </a:xfrm>
        </p:grpSpPr>
        <p:sp>
          <p:nvSpPr>
            <p:cNvPr id="50"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1"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2" name="组合 16"/>
          <p:cNvGrpSpPr>
            <a:grpSpLocks/>
          </p:cNvGrpSpPr>
          <p:nvPr/>
        </p:nvGrpSpPr>
        <p:grpSpPr bwMode="auto">
          <a:xfrm>
            <a:off x="0" y="0"/>
            <a:ext cx="0" cy="0"/>
            <a:chOff x="0" y="0"/>
            <a:chExt cx="35" cy="79"/>
          </a:xfrm>
        </p:grpSpPr>
        <p:sp>
          <p:nvSpPr>
            <p:cNvPr id="53"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4"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5" name="组合 19"/>
          <p:cNvGrpSpPr>
            <a:grpSpLocks/>
          </p:cNvGrpSpPr>
          <p:nvPr/>
        </p:nvGrpSpPr>
        <p:grpSpPr bwMode="auto">
          <a:xfrm>
            <a:off x="0" y="0"/>
            <a:ext cx="0" cy="0"/>
            <a:chOff x="0" y="0"/>
            <a:chExt cx="35" cy="79"/>
          </a:xfrm>
        </p:grpSpPr>
        <p:sp>
          <p:nvSpPr>
            <p:cNvPr id="56"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7"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8" name="组合 23"/>
          <p:cNvGrpSpPr>
            <a:grpSpLocks/>
          </p:cNvGrpSpPr>
          <p:nvPr/>
        </p:nvGrpSpPr>
        <p:grpSpPr bwMode="auto">
          <a:xfrm>
            <a:off x="0" y="0"/>
            <a:ext cx="0" cy="0"/>
            <a:chOff x="0" y="0"/>
            <a:chExt cx="35" cy="79"/>
          </a:xfrm>
        </p:grpSpPr>
        <p:sp>
          <p:nvSpPr>
            <p:cNvPr id="59"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0"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61" name="组合 27"/>
          <p:cNvGrpSpPr>
            <a:grpSpLocks/>
          </p:cNvGrpSpPr>
          <p:nvPr/>
        </p:nvGrpSpPr>
        <p:grpSpPr bwMode="auto">
          <a:xfrm>
            <a:off x="0" y="0"/>
            <a:ext cx="0" cy="0"/>
            <a:chOff x="0" y="0"/>
            <a:chExt cx="35" cy="79"/>
          </a:xfrm>
        </p:grpSpPr>
        <p:sp>
          <p:nvSpPr>
            <p:cNvPr id="62"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3"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64" name="表格 63"/>
          <p:cNvGraphicFramePr>
            <a:graphicFrameLocks noGrp="1"/>
          </p:cNvGraphicFramePr>
          <p:nvPr>
            <p:extLst>
              <p:ext uri="{D42A27DB-BD31-4B8C-83A1-F6EECF244321}">
                <p14:modId xmlns:p14="http://schemas.microsoft.com/office/powerpoint/2010/main" val="1164882126"/>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岗位职责理解</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3476443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岗位职责理解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5</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23" name="矩形 14"/>
          <p:cNvSpPr>
            <a:spLocks noChangeArrowheads="1"/>
          </p:cNvSpPr>
          <p:nvPr/>
        </p:nvSpPr>
        <p:spPr bwMode="auto">
          <a:xfrm>
            <a:off x="7227347" y="3179244"/>
            <a:ext cx="1766184" cy="419910"/>
          </a:xfrm>
          <a:prstGeom prst="rect">
            <a:avLst/>
          </a:prstGeom>
          <a:noFill/>
          <a:ln w="9525">
            <a:noFill/>
            <a:miter lim="800000"/>
            <a:headEnd/>
            <a:tailEnd/>
          </a:ln>
        </p:spPr>
        <p:txBody>
          <a:bodyPr>
            <a:spAutoFit/>
          </a:bodyPr>
          <a:lstStyle/>
          <a:p>
            <a:pPr algn="ctr"/>
            <a:r>
              <a:rPr kumimoji="1" lang="zh-CN" altLang="en-US" b="1" dirty="0" smtClean="0">
                <a:solidFill>
                  <a:srgbClr val="FFFFFF"/>
                </a:solidFill>
                <a:latin typeface="微软雅黑" pitchFamily="34" charset="-122"/>
                <a:ea typeface="微软雅黑" pitchFamily="34" charset="-122"/>
              </a:rPr>
              <a:t>工作内容</a:t>
            </a:r>
            <a:r>
              <a:rPr kumimoji="1" lang="en-US" altLang="zh-CN" b="1" dirty="0" smtClean="0">
                <a:solidFill>
                  <a:srgbClr val="FFFFFF"/>
                </a:solidFill>
                <a:latin typeface="微软雅黑" pitchFamily="34" charset="-122"/>
                <a:ea typeface="微软雅黑" pitchFamily="34" charset="-122"/>
              </a:rPr>
              <a:t>3</a:t>
            </a:r>
            <a:endParaRPr kumimoji="1" lang="en-US" altLang="zh-CN" b="1" dirty="0">
              <a:solidFill>
                <a:srgbClr val="FFFFFF"/>
              </a:solidFill>
              <a:latin typeface="微软雅黑" pitchFamily="34" charset="-122"/>
              <a:ea typeface="微软雅黑" pitchFamily="34" charset="-122"/>
            </a:endParaRPr>
          </a:p>
        </p:txBody>
      </p:sp>
      <p:sp>
        <p:nvSpPr>
          <p:cNvPr id="24" name="Rectangle 20"/>
          <p:cNvSpPr>
            <a:spLocks noChangeArrowheads="1"/>
          </p:cNvSpPr>
          <p:nvPr/>
        </p:nvSpPr>
        <p:spPr bwMode="auto">
          <a:xfrm rot="5400000">
            <a:off x="-1928859" y="3500440"/>
            <a:ext cx="5357853" cy="642942"/>
          </a:xfrm>
          <a:prstGeom prst="roundRect">
            <a:avLst/>
          </a:prstGeom>
          <a:solidFill>
            <a:srgbClr val="C00000"/>
          </a:solidFill>
          <a:ln w="25400">
            <a:solidFill>
              <a:srgbClr val="C00000"/>
            </a:solid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vert="vert270" anchor="ctr">
            <a:sp3d/>
          </a:bodyPr>
          <a:lstStyle/>
          <a:p>
            <a:pPr algn="ctr" eaLnBrk="0" fontAlgn="ctr" hangingPunct="0">
              <a:spcBef>
                <a:spcPts val="0"/>
              </a:spcBef>
              <a:spcAft>
                <a:spcPts val="0"/>
              </a:spcAft>
              <a:buClr>
                <a:srgbClr val="FF0000"/>
              </a:buClr>
              <a:buSzPct val="70000"/>
              <a:defRPr/>
            </a:pPr>
            <a:r>
              <a:rPr lang="zh-CN" altLang="en-US" sz="2400" b="1" dirty="0" smtClean="0">
                <a:solidFill>
                  <a:schemeClr val="bg1"/>
                </a:solidFill>
                <a:latin typeface="微软雅黑" pitchFamily="34" charset="-122"/>
                <a:ea typeface="微软雅黑" pitchFamily="34" charset="-122"/>
              </a:rPr>
              <a:t>目标岗位职责</a:t>
            </a:r>
            <a:endParaRPr lang="zh-CN" altLang="en-US" sz="2400" b="1" dirty="0">
              <a:solidFill>
                <a:schemeClr val="bg1"/>
              </a:solidFill>
              <a:latin typeface="微软雅黑" pitchFamily="34" charset="-122"/>
              <a:ea typeface="微软雅黑" pitchFamily="34" charset="-122"/>
            </a:endParaRPr>
          </a:p>
        </p:txBody>
      </p:sp>
      <p:sp>
        <p:nvSpPr>
          <p:cNvPr id="25" name="AutoShape 5"/>
          <p:cNvSpPr>
            <a:spLocks noChangeArrowheads="1"/>
          </p:cNvSpPr>
          <p:nvPr/>
        </p:nvSpPr>
        <p:spPr bwMode="auto">
          <a:xfrm>
            <a:off x="1285852" y="1071546"/>
            <a:ext cx="7358114" cy="5357850"/>
          </a:xfrm>
          <a:prstGeom prst="roundRect">
            <a:avLst>
              <a:gd name="adj" fmla="val 16667"/>
            </a:avLst>
          </a:prstGeom>
          <a:gradFill rotWithShape="1">
            <a:gsLst>
              <a:gs pos="0">
                <a:srgbClr val="F9F9F9"/>
              </a:gs>
              <a:gs pos="100000">
                <a:srgbClr val="EAEAEA"/>
              </a:gs>
            </a:gsLst>
            <a:lin ang="5400000" scaled="1"/>
          </a:gradFill>
          <a:ln w="19050">
            <a:solidFill>
              <a:srgbClr val="BC000D"/>
            </a:solidFill>
            <a:round/>
            <a:headEnd/>
            <a:tailEnd/>
          </a:ln>
        </p:spPr>
        <p:txBody>
          <a:bodyPr wrap="none" anchor="ctr"/>
          <a:lstStyle/>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根据需求，对项目进行编码开发；</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对自己所负责的模块进行完备的自测；</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与需求人员就项目需求进行沟通；</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a:latin typeface="微软雅黑" pitchFamily="34" charset="-122"/>
                <a:ea typeface="微软雅黑" pitchFamily="34" charset="-122"/>
              </a:rPr>
              <a:t>与开发</a:t>
            </a:r>
            <a:r>
              <a:rPr lang="zh-CN" altLang="en-US" sz="1600" dirty="0" smtClean="0">
                <a:latin typeface="微软雅黑" pitchFamily="34" charset="-122"/>
                <a:ea typeface="微软雅黑" pitchFamily="34" charset="-122"/>
              </a:rPr>
              <a:t>人员就接口、数据、模块等进行沟通；</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与测试人员就项目缺陷进行沟通及修复项目缺陷；</a:t>
            </a: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i="1" dirty="0" smtClean="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撰写需求分析文档、总体设计文档、详细设计文档等项目文档；</a:t>
            </a: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i="1" dirty="0">
              <a:latin typeface="微软雅黑" pitchFamily="34" charset="-122"/>
              <a:ea typeface="微软雅黑" pitchFamily="34" charset="-122"/>
            </a:endParaRPr>
          </a:p>
        </p:txBody>
      </p:sp>
    </p:spTree>
    <p:extLst>
      <p:ext uri="{BB962C8B-B14F-4D97-AF65-F5344CB8AC3E}">
        <p14:creationId xmlns:p14="http://schemas.microsoft.com/office/powerpoint/2010/main" val="3990981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岗位职责理解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6</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22" name="组合 21"/>
          <p:cNvGrpSpPr/>
          <p:nvPr/>
        </p:nvGrpSpPr>
        <p:grpSpPr>
          <a:xfrm>
            <a:off x="428596" y="1071546"/>
            <a:ext cx="8215370" cy="5286412"/>
            <a:chOff x="428596" y="1361212"/>
            <a:chExt cx="8215370" cy="4996746"/>
          </a:xfrm>
        </p:grpSpPr>
        <p:sp>
          <p:nvSpPr>
            <p:cNvPr id="23" name="AutoShape 38"/>
            <p:cNvSpPr>
              <a:spLocks noChangeArrowheads="1"/>
            </p:cNvSpPr>
            <p:nvPr/>
          </p:nvSpPr>
          <p:spPr bwMode="auto">
            <a:xfrm rot="5400000">
              <a:off x="-1748306" y="3538114"/>
              <a:ext cx="4996746" cy="642942"/>
            </a:xfrm>
            <a:prstGeom prst="roundRect">
              <a:avLst>
                <a:gd name="adj" fmla="val 16667"/>
              </a:avLst>
            </a:prstGeom>
            <a:solidFill>
              <a:srgbClr val="C00000"/>
            </a:solidFill>
            <a:ln w="9525" algn="ctr">
              <a:noFill/>
              <a:miter lim="800000"/>
              <a:headEnd/>
              <a:tailEnd/>
            </a:ln>
            <a:effectLst/>
          </p:spPr>
          <p:txBody>
            <a:bodyPr vert="vert270" wrap="none" anchor="ctr"/>
            <a:lstStyle/>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目</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标</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岗</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位</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能</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力</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endParaRPr lang="zh-CN" altLang="en-US" sz="2400" b="1" dirty="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sp>
          <p:nvSpPr>
            <p:cNvPr id="24" name="AutoShape 5"/>
            <p:cNvSpPr>
              <a:spLocks noChangeArrowheads="1"/>
            </p:cNvSpPr>
            <p:nvPr/>
          </p:nvSpPr>
          <p:spPr bwMode="auto">
            <a:xfrm>
              <a:off x="1285852" y="1428736"/>
              <a:ext cx="7358114" cy="4929222"/>
            </a:xfrm>
            <a:prstGeom prst="roundRect">
              <a:avLst>
                <a:gd name="adj" fmla="val 16667"/>
              </a:avLst>
            </a:prstGeom>
            <a:gradFill rotWithShape="1">
              <a:gsLst>
                <a:gs pos="0">
                  <a:srgbClr val="F9F9F9"/>
                </a:gs>
                <a:gs pos="100000">
                  <a:srgbClr val="EAEAEA"/>
                </a:gs>
              </a:gsLst>
              <a:lin ang="5400000" scaled="1"/>
            </a:gradFill>
            <a:ln w="19050">
              <a:solidFill>
                <a:srgbClr val="BC000D"/>
              </a:solidFill>
              <a:round/>
              <a:headEnd/>
              <a:tailEnd/>
            </a:ln>
          </p:spPr>
          <p:txBody>
            <a:bodyPr wrap="none" anchor="ctr"/>
            <a:lstStyle/>
            <a:p>
              <a:pPr marL="342900" indent="-342900"/>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业务能力： </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b="1"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有</a:t>
              </a:r>
              <a:r>
                <a:rPr lang="zh-CN" altLang="en-US" sz="1400" dirty="0">
                  <a:latin typeface="微软雅黑" pitchFamily="34" charset="-122"/>
                  <a:ea typeface="微软雅黑" pitchFamily="34" charset="-122"/>
                </a:rPr>
                <a:t>良好</a:t>
              </a:r>
              <a:r>
                <a:rPr lang="zh-CN" altLang="en-US" sz="1400" dirty="0" smtClean="0">
                  <a:latin typeface="微软雅黑" pitchFamily="34" charset="-122"/>
                  <a:ea typeface="微软雅黑" pitchFamily="34" charset="-122"/>
                </a:rPr>
                <a:t>的业务学习能力和理解能力；</a:t>
              </a:r>
              <a:endParaRPr lang="en-US" altLang="zh-CN" sz="1400" dirty="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把业务问题转换为计算机问题的</a:t>
              </a:r>
              <a:r>
                <a:rPr lang="zh-CN" altLang="en-US" sz="1400" dirty="0" smtClean="0">
                  <a:latin typeface="微软雅黑" pitchFamily="34" charset="-122"/>
                  <a:ea typeface="微软雅黑" pitchFamily="34" charset="-122"/>
                </a:rPr>
                <a:t>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流程规范的</a:t>
              </a:r>
              <a:r>
                <a:rPr lang="zh-CN" altLang="en-US" sz="1400" dirty="0" smtClean="0">
                  <a:latin typeface="微软雅黑" pitchFamily="34" charset="-122"/>
                  <a:ea typeface="微软雅黑" pitchFamily="34" charset="-122"/>
                </a:rPr>
                <a:t>意识</a:t>
              </a:r>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技术能力：</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b="1" dirty="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前端、后端、数据库、服务器等知识；</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一些测试相关的知识；</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较强</a:t>
              </a:r>
              <a:r>
                <a:rPr lang="zh-CN" altLang="en-US" sz="1400" dirty="0" smtClean="0">
                  <a:latin typeface="微软雅黑" pitchFamily="34" charset="-122"/>
                  <a:ea typeface="微软雅黑" pitchFamily="34" charset="-122"/>
                </a:rPr>
                <a:t>的学习能力；</a:t>
              </a:r>
              <a:endParaRPr lang="en-US" altLang="zh-CN" sz="1400" dirty="0" smtClean="0">
                <a:latin typeface="微软雅黑" pitchFamily="34" charset="-122"/>
                <a:ea typeface="微软雅黑" pitchFamily="34" charset="-122"/>
              </a:endParaRPr>
            </a:p>
            <a:p>
              <a:pPr marL="342900" indent="-342900">
                <a:buFont typeface="+mj-lt"/>
                <a:buAutoNum type="arabicPeriod"/>
              </a:pPr>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通用能力：</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撰写文档的能力；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与其他部门人员或第三方公司开发人员合作开发的能力；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与业务、开发、测试等人员沟通的能力；</a:t>
              </a:r>
              <a:endParaRPr lang="en-US" altLang="zh-CN" sz="1400" dirty="0" smtClean="0">
                <a:latin typeface="微软雅黑" pitchFamily="34" charset="-122"/>
                <a:ea typeface="微软雅黑" pitchFamily="34" charset="-122"/>
              </a:endParaRPr>
            </a:p>
            <a:p>
              <a:pPr marL="342900" indent="-342900">
                <a:buAutoNum type="arabicPeriod"/>
              </a:pPr>
              <a:endParaRPr lang="en-US" altLang="zh-CN" sz="1400" dirty="0" smtClean="0">
                <a:latin typeface="微软雅黑" pitchFamily="34" charset="-122"/>
                <a:ea typeface="微软雅黑" pitchFamily="34" charset="-122"/>
              </a:endParaRPr>
            </a:p>
            <a:p>
              <a:endParaRPr lang="en-US" altLang="zh-CN" sz="1400" i="1"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121116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597994578"/>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主要工作情况</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939329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主要工作情况</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8</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3" name="TextBox 23"/>
          <p:cNvSpPr txBox="1"/>
          <p:nvPr/>
        </p:nvSpPr>
        <p:spPr>
          <a:xfrm>
            <a:off x="857224" y="928670"/>
            <a:ext cx="7500990" cy="2169825"/>
          </a:xfrm>
          <a:prstGeom prst="rect">
            <a:avLst/>
          </a:prstGeom>
          <a:noFill/>
        </p:spPr>
        <p:txBody>
          <a:bodyPr wrap="square" rtlCol="0">
            <a:spAutoFit/>
          </a:bodyPr>
          <a:lstStyle/>
          <a:p>
            <a:pPr lvl="0" indent="-342900" defTabSz="457200">
              <a:lnSpc>
                <a:spcPct val="150000"/>
              </a:lnSpc>
              <a:buFont typeface="Wingdings" pitchFamily="2" charset="2"/>
              <a:buChar char="Ø"/>
            </a:pPr>
            <a:r>
              <a:rPr kumimoji="1" lang="zh-CN" altLang="en-US" sz="2400" dirty="0" smtClean="0">
                <a:latin typeface="微软雅黑"/>
                <a:ea typeface="微软雅黑"/>
                <a:cs typeface="微软雅黑"/>
              </a:rPr>
              <a:t>试用期参与重点工作介绍：</a:t>
            </a:r>
            <a:endParaRPr kumimoji="1" lang="en-US" altLang="zh-CN" sz="2400" dirty="0" smtClean="0">
              <a:latin typeface="微软雅黑"/>
              <a:ea typeface="微软雅黑"/>
              <a:cs typeface="微软雅黑"/>
            </a:endParaRPr>
          </a:p>
          <a:p>
            <a:pPr lvl="0" indent="-342900" defTabSz="457200">
              <a:lnSpc>
                <a:spcPct val="150000"/>
              </a:lnSpc>
            </a:pPr>
            <a:endParaRPr kumimoji="1" lang="en-US" altLang="zh-CN" sz="2400" dirty="0">
              <a:solidFill>
                <a:srgbClr val="C91F35"/>
              </a:solidFill>
              <a:latin typeface="微软雅黑"/>
              <a:ea typeface="微软雅黑"/>
              <a:cs typeface="微软雅黑"/>
            </a:endParaRPr>
          </a:p>
          <a:p>
            <a:pPr lvl="0" indent="-342900" defTabSz="457200">
              <a:lnSpc>
                <a:spcPct val="150000"/>
              </a:lnSpc>
              <a:buAutoNum type="arabicPeriod"/>
            </a:pPr>
            <a:r>
              <a:rPr kumimoji="1" lang="zh-CN" altLang="en-US" sz="1400" dirty="0" smtClean="0">
                <a:latin typeface="微软雅黑"/>
                <a:ea typeface="微软雅黑"/>
                <a:cs typeface="微软雅黑"/>
              </a:rPr>
              <a:t>主要参与了期次型排期项目，负责该项目中管理页面</a:t>
            </a:r>
            <a:r>
              <a:rPr kumimoji="1" lang="zh-CN" altLang="en-US" sz="1400" dirty="0">
                <a:latin typeface="微软雅黑"/>
                <a:ea typeface="微软雅黑"/>
                <a:cs typeface="微软雅黑"/>
              </a:rPr>
              <a:t>、</a:t>
            </a:r>
            <a:r>
              <a:rPr kumimoji="1" lang="zh-CN" altLang="en-US" sz="1400" dirty="0" smtClean="0">
                <a:latin typeface="微软雅黑"/>
                <a:ea typeface="微软雅黑"/>
                <a:cs typeface="微软雅黑"/>
              </a:rPr>
              <a:t>新增</a:t>
            </a:r>
            <a:r>
              <a:rPr kumimoji="1" lang="en-US" altLang="zh-CN" sz="1400" dirty="0" smtClean="0">
                <a:latin typeface="微软雅黑"/>
                <a:ea typeface="微软雅黑"/>
                <a:cs typeface="微软雅黑"/>
              </a:rPr>
              <a:t>/</a:t>
            </a:r>
            <a:r>
              <a:rPr kumimoji="1" lang="zh-CN" altLang="en-US" sz="1400" dirty="0" smtClean="0">
                <a:latin typeface="微软雅黑"/>
                <a:ea typeface="微软雅黑"/>
                <a:cs typeface="微软雅黑"/>
              </a:rPr>
              <a:t>编辑页面、明细页面的开发与交互，目前已进入联调阶段；</a:t>
            </a:r>
            <a:endParaRPr kumimoji="1" lang="en-US" altLang="zh-CN" sz="1400" dirty="0" smtClean="0">
              <a:latin typeface="微软雅黑"/>
              <a:ea typeface="微软雅黑"/>
              <a:cs typeface="微软雅黑"/>
            </a:endParaRPr>
          </a:p>
          <a:p>
            <a:pPr lvl="0" indent="-342900" defTabSz="457200">
              <a:lnSpc>
                <a:spcPct val="150000"/>
              </a:lnSpc>
              <a:buAutoNum type="arabicPeriod"/>
            </a:pPr>
            <a:r>
              <a:rPr kumimoji="1" lang="zh-CN" altLang="en-US" sz="1400" dirty="0">
                <a:latin typeface="微软雅黑"/>
                <a:ea typeface="微软雅黑"/>
                <a:cs typeface="微软雅黑"/>
              </a:rPr>
              <a:t>新</a:t>
            </a:r>
            <a:r>
              <a:rPr kumimoji="1" lang="zh-CN" altLang="en-US" sz="1400" dirty="0" smtClean="0">
                <a:latin typeface="微软雅黑"/>
                <a:ea typeface="微软雅黑"/>
                <a:cs typeface="微软雅黑"/>
              </a:rPr>
              <a:t>员工课题。</a:t>
            </a:r>
            <a:endParaRPr kumimoji="1" lang="en-US" altLang="zh-CN" sz="1400" dirty="0">
              <a:latin typeface="微软雅黑"/>
              <a:ea typeface="微软雅黑"/>
              <a:cs typeface="微软雅黑"/>
            </a:endParaRPr>
          </a:p>
        </p:txBody>
      </p:sp>
    </p:spTree>
    <p:extLst>
      <p:ext uri="{BB962C8B-B14F-4D97-AF65-F5344CB8AC3E}">
        <p14:creationId xmlns:p14="http://schemas.microsoft.com/office/powerpoint/2010/main" val="2352368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4096099099"/>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典型产品讲解</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4021729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楷体GB">
      <a:majorFont>
        <a:latin typeface="Calibri"/>
        <a:ea typeface="楷体_GB2312"/>
        <a:cs typeface=""/>
      </a:majorFont>
      <a:minorFont>
        <a:latin typeface="Calibri"/>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37997</TotalTime>
  <Words>1326</Words>
  <Application>Microsoft Office PowerPoint</Application>
  <PresentationFormat>全屏显示(4:3)</PresentationFormat>
  <Paragraphs>279</Paragraphs>
  <Slides>32</Slides>
  <Notes>16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32</vt:i4>
      </vt:variant>
    </vt:vector>
  </HeadingPairs>
  <TitlesOfParts>
    <vt:vector size="44" baseType="lpstr">
      <vt:lpstr>HP Simplified</vt:lpstr>
      <vt:lpstr>华文细黑</vt:lpstr>
      <vt:lpstr>楷体_GB2312</vt:lpstr>
      <vt:lpstr>宋体</vt:lpstr>
      <vt:lpstr>微软雅黑</vt:lpstr>
      <vt:lpstr>Arial</vt:lpstr>
      <vt:lpstr>Bernard MT Condensed</vt:lpstr>
      <vt:lpstr>Calibri</vt:lpstr>
      <vt:lpstr>Calibri Light</vt:lpstr>
      <vt:lpstr>Wingdings</vt:lpstr>
      <vt:lpstr>主题1</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热烈欢迎田书记莅临我部指导工作！</dc:title>
  <dc:creator>air</dc:creator>
  <cp:lastModifiedBy>80249965/周东晖</cp:lastModifiedBy>
  <cp:revision>4707</cp:revision>
  <dcterms:modified xsi:type="dcterms:W3CDTF">2018-07-08T13:35:07Z</dcterms:modified>
</cp:coreProperties>
</file>