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A399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A399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A399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A399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A399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A399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A399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A399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A399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CD5"/>
          </a:solidFill>
        </a:fill>
      </a:tcStyle>
    </a:wholeTbl>
    <a:band2H>
      <a:tcTxStyle b="def" i="def"/>
      <a:tcStyle>
        <a:tcBdr/>
        <a:fill>
          <a:solidFill>
            <a:srgbClr val="E7E7EB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CBCF"/>
          </a:solidFill>
        </a:fill>
      </a:tcStyle>
    </a:wholeTbl>
    <a:band2H>
      <a:tcTxStyle b="def" i="def"/>
      <a:tcStyle>
        <a:tcBdr/>
        <a:fill>
          <a:solidFill>
            <a:srgbClr val="EFE7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ED"/>
          </a:solidFill>
        </a:fill>
      </a:tcStyle>
    </a:wholeTbl>
    <a:band2H>
      <a:tcTxStyle b="def" i="def"/>
      <a:tcStyle>
        <a:tcBdr/>
        <a:fill>
          <a:solidFill>
            <a:srgbClr val="EBEEF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2A3990"/>
        </a:fontRef>
        <a:srgbClr val="2A399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E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2A3990"/>
        </a:fontRef>
        <a:srgbClr val="2A399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A3990"/>
              </a:solidFill>
              <a:prstDash val="solid"/>
              <a:round/>
            </a:ln>
          </a:top>
          <a:bottom>
            <a:ln w="254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A3990"/>
              </a:solidFill>
              <a:prstDash val="solid"/>
              <a:round/>
            </a:ln>
          </a:top>
          <a:bottom>
            <a:ln w="254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CDB"/>
          </a:solidFill>
        </a:fill>
      </a:tcStyle>
    </a:wholeTbl>
    <a:band2H>
      <a:tcTxStyle b="def" i="def"/>
      <a:tcStyle>
        <a:tcBdr/>
        <a:fill>
          <a:solidFill>
            <a:srgbClr val="E7E7EE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A39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A39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A399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rgbClr val="2A399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rgbClr val="2A3990">
              <a:alpha val="20000"/>
            </a:srgbClr>
          </a:solidFill>
        </a:fill>
      </a:tcStyle>
    </a:firstCol>
    <a:lastRow>
      <a:tcTxStyle b="on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508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254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8" name="Shape 8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rial"/>
      </a:defRPr>
    </a:lvl1pPr>
    <a:lvl2pPr indent="228600" latinLnBrk="0">
      <a:defRPr sz="1200">
        <a:latin typeface="+mn-lt"/>
        <a:ea typeface="+mn-ea"/>
        <a:cs typeface="+mn-cs"/>
        <a:sym typeface="Arial"/>
      </a:defRPr>
    </a:lvl2pPr>
    <a:lvl3pPr indent="457200" latinLnBrk="0">
      <a:defRPr sz="1200">
        <a:latin typeface="+mn-lt"/>
        <a:ea typeface="+mn-ea"/>
        <a:cs typeface="+mn-cs"/>
        <a:sym typeface="Arial"/>
      </a:defRPr>
    </a:lvl3pPr>
    <a:lvl4pPr indent="685800" latinLnBrk="0">
      <a:defRPr sz="1200">
        <a:latin typeface="+mn-lt"/>
        <a:ea typeface="+mn-ea"/>
        <a:cs typeface="+mn-cs"/>
        <a:sym typeface="Arial"/>
      </a:defRPr>
    </a:lvl4pPr>
    <a:lvl5pPr indent="914400" latinLnBrk="0">
      <a:defRPr sz="1200">
        <a:latin typeface="+mn-lt"/>
        <a:ea typeface="+mn-ea"/>
        <a:cs typeface="+mn-cs"/>
        <a:sym typeface="Arial"/>
      </a:defRPr>
    </a:lvl5pPr>
    <a:lvl6pPr indent="1143000" latinLnBrk="0">
      <a:defRPr sz="1200">
        <a:latin typeface="+mn-lt"/>
        <a:ea typeface="+mn-ea"/>
        <a:cs typeface="+mn-cs"/>
        <a:sym typeface="Arial"/>
      </a:defRPr>
    </a:lvl6pPr>
    <a:lvl7pPr indent="1371600" latinLnBrk="0">
      <a:defRPr sz="1200">
        <a:latin typeface="+mn-lt"/>
        <a:ea typeface="+mn-ea"/>
        <a:cs typeface="+mn-cs"/>
        <a:sym typeface="Arial"/>
      </a:defRPr>
    </a:lvl7pPr>
    <a:lvl8pPr indent="1600200" latinLnBrk="0">
      <a:defRPr sz="1200">
        <a:latin typeface="+mn-lt"/>
        <a:ea typeface="+mn-ea"/>
        <a:cs typeface="+mn-cs"/>
        <a:sym typeface="Arial"/>
      </a:defRPr>
    </a:lvl8pPr>
    <a:lvl9pPr indent="1828800" latinLnBrk="0">
      <a:defRPr sz="12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20315" indent="-120315">
              <a:buSzPct val="100000"/>
              <a:buChar char="•"/>
            </a:pPr>
            <a:r>
              <a:t>Default 4 tasks are used.</a:t>
            </a:r>
          </a:p>
          <a:p>
            <a:pPr marL="120315" indent="-120315">
              <a:buSzPct val="100000"/>
              <a:buChar char="•"/>
            </a:pPr>
            <a:r>
              <a:t>Don’t use too much tasks.</a:t>
            </a:r>
          </a:p>
          <a:p>
            <a:pPr marL="120315" indent="-120315">
              <a:buSzPct val="100000"/>
              <a:buChar char="•"/>
            </a:pPr>
            <a:r>
              <a:t>Performing parallel, Sqoop needs a criterion to split the workload. Sqoop uses a splitting column to split the workload. By default, Sqoop will identify the primary key column (if present) in a table and use it as the splitting column. The low and high values for the splitting column are retrieved from the database, and the map tasks operate on evenly-sized components of the total range. For example, if you had a table with a primary key column of id whose minimum value was 0 and maximum value was 1000, and Sqoop was directed to use 4 tasks, Sqoop would run four processes which each execute SQL statements of the form SELECT * FROM sometable WHERE id &gt;= lo AND id &lt; hi, with (lo, hi) set to (0, 250), (250, 500), (500, 750), and (750, 1001) in the different tasks. If you don’t want default, use —split-by instead.</a:t>
            </a:r>
          </a:p>
          <a:p>
            <a:pPr marL="120315" indent="-120315">
              <a:buSzPct val="100000"/>
              <a:buChar char="•"/>
            </a:pPr>
            <a:r>
              <a:t>If a table does not have a primary key defined and the --split-by &lt;col&gt; is not provided, then import will fail unless the number of mappers is explicitly set to one with the --num-mappers 1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if 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bg>
      <p:bgPr>
        <a:solidFill>
          <a:srgbClr val="2A39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Shape 10"/>
          <p:cNvGrpSpPr/>
          <p:nvPr/>
        </p:nvGrpSpPr>
        <p:grpSpPr>
          <a:xfrm>
            <a:off x="6098378" y="3"/>
            <a:ext cx="3045626" cy="2030573"/>
            <a:chOff x="0" y="0"/>
            <a:chExt cx="3045625" cy="2030571"/>
          </a:xfrm>
        </p:grpSpPr>
        <p:sp>
          <p:nvSpPr>
            <p:cNvPr id="17" name="Shape 11"/>
            <p:cNvSpPr/>
            <p:nvPr/>
          </p:nvSpPr>
          <p:spPr>
            <a:xfrm>
              <a:off x="2030424" y="10"/>
              <a:ext cx="1015201" cy="1015202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" name="Shape 12"/>
            <p:cNvSpPr/>
            <p:nvPr/>
          </p:nvSpPr>
          <p:spPr>
            <a:xfrm flipH="1">
              <a:off x="1015084" y="-1"/>
              <a:ext cx="1015201" cy="1015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" name="Shape 13"/>
            <p:cNvSpPr/>
            <p:nvPr/>
          </p:nvSpPr>
          <p:spPr>
            <a:xfrm flipH="1" rot="10800000">
              <a:off x="1015209" y="102"/>
              <a:ext cx="1015201" cy="1015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" name="Shape 14"/>
            <p:cNvSpPr/>
            <p:nvPr/>
          </p:nvSpPr>
          <p:spPr>
            <a:xfrm rot="10800000">
              <a:off x="-1" y="92"/>
              <a:ext cx="1015202" cy="1015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" name="Shape 15"/>
            <p:cNvSpPr/>
            <p:nvPr/>
          </p:nvSpPr>
          <p:spPr>
            <a:xfrm rot="10800000">
              <a:off x="2030410" y="1015371"/>
              <a:ext cx="1015201" cy="1015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23" name="Title Text"/>
          <p:cNvSpPr txBox="1"/>
          <p:nvPr>
            <p:ph type="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="b"/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" name="Body Level One…"/>
          <p:cNvSpPr txBox="1"/>
          <p:nvPr>
            <p:ph type="body" sz="quarter" idx="1"/>
          </p:nvPr>
        </p:nvSpPr>
        <p:spPr>
          <a:xfrm>
            <a:off x="598088" y="2715911"/>
            <a:ext cx="8222100" cy="4329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2100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2100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2100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2100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21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bg>
      <p:bgPr>
        <a:solidFill>
          <a:srgbClr val="2A39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Shape 20"/>
          <p:cNvGrpSpPr/>
          <p:nvPr/>
        </p:nvGrpSpPr>
        <p:grpSpPr>
          <a:xfrm>
            <a:off x="6098378" y="3"/>
            <a:ext cx="3045626" cy="2030573"/>
            <a:chOff x="0" y="0"/>
            <a:chExt cx="3045625" cy="2030571"/>
          </a:xfrm>
        </p:grpSpPr>
        <p:sp>
          <p:nvSpPr>
            <p:cNvPr id="32" name="Shape 21"/>
            <p:cNvSpPr/>
            <p:nvPr/>
          </p:nvSpPr>
          <p:spPr>
            <a:xfrm>
              <a:off x="2030424" y="10"/>
              <a:ext cx="1015201" cy="1015202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3" name="Shape 22"/>
            <p:cNvSpPr/>
            <p:nvPr/>
          </p:nvSpPr>
          <p:spPr>
            <a:xfrm flipH="1">
              <a:off x="1015084" y="-1"/>
              <a:ext cx="1015201" cy="1015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4" name="Shape 23"/>
            <p:cNvSpPr/>
            <p:nvPr/>
          </p:nvSpPr>
          <p:spPr>
            <a:xfrm flipH="1" rot="10800000">
              <a:off x="1015209" y="102"/>
              <a:ext cx="1015201" cy="1015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5" name="Shape 24"/>
            <p:cNvSpPr/>
            <p:nvPr/>
          </p:nvSpPr>
          <p:spPr>
            <a:xfrm rot="10800000">
              <a:off x="-1" y="92"/>
              <a:ext cx="1015202" cy="1015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6" name="Shape 25"/>
            <p:cNvSpPr/>
            <p:nvPr/>
          </p:nvSpPr>
          <p:spPr>
            <a:xfrm rot="10800000">
              <a:off x="2030410" y="1015371"/>
              <a:ext cx="1015201" cy="1015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38" name="Title Text"/>
          <p:cNvSpPr txBox="1"/>
          <p:nvPr>
            <p:ph type="title"/>
          </p:nvPr>
        </p:nvSpPr>
        <p:spPr>
          <a:xfrm>
            <a:off x="598100" y="2152346"/>
            <a:ext cx="8222100" cy="838800"/>
          </a:xfrm>
          <a:prstGeom prst="rect">
            <a:avLst/>
          </a:prstGeom>
        </p:spPr>
        <p:txBody>
          <a:bodyPr anchor="ctr"/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g number">
    <p:bg>
      <p:bgPr>
        <a:solidFill>
          <a:srgbClr val="2A39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Shape 70"/>
          <p:cNvGrpSpPr/>
          <p:nvPr/>
        </p:nvGrpSpPr>
        <p:grpSpPr>
          <a:xfrm>
            <a:off x="6098378" y="3"/>
            <a:ext cx="3045626" cy="2030573"/>
            <a:chOff x="0" y="0"/>
            <a:chExt cx="3045625" cy="2030571"/>
          </a:xfrm>
        </p:grpSpPr>
        <p:sp>
          <p:nvSpPr>
            <p:cNvPr id="55" name="Shape 71"/>
            <p:cNvSpPr/>
            <p:nvPr/>
          </p:nvSpPr>
          <p:spPr>
            <a:xfrm>
              <a:off x="2030424" y="10"/>
              <a:ext cx="1015201" cy="1015202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" name="Shape 72"/>
            <p:cNvSpPr/>
            <p:nvPr/>
          </p:nvSpPr>
          <p:spPr>
            <a:xfrm flipH="1">
              <a:off x="1015084" y="-1"/>
              <a:ext cx="1015201" cy="1015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" name="Shape 73"/>
            <p:cNvSpPr/>
            <p:nvPr/>
          </p:nvSpPr>
          <p:spPr>
            <a:xfrm flipH="1" rot="10800000">
              <a:off x="1015209" y="102"/>
              <a:ext cx="1015201" cy="1015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" name="Shape 74"/>
            <p:cNvSpPr/>
            <p:nvPr/>
          </p:nvSpPr>
          <p:spPr>
            <a:xfrm rot="10800000">
              <a:off x="-1" y="92"/>
              <a:ext cx="1015202" cy="1015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" name="Shape 75"/>
            <p:cNvSpPr/>
            <p:nvPr/>
          </p:nvSpPr>
          <p:spPr>
            <a:xfrm rot="10800000">
              <a:off x="2030410" y="1015371"/>
              <a:ext cx="1015201" cy="1015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61" name="Title Text"/>
          <p:cNvSpPr txBox="1"/>
          <p:nvPr>
            <p:ph type="title"/>
          </p:nvPr>
        </p:nvSpPr>
        <p:spPr>
          <a:xfrm>
            <a:off x="311699" y="1256049"/>
            <a:ext cx="8520601" cy="2030702"/>
          </a:xfrm>
          <a:prstGeom prst="rect">
            <a:avLst/>
          </a:prstGeom>
        </p:spPr>
        <p:txBody>
          <a:bodyPr anchor="b"/>
          <a:lstStyle>
            <a:lvl1pPr algn="ctr">
              <a:defRPr sz="120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2" name="Body Level One…"/>
          <p:cNvSpPr txBox="1"/>
          <p:nvPr>
            <p:ph type="body" sz="half" idx="1"/>
          </p:nvPr>
        </p:nvSpPr>
        <p:spPr>
          <a:xfrm>
            <a:off x="311699" y="3369224"/>
            <a:ext cx="8520601" cy="1281901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  <a:lvl2pPr algn="ctr">
              <a:defRPr>
                <a:solidFill>
                  <a:srgbClr val="FFFFFF"/>
                </a:solidFill>
              </a:defRPr>
            </a:lvl2pPr>
            <a:lvl3pPr algn="ctr">
              <a:defRPr>
                <a:solidFill>
                  <a:srgbClr val="FFFFFF"/>
                </a:solidFill>
              </a:defRPr>
            </a:lvl3pPr>
            <a:lvl4pPr algn="ctr">
              <a:defRPr>
                <a:solidFill>
                  <a:srgbClr val="FFFFFF"/>
                </a:solidFill>
              </a:defRPr>
            </a:lvl4pPr>
            <a:lvl5pPr algn="ctr"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/>
            <a:r>
              <a:t>Title Text</a:t>
            </a:r>
          </a:p>
        </p:txBody>
      </p:sp>
      <p:sp>
        <p:nvSpPr>
          <p:cNvPr id="7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8855167" y="4771790"/>
            <a:ext cx="153963" cy="15240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8B8EB4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half" idx="1"/>
          </p:nvPr>
        </p:nvSpPr>
        <p:spPr>
          <a:xfrm>
            <a:off x="457200" y="1183005"/>
            <a:ext cx="3977641" cy="3394710"/>
          </a:xfrm>
          <a:prstGeom prst="rect">
            <a:avLst/>
          </a:prstGeom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xfrm>
            <a:off x="8855167" y="4771790"/>
            <a:ext cx="153963" cy="15240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8B8EB4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hape 29"/>
          <p:cNvGrpSpPr/>
          <p:nvPr/>
        </p:nvGrpSpPr>
        <p:grpSpPr>
          <a:xfrm>
            <a:off x="0" y="3903669"/>
            <a:ext cx="9144000" cy="1239925"/>
            <a:chOff x="0" y="0"/>
            <a:chExt cx="9144000" cy="1239923"/>
          </a:xfrm>
        </p:grpSpPr>
        <p:sp>
          <p:nvSpPr>
            <p:cNvPr id="2" name="Shape 30"/>
            <p:cNvSpPr/>
            <p:nvPr/>
          </p:nvSpPr>
          <p:spPr>
            <a:xfrm>
              <a:off x="8154895" y="0"/>
              <a:ext cx="989100" cy="98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" name="Shape 31"/>
            <p:cNvSpPr/>
            <p:nvPr/>
          </p:nvSpPr>
          <p:spPr>
            <a:xfrm flipH="1">
              <a:off x="6181161" y="0"/>
              <a:ext cx="989100" cy="98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" name="Shape 32"/>
            <p:cNvSpPr/>
            <p:nvPr/>
          </p:nvSpPr>
          <p:spPr>
            <a:xfrm>
              <a:off x="7170273" y="0"/>
              <a:ext cx="989100" cy="987900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" name="Shape 33"/>
            <p:cNvSpPr/>
            <p:nvPr/>
          </p:nvSpPr>
          <p:spPr>
            <a:xfrm rot="10800000">
              <a:off x="8154757" y="13"/>
              <a:ext cx="989100" cy="98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" name="Shape 34"/>
            <p:cNvSpPr/>
            <p:nvPr/>
          </p:nvSpPr>
          <p:spPr>
            <a:xfrm>
              <a:off x="0" y="987924"/>
              <a:ext cx="9144000" cy="252000"/>
            </a:xfrm>
            <a:prstGeom prst="rect">
              <a:avLst/>
            </a:prstGeom>
            <a:solidFill>
              <a:srgbClr val="2A399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8" name="Title Text"/>
          <p:cNvSpPr txBox="1"/>
          <p:nvPr>
            <p:ph type="title"/>
          </p:nvPr>
        </p:nvSpPr>
        <p:spPr>
          <a:xfrm>
            <a:off x="311699" y="410000"/>
            <a:ext cx="8520601" cy="60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9" name="Body Level One…"/>
          <p:cNvSpPr txBox="1"/>
          <p:nvPr>
            <p:ph type="body" idx="1"/>
          </p:nvPr>
        </p:nvSpPr>
        <p:spPr>
          <a:xfrm>
            <a:off x="311699" y="1229875"/>
            <a:ext cx="8520601" cy="333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" name="Slide Number"/>
          <p:cNvSpPr txBox="1"/>
          <p:nvPr>
            <p:ph type="sldNum" sz="quarter" idx="2"/>
          </p:nvPr>
        </p:nvSpPr>
        <p:spPr>
          <a:xfrm>
            <a:off x="8672317" y="4680365"/>
            <a:ext cx="336813" cy="3352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2A3990"/>
          </a:solidFill>
          <a:uFillTx/>
          <a:latin typeface="Roboto"/>
          <a:ea typeface="Roboto"/>
          <a:cs typeface="Roboto"/>
          <a:sym typeface="Roboto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2A3990"/>
          </a:solidFill>
          <a:uFillTx/>
          <a:latin typeface="Roboto"/>
          <a:ea typeface="Roboto"/>
          <a:cs typeface="Roboto"/>
          <a:sym typeface="Roboto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2A3990"/>
          </a:solidFill>
          <a:uFillTx/>
          <a:latin typeface="Roboto"/>
          <a:ea typeface="Roboto"/>
          <a:cs typeface="Roboto"/>
          <a:sym typeface="Roboto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2A3990"/>
          </a:solidFill>
          <a:uFillTx/>
          <a:latin typeface="Roboto"/>
          <a:ea typeface="Roboto"/>
          <a:cs typeface="Roboto"/>
          <a:sym typeface="Roboto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2A3990"/>
          </a:solidFill>
          <a:uFillTx/>
          <a:latin typeface="Roboto"/>
          <a:ea typeface="Roboto"/>
          <a:cs typeface="Roboto"/>
          <a:sym typeface="Roboto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2A3990"/>
          </a:solidFill>
          <a:uFillTx/>
          <a:latin typeface="Roboto"/>
          <a:ea typeface="Roboto"/>
          <a:cs typeface="Roboto"/>
          <a:sym typeface="Roboto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2A3990"/>
          </a:solidFill>
          <a:uFillTx/>
          <a:latin typeface="Roboto"/>
          <a:ea typeface="Roboto"/>
          <a:cs typeface="Roboto"/>
          <a:sym typeface="Roboto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2A3990"/>
          </a:solidFill>
          <a:uFillTx/>
          <a:latin typeface="Roboto"/>
          <a:ea typeface="Roboto"/>
          <a:cs typeface="Roboto"/>
          <a:sym typeface="Roboto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2A3990"/>
          </a:solidFill>
          <a:uFillTx/>
          <a:latin typeface="Roboto"/>
          <a:ea typeface="Roboto"/>
          <a:cs typeface="Roboto"/>
          <a:sym typeface="Roboto"/>
        </a:defRPr>
      </a:lvl9pPr>
    </p:titleStyle>
    <p:bodyStyle>
      <a:lvl1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1pPr>
      <a:lvl2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2pPr>
      <a:lvl3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3pPr>
      <a:lvl4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4pPr>
      <a:lvl5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5pPr>
      <a:lvl6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6pPr>
      <a:lvl7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7pPr>
      <a:lvl8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8pPr>
      <a:lvl9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85"/>
          <p:cNvSpPr txBox="1"/>
          <p:nvPr>
            <p:ph type="ctrTitle"/>
          </p:nvPr>
        </p:nvSpPr>
        <p:spPr>
          <a:xfrm>
            <a:off x="598100" y="1775222"/>
            <a:ext cx="8222099" cy="838800"/>
          </a:xfrm>
          <a:prstGeom prst="rect">
            <a:avLst/>
          </a:prstGeom>
        </p:spPr>
        <p:txBody>
          <a:bodyPr/>
          <a:lstStyle/>
          <a:p>
            <a:pPr/>
            <a:r>
              <a:t>Apache Sqoop</a:t>
            </a:r>
          </a:p>
        </p:txBody>
      </p:sp>
      <p:sp>
        <p:nvSpPr>
          <p:cNvPr id="91" name="Shape 86"/>
          <p:cNvSpPr txBox="1"/>
          <p:nvPr>
            <p:ph type="subTitle" sz="quarter" idx="1"/>
          </p:nvPr>
        </p:nvSpPr>
        <p:spPr>
          <a:xfrm>
            <a:off x="598088" y="2715911"/>
            <a:ext cx="8222099" cy="432900"/>
          </a:xfrm>
          <a:prstGeom prst="rect">
            <a:avLst/>
          </a:prstGeom>
        </p:spPr>
        <p:txBody>
          <a:bodyPr/>
          <a:lstStyle>
            <a:lvl1pPr defTabSz="704087">
              <a:defRPr sz="1617"/>
            </a:lvl1pPr>
          </a:lstStyle>
          <a:p>
            <a:pPr/>
            <a:r>
              <a:t>Hanoi – Autumn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Apache Sqoop Archite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pPr/>
            <a:r>
              <a:t>Apache Sqoop Architect</a:t>
            </a:r>
          </a:p>
        </p:txBody>
      </p:sp>
      <p:sp>
        <p:nvSpPr>
          <p:cNvPr id="126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80473" indent="-180473">
              <a:buSzPct val="100000"/>
              <a:buChar char="•"/>
            </a:pPr>
          </a:p>
          <a:p>
            <a:pPr marL="180473" indent="-180473">
              <a:buSzPct val="100000"/>
              <a:buChar char="•"/>
            </a:pPr>
          </a:p>
          <a:p>
            <a:pPr/>
          </a:p>
        </p:txBody>
      </p:sp>
      <p:pic>
        <p:nvPicPr>
          <p:cNvPr id="127" name="d76fa176-1331-4af3-95cf-ae6a0068c306.jpeg" descr="d76fa176-1331-4af3-95cf-ae6a0068c306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9796" y="1219896"/>
            <a:ext cx="3168082" cy="30607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Incremental Imports with Sqoo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pPr/>
            <a:r>
              <a:t>Incremental Imports with Sqoop</a:t>
            </a:r>
          </a:p>
        </p:txBody>
      </p:sp>
      <p:sp>
        <p:nvSpPr>
          <p:cNvPr id="132" name="Sqoop’s incremental append mode imports only new records based on value of last record in specified column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Sqoop’s incremental </a:t>
            </a:r>
            <a:r>
              <a:rPr b="1"/>
              <a:t>append</a:t>
            </a:r>
            <a:r>
              <a:t> mode imports </a:t>
            </a:r>
            <a:r>
              <a:rPr b="1"/>
              <a:t>only new</a:t>
            </a:r>
            <a:r>
              <a:t> records based on value of last record in specified column</a:t>
            </a:r>
          </a:p>
        </p:txBody>
      </p:sp>
      <p:pic>
        <p:nvPicPr>
          <p:cNvPr id="133" name="Screen Shot 2017-10-17 at 11.46.25 PM.png" descr="Screen Shot 2017-10-17 at 11.46.25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7795" y="2227877"/>
            <a:ext cx="4555264" cy="15653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Handling Modifications with Incremental Impor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pPr/>
            <a:r>
              <a:t>Handling Modifications with Incremental Imports</a:t>
            </a:r>
          </a:p>
        </p:txBody>
      </p:sp>
      <p:sp>
        <p:nvSpPr>
          <p:cNvPr id="138" name="What if existing records are also modified in the databases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80473" indent="-180473">
              <a:buSzPct val="100000"/>
              <a:buChar char="•"/>
            </a:pPr>
            <a:r>
              <a:t>What if existing records are also modified in the databases?</a:t>
            </a:r>
          </a:p>
          <a:p>
            <a:pPr lvl="1" marL="561473" indent="-180473">
              <a:buSzPct val="100000"/>
              <a:buChar char="•"/>
              <a:defRPr sz="1400"/>
            </a:pPr>
            <a:r>
              <a:t>Incremental append mode doesn’t handle this.</a:t>
            </a:r>
          </a:p>
          <a:p>
            <a:pPr marL="180473" indent="-180473">
              <a:buSzPct val="100000"/>
              <a:buChar char="•"/>
            </a:pPr>
            <a:r>
              <a:t>Sqoop’s </a:t>
            </a:r>
            <a:r>
              <a:rPr b="1"/>
              <a:t>lastmodified</a:t>
            </a:r>
            <a:r>
              <a:t> append mode adds and updates records</a:t>
            </a:r>
          </a:p>
        </p:txBody>
      </p:sp>
      <p:pic>
        <p:nvPicPr>
          <p:cNvPr id="139" name="Screen Shot 2017-10-17 at 11.49.24 PM.png" descr="Screen Shot 2017-10-17 at 11.49.2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9501" y="2913311"/>
            <a:ext cx="4680717" cy="16022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Exporting Data from Hadoop to RDB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pPr/>
            <a:r>
              <a:t>Exporting Data from Hadoop to RDBMS</a:t>
            </a:r>
          </a:p>
        </p:txBody>
      </p:sp>
      <p:sp>
        <p:nvSpPr>
          <p:cNvPr id="142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43" name="Screen Shot 2017-10-17 at 11.52.11 PM.png" descr="Screen Shot 2017-10-17 at 11.52.1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5197" y="1376233"/>
            <a:ext cx="8173606" cy="19538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113"/>
          <p:cNvSpPr txBox="1"/>
          <p:nvPr>
            <p:ph type="title"/>
          </p:nvPr>
        </p:nvSpPr>
        <p:spPr>
          <a:xfrm>
            <a:off x="311699" y="410000"/>
            <a:ext cx="8520601" cy="607801"/>
          </a:xfrm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pPr/>
            <a:r>
              <a:t>Apache Sqoop</a:t>
            </a:r>
          </a:p>
        </p:txBody>
      </p:sp>
      <p:sp>
        <p:nvSpPr>
          <p:cNvPr id="94" name="Shape 114"/>
          <p:cNvSpPr txBox="1"/>
          <p:nvPr>
            <p:ph type="body" idx="1"/>
          </p:nvPr>
        </p:nvSpPr>
        <p:spPr>
          <a:xfrm>
            <a:off x="311699" y="1229875"/>
            <a:ext cx="8520601" cy="3339001"/>
          </a:xfrm>
          <a:prstGeom prst="rect">
            <a:avLst/>
          </a:prstGeom>
        </p:spPr>
        <p:txBody>
          <a:bodyPr/>
          <a:lstStyle/>
          <a:p>
            <a:pPr marL="180473" indent="-180473">
              <a:buSzPct val="100000"/>
              <a:buChar char="•"/>
            </a:pPr>
            <a:r>
              <a:t>Sqoop exchanges data between an RDBMS and Hadoop.</a:t>
            </a:r>
          </a:p>
          <a:p>
            <a:pPr marL="180473" indent="-180473">
              <a:buSzPct val="100000"/>
              <a:buChar char="•"/>
            </a:pPr>
            <a:r>
              <a:t>It can import all tables, a single table, or a portion of a table into HDFS.</a:t>
            </a:r>
          </a:p>
          <a:p>
            <a:pPr lvl="1" marL="558800" indent="-177800">
              <a:buSzPct val="100000"/>
              <a:buChar char="•"/>
              <a:defRPr sz="1400"/>
            </a:pPr>
            <a:r>
              <a:t>Does this very efficiently via a Map-only MapReduce job</a:t>
            </a:r>
          </a:p>
          <a:p>
            <a:pPr lvl="1" marL="558800" indent="-177800">
              <a:buSzPct val="100000"/>
              <a:buChar char="•"/>
              <a:defRPr sz="1400"/>
            </a:pPr>
            <a:r>
              <a:t>Result is a directory in HDFS containing comma-delimited text files (default)</a:t>
            </a:r>
          </a:p>
          <a:p>
            <a:pPr marL="180473" indent="-180473">
              <a:buSzPct val="100000"/>
              <a:buChar char="•"/>
            </a:pPr>
            <a:r>
              <a:t>Sqoop can export data from HDFS back to RDBMS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Importing Tables with Sqoo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pPr/>
            <a:r>
              <a:t>Importing Tables with Sqoop</a:t>
            </a:r>
          </a:p>
        </p:txBody>
      </p:sp>
      <p:sp>
        <p:nvSpPr>
          <p:cNvPr id="97" name="This will imports the customers table from a MySQL database…"/>
          <p:cNvSpPr txBox="1"/>
          <p:nvPr>
            <p:ph type="body" idx="1"/>
          </p:nvPr>
        </p:nvSpPr>
        <p:spPr>
          <a:xfrm>
            <a:off x="298999" y="1229875"/>
            <a:ext cx="8520601" cy="3339001"/>
          </a:xfrm>
          <a:prstGeom prst="rect">
            <a:avLst/>
          </a:prstGeom>
        </p:spPr>
        <p:txBody>
          <a:bodyPr/>
          <a:lstStyle/>
          <a:p>
            <a:pPr defTabSz="841247">
              <a:spcBef>
                <a:spcPts val="1400"/>
              </a:spcBef>
              <a:defRPr sz="1656"/>
            </a:pPr>
          </a:p>
          <a:p>
            <a:pPr defTabSz="841247">
              <a:spcBef>
                <a:spcPts val="1400"/>
              </a:spcBef>
              <a:defRPr sz="1656"/>
            </a:pPr>
          </a:p>
          <a:p>
            <a:pPr defTabSz="841247">
              <a:spcBef>
                <a:spcPts val="1400"/>
              </a:spcBef>
              <a:defRPr sz="1656"/>
            </a:pPr>
          </a:p>
          <a:p>
            <a:pPr defTabSz="841247">
              <a:spcBef>
                <a:spcPts val="1400"/>
              </a:spcBef>
              <a:defRPr sz="1656"/>
            </a:pPr>
            <a:br/>
            <a:br/>
            <a:r>
              <a:t>This will imports the customers table from a MySQL database</a:t>
            </a:r>
          </a:p>
          <a:p>
            <a:pPr marL="166035" indent="-166035" defTabSz="841247">
              <a:spcBef>
                <a:spcPts val="1400"/>
              </a:spcBef>
              <a:buSzPct val="100000"/>
              <a:buChar char="•"/>
              <a:defRPr sz="1472"/>
            </a:pPr>
            <a:r>
              <a:t>Will create /mydata/customers directory in HDFS</a:t>
            </a:r>
          </a:p>
          <a:p>
            <a:pPr marL="166035" indent="-166035" defTabSz="841247">
              <a:spcBef>
                <a:spcPts val="1400"/>
              </a:spcBef>
              <a:buSzPct val="100000"/>
              <a:buChar char="•"/>
              <a:defRPr sz="1472"/>
            </a:pPr>
            <a:r>
              <a:t>Directory will contain comma-delimited text files.</a:t>
            </a:r>
          </a:p>
        </p:txBody>
      </p:sp>
      <p:pic>
        <p:nvPicPr>
          <p:cNvPr id="98" name="Screen Shot 2017-10-17 at 10.47.33 PM.png" descr="Screen Shot 2017-10-17 at 10.47.3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6458" y="1078093"/>
            <a:ext cx="7548289" cy="18364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Importing An Entire Database with Sqoo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pPr/>
            <a:r>
              <a:t>Importing An Entire Database with Sqoop</a:t>
            </a:r>
          </a:p>
        </p:txBody>
      </p:sp>
      <p:sp>
        <p:nvSpPr>
          <p:cNvPr id="101" name="Import all tables from database (fields will be tab-delimited)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Import all tables from database (fields will be tab-delimited)</a:t>
            </a:r>
          </a:p>
        </p:txBody>
      </p:sp>
      <p:pic>
        <p:nvPicPr>
          <p:cNvPr id="102" name="Screen Shot 2017-10-17 at 11.08.42 PM.png" descr="Screen Shot 2017-10-17 at 11.08.4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9413" y="1933699"/>
            <a:ext cx="8525174" cy="19313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Importing Partial Tables with Sqoo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pPr/>
            <a:r>
              <a:t>Importing Partial Tables with Sqoop</a:t>
            </a:r>
          </a:p>
        </p:txBody>
      </p:sp>
      <p:sp>
        <p:nvSpPr>
          <p:cNvPr id="105" name="Import only specified columns from a table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Import only specified columns from a table.</a:t>
            </a:r>
          </a:p>
        </p:txBody>
      </p:sp>
      <p:pic>
        <p:nvPicPr>
          <p:cNvPr id="106" name="Screen Shot 2017-10-17 at 11.09.43 PM.png" descr="Screen Shot 2017-10-17 at 11.09.4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700" y="1856644"/>
            <a:ext cx="8520600" cy="20854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Importing Partial Tables with Sqoo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pPr/>
            <a:r>
              <a:t>Importing Partial Tables with Sqoop</a:t>
            </a:r>
          </a:p>
        </p:txBody>
      </p:sp>
      <p:sp>
        <p:nvSpPr>
          <p:cNvPr id="109" name="Import only matching rows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Import only matching rows</a:t>
            </a:r>
          </a:p>
        </p:txBody>
      </p:sp>
      <p:pic>
        <p:nvPicPr>
          <p:cNvPr id="110" name="Screen Shot 2017-10-17 at 11.12.29 PM.png" descr="Screen Shot 2017-10-17 at 11.12.2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4658" y="1863970"/>
            <a:ext cx="8383440" cy="20708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Importing With Free-Form Que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pPr/>
            <a:r>
              <a:t>Importing With Free-Form Query</a:t>
            </a:r>
          </a:p>
        </p:txBody>
      </p:sp>
      <p:sp>
        <p:nvSpPr>
          <p:cNvPr id="113" name="Must specify a destination directory with target-di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80473" indent="-180473">
              <a:buSzPct val="100000"/>
              <a:buChar char="•"/>
            </a:pPr>
            <a:r>
              <a:t>Must specify a destination directory with target-dir</a:t>
            </a:r>
          </a:p>
          <a:p>
            <a:pPr marL="180473" indent="-180473">
              <a:buSzPct val="100000"/>
              <a:buChar char="•"/>
            </a:pPr>
            <a:r>
              <a:t>The query must include the token $CONDITIONS</a:t>
            </a:r>
          </a:p>
          <a:p>
            <a:pPr marL="180473" indent="-180473">
              <a:buSzPct val="100000"/>
              <a:buChar char="•"/>
            </a:pPr>
            <a:r>
              <a:t>Must select a splitting column with split-by</a:t>
            </a:r>
          </a:p>
          <a:p>
            <a:pPr/>
          </a:p>
        </p:txBody>
      </p:sp>
      <p:pic>
        <p:nvPicPr>
          <p:cNvPr id="114" name="Screen Shot 2017-10-17 at 11.15.44 PM.png" descr="Screen Shot 2017-10-17 at 11.15.4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551" y="2860898"/>
            <a:ext cx="8534898" cy="6611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Argu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pPr/>
            <a:r>
              <a:t>Arguments</a:t>
            </a:r>
          </a:p>
        </p:txBody>
      </p:sp>
      <p:sp>
        <p:nvSpPr>
          <p:cNvPr id="117" name="Import control argumen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400"/>
            </a:pPr>
            <a:r>
              <a:t>Import control arguments</a:t>
            </a:r>
          </a:p>
          <a:p>
            <a:pPr>
              <a:defRPr sz="1400"/>
            </a:pPr>
          </a:p>
          <a:p>
            <a:pPr>
              <a:defRPr sz="1400"/>
            </a:pPr>
          </a:p>
          <a:p>
            <a:pPr>
              <a:defRPr sz="1400"/>
            </a:pPr>
          </a:p>
          <a:p>
            <a:pPr>
              <a:defRPr sz="1400"/>
            </a:pPr>
            <a:r>
              <a:t>Output formatting arguments</a:t>
            </a:r>
          </a:p>
        </p:txBody>
      </p:sp>
      <p:pic>
        <p:nvPicPr>
          <p:cNvPr id="118" name="Screen Shot 2017-10-17 at 11.31.22 PM.png" descr="Screen Shot 2017-10-17 at 11.31.2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5642" y="1532887"/>
            <a:ext cx="7962901" cy="1460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Screen Shot 2017-10-17 at 11.32.43 PM.png" descr="Screen Shot 2017-10-17 at 11.32.43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6592" y="3394174"/>
            <a:ext cx="8204201" cy="1447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upported Databa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pPr/>
            <a:r>
              <a:t>Supported Database</a:t>
            </a:r>
          </a:p>
        </p:txBody>
      </p:sp>
      <p:sp>
        <p:nvSpPr>
          <p:cNvPr id="122" name="Supports almost RDBM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Supports almost RDBMS</a:t>
            </a:r>
          </a:p>
          <a:p>
            <a:pPr/>
            <a:r>
              <a:t>Support </a:t>
            </a:r>
            <a:r>
              <a:rPr i="1"/>
              <a:t>direct</a:t>
            </a:r>
            <a:r>
              <a:t> option for MySql and PostgreSQL to increase importing speed.</a:t>
            </a:r>
          </a:p>
        </p:txBody>
      </p:sp>
      <p:pic>
        <p:nvPicPr>
          <p:cNvPr id="123" name="Screen Shot 2017-10-17 at 11.56.04 PM.png" descr="Screen Shot 2017-10-17 at 11.56.0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1950" y="2562872"/>
            <a:ext cx="8420100" cy="342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2A3990"/>
      </a:lt1>
      <a:dk2>
        <a:srgbClr val="A7A7A7"/>
      </a:dk2>
      <a:lt2>
        <a:srgbClr val="535353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0000FF"/>
      </a:hlink>
      <a:folHlink>
        <a:srgbClr val="FF00FF"/>
      </a:folHlink>
    </a:clrScheme>
    <a:fontScheme name="geometric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geometric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A399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A399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0000FF"/>
      </a:hlink>
      <a:folHlink>
        <a:srgbClr val="FF00FF"/>
      </a:folHlink>
    </a:clrScheme>
    <a:fontScheme name="geometric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geometric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A399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A399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