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D5"/>
          </a:solidFill>
        </a:fill>
      </a:tcStyle>
    </a:wholeTbl>
    <a:band2H>
      <a:tcTxStyle b="def" i="def"/>
      <a:tcStyle>
        <a:tcBdr/>
        <a:fill>
          <a:solidFill>
            <a:srgbClr val="E7E7E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CBCF"/>
          </a:solidFill>
        </a:fill>
      </a:tcStyle>
    </a:wholeTbl>
    <a:band2H>
      <a:tcTxStyle b="def" i="def"/>
      <a:tcStyle>
        <a:tcBdr/>
        <a:fill>
          <a:solidFill>
            <a:srgbClr val="EFE7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ED"/>
          </a:solidFill>
        </a:fill>
      </a:tcStyle>
    </a:wholeTbl>
    <a:band2H>
      <a:tcTxStyle b="def" i="def"/>
      <a:tcStyle>
        <a:tcBdr/>
        <a:fill>
          <a:solidFill>
            <a:srgbClr val="EBEEF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2A3990"/>
        </a:fontRef>
        <a:srgbClr val="2A399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E"/>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2A3990"/>
        </a:fontRef>
        <a:srgbClr val="2A3990"/>
      </a:tcTxStyle>
      <a:tcStyle>
        <a:tcBdr>
          <a:left>
            <a:ln w="12700" cap="flat">
              <a:noFill/>
              <a:miter lim="400000"/>
            </a:ln>
          </a:left>
          <a:right>
            <a:ln w="12700" cap="flat">
              <a:noFill/>
              <a:miter lim="400000"/>
            </a:ln>
          </a:right>
          <a:top>
            <a:ln w="50800" cap="flat">
              <a:solidFill>
                <a:srgbClr val="2A3990"/>
              </a:solidFill>
              <a:prstDash val="solid"/>
              <a:round/>
            </a:ln>
          </a:top>
          <a:bottom>
            <a:ln w="25400" cap="flat">
              <a:solidFill>
                <a:srgbClr val="2A399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2A3990"/>
              </a:solidFill>
              <a:prstDash val="solid"/>
              <a:round/>
            </a:ln>
          </a:top>
          <a:bottom>
            <a:ln w="25400" cap="flat">
              <a:solidFill>
                <a:srgbClr val="2A399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DB"/>
          </a:solidFill>
        </a:fill>
      </a:tcStyle>
    </a:wholeTbl>
    <a:band2H>
      <a:tcTxStyle b="def" i="def"/>
      <a:tcStyle>
        <a:tcBdr/>
        <a:fill>
          <a:solidFill>
            <a:srgbClr val="E7E7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A399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A399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A3990"/>
          </a:solidFill>
        </a:fill>
      </a:tcStyle>
    </a:firstRow>
  </a:tblStyle>
  <a:tblStyle styleId="{2708684C-4D16-4618-839F-0558EEFCDFE6}" styleName="">
    <a:tblBg/>
    <a:wholeTbl>
      <a:tcTxStyle b="off"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alpha val="20000"/>
            </a:srgbClr>
          </a:solidFill>
        </a:fill>
      </a:tcStyle>
    </a:wholeTbl>
    <a:band2H>
      <a:tcTxStyle b="def" i="def"/>
      <a:tcStyle>
        <a:tcBdr/>
        <a:fill>
          <a:solidFill>
            <a:srgbClr val="FFFFFF"/>
          </a:solidFill>
        </a:fill>
      </a:tcStyle>
    </a:band2H>
    <a:firstCol>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alpha val="20000"/>
            </a:srgbClr>
          </a:solidFill>
        </a:fill>
      </a:tcStyle>
    </a:firstCol>
    <a:la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508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noFill/>
        </a:fill>
      </a:tcStyle>
    </a:lastRow>
    <a:fir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254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7" name="Shape 87"/>
          <p:cNvSpPr/>
          <p:nvPr>
            <p:ph type="sldImg"/>
          </p:nvPr>
        </p:nvSpPr>
        <p:spPr>
          <a:xfrm>
            <a:off x="1143000" y="685800"/>
            <a:ext cx="4572000" cy="3429000"/>
          </a:xfrm>
          <a:prstGeom prst="rect">
            <a:avLst/>
          </a:prstGeom>
        </p:spPr>
        <p:txBody>
          <a:bodyPr/>
          <a:lstStyle/>
          <a:p>
            <a:pPr/>
          </a:p>
        </p:txBody>
      </p:sp>
      <p:sp>
        <p:nvSpPr>
          <p:cNvPr id="88" name="Shape 8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 Id="rId3" Type="http://schemas.openxmlformats.org/officeDocument/2006/relationships/hyperlink" Target="http://whatis.techtarget.com/definition/distributed-computing" TargetMode="External"/><Relationship Id="rId4" Type="http://schemas.openxmlformats.org/officeDocument/2006/relationships/hyperlink" Target="http://searchnetworking.techtarget.com/definition/nod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a:p>
        </p:txBody>
      </p:sp>
      <p:sp>
        <p:nvSpPr>
          <p:cNvPr id="108" name="Shape 108"/>
          <p:cNvSpPr/>
          <p:nvPr>
            <p:ph type="body" sz="quarter" idx="1"/>
          </p:nvPr>
        </p:nvSpPr>
        <p:spPr>
          <a:prstGeom prst="rect">
            <a:avLst/>
          </a:prstGeom>
        </p:spPr>
        <p:txBody>
          <a:bodyPr/>
          <a:lstStyle/>
          <a:p>
            <a:pPr>
              <a:defRPr sz="1100"/>
            </a:pPr>
            <a:r>
              <a:t>Eventual consistency is a characteristic of </a:t>
            </a:r>
            <a:r>
              <a:rPr u="sng">
                <a:solidFill>
                  <a:schemeClr val="accent5"/>
                </a:solidFill>
                <a:uFill>
                  <a:solidFill>
                    <a:schemeClr val="accent5"/>
                  </a:solidFill>
                </a:uFill>
                <a:hlinkClick r:id="rId3" invalidUrl="" action="" tgtFrame="" tooltip="" history="1" highlightClick="0" endSnd="0"/>
              </a:rPr>
              <a:t>distributed computing</a:t>
            </a:r>
            <a:r>
              <a:t> systems such that the value for a specific data item will, given enough time without updates, be consistent across all </a:t>
            </a:r>
            <a:r>
              <a:rPr u="sng">
                <a:solidFill>
                  <a:schemeClr val="accent5"/>
                </a:solidFill>
                <a:uFill>
                  <a:solidFill>
                    <a:schemeClr val="accent5"/>
                  </a:solidFill>
                </a:uFill>
                <a:hlinkClick r:id="rId4" invalidUrl="" action="" tgtFrame="" tooltip="" history="1" highlightClick="0" endSnd="0"/>
              </a:rPr>
              <a:t>nodes</a:t>
            </a:r>
            <a:r>
              <a:t>. </a:t>
            </a:r>
          </a:p>
          <a:p>
            <a:pPr>
              <a:defRPr sz="1100"/>
            </a:pPr>
            <a:r>
              <a:t>Accordingly, the value across all nodes will be consistent with the last update that was made -- eventually. Before enough time has elapsed without updates, however, the value may be inconsistent across multiple copies of the data.</a:t>
            </a:r>
          </a:p>
          <a:p>
            <a:pPr>
              <a:defRPr sz="1100"/>
            </a:pPr>
            <a:r>
              <a:t>Schema on write has been the standard for many years in relational databases. Before any data is written in the database, the structure of that data is strictly defined.</a:t>
            </a:r>
          </a:p>
          <a:p>
            <a:pPr>
              <a:defRPr sz="1100"/>
            </a:pPr>
            <a:r>
              <a:t>Schema on read is defined at the time the data is read and used, not at the time that it is written and stored.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rgbClr val="2A3990"/>
        </a:solidFill>
      </p:bgPr>
    </p:bg>
    <p:spTree>
      <p:nvGrpSpPr>
        <p:cNvPr id="1" name=""/>
        <p:cNvGrpSpPr/>
        <p:nvPr/>
      </p:nvGrpSpPr>
      <p:grpSpPr>
        <a:xfrm>
          <a:off x="0" y="0"/>
          <a:ext cx="0" cy="0"/>
          <a:chOff x="0" y="0"/>
          <a:chExt cx="0" cy="0"/>
        </a:xfrm>
      </p:grpSpPr>
      <p:grpSp>
        <p:nvGrpSpPr>
          <p:cNvPr id="22" name="Shape 10"/>
          <p:cNvGrpSpPr/>
          <p:nvPr/>
        </p:nvGrpSpPr>
        <p:grpSpPr>
          <a:xfrm>
            <a:off x="6098378" y="3"/>
            <a:ext cx="3045626" cy="2030573"/>
            <a:chOff x="0" y="0"/>
            <a:chExt cx="3045625" cy="2030571"/>
          </a:xfrm>
        </p:grpSpPr>
        <p:sp>
          <p:nvSpPr>
            <p:cNvPr id="17" name="Shape 11"/>
            <p:cNvSpPr/>
            <p:nvPr/>
          </p:nvSpPr>
          <p:spPr>
            <a:xfrm>
              <a:off x="2030424" y="10"/>
              <a:ext cx="1015201" cy="1015202"/>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8" name="Shape 12"/>
            <p:cNvSpPr/>
            <p:nvPr/>
          </p:nvSpPr>
          <p:spPr>
            <a:xfrm flipH="1">
              <a:off x="1015084" y="-1"/>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9" name="Shape 13"/>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0" name="Shape 14"/>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1" name="Shape 15"/>
            <p:cNvSpPr/>
            <p:nvPr/>
          </p:nvSpPr>
          <p:spPr>
            <a:xfrm rot="10800000">
              <a:off x="2030410" y="1015371"/>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23" name="Title Text"/>
          <p:cNvSpPr txBox="1"/>
          <p:nvPr>
            <p:ph type="title"/>
          </p:nvPr>
        </p:nvSpPr>
        <p:spPr>
          <a:xfrm>
            <a:off x="598100" y="1775222"/>
            <a:ext cx="8222100" cy="838800"/>
          </a:xfrm>
          <a:prstGeom prst="rect">
            <a:avLst/>
          </a:prstGeom>
        </p:spPr>
        <p:txBody>
          <a:bodyPr anchor="b"/>
          <a:lstStyle>
            <a:lvl1pPr>
              <a:defRPr sz="4200">
                <a:solidFill>
                  <a:srgbClr val="FFFFFF"/>
                </a:solidFill>
              </a:defRPr>
            </a:lvl1pPr>
          </a:lstStyle>
          <a:p>
            <a:pPr/>
            <a:r>
              <a:t>Title Text</a:t>
            </a:r>
          </a:p>
        </p:txBody>
      </p:sp>
      <p:sp>
        <p:nvSpPr>
          <p:cNvPr id="24" name="Body Level One…"/>
          <p:cNvSpPr txBox="1"/>
          <p:nvPr>
            <p:ph type="body" sz="quarter" idx="1"/>
          </p:nvPr>
        </p:nvSpPr>
        <p:spPr>
          <a:xfrm>
            <a:off x="598088" y="2715911"/>
            <a:ext cx="8222100" cy="432900"/>
          </a:xfrm>
          <a:prstGeom prst="rect">
            <a:avLst/>
          </a:prstGeom>
        </p:spPr>
        <p:txBody>
          <a:bodyPr/>
          <a:lstStyle>
            <a:lvl1pPr>
              <a:lnSpc>
                <a:spcPct val="100000"/>
              </a:lnSpc>
              <a:spcBef>
                <a:spcPts val="0"/>
              </a:spcBef>
              <a:defRPr sz="2100">
                <a:solidFill>
                  <a:srgbClr val="FFFFFF"/>
                </a:solidFill>
              </a:defRPr>
            </a:lvl1pPr>
            <a:lvl2pPr>
              <a:lnSpc>
                <a:spcPct val="100000"/>
              </a:lnSpc>
              <a:spcBef>
                <a:spcPts val="0"/>
              </a:spcBef>
              <a:defRPr sz="2100">
                <a:solidFill>
                  <a:srgbClr val="FFFFFF"/>
                </a:solidFill>
              </a:defRPr>
            </a:lvl2pPr>
            <a:lvl3pPr>
              <a:lnSpc>
                <a:spcPct val="100000"/>
              </a:lnSpc>
              <a:spcBef>
                <a:spcPts val="0"/>
              </a:spcBef>
              <a:defRPr sz="2100">
                <a:solidFill>
                  <a:srgbClr val="FFFFFF"/>
                </a:solidFill>
              </a:defRPr>
            </a:lvl3pPr>
            <a:lvl4pPr>
              <a:lnSpc>
                <a:spcPct val="100000"/>
              </a:lnSpc>
              <a:spcBef>
                <a:spcPts val="0"/>
              </a:spcBef>
              <a:defRPr sz="2100">
                <a:solidFill>
                  <a:srgbClr val="FFFFFF"/>
                </a:solidFill>
              </a:defRPr>
            </a:lvl4pPr>
            <a:lvl5pPr>
              <a:lnSpc>
                <a:spcPct val="100000"/>
              </a:lnSpc>
              <a:spcBef>
                <a:spcPts val="0"/>
              </a:spcBef>
              <a:defRPr sz="21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solidFill>
          <a:srgbClr val="2A3990"/>
        </a:solidFill>
      </p:bgPr>
    </p:bg>
    <p:spTree>
      <p:nvGrpSpPr>
        <p:cNvPr id="1" name=""/>
        <p:cNvGrpSpPr/>
        <p:nvPr/>
      </p:nvGrpSpPr>
      <p:grpSpPr>
        <a:xfrm>
          <a:off x="0" y="0"/>
          <a:ext cx="0" cy="0"/>
          <a:chOff x="0" y="0"/>
          <a:chExt cx="0" cy="0"/>
        </a:xfrm>
      </p:grpSpPr>
      <p:grpSp>
        <p:nvGrpSpPr>
          <p:cNvPr id="37" name="Shape 20"/>
          <p:cNvGrpSpPr/>
          <p:nvPr/>
        </p:nvGrpSpPr>
        <p:grpSpPr>
          <a:xfrm>
            <a:off x="6098378" y="3"/>
            <a:ext cx="3045626" cy="2030573"/>
            <a:chOff x="0" y="0"/>
            <a:chExt cx="3045625" cy="2030571"/>
          </a:xfrm>
        </p:grpSpPr>
        <p:sp>
          <p:nvSpPr>
            <p:cNvPr id="32" name="Shape 21"/>
            <p:cNvSpPr/>
            <p:nvPr/>
          </p:nvSpPr>
          <p:spPr>
            <a:xfrm>
              <a:off x="2030424" y="10"/>
              <a:ext cx="1015201" cy="1015202"/>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3" name="Shape 22"/>
            <p:cNvSpPr/>
            <p:nvPr/>
          </p:nvSpPr>
          <p:spPr>
            <a:xfrm flipH="1">
              <a:off x="1015084" y="-1"/>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4" name="Shape 23"/>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5" name="Shape 24"/>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6" name="Shape 25"/>
            <p:cNvSpPr/>
            <p:nvPr/>
          </p:nvSpPr>
          <p:spPr>
            <a:xfrm rot="10800000">
              <a:off x="2030410" y="1015371"/>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38" name="Title Text"/>
          <p:cNvSpPr txBox="1"/>
          <p:nvPr>
            <p:ph type="title"/>
          </p:nvPr>
        </p:nvSpPr>
        <p:spPr>
          <a:xfrm>
            <a:off x="598100" y="2152346"/>
            <a:ext cx="8222100" cy="838800"/>
          </a:xfrm>
          <a:prstGeom prst="rect">
            <a:avLst/>
          </a:prstGeom>
        </p:spPr>
        <p:txBody>
          <a:bodyPr anchor="ctr"/>
          <a:lstStyle>
            <a:lvl1pPr>
              <a:defRPr sz="4200">
                <a:solidFill>
                  <a:srgbClr val="FFFFFF"/>
                </a:solidFill>
              </a:defRPr>
            </a:lvl1pPr>
          </a:lstStyle>
          <a:p>
            <a:pPr/>
            <a:r>
              <a:t>Title Text</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body">
    <p:spTree>
      <p:nvGrpSpPr>
        <p:cNvPr id="1" name=""/>
        <p:cNvGrpSpPr/>
        <p:nvPr/>
      </p:nvGrpSpPr>
      <p:grpSpPr>
        <a:xfrm>
          <a:off x="0" y="0"/>
          <a:ext cx="0" cy="0"/>
          <a:chOff x="0" y="0"/>
          <a:chExt cx="0" cy="0"/>
        </a:xfrm>
      </p:grpSpPr>
      <p:sp>
        <p:nvSpPr>
          <p:cNvPr id="46" name="Title Text"/>
          <p:cNvSpPr txBox="1"/>
          <p:nvPr>
            <p:ph type="title"/>
          </p:nvPr>
        </p:nvSpPr>
        <p:spPr>
          <a:prstGeom prst="rect">
            <a:avLst/>
          </a:prstGeom>
        </p:spPr>
        <p:txBody>
          <a:bodyPr/>
          <a:lstStyle/>
          <a:p>
            <a:pPr/>
            <a:r>
              <a:t>Title Text</a:t>
            </a:r>
          </a:p>
        </p:txBody>
      </p:sp>
      <p:sp>
        <p:nvSpPr>
          <p:cNvPr id="4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number">
    <p:bg>
      <p:bgPr>
        <a:solidFill>
          <a:srgbClr val="2A3990"/>
        </a:solidFill>
      </p:bgPr>
    </p:bg>
    <p:spTree>
      <p:nvGrpSpPr>
        <p:cNvPr id="1" name=""/>
        <p:cNvGrpSpPr/>
        <p:nvPr/>
      </p:nvGrpSpPr>
      <p:grpSpPr>
        <a:xfrm>
          <a:off x="0" y="0"/>
          <a:ext cx="0" cy="0"/>
          <a:chOff x="0" y="0"/>
          <a:chExt cx="0" cy="0"/>
        </a:xfrm>
      </p:grpSpPr>
      <p:grpSp>
        <p:nvGrpSpPr>
          <p:cNvPr id="60" name="Shape 70"/>
          <p:cNvGrpSpPr/>
          <p:nvPr/>
        </p:nvGrpSpPr>
        <p:grpSpPr>
          <a:xfrm>
            <a:off x="6098378" y="3"/>
            <a:ext cx="3045626" cy="2030573"/>
            <a:chOff x="0" y="0"/>
            <a:chExt cx="3045625" cy="2030571"/>
          </a:xfrm>
        </p:grpSpPr>
        <p:sp>
          <p:nvSpPr>
            <p:cNvPr id="55" name="Shape 71"/>
            <p:cNvSpPr/>
            <p:nvPr/>
          </p:nvSpPr>
          <p:spPr>
            <a:xfrm>
              <a:off x="2030424" y="10"/>
              <a:ext cx="1015201" cy="1015202"/>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56" name="Shape 72"/>
            <p:cNvSpPr/>
            <p:nvPr/>
          </p:nvSpPr>
          <p:spPr>
            <a:xfrm flipH="1">
              <a:off x="1015084" y="-1"/>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57" name="Shape 73"/>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58" name="Shape 74"/>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59" name="Shape 75"/>
            <p:cNvSpPr/>
            <p:nvPr/>
          </p:nvSpPr>
          <p:spPr>
            <a:xfrm rot="10800000">
              <a:off x="2030410" y="1015371"/>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61" name="Title Text"/>
          <p:cNvSpPr txBox="1"/>
          <p:nvPr>
            <p:ph type="title"/>
          </p:nvPr>
        </p:nvSpPr>
        <p:spPr>
          <a:xfrm>
            <a:off x="311699" y="1256049"/>
            <a:ext cx="8520601" cy="2030702"/>
          </a:xfrm>
          <a:prstGeom prst="rect">
            <a:avLst/>
          </a:prstGeom>
        </p:spPr>
        <p:txBody>
          <a:bodyPr anchor="b"/>
          <a:lstStyle>
            <a:lvl1pPr algn="ctr">
              <a:defRPr sz="12000">
                <a:solidFill>
                  <a:srgbClr val="FFFFFF"/>
                </a:solidFill>
              </a:defRPr>
            </a:lvl1pPr>
          </a:lstStyle>
          <a:p>
            <a:pPr/>
            <a:r>
              <a:t>Title Text</a:t>
            </a:r>
          </a:p>
        </p:txBody>
      </p:sp>
      <p:sp>
        <p:nvSpPr>
          <p:cNvPr id="62" name="Body Level One…"/>
          <p:cNvSpPr txBox="1"/>
          <p:nvPr>
            <p:ph type="body" sz="half" idx="1"/>
          </p:nvPr>
        </p:nvSpPr>
        <p:spPr>
          <a:xfrm>
            <a:off x="311699" y="3369224"/>
            <a:ext cx="8520601" cy="1281901"/>
          </a:xfrm>
          <a:prstGeom prst="rect">
            <a:avLst/>
          </a:prstGeom>
        </p:spPr>
        <p:txBody>
          <a:bodyPr/>
          <a:lstStyle>
            <a:lvl1pPr algn="ctr">
              <a:defRPr>
                <a:solidFill>
                  <a:srgbClr val="FFFFFF"/>
                </a:solidFill>
              </a:defRPr>
            </a:lvl1pPr>
            <a:lvl2pPr algn="ctr">
              <a:defRPr>
                <a:solidFill>
                  <a:srgbClr val="FFFFFF"/>
                </a:solidFill>
              </a:defRPr>
            </a:lvl2pPr>
            <a:lvl3pPr algn="ctr">
              <a:defRPr>
                <a:solidFill>
                  <a:srgbClr val="FFFFFF"/>
                </a:solidFill>
              </a:defRPr>
            </a:lvl3pPr>
            <a:lvl4pPr algn="ctr">
              <a:defRPr>
                <a:solidFill>
                  <a:srgbClr val="FFFFFF"/>
                </a:solidFill>
              </a:defRPr>
            </a:lvl4pPr>
            <a:lvl5pPr algn="ct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70" name="Title Text"/>
          <p:cNvSpPr txBox="1"/>
          <p:nvPr>
            <p:ph type="title"/>
          </p:nvPr>
        </p:nvSpPr>
        <p:spPr>
          <a:prstGeom prst="rect">
            <a:avLst/>
          </a:prstGeom>
        </p:spPr>
        <p:txBody>
          <a:bodyPr lIns="0" tIns="0" rIns="0" bIns="0"/>
          <a:lstStyle/>
          <a:p>
            <a:pPr/>
            <a:r>
              <a:t>Title Text</a:t>
            </a:r>
          </a:p>
        </p:txBody>
      </p:sp>
      <p:sp>
        <p:nvSpPr>
          <p:cNvPr id="71" name="Body Level One…"/>
          <p:cNvSpPr txBox="1"/>
          <p:nvPr>
            <p:ph type="body" idx="1"/>
          </p:nvPr>
        </p:nvSpPr>
        <p:spPr>
          <a:prstGeom prst="rect">
            <a:avLst/>
          </a:prstGeom>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xfrm>
            <a:off x="8855167" y="4771790"/>
            <a:ext cx="153963" cy="152401"/>
          </a:xfrm>
          <a:prstGeom prst="rect">
            <a:avLst/>
          </a:prstGeom>
        </p:spPr>
        <p:txBody>
          <a:bodyPr lIns="0" tIns="0" rIns="0" bIns="0"/>
          <a:lstStyle>
            <a:lvl1pPr>
              <a:defRPr>
                <a:solidFill>
                  <a:srgbClr val="8B8EB4"/>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79" name="Title Text"/>
          <p:cNvSpPr txBox="1"/>
          <p:nvPr>
            <p:ph type="title"/>
          </p:nvPr>
        </p:nvSpPr>
        <p:spPr>
          <a:prstGeom prst="rect">
            <a:avLst/>
          </a:prstGeom>
        </p:spPr>
        <p:txBody>
          <a:bodyPr lIns="0" tIns="0" rIns="0" bIns="0"/>
          <a:lstStyle/>
          <a:p>
            <a:pPr/>
            <a:r>
              <a:t>Title Text</a:t>
            </a:r>
          </a:p>
        </p:txBody>
      </p:sp>
      <p:sp>
        <p:nvSpPr>
          <p:cNvPr id="80" name="Body Level One…"/>
          <p:cNvSpPr txBox="1"/>
          <p:nvPr>
            <p:ph type="body" sz="half" idx="1"/>
          </p:nvPr>
        </p:nvSpPr>
        <p:spPr>
          <a:xfrm>
            <a:off x="457200" y="1183005"/>
            <a:ext cx="3977641" cy="3394710"/>
          </a:xfrm>
          <a:prstGeom prst="rect">
            <a:avLst/>
          </a:prstGeom>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xfrm>
            <a:off x="8855167" y="4771790"/>
            <a:ext cx="153963" cy="152401"/>
          </a:xfrm>
          <a:prstGeom prst="rect">
            <a:avLst/>
          </a:prstGeom>
        </p:spPr>
        <p:txBody>
          <a:bodyPr lIns="0" tIns="0" rIns="0" bIns="0"/>
          <a:lstStyle>
            <a:lvl1pPr>
              <a:defRPr>
                <a:solidFill>
                  <a:srgbClr val="8B8EB4"/>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7" name="Shape 29"/>
          <p:cNvGrpSpPr/>
          <p:nvPr/>
        </p:nvGrpSpPr>
        <p:grpSpPr>
          <a:xfrm>
            <a:off x="0" y="3903669"/>
            <a:ext cx="9144000" cy="1239925"/>
            <a:chOff x="0" y="0"/>
            <a:chExt cx="9144000" cy="1239923"/>
          </a:xfrm>
        </p:grpSpPr>
        <p:sp>
          <p:nvSpPr>
            <p:cNvPr id="2" name="Shape 30"/>
            <p:cNvSpPr/>
            <p:nvPr/>
          </p:nvSpPr>
          <p:spPr>
            <a:xfrm>
              <a:off x="8154895" y="0"/>
              <a:ext cx="989100" cy="98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 name="Shape 31"/>
            <p:cNvSpPr/>
            <p:nvPr/>
          </p:nvSpPr>
          <p:spPr>
            <a:xfrm flipH="1">
              <a:off x="6181161" y="0"/>
              <a:ext cx="989100" cy="98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 name="Shape 32"/>
            <p:cNvSpPr/>
            <p:nvPr/>
          </p:nvSpPr>
          <p:spPr>
            <a:xfrm>
              <a:off x="7170273" y="0"/>
              <a:ext cx="989100" cy="987900"/>
            </a:xfrm>
            <a:prstGeom prst="rect">
              <a:avLst/>
            </a:prstGeom>
            <a:solidFill>
              <a:schemeClr val="accent4"/>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5" name="Shape 33"/>
            <p:cNvSpPr/>
            <p:nvPr/>
          </p:nvSpPr>
          <p:spPr>
            <a:xfrm rot="10800000">
              <a:off x="8154757" y="13"/>
              <a:ext cx="989100" cy="98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6" name="Shape 34"/>
            <p:cNvSpPr/>
            <p:nvPr/>
          </p:nvSpPr>
          <p:spPr>
            <a:xfrm>
              <a:off x="0" y="987924"/>
              <a:ext cx="9144000" cy="252000"/>
            </a:xfrm>
            <a:prstGeom prst="rect">
              <a:avLst/>
            </a:prstGeom>
            <a:solidFill>
              <a:srgbClr val="2A399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8" name="Title Text"/>
          <p:cNvSpPr txBox="1"/>
          <p:nvPr>
            <p:ph type="title"/>
          </p:nvPr>
        </p:nvSpPr>
        <p:spPr>
          <a:xfrm>
            <a:off x="311699" y="410000"/>
            <a:ext cx="8520601" cy="60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9" name="Body Level One…"/>
          <p:cNvSpPr txBox="1"/>
          <p:nvPr>
            <p:ph type="body" idx="1"/>
          </p:nvPr>
        </p:nvSpPr>
        <p:spPr>
          <a:xfrm>
            <a:off x="311699" y="1229875"/>
            <a:ext cx="8520601" cy="3339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8672317" y="4680365"/>
            <a:ext cx="336813" cy="335251"/>
          </a:xfrm>
          <a:prstGeom prst="rect">
            <a:avLst/>
          </a:prstGeom>
          <a:ln w="12700">
            <a:miter lim="400000"/>
          </a:ln>
        </p:spPr>
        <p:txBody>
          <a:bodyPr wrap="none" lIns="91424" tIns="91424" rIns="91424" bIns="91424" anchor="ctr">
            <a:spAutoFit/>
          </a:bodyPr>
          <a:lstStyle>
            <a:lvl1pPr algn="r">
              <a:defRPr sz="1000">
                <a:solidFill>
                  <a:srgbClr val="FFFFFF"/>
                </a:solidFill>
                <a:latin typeface="Roboto"/>
                <a:ea typeface="Roboto"/>
                <a:cs typeface="Roboto"/>
                <a:sym typeface="Robo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2A3990"/>
          </a:solidFill>
          <a:uFillTx/>
          <a:latin typeface="Roboto"/>
          <a:ea typeface="Roboto"/>
          <a:cs typeface="Roboto"/>
          <a:sym typeface="Roboto"/>
        </a:defRPr>
      </a:lvl1pPr>
      <a:lvl2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2A3990"/>
          </a:solidFill>
          <a:uFillTx/>
          <a:latin typeface="Roboto"/>
          <a:ea typeface="Roboto"/>
          <a:cs typeface="Roboto"/>
          <a:sym typeface="Roboto"/>
        </a:defRPr>
      </a:lvl2pPr>
      <a:lvl3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2A3990"/>
          </a:solidFill>
          <a:uFillTx/>
          <a:latin typeface="Roboto"/>
          <a:ea typeface="Roboto"/>
          <a:cs typeface="Roboto"/>
          <a:sym typeface="Roboto"/>
        </a:defRPr>
      </a:lvl3pPr>
      <a:lvl4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2A3990"/>
          </a:solidFill>
          <a:uFillTx/>
          <a:latin typeface="Roboto"/>
          <a:ea typeface="Roboto"/>
          <a:cs typeface="Roboto"/>
          <a:sym typeface="Roboto"/>
        </a:defRPr>
      </a:lvl4pPr>
      <a:lvl5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2A3990"/>
          </a:solidFill>
          <a:uFillTx/>
          <a:latin typeface="Roboto"/>
          <a:ea typeface="Roboto"/>
          <a:cs typeface="Roboto"/>
          <a:sym typeface="Roboto"/>
        </a:defRPr>
      </a:lvl5pPr>
      <a:lvl6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2A3990"/>
          </a:solidFill>
          <a:uFillTx/>
          <a:latin typeface="Roboto"/>
          <a:ea typeface="Roboto"/>
          <a:cs typeface="Roboto"/>
          <a:sym typeface="Roboto"/>
        </a:defRPr>
      </a:lvl6pPr>
      <a:lvl7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2A3990"/>
          </a:solidFill>
          <a:uFillTx/>
          <a:latin typeface="Roboto"/>
          <a:ea typeface="Roboto"/>
          <a:cs typeface="Roboto"/>
          <a:sym typeface="Roboto"/>
        </a:defRPr>
      </a:lvl7pPr>
      <a:lvl8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2A3990"/>
          </a:solidFill>
          <a:uFillTx/>
          <a:latin typeface="Roboto"/>
          <a:ea typeface="Roboto"/>
          <a:cs typeface="Roboto"/>
          <a:sym typeface="Roboto"/>
        </a:defRPr>
      </a:lvl8pPr>
      <a:lvl9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2A3990"/>
          </a:solidFill>
          <a:uFillTx/>
          <a:latin typeface="Roboto"/>
          <a:ea typeface="Roboto"/>
          <a:cs typeface="Roboto"/>
          <a:sym typeface="Roboto"/>
        </a:defRPr>
      </a:lvl9pPr>
    </p:titleStyle>
    <p:bodyStyle>
      <a:lvl1pPr marL="0" marR="0" indent="0" algn="l" defTabSz="914400" rtl="0" latinLnBrk="0">
        <a:lnSpc>
          <a:spcPct val="115000"/>
        </a:lnSpc>
        <a:spcBef>
          <a:spcPts val="1600"/>
        </a:spcBef>
        <a:spcAft>
          <a:spcPts val="0"/>
        </a:spcAft>
        <a:buClrTx/>
        <a:buSzTx/>
        <a:buFontTx/>
        <a:buNone/>
        <a:tabLst/>
        <a:defRPr b="0" baseline="0" cap="none" i="0" spc="0" strike="noStrike" sz="1800" u="none">
          <a:solidFill>
            <a:srgbClr val="434343"/>
          </a:solidFill>
          <a:uFillTx/>
          <a:latin typeface="Roboto"/>
          <a:ea typeface="Roboto"/>
          <a:cs typeface="Roboto"/>
          <a:sym typeface="Roboto"/>
        </a:defRPr>
      </a:lvl1pPr>
      <a:lvl2pPr marL="0" marR="0" indent="0" algn="l" defTabSz="914400" rtl="0" latinLnBrk="0">
        <a:lnSpc>
          <a:spcPct val="115000"/>
        </a:lnSpc>
        <a:spcBef>
          <a:spcPts val="1600"/>
        </a:spcBef>
        <a:spcAft>
          <a:spcPts val="0"/>
        </a:spcAft>
        <a:buClrTx/>
        <a:buSzTx/>
        <a:buFontTx/>
        <a:buNone/>
        <a:tabLst/>
        <a:defRPr b="0" baseline="0" cap="none" i="0" spc="0" strike="noStrike" sz="1800" u="none">
          <a:solidFill>
            <a:srgbClr val="434343"/>
          </a:solidFill>
          <a:uFillTx/>
          <a:latin typeface="Roboto"/>
          <a:ea typeface="Roboto"/>
          <a:cs typeface="Roboto"/>
          <a:sym typeface="Roboto"/>
        </a:defRPr>
      </a:lvl2pPr>
      <a:lvl3pPr marL="0" marR="0" indent="0" algn="l" defTabSz="914400" rtl="0" latinLnBrk="0">
        <a:lnSpc>
          <a:spcPct val="115000"/>
        </a:lnSpc>
        <a:spcBef>
          <a:spcPts val="1600"/>
        </a:spcBef>
        <a:spcAft>
          <a:spcPts val="0"/>
        </a:spcAft>
        <a:buClrTx/>
        <a:buSzTx/>
        <a:buFontTx/>
        <a:buNone/>
        <a:tabLst/>
        <a:defRPr b="0" baseline="0" cap="none" i="0" spc="0" strike="noStrike" sz="1800" u="none">
          <a:solidFill>
            <a:srgbClr val="434343"/>
          </a:solidFill>
          <a:uFillTx/>
          <a:latin typeface="Roboto"/>
          <a:ea typeface="Roboto"/>
          <a:cs typeface="Roboto"/>
          <a:sym typeface="Roboto"/>
        </a:defRPr>
      </a:lvl3pPr>
      <a:lvl4pPr marL="0" marR="0" indent="0" algn="l" defTabSz="914400" rtl="0" latinLnBrk="0">
        <a:lnSpc>
          <a:spcPct val="115000"/>
        </a:lnSpc>
        <a:spcBef>
          <a:spcPts val="1600"/>
        </a:spcBef>
        <a:spcAft>
          <a:spcPts val="0"/>
        </a:spcAft>
        <a:buClrTx/>
        <a:buSzTx/>
        <a:buFontTx/>
        <a:buNone/>
        <a:tabLst/>
        <a:defRPr b="0" baseline="0" cap="none" i="0" spc="0" strike="noStrike" sz="1800" u="none">
          <a:solidFill>
            <a:srgbClr val="434343"/>
          </a:solidFill>
          <a:uFillTx/>
          <a:latin typeface="Roboto"/>
          <a:ea typeface="Roboto"/>
          <a:cs typeface="Roboto"/>
          <a:sym typeface="Roboto"/>
        </a:defRPr>
      </a:lvl4pPr>
      <a:lvl5pPr marL="0" marR="0" indent="0" algn="l" defTabSz="914400" rtl="0" latinLnBrk="0">
        <a:lnSpc>
          <a:spcPct val="115000"/>
        </a:lnSpc>
        <a:spcBef>
          <a:spcPts val="1600"/>
        </a:spcBef>
        <a:spcAft>
          <a:spcPts val="0"/>
        </a:spcAft>
        <a:buClrTx/>
        <a:buSzTx/>
        <a:buFontTx/>
        <a:buNone/>
        <a:tabLst/>
        <a:defRPr b="0" baseline="0" cap="none" i="0" spc="0" strike="noStrike" sz="1800" u="none">
          <a:solidFill>
            <a:srgbClr val="434343"/>
          </a:solidFill>
          <a:uFillTx/>
          <a:latin typeface="Roboto"/>
          <a:ea typeface="Roboto"/>
          <a:cs typeface="Roboto"/>
          <a:sym typeface="Roboto"/>
        </a:defRPr>
      </a:lvl5pPr>
      <a:lvl6pPr marL="0" marR="0" indent="0" algn="l" defTabSz="914400" rtl="0" latinLnBrk="0">
        <a:lnSpc>
          <a:spcPct val="115000"/>
        </a:lnSpc>
        <a:spcBef>
          <a:spcPts val="1600"/>
        </a:spcBef>
        <a:spcAft>
          <a:spcPts val="0"/>
        </a:spcAft>
        <a:buClrTx/>
        <a:buSzTx/>
        <a:buFontTx/>
        <a:buNone/>
        <a:tabLst/>
        <a:defRPr b="0" baseline="0" cap="none" i="0" spc="0" strike="noStrike" sz="1800" u="none">
          <a:solidFill>
            <a:srgbClr val="434343"/>
          </a:solidFill>
          <a:uFillTx/>
          <a:latin typeface="Roboto"/>
          <a:ea typeface="Roboto"/>
          <a:cs typeface="Roboto"/>
          <a:sym typeface="Roboto"/>
        </a:defRPr>
      </a:lvl6pPr>
      <a:lvl7pPr marL="0" marR="0" indent="0" algn="l" defTabSz="914400" rtl="0" latinLnBrk="0">
        <a:lnSpc>
          <a:spcPct val="115000"/>
        </a:lnSpc>
        <a:spcBef>
          <a:spcPts val="1600"/>
        </a:spcBef>
        <a:spcAft>
          <a:spcPts val="0"/>
        </a:spcAft>
        <a:buClrTx/>
        <a:buSzTx/>
        <a:buFontTx/>
        <a:buNone/>
        <a:tabLst/>
        <a:defRPr b="0" baseline="0" cap="none" i="0" spc="0" strike="noStrike" sz="1800" u="none">
          <a:solidFill>
            <a:srgbClr val="434343"/>
          </a:solidFill>
          <a:uFillTx/>
          <a:latin typeface="Roboto"/>
          <a:ea typeface="Roboto"/>
          <a:cs typeface="Roboto"/>
          <a:sym typeface="Roboto"/>
        </a:defRPr>
      </a:lvl7pPr>
      <a:lvl8pPr marL="0" marR="0" indent="0" algn="l" defTabSz="914400" rtl="0" latinLnBrk="0">
        <a:lnSpc>
          <a:spcPct val="115000"/>
        </a:lnSpc>
        <a:spcBef>
          <a:spcPts val="1600"/>
        </a:spcBef>
        <a:spcAft>
          <a:spcPts val="0"/>
        </a:spcAft>
        <a:buClrTx/>
        <a:buSzTx/>
        <a:buFontTx/>
        <a:buNone/>
        <a:tabLst/>
        <a:defRPr b="0" baseline="0" cap="none" i="0" spc="0" strike="noStrike" sz="1800" u="none">
          <a:solidFill>
            <a:srgbClr val="434343"/>
          </a:solidFill>
          <a:uFillTx/>
          <a:latin typeface="Roboto"/>
          <a:ea typeface="Roboto"/>
          <a:cs typeface="Roboto"/>
          <a:sym typeface="Roboto"/>
        </a:defRPr>
      </a:lvl8pPr>
      <a:lvl9pPr marL="0" marR="0" indent="0" algn="l" defTabSz="914400" rtl="0" latinLnBrk="0">
        <a:lnSpc>
          <a:spcPct val="115000"/>
        </a:lnSpc>
        <a:spcBef>
          <a:spcPts val="1600"/>
        </a:spcBef>
        <a:spcAft>
          <a:spcPts val="0"/>
        </a:spcAft>
        <a:buClrTx/>
        <a:buSzTx/>
        <a:buFontTx/>
        <a:buNone/>
        <a:tabLst/>
        <a:defRPr b="0" baseline="0" cap="none" i="0" spc="0" strike="noStrike" sz="1800" u="none">
          <a:solidFill>
            <a:srgbClr val="434343"/>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Shape 85"/>
          <p:cNvSpPr txBox="1"/>
          <p:nvPr>
            <p:ph type="ctrTitle"/>
          </p:nvPr>
        </p:nvSpPr>
        <p:spPr>
          <a:xfrm>
            <a:off x="598100" y="1775222"/>
            <a:ext cx="8222099" cy="838800"/>
          </a:xfrm>
          <a:prstGeom prst="rect">
            <a:avLst/>
          </a:prstGeom>
        </p:spPr>
        <p:txBody>
          <a:bodyPr/>
          <a:lstStyle/>
          <a:p>
            <a:pPr/>
            <a:r>
              <a:t>Data Stores</a:t>
            </a:r>
          </a:p>
        </p:txBody>
      </p:sp>
      <p:sp>
        <p:nvSpPr>
          <p:cNvPr id="91" name="Shape 86"/>
          <p:cNvSpPr txBox="1"/>
          <p:nvPr>
            <p:ph type="subTitle" sz="quarter" idx="1"/>
          </p:nvPr>
        </p:nvSpPr>
        <p:spPr>
          <a:xfrm>
            <a:off x="598088" y="2715911"/>
            <a:ext cx="8222099" cy="432900"/>
          </a:xfrm>
          <a:prstGeom prst="rect">
            <a:avLst/>
          </a:prstGeom>
        </p:spPr>
        <p:txBody>
          <a:bodyPr/>
          <a:lstStyle>
            <a:lvl1pPr defTabSz="704087">
              <a:defRPr sz="1617"/>
            </a:lvl1pPr>
          </a:lstStyle>
          <a:p>
            <a:pPr/>
            <a:r>
              <a:t>Hanoi – Autumn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ph type="title"/>
          </p:nvPr>
        </p:nvSpPr>
        <p:spPr>
          <a:xfrm>
            <a:off x="311699" y="410000"/>
            <a:ext cx="8520601" cy="607801"/>
          </a:xfrm>
          <a:prstGeom prst="rect">
            <a:avLst/>
          </a:prstGeom>
        </p:spPr>
        <p:txBody>
          <a:bodyPr/>
          <a:lstStyle>
            <a:lvl1pPr defTabSz="850391">
              <a:defRPr sz="2790"/>
            </a:lvl1pPr>
          </a:lstStyle>
          <a:p>
            <a:pPr/>
            <a:r>
              <a:t>Key Value Vendors / Products</a:t>
            </a:r>
          </a:p>
        </p:txBody>
      </p:sp>
      <p:sp>
        <p:nvSpPr>
          <p:cNvPr id="126" name="Text Placeholder 2"/>
          <p:cNvSpPr txBox="1"/>
          <p:nvPr>
            <p:ph type="body" idx="1"/>
          </p:nvPr>
        </p:nvSpPr>
        <p:spPr>
          <a:xfrm>
            <a:off x="311699" y="1229875"/>
            <a:ext cx="8520601" cy="3339001"/>
          </a:xfrm>
          <a:prstGeom prst="rect">
            <a:avLst/>
          </a:prstGeom>
        </p:spPr>
        <p:txBody>
          <a:bodyPr/>
          <a:lstStyle/>
          <a:p>
            <a:pPr/>
          </a:p>
        </p:txBody>
      </p:sp>
      <p:graphicFrame>
        <p:nvGraphicFramePr>
          <p:cNvPr id="127" name="Table 3"/>
          <p:cNvGraphicFramePr/>
          <p:nvPr/>
        </p:nvGraphicFramePr>
        <p:xfrm>
          <a:off x="311699" y="1236225"/>
          <a:ext cx="8451301" cy="271816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602700"/>
                <a:gridCol w="1905000"/>
                <a:gridCol w="5943600"/>
              </a:tblGrid>
              <a:tr h="344925">
                <a:tc>
                  <a:txBody>
                    <a:bodyPr/>
                    <a:lstStyle/>
                    <a:p>
                      <a:pPr algn="l">
                        <a:defRPr b="0" sz="1800">
                          <a:solidFill>
                            <a:srgbClr val="000000"/>
                          </a:solidFill>
                        </a:defRPr>
                      </a:pPr>
                      <a:r>
                        <a:rPr b="1" sz="1200">
                          <a:solidFill>
                            <a:srgbClr val="FFFFFF"/>
                          </a:solidFill>
                          <a:sym typeface="Arial"/>
                        </a:rPr>
                        <a:t>No</a:t>
                      </a:r>
                    </a:p>
                  </a:txBody>
                  <a:tcPr marL="45720" marR="45720" marT="45720" marB="45720" anchor="t" anchorCtr="0" horzOverflow="overflow"/>
                </a:tc>
                <a:tc>
                  <a:txBody>
                    <a:bodyPr/>
                    <a:lstStyle/>
                    <a:p>
                      <a:pPr algn="l">
                        <a:defRPr b="0" sz="1800">
                          <a:solidFill>
                            <a:srgbClr val="000000"/>
                          </a:solidFill>
                        </a:defRPr>
                      </a:pPr>
                      <a:r>
                        <a:rPr b="1" sz="1200">
                          <a:solidFill>
                            <a:srgbClr val="FFFFFF"/>
                          </a:solidFill>
                          <a:sym typeface="Arial"/>
                        </a:rPr>
                        <a:t>Vendor/ Product</a:t>
                      </a:r>
                    </a:p>
                  </a:txBody>
                  <a:tcPr marL="45720" marR="45720" marT="45720" marB="45720" anchor="t" anchorCtr="0" horzOverflow="overflow"/>
                </a:tc>
                <a:tc>
                  <a:txBody>
                    <a:bodyPr/>
                    <a:lstStyle/>
                    <a:p>
                      <a:pPr algn="l">
                        <a:defRPr b="0" sz="1800">
                          <a:solidFill>
                            <a:srgbClr val="000000"/>
                          </a:solidFill>
                        </a:defRPr>
                      </a:pPr>
                      <a:r>
                        <a:rPr b="1" sz="1200">
                          <a:solidFill>
                            <a:srgbClr val="FFFFFF"/>
                          </a:solidFill>
                          <a:sym typeface="Arial"/>
                        </a:rPr>
                        <a:t>Features</a:t>
                      </a:r>
                    </a:p>
                  </a:txBody>
                  <a:tcPr marL="45720" marR="45720" marT="45720" marB="45720" anchor="t" anchorCtr="0" horzOverflow="overflow"/>
                </a:tc>
              </a:tr>
              <a:tr h="791081">
                <a:tc>
                  <a:txBody>
                    <a:bodyPr/>
                    <a:lstStyle/>
                    <a:p>
                      <a:pPr algn="l">
                        <a:defRPr sz="1800">
                          <a:solidFill>
                            <a:srgbClr val="000000"/>
                          </a:solidFill>
                        </a:defRPr>
                      </a:pPr>
                      <a:r>
                        <a:rPr sz="1200">
                          <a:solidFill>
                            <a:srgbClr val="2A3990"/>
                          </a:solidFill>
                          <a:sym typeface="Arial"/>
                        </a:rPr>
                        <a:t>3</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Memcached</a:t>
                      </a:r>
                    </a:p>
                  </a:txBody>
                  <a:tcPr marL="45720" marR="45720" marT="45720" marB="45720" anchor="t" anchorCtr="0" horzOverflow="overflow"/>
                </a:tc>
                <a:tc>
                  <a:txBody>
                    <a:bodyPr/>
                    <a:lstStyle/>
                    <a:p>
                      <a:pPr marL="285750" indent="-285750" algn="l">
                        <a:buSzPct val="100000"/>
                        <a:buFont typeface="Arial"/>
                        <a:buChar char="•"/>
                        <a:defRPr sz="1200">
                          <a:sym typeface="Arial"/>
                        </a:defRPr>
                      </a:pPr>
                      <a:r>
                        <a:t>Memcached was an early pioneer in this category. It is open-source key-value in-memory cache and is better-suited for smaller and static data compared to Redis. </a:t>
                      </a:r>
                    </a:p>
                    <a:p>
                      <a:pPr marL="285750" indent="-285750" algn="l">
                        <a:buSzPct val="100000"/>
                        <a:buFont typeface="Arial"/>
                        <a:buChar char="•"/>
                        <a:defRPr sz="1200">
                          <a:sym typeface="Arial"/>
                        </a:defRPr>
                      </a:pPr>
                      <a:r>
                        <a:t>It has multithreaded architecture, as opposed to single threaded Redis</a:t>
                      </a:r>
                    </a:p>
                  </a:txBody>
                  <a:tcPr marL="45720" marR="45720" marT="45720" marB="45720" anchor="t" anchorCtr="0" horzOverflow="overflow"/>
                </a:tc>
              </a:tr>
              <a:tr h="791081">
                <a:tc>
                  <a:txBody>
                    <a:bodyPr/>
                    <a:lstStyle/>
                    <a:p>
                      <a:pPr algn="l">
                        <a:defRPr sz="1800">
                          <a:solidFill>
                            <a:srgbClr val="000000"/>
                          </a:solidFill>
                        </a:defRPr>
                      </a:pPr>
                      <a:r>
                        <a:rPr sz="1200">
                          <a:solidFill>
                            <a:srgbClr val="2A3990"/>
                          </a:solidFill>
                          <a:sym typeface="Arial"/>
                        </a:rPr>
                        <a:t>4</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Hazelcast</a:t>
                      </a:r>
                    </a:p>
                  </a:txBody>
                  <a:tcPr marL="45720" marR="45720" marT="45720" marB="45720" anchor="t" anchorCtr="0" horzOverflow="overflow"/>
                </a:tc>
                <a:tc>
                  <a:txBody>
                    <a:bodyPr/>
                    <a:lstStyle/>
                    <a:p>
                      <a:pPr marL="285750" indent="-285750" algn="l">
                        <a:buSzPct val="100000"/>
                        <a:buFont typeface="Arial"/>
                        <a:buChar char="•"/>
                        <a:defRPr sz="1200">
                          <a:sym typeface="Arial"/>
                        </a:defRPr>
                      </a:pPr>
                      <a:r>
                        <a:t>Hazelcast is optimized as in-memory data grid (IMDG). Works with recently announced open-source distributed data processing engine called Jet. </a:t>
                      </a:r>
                    </a:p>
                    <a:p>
                      <a:pPr marL="285750" indent="-285750" algn="l">
                        <a:buSzPct val="100000"/>
                        <a:buFont typeface="Arial"/>
                        <a:buChar char="•"/>
                        <a:defRPr sz="1200">
                          <a:sym typeface="Arial"/>
                        </a:defRPr>
                      </a:pPr>
                      <a:r>
                        <a:t>It is optimized to ingest high-volume data. </a:t>
                      </a:r>
                    </a:p>
                    <a:p>
                      <a:pPr marL="285750" indent="-285750" algn="l">
                        <a:buSzPct val="100000"/>
                        <a:buFont typeface="Arial"/>
                        <a:buChar char="•"/>
                        <a:defRPr sz="1200">
                          <a:sym typeface="Arial"/>
                        </a:defRPr>
                      </a:pPr>
                      <a:r>
                        <a:t>Hazelcast is available in open-source and commercial version in on-premises and cloud models. </a:t>
                      </a:r>
                    </a:p>
                  </a:txBody>
                  <a:tcPr marL="45720" marR="45720" marT="45720" marB="45720" anchor="t" anchorCtr="0" horzOverflow="overflow"/>
                </a:tc>
              </a:tr>
              <a:tr h="791081">
                <a:tc>
                  <a:txBody>
                    <a:bodyPr/>
                    <a:lstStyle/>
                    <a:p>
                      <a:pPr algn="l">
                        <a:defRPr sz="1800">
                          <a:solidFill>
                            <a:srgbClr val="000000"/>
                          </a:solidFill>
                        </a:defRPr>
                      </a:pPr>
                      <a:r>
                        <a:rPr sz="1200">
                          <a:solidFill>
                            <a:srgbClr val="2A3990"/>
                          </a:solidFill>
                          <a:sym typeface="Arial"/>
                        </a:rPr>
                        <a:t>5</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Aerospike</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Aerospike is optimized to store indexes in memory and data in memory or on solid-state drives (SSD) to provide low query latency and high scalability.</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311699" y="410000"/>
            <a:ext cx="8520601" cy="607801"/>
          </a:xfrm>
          <a:prstGeom prst="rect">
            <a:avLst/>
          </a:prstGeom>
        </p:spPr>
        <p:txBody>
          <a:bodyPr/>
          <a:lstStyle>
            <a:lvl1pPr defTabSz="850391">
              <a:defRPr sz="2790"/>
            </a:lvl1pPr>
          </a:lstStyle>
          <a:p>
            <a:pPr/>
            <a:r>
              <a:t>When / When Not to Use Key Value Data Store</a:t>
            </a:r>
          </a:p>
        </p:txBody>
      </p:sp>
      <p:sp>
        <p:nvSpPr>
          <p:cNvPr id="130" name="Text Placeholder 2"/>
          <p:cNvSpPr txBox="1"/>
          <p:nvPr>
            <p:ph type="body" idx="1"/>
          </p:nvPr>
        </p:nvSpPr>
        <p:spPr>
          <a:xfrm>
            <a:off x="311699" y="1229875"/>
            <a:ext cx="8520601" cy="3339001"/>
          </a:xfrm>
          <a:prstGeom prst="rect">
            <a:avLst/>
          </a:prstGeom>
        </p:spPr>
        <p:txBody>
          <a:bodyPr/>
          <a:lstStyle/>
          <a:p>
            <a:pPr marL="285750" indent="-285750">
              <a:buClr>
                <a:srgbClr val="434343"/>
              </a:buClr>
              <a:buSzPct val="100000"/>
              <a:buFont typeface="Arial"/>
              <a:buChar char="•"/>
            </a:pPr>
            <a:r>
              <a:t>Low latency writes or high insert performance</a:t>
            </a:r>
          </a:p>
          <a:p>
            <a:pPr marL="285750" indent="-285750">
              <a:buClr>
                <a:srgbClr val="434343"/>
              </a:buClr>
              <a:buSzPct val="100000"/>
              <a:buFont typeface="Arial"/>
              <a:buChar char="•"/>
            </a:pPr>
            <a:r>
              <a:t>Storing high frequency inserts such as web session logs</a:t>
            </a:r>
          </a:p>
          <a:p>
            <a:pPr marL="285750" indent="-285750">
              <a:buClr>
                <a:srgbClr val="434343"/>
              </a:buClr>
              <a:buSzPct val="100000"/>
              <a:buFont typeface="Arial"/>
              <a:buChar char="•"/>
            </a:pPr>
            <a:r>
              <a:t>Not for applications that require complex queries or SQL access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311699" y="410000"/>
            <a:ext cx="8520601" cy="607801"/>
          </a:xfrm>
          <a:prstGeom prst="rect">
            <a:avLst/>
          </a:prstGeom>
        </p:spPr>
        <p:txBody>
          <a:bodyPr/>
          <a:lstStyle>
            <a:lvl1pPr defTabSz="850391">
              <a:defRPr sz="2790"/>
            </a:lvl1pPr>
          </a:lstStyle>
          <a:p>
            <a:pPr/>
            <a:r>
              <a:t>Document Data Store</a:t>
            </a:r>
          </a:p>
        </p:txBody>
      </p:sp>
      <p:sp>
        <p:nvSpPr>
          <p:cNvPr id="133" name="Text Placeholder 2"/>
          <p:cNvSpPr txBox="1"/>
          <p:nvPr>
            <p:ph type="body" idx="1"/>
          </p:nvPr>
        </p:nvSpPr>
        <p:spPr>
          <a:xfrm>
            <a:off x="311699" y="1229875"/>
            <a:ext cx="8520601" cy="3339001"/>
          </a:xfrm>
          <a:prstGeom prst="rect">
            <a:avLst/>
          </a:prstGeom>
        </p:spPr>
        <p:txBody>
          <a:bodyPr/>
          <a:lstStyle/>
          <a:p>
            <a:pPr marL="171450" indent="-171450">
              <a:buClr>
                <a:srgbClr val="434343"/>
              </a:buClr>
              <a:buSzPct val="100000"/>
              <a:buFont typeface="Arial"/>
              <a:buChar char="•"/>
              <a:defRPr sz="1200"/>
            </a:pPr>
            <a:r>
              <a:t>Data is stored in a record that could be written in a self-describing format such as HTML, XML or JSON. Each record contains a complete set of information and has no external references</a:t>
            </a:r>
          </a:p>
          <a:p>
            <a:pPr marL="171450" indent="-171450">
              <a:buClr>
                <a:srgbClr val="434343"/>
              </a:buClr>
              <a:buSzPct val="100000"/>
              <a:buFont typeface="Arial"/>
              <a:buChar char="•"/>
              <a:defRPr sz="1200"/>
            </a:pPr>
            <a:r>
              <a:t>Each document has a primary key. It is important to model document databases based on the concurrency and read/update requirements</a:t>
            </a:r>
          </a:p>
          <a:p>
            <a:pPr marL="171450" indent="-171450">
              <a:buClr>
                <a:srgbClr val="434343"/>
              </a:buClr>
              <a:buSzPct val="100000"/>
              <a:buFont typeface="Arial"/>
              <a:buChar char="•"/>
              <a:defRPr sz="1200"/>
            </a:pPr>
            <a:r>
              <a:t>Document databases can provide ACID compliance within a single document only. Data access is through APIs. These databases provide very low read latency. </a:t>
            </a:r>
          </a:p>
          <a:p>
            <a:pPr marL="171450" indent="-171450">
              <a:buClr>
                <a:srgbClr val="434343"/>
              </a:buClr>
              <a:buSzPct val="100000"/>
              <a:buFont typeface="Arial"/>
              <a:buChar char="•"/>
              <a:defRPr sz="1200"/>
            </a:pPr>
            <a:r>
              <a:t>In order to achieve high performance and scalability, document databases are "sharded" across nodes in the cluster. Sharding is usually based on the hash key of the document or the document ID. High availability is achieved through replication. Each shard contains primary and secondary replicas. </a:t>
            </a:r>
          </a:p>
          <a:p>
            <a:pPr marL="171450" indent="-171450">
              <a:buClr>
                <a:srgbClr val="434343"/>
              </a:buClr>
              <a:buSzPct val="100000"/>
              <a:buFont typeface="Arial"/>
              <a:buChar char="•"/>
              <a:defRPr sz="1200"/>
            </a:pPr>
            <a:r>
              <a:t>Because JSON files can be verbose and large, efficiency is gained by compressing the files into binary JSON (BSON).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311699" y="410000"/>
            <a:ext cx="8520601" cy="607801"/>
          </a:xfrm>
          <a:prstGeom prst="rect">
            <a:avLst/>
          </a:prstGeom>
        </p:spPr>
        <p:txBody>
          <a:bodyPr/>
          <a:lstStyle>
            <a:lvl1pPr defTabSz="850391">
              <a:defRPr sz="2790"/>
            </a:lvl1pPr>
          </a:lstStyle>
          <a:p>
            <a:pPr/>
            <a:r>
              <a:t>Document Data Store Vendors/Product</a:t>
            </a:r>
          </a:p>
        </p:txBody>
      </p:sp>
      <p:sp>
        <p:nvSpPr>
          <p:cNvPr id="136" name="Text Placeholder 2"/>
          <p:cNvSpPr txBox="1"/>
          <p:nvPr>
            <p:ph type="body" idx="1"/>
          </p:nvPr>
        </p:nvSpPr>
        <p:spPr>
          <a:xfrm>
            <a:off x="311699" y="1229875"/>
            <a:ext cx="8520601" cy="3339001"/>
          </a:xfrm>
          <a:prstGeom prst="rect">
            <a:avLst/>
          </a:prstGeom>
        </p:spPr>
        <p:txBody>
          <a:bodyPr/>
          <a:lstStyle/>
          <a:p>
            <a:pPr/>
          </a:p>
        </p:txBody>
      </p:sp>
      <p:graphicFrame>
        <p:nvGraphicFramePr>
          <p:cNvPr id="137" name="Table 3"/>
          <p:cNvGraphicFramePr/>
          <p:nvPr/>
        </p:nvGraphicFramePr>
        <p:xfrm>
          <a:off x="311698" y="1263578"/>
          <a:ext cx="8520601" cy="111252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629401"/>
                <a:gridCol w="1573501"/>
                <a:gridCol w="6317698"/>
              </a:tblGrid>
              <a:tr h="370840">
                <a:tc>
                  <a:txBody>
                    <a:bodyPr/>
                    <a:lstStyle/>
                    <a:p>
                      <a:pPr algn="l">
                        <a:defRPr b="0" sz="1800">
                          <a:solidFill>
                            <a:srgbClr val="000000"/>
                          </a:solidFill>
                        </a:defRPr>
                      </a:pPr>
                      <a:r>
                        <a:rPr b="1" sz="1400">
                          <a:solidFill>
                            <a:srgbClr val="FFFFFF"/>
                          </a:solidFill>
                          <a:sym typeface="Arial"/>
                        </a:rPr>
                        <a:t>No</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Vendor/Product</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Features</a:t>
                      </a:r>
                    </a:p>
                  </a:txBody>
                  <a:tcPr marL="45720" marR="45720" marT="45720" marB="45720" anchor="t" anchorCtr="0" horzOverflow="overflow"/>
                </a:tc>
              </a:tr>
              <a:tr h="370840">
                <a:tc>
                  <a:txBody>
                    <a:bodyPr/>
                    <a:lstStyle/>
                    <a:p>
                      <a:pPr algn="l">
                        <a:defRPr sz="1800">
                          <a:solidFill>
                            <a:srgbClr val="000000"/>
                          </a:solidFill>
                        </a:defRPr>
                      </a:pPr>
                      <a:r>
                        <a:rPr sz="1400">
                          <a:solidFill>
                            <a:srgbClr val="2A3990"/>
                          </a:solidFill>
                          <a:sym typeface="Arial"/>
                        </a:rPr>
                        <a:t>1</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MongoDB</a:t>
                      </a:r>
                    </a:p>
                  </a:txBody>
                  <a:tcPr marL="45720" marR="45720" marT="45720" marB="45720" anchor="t" anchorCtr="0" horzOverflow="overflow"/>
                </a:tc>
                <a:tc>
                  <a:txBody>
                    <a:bodyPr/>
                    <a:lstStyle/>
                    <a:p>
                      <a:pPr marL="285750" indent="-285750" algn="l">
                        <a:buSzPct val="100000"/>
                        <a:buFont typeface="Arial"/>
                        <a:buChar char="•"/>
                        <a:defRPr sz="1400">
                          <a:sym typeface="Arial"/>
                        </a:defRPr>
                      </a:pPr>
                      <a:r>
                        <a:t>MongoDB is ranked as the most popular NoSQL data store. </a:t>
                      </a:r>
                    </a:p>
                    <a:p>
                      <a:pPr marL="285750" indent="-285750" algn="l">
                        <a:buSzPct val="100000"/>
                        <a:buFont typeface="Arial"/>
                        <a:buChar char="•"/>
                        <a:defRPr sz="1400">
                          <a:sym typeface="Arial"/>
                        </a:defRPr>
                      </a:pPr>
                      <a:r>
                        <a:t>It has excellent partitioning of data using sharding. </a:t>
                      </a:r>
                    </a:p>
                    <a:p>
                      <a:pPr marL="285750" indent="-285750" algn="l">
                        <a:buSzPct val="100000"/>
                        <a:buFont typeface="Arial"/>
                        <a:buChar char="•"/>
                        <a:defRPr sz="1400">
                          <a:sym typeface="Arial"/>
                        </a:defRPr>
                      </a:pPr>
                      <a:r>
                        <a:t>Its initial teething problems have been fixed as the product has matured. </a:t>
                      </a:r>
                    </a:p>
                    <a:p>
                      <a:pPr marL="285750" indent="-285750" algn="l">
                        <a:buSzPct val="100000"/>
                        <a:buFont typeface="Arial"/>
                        <a:buChar char="•"/>
                        <a:defRPr sz="1400">
                          <a:sym typeface="Arial"/>
                        </a:defRPr>
                      </a:pPr>
                      <a:r>
                        <a:t>It is highly popular due to ease of development and use. </a:t>
                      </a:r>
                    </a:p>
                    <a:p>
                      <a:pPr marL="285750" indent="-285750" algn="l">
                        <a:buSzPct val="100000"/>
                        <a:buFont typeface="Arial"/>
                        <a:buChar char="•"/>
                        <a:defRPr sz="1400">
                          <a:sym typeface="Arial"/>
                        </a:defRPr>
                      </a:pPr>
                      <a:r>
                        <a:t>A new hosted option is available from the company or from third-party providers. </a:t>
                      </a:r>
                    </a:p>
                  </a:txBody>
                  <a:tcPr marL="45720" marR="45720" marT="45720" marB="45720" anchor="t" anchorCtr="0" horzOverflow="overflow"/>
                </a:tc>
              </a:tr>
              <a:tr h="370840">
                <a:tc>
                  <a:txBody>
                    <a:bodyPr/>
                    <a:lstStyle/>
                    <a:p>
                      <a:pPr algn="l">
                        <a:defRPr sz="1800">
                          <a:solidFill>
                            <a:srgbClr val="000000"/>
                          </a:solidFill>
                        </a:defRPr>
                      </a:pPr>
                      <a:r>
                        <a:rPr sz="1400">
                          <a:solidFill>
                            <a:srgbClr val="2A3990"/>
                          </a:solidFill>
                          <a:sym typeface="Arial"/>
                        </a:rPr>
                        <a:t>2</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Amazon DynamoDB</a:t>
                      </a:r>
                    </a:p>
                  </a:txBody>
                  <a:tcPr marL="45720" marR="45720" marT="45720" marB="45720" anchor="t" anchorCtr="0" horzOverflow="overflow"/>
                </a:tc>
                <a:tc>
                  <a:txBody>
                    <a:bodyPr/>
                    <a:lstStyle/>
                    <a:p>
                      <a:pPr marL="285750" indent="-285750" algn="l">
                        <a:buSzPct val="100000"/>
                        <a:buFont typeface="Arial"/>
                        <a:buChar char="•"/>
                        <a:defRPr sz="1400">
                          <a:sym typeface="Arial"/>
                        </a:defRPr>
                      </a:pPr>
                      <a:r>
                        <a:t>DynamoDB is only available as a hosted option in Amazon Web Services (AWS) and excels as a fully managed offering. It is on a very strong upward growth and is among the most popular cloud databases. </a:t>
                      </a:r>
                    </a:p>
                    <a:p>
                      <a:pPr marL="285750" indent="-285750" algn="l">
                        <a:buSzPct val="100000"/>
                        <a:buFont typeface="Arial"/>
                        <a:buChar char="•"/>
                        <a:defRPr sz="1400">
                          <a:sym typeface="Arial"/>
                        </a:defRPr>
                      </a:pPr>
                      <a:r>
                        <a:t>It supports not only document but also key-value data structures and graph via TitanDB plug-in. </a:t>
                      </a:r>
                    </a:p>
                    <a:p>
                      <a:pPr marL="285750" indent="-285750" algn="l">
                        <a:buSzPct val="100000"/>
                        <a:buFont typeface="Arial"/>
                        <a:buChar char="•"/>
                        <a:defRPr sz="1400">
                          <a:sym typeface="Arial"/>
                        </a:defRPr>
                      </a:pPr>
                      <a:r>
                        <a:t>It is very well-integrated with the rest of the AWS stack offerings. </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itle 1"/>
          <p:cNvSpPr txBox="1"/>
          <p:nvPr>
            <p:ph type="title"/>
          </p:nvPr>
        </p:nvSpPr>
        <p:spPr>
          <a:xfrm>
            <a:off x="311699" y="410000"/>
            <a:ext cx="8520601" cy="607801"/>
          </a:xfrm>
          <a:prstGeom prst="rect">
            <a:avLst/>
          </a:prstGeom>
        </p:spPr>
        <p:txBody>
          <a:bodyPr/>
          <a:lstStyle>
            <a:lvl1pPr defTabSz="850391">
              <a:defRPr sz="2790"/>
            </a:lvl1pPr>
          </a:lstStyle>
          <a:p>
            <a:pPr/>
            <a:r>
              <a:t>Document Data Store Vendors/Product</a:t>
            </a:r>
          </a:p>
        </p:txBody>
      </p:sp>
      <p:sp>
        <p:nvSpPr>
          <p:cNvPr id="140" name="Text Placeholder 2"/>
          <p:cNvSpPr txBox="1"/>
          <p:nvPr>
            <p:ph type="body" idx="1"/>
          </p:nvPr>
        </p:nvSpPr>
        <p:spPr>
          <a:xfrm>
            <a:off x="311699" y="1229875"/>
            <a:ext cx="8520601" cy="3339001"/>
          </a:xfrm>
          <a:prstGeom prst="rect">
            <a:avLst/>
          </a:prstGeom>
        </p:spPr>
        <p:txBody>
          <a:bodyPr/>
          <a:lstStyle/>
          <a:p>
            <a:pPr/>
          </a:p>
        </p:txBody>
      </p:sp>
      <p:graphicFrame>
        <p:nvGraphicFramePr>
          <p:cNvPr id="141" name="Table 3"/>
          <p:cNvGraphicFramePr/>
          <p:nvPr/>
        </p:nvGraphicFramePr>
        <p:xfrm>
          <a:off x="329284" y="1229875"/>
          <a:ext cx="8503016" cy="111252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603573"/>
                <a:gridCol w="2115142"/>
                <a:gridCol w="5784299"/>
              </a:tblGrid>
              <a:tr h="370840">
                <a:tc>
                  <a:txBody>
                    <a:bodyPr/>
                    <a:lstStyle/>
                    <a:p>
                      <a:pPr algn="l">
                        <a:defRPr b="0" sz="1800">
                          <a:solidFill>
                            <a:srgbClr val="000000"/>
                          </a:solidFill>
                        </a:defRPr>
                      </a:pPr>
                      <a:r>
                        <a:rPr b="1" sz="1400">
                          <a:solidFill>
                            <a:srgbClr val="FFFFFF"/>
                          </a:solidFill>
                          <a:sym typeface="Arial"/>
                        </a:rPr>
                        <a:t>No</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Vendor/Product</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Features</a:t>
                      </a:r>
                    </a:p>
                  </a:txBody>
                  <a:tcPr marL="45720" marR="45720" marT="45720" marB="45720" anchor="t" anchorCtr="0" horzOverflow="overflow"/>
                </a:tc>
              </a:tr>
              <a:tr h="370840">
                <a:tc>
                  <a:txBody>
                    <a:bodyPr/>
                    <a:lstStyle/>
                    <a:p>
                      <a:pPr algn="l">
                        <a:defRPr sz="1800">
                          <a:solidFill>
                            <a:srgbClr val="000000"/>
                          </a:solidFill>
                        </a:defRPr>
                      </a:pPr>
                      <a:r>
                        <a:rPr sz="1400">
                          <a:solidFill>
                            <a:srgbClr val="2A3990"/>
                          </a:solidFill>
                          <a:sym typeface="Arial"/>
                        </a:rPr>
                        <a:t>3</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Apache CouchDB</a:t>
                      </a:r>
                    </a:p>
                  </a:txBody>
                  <a:tcPr marL="45720" marR="45720" marT="45720" marB="45720" anchor="t" anchorCtr="0" horzOverflow="overflow"/>
                </a:tc>
                <a:tc>
                  <a:txBody>
                    <a:bodyPr/>
                    <a:lstStyle/>
                    <a:p>
                      <a:pPr marL="285750" indent="-285750" algn="l">
                        <a:buSzPct val="100000"/>
                        <a:buFont typeface="Arial"/>
                        <a:buChar char="•"/>
                        <a:defRPr sz="1400">
                          <a:sym typeface="Arial"/>
                        </a:defRPr>
                      </a:pPr>
                      <a:r>
                        <a:t>CouchDB is highly scalable and available. </a:t>
                      </a:r>
                    </a:p>
                    <a:p>
                      <a:pPr marL="285750" indent="-285750" algn="l">
                        <a:buSzPct val="100000"/>
                        <a:buFont typeface="Arial"/>
                        <a:buChar char="•"/>
                        <a:defRPr sz="1400">
                          <a:sym typeface="Arial"/>
                        </a:defRPr>
                      </a:pPr>
                      <a:r>
                        <a:t>It provides an easy onramp from a single-server instance to highly clustered. </a:t>
                      </a:r>
                    </a:p>
                    <a:p>
                      <a:pPr marL="285750" indent="-285750" algn="l">
                        <a:buSzPct val="100000"/>
                        <a:buFont typeface="Arial"/>
                        <a:buChar char="•"/>
                        <a:defRPr sz="1400">
                          <a:sym typeface="Arial"/>
                        </a:defRPr>
                      </a:pPr>
                      <a:r>
                        <a:t>Large installations use Apache CouchDB for performance. </a:t>
                      </a:r>
                    </a:p>
                  </a:txBody>
                  <a:tcPr marL="45720" marR="45720" marT="45720" marB="45720" anchor="t" anchorCtr="0" horzOverflow="overflow"/>
                </a:tc>
              </a:tr>
              <a:tr h="370840">
                <a:tc>
                  <a:txBody>
                    <a:bodyPr/>
                    <a:lstStyle/>
                    <a:p>
                      <a:pPr algn="l">
                        <a:defRPr sz="1800">
                          <a:solidFill>
                            <a:srgbClr val="000000"/>
                          </a:solidFill>
                        </a:defRPr>
                      </a:pPr>
                      <a:r>
                        <a:rPr sz="1400">
                          <a:solidFill>
                            <a:srgbClr val="2A3990"/>
                          </a:solidFill>
                          <a:sym typeface="Arial"/>
                        </a:rPr>
                        <a:t>4</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Couchbase</a:t>
                      </a:r>
                    </a:p>
                  </a:txBody>
                  <a:tcPr marL="45720" marR="45720" marT="45720" marB="45720" anchor="t" anchorCtr="0" horzOverflow="overflow"/>
                </a:tc>
                <a:tc>
                  <a:txBody>
                    <a:bodyPr/>
                    <a:lstStyle/>
                    <a:p>
                      <a:pPr marL="285750" indent="-285750" algn="l">
                        <a:buSzPct val="100000"/>
                        <a:buFont typeface="Arial"/>
                        <a:buChar char="•"/>
                        <a:defRPr sz="1400">
                          <a:sym typeface="Arial"/>
                        </a:defRPr>
                      </a:pPr>
                      <a:r>
                        <a:t>Couchbase is available as open-source and distributed (earlier known as Membase) options and has been developed by the same team as Apache CouchDB. </a:t>
                      </a:r>
                    </a:p>
                    <a:p>
                      <a:pPr marL="285750" indent="-285750" algn="l">
                        <a:buSzPct val="100000"/>
                        <a:buFont typeface="Arial"/>
                        <a:buChar char="•"/>
                        <a:defRPr sz="1400">
                          <a:sym typeface="Arial"/>
                        </a:defRPr>
                      </a:pPr>
                      <a:r>
                        <a:t>It is compatible with the popular key-value store called memcached, thus providing both low-latency reads via in-memory caching and disk storage for persistent storage. </a:t>
                      </a:r>
                    </a:p>
                    <a:p>
                      <a:pPr marL="285750" indent="-285750" algn="l">
                        <a:buSzPct val="100000"/>
                        <a:buFont typeface="Arial"/>
                        <a:buChar char="•"/>
                        <a:defRPr sz="1400">
                          <a:sym typeface="Arial"/>
                        </a:defRPr>
                      </a:pPr>
                      <a:r>
                        <a:t>Its commercial version is deployed at large enterprise clients to handle big data needs. </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Title 1"/>
          <p:cNvSpPr txBox="1"/>
          <p:nvPr>
            <p:ph type="title"/>
          </p:nvPr>
        </p:nvSpPr>
        <p:spPr>
          <a:xfrm>
            <a:off x="311699" y="410000"/>
            <a:ext cx="8520601" cy="607801"/>
          </a:xfrm>
          <a:prstGeom prst="rect">
            <a:avLst/>
          </a:prstGeom>
        </p:spPr>
        <p:txBody>
          <a:bodyPr/>
          <a:lstStyle>
            <a:lvl1pPr defTabSz="850391">
              <a:defRPr sz="2790"/>
            </a:lvl1pPr>
          </a:lstStyle>
          <a:p>
            <a:pPr/>
            <a:r>
              <a:t>Document Data Store Vendors/Product</a:t>
            </a:r>
          </a:p>
        </p:txBody>
      </p:sp>
      <p:sp>
        <p:nvSpPr>
          <p:cNvPr id="144" name="Text Placeholder 2"/>
          <p:cNvSpPr txBox="1"/>
          <p:nvPr>
            <p:ph type="body" idx="1"/>
          </p:nvPr>
        </p:nvSpPr>
        <p:spPr>
          <a:xfrm>
            <a:off x="311699" y="1229875"/>
            <a:ext cx="8520601" cy="3339001"/>
          </a:xfrm>
          <a:prstGeom prst="rect">
            <a:avLst/>
          </a:prstGeom>
        </p:spPr>
        <p:txBody>
          <a:bodyPr/>
          <a:lstStyle/>
          <a:p>
            <a:pPr/>
          </a:p>
        </p:txBody>
      </p:sp>
      <p:graphicFrame>
        <p:nvGraphicFramePr>
          <p:cNvPr id="145" name="Table 3"/>
          <p:cNvGraphicFramePr/>
          <p:nvPr/>
        </p:nvGraphicFramePr>
        <p:xfrm>
          <a:off x="311698" y="1229872"/>
          <a:ext cx="8520601" cy="186784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50302"/>
                <a:gridCol w="1524000"/>
                <a:gridCol w="6546298"/>
              </a:tblGrid>
              <a:tr h="373569">
                <a:tc>
                  <a:txBody>
                    <a:bodyPr/>
                    <a:lstStyle/>
                    <a:p>
                      <a:pPr algn="l">
                        <a:defRPr b="0" sz="1800">
                          <a:solidFill>
                            <a:srgbClr val="000000"/>
                          </a:solidFill>
                        </a:defRPr>
                      </a:pPr>
                      <a:r>
                        <a:rPr b="1" sz="1400">
                          <a:solidFill>
                            <a:srgbClr val="FFFFFF"/>
                          </a:solidFill>
                          <a:sym typeface="Arial"/>
                        </a:rPr>
                        <a:t>No</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Vendor/Product</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Features</a:t>
                      </a:r>
                    </a:p>
                  </a:txBody>
                  <a:tcPr marL="45720" marR="45720" marT="45720" marB="45720" anchor="t" anchorCtr="0" horzOverflow="overflow"/>
                </a:tc>
              </a:tr>
              <a:tr h="373569">
                <a:tc>
                  <a:txBody>
                    <a:bodyPr/>
                    <a:lstStyle/>
                    <a:p>
                      <a:pPr algn="l">
                        <a:defRPr sz="1800">
                          <a:solidFill>
                            <a:srgbClr val="000000"/>
                          </a:solidFill>
                        </a:defRPr>
                      </a:pPr>
                      <a:r>
                        <a:rPr sz="1400">
                          <a:solidFill>
                            <a:srgbClr val="2A3990"/>
                          </a:solidFill>
                          <a:sym typeface="Arial"/>
                        </a:rPr>
                        <a:t>5</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IBM Cloudant</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Cloudant shares the same core as Apache CouchDB. 
Its hosted version is available from IBM. </a:t>
                      </a:r>
                    </a:p>
                  </a:txBody>
                  <a:tcPr marL="45720" marR="45720" marT="45720" marB="45720" anchor="t" anchorCtr="0" horzOverflow="overflow"/>
                </a:tc>
              </a:tr>
              <a:tr h="373569">
                <a:tc>
                  <a:txBody>
                    <a:bodyPr/>
                    <a:lstStyle/>
                    <a:p>
                      <a:pPr algn="l">
                        <a:defRPr sz="1800">
                          <a:solidFill>
                            <a:srgbClr val="000000"/>
                          </a:solidFill>
                        </a:defRPr>
                      </a:pPr>
                      <a:r>
                        <a:rPr sz="1400">
                          <a:solidFill>
                            <a:srgbClr val="2A3990"/>
                          </a:solidFill>
                          <a:sym typeface="Arial"/>
                        </a:rPr>
                        <a:t>6</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MarkLogic</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MarkLogic started as an XML database, but it provides support for document and search data stores while providing full ACID compliance.</a:t>
                      </a:r>
                    </a:p>
                  </a:txBody>
                  <a:tcPr marL="45720" marR="45720" marT="45720" marB="45720" anchor="t" anchorCtr="0" horzOverflow="overflow"/>
                </a:tc>
              </a:tr>
              <a:tr h="373569">
                <a:tc>
                  <a:txBody>
                    <a:bodyPr/>
                    <a:lstStyle/>
                    <a:p>
                      <a:pPr algn="l">
                        <a:defRPr sz="1800">
                          <a:solidFill>
                            <a:srgbClr val="000000"/>
                          </a:solidFill>
                        </a:defRPr>
                      </a:pPr>
                      <a:r>
                        <a:rPr sz="1400">
                          <a:solidFill>
                            <a:srgbClr val="2A3990"/>
                          </a:solidFill>
                          <a:sym typeface="Arial"/>
                        </a:rPr>
                        <a:t>7</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Microsoft Azure DocumentDB</a:t>
                      </a:r>
                    </a:p>
                  </a:txBody>
                  <a:tcPr marL="45720" marR="45720" marT="45720" marB="45720" anchor="t" anchorCtr="0" horzOverflow="overflow"/>
                </a:tc>
                <a:tc>
                  <a:txBody>
                    <a:bodyPr/>
                    <a:lstStyle/>
                    <a:p>
                      <a:pPr algn="l">
                        <a:defRPr sz="1400">
                          <a:sym typeface="Arial"/>
                        </a:defRPr>
                      </a:pPr>
                      <a:r>
                        <a:t>Microsoft's Azure-based fully managed offering has seen a strong growth. </a:t>
                      </a:r>
                    </a:p>
                    <a:p>
                      <a:pPr algn="l">
                        <a:defRPr sz="1400">
                          <a:sym typeface="Arial"/>
                        </a:defRPr>
                      </a:pPr>
                      <a:r>
                        <a:t>It is compatible with MongoDB, thus providing applications written in MongoDB a migration path to Azure cloud. </a:t>
                      </a:r>
                    </a:p>
                  </a:txBody>
                  <a:tcPr marL="45720" marR="45720" marT="45720" marB="45720" anchor="t" anchorCtr="0" horzOverflow="overflow"/>
                </a:tc>
              </a:tr>
              <a:tr h="373569">
                <a:tc>
                  <a:txBody>
                    <a:bodyPr/>
                    <a:lstStyle/>
                    <a:p>
                      <a:pPr algn="l">
                        <a:defRPr sz="1800">
                          <a:solidFill>
                            <a:srgbClr val="000000"/>
                          </a:solidFill>
                        </a:defRPr>
                      </a:pPr>
                      <a:r>
                        <a:rPr sz="1400">
                          <a:solidFill>
                            <a:srgbClr val="2A3990"/>
                          </a:solidFill>
                          <a:sym typeface="Arial"/>
                        </a:rPr>
                        <a:t>8</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Google Cloud Datastore</a:t>
                      </a:r>
                    </a:p>
                  </a:txBody>
                  <a:tcPr marL="45720" marR="45720" marT="45720" marB="45720" anchor="t" anchorCtr="0" horzOverflow="overflow"/>
                </a:tc>
                <a:tc>
                  <a:txBody>
                    <a:bodyPr/>
                    <a:lstStyle/>
                    <a:p>
                      <a:pPr algn="l">
                        <a:defRPr sz="1400">
                          <a:sym typeface="Arial"/>
                        </a:defRPr>
                      </a:pPr>
                      <a:r>
                        <a:t>Google Cloud Datastore is fully managed with automatic support for sharding and replication. </a:t>
                      </a:r>
                    </a:p>
                    <a:p>
                      <a:pPr algn="l">
                        <a:defRPr sz="1400">
                          <a:sym typeface="Arial"/>
                        </a:defRPr>
                      </a:pPr>
                      <a:r>
                        <a:t>It is highly scalable and consistent. </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311699" y="410000"/>
            <a:ext cx="8520601" cy="607801"/>
          </a:xfrm>
          <a:prstGeom prst="rect">
            <a:avLst/>
          </a:prstGeom>
        </p:spPr>
        <p:txBody>
          <a:bodyPr/>
          <a:lstStyle>
            <a:lvl1pPr defTabSz="850391">
              <a:defRPr sz="2790"/>
            </a:lvl1pPr>
          </a:lstStyle>
          <a:p>
            <a:pPr/>
            <a:r>
              <a:t>When / When Not Use Document Data Store</a:t>
            </a:r>
          </a:p>
        </p:txBody>
      </p:sp>
      <p:sp>
        <p:nvSpPr>
          <p:cNvPr id="148" name="Text Placeholder 2"/>
          <p:cNvSpPr txBox="1"/>
          <p:nvPr>
            <p:ph type="body" idx="1"/>
          </p:nvPr>
        </p:nvSpPr>
        <p:spPr>
          <a:xfrm>
            <a:off x="311699" y="1229875"/>
            <a:ext cx="8520601" cy="3339001"/>
          </a:xfrm>
          <a:prstGeom prst="rect">
            <a:avLst/>
          </a:prstGeom>
        </p:spPr>
        <p:txBody>
          <a:bodyPr/>
          <a:lstStyle/>
          <a:p>
            <a:pPr marL="285750" indent="-285750">
              <a:buClr>
                <a:srgbClr val="434343"/>
              </a:buClr>
              <a:buSzPct val="100000"/>
              <a:buFont typeface="Arial"/>
              <a:buChar char="•"/>
            </a:pPr>
            <a:r>
              <a:t>Low-latency reads and easy migration from RDBMS </a:t>
            </a:r>
          </a:p>
          <a:p>
            <a:pPr marL="285750" indent="-285750">
              <a:buClr>
                <a:srgbClr val="434343"/>
              </a:buClr>
              <a:buSzPct val="100000"/>
              <a:buFont typeface="Arial"/>
              <a:buChar char="•"/>
            </a:pPr>
            <a:r>
              <a:t>Best for applications with dynamic data that need a schema-less data store </a:t>
            </a:r>
          </a:p>
          <a:p>
            <a:pPr marL="285750" indent="-285750">
              <a:buClr>
                <a:srgbClr val="434343"/>
              </a:buClr>
              <a:buSzPct val="100000"/>
              <a:buFont typeface="Arial"/>
              <a:buChar char="•"/>
            </a:pPr>
            <a:r>
              <a:t>Not for applications that require strong consistency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title"/>
          </p:nvPr>
        </p:nvSpPr>
        <p:spPr>
          <a:xfrm>
            <a:off x="311699" y="410000"/>
            <a:ext cx="8520601" cy="607801"/>
          </a:xfrm>
          <a:prstGeom prst="rect">
            <a:avLst/>
          </a:prstGeom>
        </p:spPr>
        <p:txBody>
          <a:bodyPr/>
          <a:lstStyle>
            <a:lvl1pPr defTabSz="850391">
              <a:defRPr sz="2790"/>
            </a:lvl1pPr>
          </a:lstStyle>
          <a:p>
            <a:pPr/>
            <a:r>
              <a:t>Column-Oriented Data Store</a:t>
            </a:r>
          </a:p>
        </p:txBody>
      </p:sp>
      <p:sp>
        <p:nvSpPr>
          <p:cNvPr id="151" name="Text Placeholder 2"/>
          <p:cNvSpPr txBox="1"/>
          <p:nvPr>
            <p:ph type="body" idx="1"/>
          </p:nvPr>
        </p:nvSpPr>
        <p:spPr>
          <a:xfrm>
            <a:off x="311699" y="1229875"/>
            <a:ext cx="8520601" cy="3339001"/>
          </a:xfrm>
          <a:prstGeom prst="rect">
            <a:avLst/>
          </a:prstGeom>
        </p:spPr>
        <p:txBody>
          <a:bodyPr/>
          <a:lstStyle/>
          <a:p>
            <a:pPr marL="285750" indent="-285750">
              <a:buClr>
                <a:srgbClr val="434343"/>
              </a:buClr>
              <a:buSzPct val="100000"/>
              <a:buFont typeface="Arial"/>
              <a:buChar char="•"/>
            </a:pPr>
            <a:r>
              <a:t>It organizes similar columns in a manner that provides very high throughput.</a:t>
            </a:r>
          </a:p>
          <a:p>
            <a:pPr marL="285750" indent="-285750">
              <a:buClr>
                <a:srgbClr val="434343"/>
              </a:buClr>
              <a:buSzPct val="100000"/>
              <a:buFont typeface="Arial"/>
              <a:buChar char="•"/>
            </a:pPr>
            <a:r>
              <a:t>Columns can be added on-the-fly, and the schema need not be defined in advance. </a:t>
            </a:r>
          </a:p>
          <a:p>
            <a:pPr marL="285750" indent="-285750">
              <a:buClr>
                <a:srgbClr val="434343"/>
              </a:buClr>
              <a:buSzPct val="100000"/>
              <a:buFont typeface="Arial"/>
              <a:buChar char="•"/>
            </a:pPr>
            <a:r>
              <a:t>Data is still stored in rows, and the primary key is still the row key, which is used to partition data across nodes within a cluster. However, instead of storing the same number of columns in the row, as in a row store relational database, each row may have a different number of columns, which reduces the problem of sparse tables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xfrm>
            <a:off x="311699" y="410000"/>
            <a:ext cx="8520601" cy="607801"/>
          </a:xfrm>
          <a:prstGeom prst="rect">
            <a:avLst/>
          </a:prstGeom>
        </p:spPr>
        <p:txBody>
          <a:bodyPr/>
          <a:lstStyle>
            <a:lvl1pPr defTabSz="850391">
              <a:defRPr sz="2790"/>
            </a:lvl1pPr>
          </a:lstStyle>
          <a:p>
            <a:pPr/>
            <a:r>
              <a:t>Vendor/Product</a:t>
            </a:r>
          </a:p>
        </p:txBody>
      </p:sp>
      <p:sp>
        <p:nvSpPr>
          <p:cNvPr id="154" name="Text Placeholder 2"/>
          <p:cNvSpPr txBox="1"/>
          <p:nvPr>
            <p:ph type="body" idx="1"/>
          </p:nvPr>
        </p:nvSpPr>
        <p:spPr>
          <a:xfrm>
            <a:off x="311699" y="1229875"/>
            <a:ext cx="8520601" cy="3339001"/>
          </a:xfrm>
          <a:prstGeom prst="rect">
            <a:avLst/>
          </a:prstGeom>
        </p:spPr>
        <p:txBody>
          <a:bodyPr/>
          <a:lstStyle/>
          <a:p>
            <a:pPr/>
          </a:p>
        </p:txBody>
      </p:sp>
      <p:graphicFrame>
        <p:nvGraphicFramePr>
          <p:cNvPr id="155" name="Table 3"/>
          <p:cNvGraphicFramePr/>
          <p:nvPr/>
        </p:nvGraphicFramePr>
        <p:xfrm>
          <a:off x="271708" y="895350"/>
          <a:ext cx="8520598" cy="35677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735908"/>
                <a:gridCol w="1695593"/>
                <a:gridCol w="6089097"/>
              </a:tblGrid>
              <a:tr h="309965">
                <a:tc>
                  <a:txBody>
                    <a:bodyPr/>
                    <a:lstStyle/>
                    <a:p>
                      <a:pPr algn="l">
                        <a:defRPr b="0" sz="1800">
                          <a:solidFill>
                            <a:srgbClr val="000000"/>
                          </a:solidFill>
                        </a:defRPr>
                      </a:pPr>
                      <a:r>
                        <a:rPr b="1" sz="1400">
                          <a:solidFill>
                            <a:srgbClr val="FFFFFF"/>
                          </a:solidFill>
                          <a:sym typeface="Arial"/>
                        </a:rPr>
                        <a:t>No</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Product/Vendor</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Feature</a:t>
                      </a:r>
                    </a:p>
                  </a:txBody>
                  <a:tcPr marL="45720" marR="45720" marT="45720" marB="45720" anchor="t" anchorCtr="0" horzOverflow="overflow"/>
                </a:tc>
              </a:tr>
              <a:tr h="1442635">
                <a:tc>
                  <a:txBody>
                    <a:bodyPr/>
                    <a:lstStyle/>
                    <a:p>
                      <a:pPr algn="l">
                        <a:defRPr sz="1800">
                          <a:solidFill>
                            <a:srgbClr val="000000"/>
                          </a:solidFill>
                        </a:defRPr>
                      </a:pPr>
                      <a:r>
                        <a:rPr sz="1200">
                          <a:solidFill>
                            <a:srgbClr val="2A3990"/>
                          </a:solidFill>
                          <a:sym typeface="Arial"/>
                        </a:rPr>
                        <a:t>1</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Apache Cassandra</a:t>
                      </a:r>
                    </a:p>
                  </a:txBody>
                  <a:tcPr marL="45720" marR="45720" marT="45720" marB="45720" anchor="t" anchorCtr="0" horzOverflow="overflow"/>
                </a:tc>
                <a:tc>
                  <a:txBody>
                    <a:bodyPr/>
                    <a:lstStyle/>
                    <a:p>
                      <a:pPr marL="171450" indent="-171450" algn="l">
                        <a:buSzPct val="100000"/>
                        <a:buFont typeface="Arial"/>
                        <a:buChar char="•"/>
                        <a:defRPr sz="1200">
                          <a:sym typeface="Arial"/>
                        </a:defRPr>
                      </a:pPr>
                      <a:r>
                        <a:t>Cassandra is available as open source from Apache or via a supported version from DataStax. </a:t>
                      </a:r>
                    </a:p>
                    <a:p>
                      <a:pPr marL="171450" indent="-171450" algn="l">
                        <a:buSzPct val="100000"/>
                        <a:buFont typeface="Arial"/>
                        <a:buChar char="•"/>
                        <a:defRPr sz="1200">
                          <a:sym typeface="Arial"/>
                        </a:defRPr>
                      </a:pPr>
                      <a:r>
                        <a:t>It was originally developed by Facebook and based on Amazon DynamoDB and Google Bigtable. </a:t>
                      </a:r>
                    </a:p>
                    <a:p>
                      <a:pPr marL="171450" indent="-171450" algn="l">
                        <a:buSzPct val="100000"/>
                        <a:buFont typeface="Arial"/>
                        <a:buChar char="•"/>
                        <a:defRPr sz="1200">
                          <a:sym typeface="Arial"/>
                        </a:defRPr>
                      </a:pPr>
                      <a:r>
                        <a:t>It has high scalability and performance. </a:t>
                      </a:r>
                    </a:p>
                    <a:p>
                      <a:pPr marL="171450" indent="-171450" algn="l">
                        <a:buSzPct val="100000"/>
                        <a:buFont typeface="Arial"/>
                        <a:buChar char="•"/>
                        <a:defRPr sz="1200">
                          <a:sym typeface="Arial"/>
                        </a:defRPr>
                      </a:pPr>
                      <a:r>
                        <a:t>Data access is via SQL-like Cassandra Query Language (CQL). </a:t>
                      </a:r>
                    </a:p>
                    <a:p>
                      <a:pPr marL="171450" indent="-171450" algn="l">
                        <a:buSzPct val="100000"/>
                        <a:buFont typeface="Arial"/>
                        <a:buChar char="•"/>
                        <a:defRPr sz="1200">
                          <a:sym typeface="Arial"/>
                        </a:defRPr>
                      </a:pPr>
                      <a:r>
                        <a:t>In addition to columns, it supports key-value, tabular and now graph (TitanDB). </a:t>
                      </a:r>
                    </a:p>
                  </a:txBody>
                  <a:tcPr marL="45720" marR="45720" marT="45720" marB="45720" anchor="t" anchorCtr="0" horzOverflow="overflow"/>
                </a:tc>
              </a:tr>
              <a:tr h="1335955">
                <a:tc>
                  <a:txBody>
                    <a:bodyPr/>
                    <a:lstStyle/>
                    <a:p>
                      <a:pPr algn="l">
                        <a:defRPr sz="1800">
                          <a:solidFill>
                            <a:srgbClr val="000000"/>
                          </a:solidFill>
                        </a:defRPr>
                      </a:pPr>
                      <a:r>
                        <a:rPr sz="1200">
                          <a:solidFill>
                            <a:srgbClr val="2A3990"/>
                          </a:solidFill>
                          <a:sym typeface="Arial"/>
                        </a:rPr>
                        <a:t>2</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Apache HBase</a:t>
                      </a:r>
                    </a:p>
                  </a:txBody>
                  <a:tcPr marL="45720" marR="45720" marT="45720" marB="45720" anchor="t" anchorCtr="0" horzOverflow="overflow"/>
                </a:tc>
                <a:tc>
                  <a:txBody>
                    <a:bodyPr/>
                    <a:lstStyle/>
                    <a:p>
                      <a:pPr marL="171450" indent="-171450" algn="l">
                        <a:buSzPct val="100000"/>
                        <a:buFont typeface="Arial"/>
                        <a:buChar char="•"/>
                        <a:defRPr sz="1200">
                          <a:sym typeface="Arial"/>
                        </a:defRPr>
                      </a:pPr>
                      <a:r>
                        <a:t>HBase is column-oriented key value store and an open-source implementation of Google Bigtable. </a:t>
                      </a:r>
                    </a:p>
                    <a:p>
                      <a:pPr marL="171450" indent="-171450" algn="l">
                        <a:buSzPct val="100000"/>
                        <a:buFont typeface="Arial"/>
                        <a:buChar char="•"/>
                        <a:defRPr sz="1200">
                          <a:sym typeface="Arial"/>
                        </a:defRPr>
                      </a:pPr>
                      <a:r>
                        <a:t>It is well-integrated with the Hadoop ecosystem. For example, HBase can be managed along with the rest of the Hadoop ecosystem components using Apache ZooKeeper (Cassandra uses its own protocol called Gossip). </a:t>
                      </a:r>
                    </a:p>
                    <a:p>
                      <a:pPr marL="171450" indent="-171450" algn="l">
                        <a:buSzPct val="100000"/>
                        <a:buFont typeface="Arial"/>
                        <a:buChar char="•"/>
                        <a:defRPr sz="1200">
                          <a:sym typeface="Arial"/>
                        </a:defRPr>
                      </a:pPr>
                      <a:r>
                        <a:t>Data access is via Java, Thrift and RESTful APIs. </a:t>
                      </a:r>
                    </a:p>
                    <a:p>
                      <a:pPr marL="171450" indent="-171450" algn="l">
                        <a:buSzPct val="100000"/>
                        <a:buFont typeface="Arial"/>
                        <a:buChar char="•"/>
                        <a:defRPr sz="1200">
                          <a:sym typeface="Arial"/>
                        </a:defRPr>
                      </a:pPr>
                      <a:r>
                        <a:t>Its replication is master-slave. </a:t>
                      </a:r>
                    </a:p>
                  </a:txBody>
                  <a:tcPr marL="45720" marR="45720" marT="45720" marB="45720" anchor="t" anchorCtr="0" horzOverflow="overflow"/>
                </a:tc>
              </a:tr>
              <a:tr h="479146">
                <a:tc>
                  <a:txBody>
                    <a:bodyPr/>
                    <a:lstStyle/>
                    <a:p>
                      <a:pPr algn="l">
                        <a:defRPr sz="1800">
                          <a:solidFill>
                            <a:srgbClr val="000000"/>
                          </a:solidFill>
                        </a:defRPr>
                      </a:pPr>
                      <a:r>
                        <a:rPr sz="1200">
                          <a:solidFill>
                            <a:srgbClr val="2A3990"/>
                          </a:solidFill>
                          <a:sym typeface="Arial"/>
                        </a:rPr>
                        <a:t>3</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Apache Accumulo</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a column-oriented data store with very low-grained security at cell level.</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xfrm>
            <a:off x="311699" y="410000"/>
            <a:ext cx="8520601" cy="607801"/>
          </a:xfrm>
          <a:prstGeom prst="rect">
            <a:avLst/>
          </a:prstGeom>
        </p:spPr>
        <p:txBody>
          <a:bodyPr/>
          <a:lstStyle>
            <a:lvl1pPr defTabSz="850391">
              <a:defRPr sz="2790"/>
            </a:lvl1pPr>
          </a:lstStyle>
          <a:p>
            <a:pPr/>
            <a:r>
              <a:t>When / When Not Use Columnar Data Store</a:t>
            </a:r>
          </a:p>
        </p:txBody>
      </p:sp>
      <p:sp>
        <p:nvSpPr>
          <p:cNvPr id="158" name="Text Placeholder 2"/>
          <p:cNvSpPr txBox="1"/>
          <p:nvPr>
            <p:ph type="body" idx="1"/>
          </p:nvPr>
        </p:nvSpPr>
        <p:spPr>
          <a:xfrm>
            <a:off x="311699" y="1229875"/>
            <a:ext cx="8520601" cy="3339001"/>
          </a:xfrm>
          <a:prstGeom prst="rect">
            <a:avLst/>
          </a:prstGeom>
        </p:spPr>
        <p:txBody>
          <a:bodyPr/>
          <a:lstStyle/>
          <a:p>
            <a:pPr marL="285750" indent="-285750">
              <a:buClr>
                <a:srgbClr val="434343"/>
              </a:buClr>
              <a:buSzPct val="100000"/>
              <a:buFont typeface="Arial"/>
              <a:buChar char="•"/>
            </a:pPr>
            <a:r>
              <a:t>You need a database to handle very large data volumes with scalable and highly available architecture</a:t>
            </a:r>
          </a:p>
          <a:p>
            <a:pPr marL="285750" indent="-285750">
              <a:buClr>
                <a:srgbClr val="434343"/>
              </a:buClr>
              <a:buSzPct val="100000"/>
              <a:buFont typeface="Arial"/>
              <a:buChar char="•"/>
            </a:pPr>
            <a:r>
              <a:t>New hybrid data stores where row store handles fast ingest and column store handles fast reads.</a:t>
            </a:r>
          </a:p>
          <a:p>
            <a:pPr marL="285750" indent="-285750">
              <a:buClr>
                <a:srgbClr val="434343"/>
              </a:buClr>
              <a:buSzPct val="100000"/>
              <a:buFont typeface="Arial"/>
              <a:buChar char="•"/>
            </a:pPr>
            <a:r>
              <a:t>Analyzing log data or need scanning huge, two-dimension join-less tables is a requirement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Shape 113"/>
          <p:cNvSpPr txBox="1"/>
          <p:nvPr>
            <p:ph type="title"/>
          </p:nvPr>
        </p:nvSpPr>
        <p:spPr>
          <a:xfrm>
            <a:off x="311699" y="410000"/>
            <a:ext cx="8520601" cy="607801"/>
          </a:xfrm>
          <a:prstGeom prst="rect">
            <a:avLst/>
          </a:prstGeom>
        </p:spPr>
        <p:txBody>
          <a:bodyPr/>
          <a:lstStyle>
            <a:lvl1pPr defTabSz="850391">
              <a:defRPr sz="2790"/>
            </a:lvl1pPr>
          </a:lstStyle>
          <a:p>
            <a:pPr/>
            <a:r>
              <a:t>RDBMS vs NoSQL</a:t>
            </a:r>
          </a:p>
        </p:txBody>
      </p:sp>
      <p:sp>
        <p:nvSpPr>
          <p:cNvPr id="94" name="Shape 114"/>
          <p:cNvSpPr txBox="1"/>
          <p:nvPr>
            <p:ph type="body" idx="1"/>
          </p:nvPr>
        </p:nvSpPr>
        <p:spPr>
          <a:xfrm>
            <a:off x="311699" y="1229875"/>
            <a:ext cx="8520601" cy="3339001"/>
          </a:xfrm>
          <a:prstGeom prst="rect">
            <a:avLst/>
          </a:prstGeom>
        </p:spPr>
        <p:txBody>
          <a:bodyPr/>
          <a:lstStyle/>
          <a:p>
            <a:pPr marL="285750" indent="-285750">
              <a:buClr>
                <a:srgbClr val="434343"/>
              </a:buClr>
              <a:buSzPct val="100000"/>
              <a:buFont typeface="Arial"/>
              <a:buChar char="•"/>
            </a:pPr>
            <a:r>
              <a:t>Relational database is a digital database base on relational model of data</a:t>
            </a:r>
          </a:p>
          <a:p>
            <a:pPr lvl="1" marL="285750" indent="-285750">
              <a:buClr>
                <a:srgbClr val="434343"/>
              </a:buClr>
              <a:buSzPct val="100000"/>
              <a:buFont typeface="Arial"/>
              <a:buChar char="•"/>
              <a:defRPr sz="1400"/>
            </a:pPr>
            <a:r>
              <a:t>Relational model organizes data into one or more relation (table) of tuples (row)</a:t>
            </a:r>
          </a:p>
          <a:p>
            <a:pPr marL="285750" indent="-285750">
              <a:buClr>
                <a:srgbClr val="434343"/>
              </a:buClr>
              <a:buSzPct val="100000"/>
              <a:buFont typeface="Arial"/>
              <a:buChar char="•"/>
            </a:pPr>
            <a:r>
              <a:t>Non-Relational database or NoSQL DB(Not Only SQL) provides a mechanism for storage and retrieval of data that is modeled other than tabular relational used in relational DB.</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311699" y="410000"/>
            <a:ext cx="8520601" cy="607801"/>
          </a:xfrm>
          <a:prstGeom prst="rect">
            <a:avLst/>
          </a:prstGeom>
        </p:spPr>
        <p:txBody>
          <a:bodyPr/>
          <a:lstStyle>
            <a:lvl1pPr defTabSz="850391">
              <a:defRPr sz="2790"/>
            </a:lvl1pPr>
          </a:lstStyle>
          <a:p>
            <a:pPr/>
            <a:r>
              <a:t>Graph Data Store</a:t>
            </a:r>
          </a:p>
        </p:txBody>
      </p:sp>
      <p:sp>
        <p:nvSpPr>
          <p:cNvPr id="161" name="Text Placeholder 2"/>
          <p:cNvSpPr txBox="1"/>
          <p:nvPr>
            <p:ph type="body" idx="1"/>
          </p:nvPr>
        </p:nvSpPr>
        <p:spPr>
          <a:xfrm>
            <a:off x="311699" y="1229875"/>
            <a:ext cx="8520601" cy="3339001"/>
          </a:xfrm>
          <a:prstGeom prst="rect">
            <a:avLst/>
          </a:prstGeom>
        </p:spPr>
        <p:txBody>
          <a:bodyPr/>
          <a:lstStyle/>
          <a:p>
            <a:pPr marL="285750" indent="-285750">
              <a:buClr>
                <a:srgbClr val="434343"/>
              </a:buClr>
              <a:buSzPct val="100000"/>
              <a:buFont typeface="Arial"/>
              <a:buChar char="•"/>
            </a:pPr>
            <a:r>
              <a:t>Hierarchical data is represented in relational databases with the help of foreign keys. When this "graph of relations" grows, relational databases are no longer the most efficient way to query. Use of "joins" across multiple tables in a query can be very expensive in terms of resources and time, especially for traversing large graphs. </a:t>
            </a:r>
          </a:p>
          <a:p>
            <a:pPr marL="285750" indent="-285750">
              <a:buClr>
                <a:srgbClr val="434343"/>
              </a:buClr>
              <a:buSzPct val="100000"/>
              <a:buFont typeface="Arial"/>
              <a:buChar char="•"/>
            </a:pPr>
            <a:r>
              <a:t>Graph databases are designed to store complex hierarchical relations so they can be queried very efficiently</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311699" y="410000"/>
            <a:ext cx="8520601" cy="607801"/>
          </a:xfrm>
          <a:prstGeom prst="rect">
            <a:avLst/>
          </a:prstGeom>
        </p:spPr>
        <p:txBody>
          <a:bodyPr/>
          <a:lstStyle>
            <a:lvl1pPr defTabSz="850391">
              <a:defRPr sz="2790"/>
            </a:lvl1pPr>
          </a:lstStyle>
          <a:p>
            <a:pPr/>
            <a:r>
              <a:t>Graph Data Store Vendor / Product</a:t>
            </a:r>
          </a:p>
        </p:txBody>
      </p:sp>
      <p:sp>
        <p:nvSpPr>
          <p:cNvPr id="164" name="Text Placeholder 2"/>
          <p:cNvSpPr txBox="1"/>
          <p:nvPr>
            <p:ph type="body" idx="1"/>
          </p:nvPr>
        </p:nvSpPr>
        <p:spPr>
          <a:xfrm>
            <a:off x="311699" y="1229875"/>
            <a:ext cx="8520601" cy="3339001"/>
          </a:xfrm>
          <a:prstGeom prst="rect">
            <a:avLst/>
          </a:prstGeom>
        </p:spPr>
        <p:txBody>
          <a:bodyPr/>
          <a:lstStyle/>
          <a:p>
            <a:pPr/>
          </a:p>
        </p:txBody>
      </p:sp>
      <p:graphicFrame>
        <p:nvGraphicFramePr>
          <p:cNvPr id="165" name="Table 3"/>
          <p:cNvGraphicFramePr/>
          <p:nvPr/>
        </p:nvGraphicFramePr>
        <p:xfrm>
          <a:off x="311698" y="1229875"/>
          <a:ext cx="8520601" cy="148336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602702"/>
                <a:gridCol w="2057400"/>
                <a:gridCol w="5860498"/>
              </a:tblGrid>
              <a:tr h="370840">
                <a:tc>
                  <a:txBody>
                    <a:bodyPr/>
                    <a:lstStyle/>
                    <a:p>
                      <a:pPr algn="l">
                        <a:defRPr b="0" sz="1800">
                          <a:solidFill>
                            <a:srgbClr val="000000"/>
                          </a:solidFill>
                        </a:defRPr>
                      </a:pPr>
                      <a:r>
                        <a:rPr b="1" sz="1400">
                          <a:solidFill>
                            <a:srgbClr val="FFFFFF"/>
                          </a:solidFill>
                          <a:sym typeface="Arial"/>
                        </a:rPr>
                        <a:t>No</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Vendor/Product</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Features</a:t>
                      </a:r>
                    </a:p>
                  </a:txBody>
                  <a:tcPr marL="45720" marR="45720" marT="45720" marB="45720" anchor="t" anchorCtr="0" horzOverflow="overflow"/>
                </a:tc>
              </a:tr>
              <a:tr h="370840">
                <a:tc>
                  <a:txBody>
                    <a:bodyPr/>
                    <a:lstStyle/>
                    <a:p>
                      <a:pPr algn="l">
                        <a:defRPr sz="1800">
                          <a:solidFill>
                            <a:srgbClr val="000000"/>
                          </a:solidFill>
                        </a:defRPr>
                      </a:pPr>
                      <a:r>
                        <a:rPr sz="1400">
                          <a:solidFill>
                            <a:srgbClr val="2A3990"/>
                          </a:solidFill>
                          <a:sym typeface="Arial"/>
                        </a:rPr>
                        <a:t>1</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Neo4j</a:t>
                      </a:r>
                    </a:p>
                  </a:txBody>
                  <a:tcPr marL="45720" marR="45720" marT="45720" marB="45720" anchor="t" anchorCtr="0" horzOverflow="overflow"/>
                </a:tc>
                <a:tc>
                  <a:txBody>
                    <a:bodyPr/>
                    <a:lstStyle/>
                    <a:p>
                      <a:pPr marL="285750" indent="-285750" algn="l">
                        <a:buSzPct val="100000"/>
                        <a:buFont typeface="Arial"/>
                        <a:buChar char="•"/>
                        <a:defRPr sz="1400">
                          <a:sym typeface="Arial"/>
                        </a:defRPr>
                      </a:pPr>
                      <a:r>
                        <a:t>Neo4j is among the most popular graph databases. It was used to find interconnections in the "Panama Papers" scandal. </a:t>
                      </a:r>
                    </a:p>
                    <a:p>
                      <a:pPr marL="285750" indent="-285750" algn="l">
                        <a:buSzPct val="100000"/>
                        <a:buFont typeface="Arial"/>
                        <a:buChar char="•"/>
                        <a:defRPr sz="1400">
                          <a:sym typeface="Arial"/>
                        </a:defRPr>
                      </a:pPr>
                      <a:r>
                        <a:t>Open-source and commercial versions are available from Neo. </a:t>
                      </a:r>
                    </a:p>
                  </a:txBody>
                  <a:tcPr marL="45720" marR="45720" marT="45720" marB="45720" anchor="t" anchorCtr="0" horzOverflow="overflow"/>
                </a:tc>
              </a:tr>
              <a:tr h="370840">
                <a:tc>
                  <a:txBody>
                    <a:bodyPr/>
                    <a:lstStyle/>
                    <a:p>
                      <a:pPr algn="l">
                        <a:defRPr sz="1800">
                          <a:solidFill>
                            <a:srgbClr val="000000"/>
                          </a:solidFill>
                        </a:defRPr>
                      </a:pPr>
                      <a:r>
                        <a:rPr sz="1400">
                          <a:solidFill>
                            <a:srgbClr val="2A3990"/>
                          </a:solidFill>
                          <a:sym typeface="Arial"/>
                        </a:rPr>
                        <a:t>2</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OrientDB</a:t>
                      </a:r>
                    </a:p>
                  </a:txBody>
                  <a:tcPr marL="45720" marR="45720" marT="45720" marB="45720" anchor="t" anchorCtr="0" horzOverflow="overflow"/>
                </a:tc>
                <a:tc>
                  <a:txBody>
                    <a:bodyPr/>
                    <a:lstStyle/>
                    <a:p>
                      <a:pPr marL="285750" indent="-285750" algn="l">
                        <a:buSzPct val="100000"/>
                        <a:buFont typeface="Arial"/>
                        <a:buChar char="•"/>
                        <a:defRPr sz="1400">
                          <a:sym typeface="Arial"/>
                        </a:defRPr>
                      </a:pPr>
                      <a:r>
                        <a:t>OrientDB is a hybrid of document and graph database. </a:t>
                      </a:r>
                    </a:p>
                    <a:p>
                      <a:pPr marL="285750" indent="-285750" algn="l">
                        <a:buSzPct val="100000"/>
                        <a:buFont typeface="Arial"/>
                        <a:buChar char="•"/>
                        <a:defRPr sz="1400">
                          <a:sym typeface="Arial"/>
                        </a:defRPr>
                      </a:pPr>
                      <a:r>
                        <a:t>It is open source. </a:t>
                      </a:r>
                    </a:p>
                  </a:txBody>
                  <a:tcPr marL="45720" marR="45720" marT="45720" marB="45720" anchor="t" anchorCtr="0" horzOverflow="overflow"/>
                </a:tc>
              </a:tr>
              <a:tr h="370840">
                <a:tc>
                  <a:txBody>
                    <a:bodyPr/>
                    <a:lstStyle/>
                    <a:p>
                      <a:pPr algn="l">
                        <a:defRPr sz="1800">
                          <a:solidFill>
                            <a:srgbClr val="000000"/>
                          </a:solidFill>
                        </a:defRPr>
                      </a:pPr>
                      <a:r>
                        <a:rPr sz="1400">
                          <a:solidFill>
                            <a:srgbClr val="2A3990"/>
                          </a:solidFill>
                          <a:sym typeface="Arial"/>
                        </a:rPr>
                        <a:t>3</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TitanDB</a:t>
                      </a:r>
                    </a:p>
                  </a:txBody>
                  <a:tcPr marL="45720" marR="45720" marT="45720" marB="45720" anchor="t" anchorCtr="0" horzOverflow="overflow"/>
                </a:tc>
                <a:tc>
                  <a:txBody>
                    <a:bodyPr/>
                    <a:lstStyle/>
                    <a:p>
                      <a:pPr marL="285750" indent="-285750" algn="l">
                        <a:buSzPct val="100000"/>
                        <a:buFont typeface="Arial"/>
                        <a:buChar char="•"/>
                        <a:defRPr sz="1400">
                          <a:sym typeface="Arial"/>
                        </a:defRPr>
                      </a:pPr>
                      <a:r>
                        <a:t>TitanDB has been bought by DataStax, and the technology has been incorporated inside DataStax Enterprise (DSE). </a:t>
                      </a:r>
                    </a:p>
                    <a:p>
                      <a:pPr marL="285750" indent="-285750" algn="l">
                        <a:buSzPct val="100000"/>
                        <a:buFont typeface="Arial"/>
                        <a:buChar char="•"/>
                        <a:defRPr sz="1400">
                          <a:sym typeface="Arial"/>
                        </a:defRPr>
                      </a:pPr>
                      <a:r>
                        <a:t>The team behind TitanDB has launched a fork of TitanDB called JanusGraph, which is in early stages of development. </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itle 1"/>
          <p:cNvSpPr txBox="1"/>
          <p:nvPr>
            <p:ph type="title"/>
          </p:nvPr>
        </p:nvSpPr>
        <p:spPr>
          <a:xfrm>
            <a:off x="311699" y="410000"/>
            <a:ext cx="8520601" cy="607801"/>
          </a:xfrm>
          <a:prstGeom prst="rect">
            <a:avLst/>
          </a:prstGeom>
        </p:spPr>
        <p:txBody>
          <a:bodyPr/>
          <a:lstStyle>
            <a:lvl1pPr defTabSz="850391">
              <a:defRPr sz="2790"/>
            </a:lvl1pPr>
          </a:lstStyle>
          <a:p>
            <a:pPr/>
            <a:r>
              <a:t>When / When Not Use Graph Data Store</a:t>
            </a:r>
          </a:p>
        </p:txBody>
      </p:sp>
      <p:sp>
        <p:nvSpPr>
          <p:cNvPr id="168" name="Text Placeholder 2"/>
          <p:cNvSpPr txBox="1"/>
          <p:nvPr>
            <p:ph type="body" idx="1"/>
          </p:nvPr>
        </p:nvSpPr>
        <p:spPr>
          <a:xfrm>
            <a:off x="311699" y="1229875"/>
            <a:ext cx="8520601" cy="3339001"/>
          </a:xfrm>
          <a:prstGeom prst="rect">
            <a:avLst/>
          </a:prstGeom>
        </p:spPr>
        <p:txBody>
          <a:bodyPr/>
          <a:lstStyle/>
          <a:p>
            <a:pPr marL="285750" indent="-285750">
              <a:buClr>
                <a:srgbClr val="434343"/>
              </a:buClr>
              <a:buSzPct val="100000"/>
              <a:buFont typeface="Arial"/>
              <a:buChar char="•"/>
            </a:pPr>
            <a:r>
              <a:t>To store relationship-rich data with very high performance on large amounts of data.</a:t>
            </a:r>
          </a:p>
          <a:p>
            <a:pPr marL="285750" indent="-285750">
              <a:buClr>
                <a:srgbClr val="434343"/>
              </a:buClr>
              <a:buSzPct val="100000"/>
              <a:buFont typeface="Arial"/>
              <a:buChar char="•"/>
            </a:pPr>
            <a:r>
              <a:t>Not to be used by applications that require SQL JOIN type of operations.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Title 1"/>
          <p:cNvSpPr txBox="1"/>
          <p:nvPr>
            <p:ph type="title"/>
          </p:nvPr>
        </p:nvSpPr>
        <p:spPr>
          <a:xfrm>
            <a:off x="311699" y="410000"/>
            <a:ext cx="8520601" cy="607801"/>
          </a:xfrm>
          <a:prstGeom prst="rect">
            <a:avLst/>
          </a:prstGeom>
        </p:spPr>
        <p:txBody>
          <a:bodyPr/>
          <a:lstStyle>
            <a:lvl1pPr defTabSz="850391">
              <a:defRPr sz="2790"/>
            </a:lvl1pPr>
          </a:lstStyle>
          <a:p>
            <a:pPr/>
            <a:r>
              <a:t>Search Data Store</a:t>
            </a:r>
          </a:p>
        </p:txBody>
      </p:sp>
      <p:sp>
        <p:nvSpPr>
          <p:cNvPr id="171" name="Text Placeholder 2"/>
          <p:cNvSpPr txBox="1"/>
          <p:nvPr>
            <p:ph type="body" idx="1"/>
          </p:nvPr>
        </p:nvSpPr>
        <p:spPr>
          <a:xfrm>
            <a:off x="311699" y="1229875"/>
            <a:ext cx="8520601" cy="3339001"/>
          </a:xfrm>
          <a:prstGeom prst="rect">
            <a:avLst/>
          </a:prstGeom>
        </p:spPr>
        <p:txBody>
          <a:bodyPr/>
          <a:lstStyle/>
          <a:p>
            <a:pPr/>
            <a:r>
              <a:t>Search data stores provide advanced search capabilities such as wildcard searches, grouping and ranking searches, and drill-down capabilities. They deploy inverted indexes whereby each unique term in the indexed documents is stored in a "dictionary," which has a pointer to the unique document ID where the terms exist and are called "postings." Search databases are designed for a specific purpose and hence shouldn't be used for use cases that require ACID compliance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itle 1"/>
          <p:cNvSpPr txBox="1"/>
          <p:nvPr>
            <p:ph type="title"/>
          </p:nvPr>
        </p:nvSpPr>
        <p:spPr>
          <a:xfrm>
            <a:off x="311699" y="410000"/>
            <a:ext cx="8520601" cy="607801"/>
          </a:xfrm>
          <a:prstGeom prst="rect">
            <a:avLst/>
          </a:prstGeom>
        </p:spPr>
        <p:txBody>
          <a:bodyPr/>
          <a:lstStyle>
            <a:lvl1pPr defTabSz="850391">
              <a:defRPr sz="2790"/>
            </a:lvl1pPr>
          </a:lstStyle>
          <a:p>
            <a:pPr/>
            <a:r>
              <a:t>Search Data Store Vendor / Product</a:t>
            </a:r>
          </a:p>
        </p:txBody>
      </p:sp>
      <p:sp>
        <p:nvSpPr>
          <p:cNvPr id="174" name="Text Placeholder 2"/>
          <p:cNvSpPr txBox="1"/>
          <p:nvPr>
            <p:ph type="body" idx="1"/>
          </p:nvPr>
        </p:nvSpPr>
        <p:spPr>
          <a:xfrm>
            <a:off x="311699" y="1229875"/>
            <a:ext cx="8520601" cy="3339001"/>
          </a:xfrm>
          <a:prstGeom prst="rect">
            <a:avLst/>
          </a:prstGeom>
        </p:spPr>
        <p:txBody>
          <a:bodyPr/>
          <a:lstStyle/>
          <a:p>
            <a:pPr/>
            <a:r>
              <a:t>A</a:t>
            </a:r>
          </a:p>
        </p:txBody>
      </p:sp>
      <p:graphicFrame>
        <p:nvGraphicFramePr>
          <p:cNvPr id="175" name="Table 3"/>
          <p:cNvGraphicFramePr/>
          <p:nvPr/>
        </p:nvGraphicFramePr>
        <p:xfrm>
          <a:off x="329284" y="1257717"/>
          <a:ext cx="8503017" cy="148336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709861"/>
                <a:gridCol w="2125754"/>
                <a:gridCol w="5667400"/>
              </a:tblGrid>
              <a:tr h="370840">
                <a:tc>
                  <a:txBody>
                    <a:bodyPr/>
                    <a:lstStyle/>
                    <a:p>
                      <a:pPr algn="l">
                        <a:defRPr b="0" sz="1800">
                          <a:solidFill>
                            <a:srgbClr val="000000"/>
                          </a:solidFill>
                        </a:defRPr>
                      </a:pPr>
                      <a:r>
                        <a:rPr b="1" sz="1400">
                          <a:solidFill>
                            <a:srgbClr val="FFFFFF"/>
                          </a:solidFill>
                          <a:sym typeface="Arial"/>
                        </a:rPr>
                        <a:t>No</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Vendor/Product</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Features</a:t>
                      </a:r>
                    </a:p>
                  </a:txBody>
                  <a:tcPr marL="45720" marR="45720" marT="45720" marB="45720" anchor="t" anchorCtr="0" horzOverflow="overflow"/>
                </a:tc>
              </a:tr>
              <a:tr h="370840">
                <a:tc>
                  <a:txBody>
                    <a:bodyPr/>
                    <a:lstStyle/>
                    <a:p>
                      <a:pPr algn="l">
                        <a:defRPr sz="1800">
                          <a:solidFill>
                            <a:srgbClr val="000000"/>
                          </a:solidFill>
                        </a:defRPr>
                      </a:pPr>
                      <a:r>
                        <a:rPr sz="1400">
                          <a:solidFill>
                            <a:srgbClr val="2A3990"/>
                          </a:solidFill>
                          <a:sym typeface="Arial"/>
                        </a:rPr>
                        <a:t>1</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ElasticSearch</a:t>
                      </a:r>
                    </a:p>
                  </a:txBody>
                  <a:tcPr marL="45720" marR="45720" marT="45720" marB="45720" anchor="t" anchorCtr="0" horzOverflow="overflow"/>
                </a:tc>
                <a:tc>
                  <a:txBody>
                    <a:bodyPr/>
                    <a:lstStyle/>
                    <a:p>
                      <a:pPr algn="l">
                        <a:defRPr sz="1400">
                          <a:sym typeface="Arial"/>
                        </a:defRPr>
                      </a:pPr>
                      <a:r>
                        <a:t>Elasticsearch is open source and is based on Apache Lucene Core, but it is managed by Elastic. Elastic also provides a commercial version with enhanced features such as security, monitoring, visualization and graph analytics. </a:t>
                      </a:r>
                    </a:p>
                    <a:p>
                      <a:pPr algn="l">
                        <a:defRPr sz="1400">
                          <a:sym typeface="Arial"/>
                        </a:defRPr>
                      </a:pPr>
                      <a:r>
                        <a:t>It is the most widely deployed distributed search database. </a:t>
                      </a:r>
                    </a:p>
                    <a:p>
                      <a:pPr algn="l">
                        <a:defRPr sz="1400">
                          <a:sym typeface="Arial"/>
                        </a:defRPr>
                      </a:pPr>
                      <a:r>
                        <a:t>Its parent company, Elastic, bundles its other products, Logstash and query tool Kibana in a stack known as Elastic (previous called ELK). </a:t>
                      </a:r>
                    </a:p>
                  </a:txBody>
                  <a:tcPr marL="45720" marR="45720" marT="45720" marB="45720" anchor="t" anchorCtr="0" horzOverflow="overflow"/>
                </a:tc>
              </a:tr>
              <a:tr h="370840">
                <a:tc>
                  <a:txBody>
                    <a:bodyPr/>
                    <a:lstStyle/>
                    <a:p>
                      <a:pPr algn="l">
                        <a:defRPr sz="1800">
                          <a:solidFill>
                            <a:srgbClr val="000000"/>
                          </a:solidFill>
                        </a:defRPr>
                      </a:pPr>
                      <a:r>
                        <a:rPr sz="1400">
                          <a:solidFill>
                            <a:srgbClr val="2A3990"/>
                          </a:solidFill>
                          <a:sym typeface="Arial"/>
                        </a:rPr>
                        <a:t>2</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Apache Solr</a:t>
                      </a:r>
                    </a:p>
                  </a:txBody>
                  <a:tcPr marL="45720" marR="45720" marT="45720" marB="45720" anchor="t" anchorCtr="0" horzOverflow="overflow"/>
                </a:tc>
                <a:tc>
                  <a:txBody>
                    <a:bodyPr/>
                    <a:lstStyle/>
                    <a:p>
                      <a:pPr algn="l">
                        <a:defRPr sz="1400">
                          <a:sym typeface="Arial"/>
                        </a:defRPr>
                      </a:pPr>
                      <a:r>
                        <a:t>Solr is also open source and is based on Apache Lucene with wide community support. </a:t>
                      </a:r>
                    </a:p>
                    <a:p>
                      <a:pPr algn="l">
                        <a:defRPr sz="1400">
                          <a:sym typeface="Arial"/>
                        </a:defRPr>
                      </a:pPr>
                      <a:r>
                        <a:t>It is best suited for full-text searching. </a:t>
                      </a:r>
                    </a:p>
                  </a:txBody>
                  <a:tcPr marL="45720" marR="45720" marT="45720" marB="45720" anchor="t" anchorCtr="0" horzOverflow="overflow"/>
                </a:tc>
              </a:tr>
              <a:tr h="370840">
                <a:tc>
                  <a:txBody>
                    <a:bodyPr/>
                    <a:lstStyle/>
                    <a:p>
                      <a:pPr algn="l">
                        <a:defRPr sz="1800">
                          <a:solidFill>
                            <a:srgbClr val="000000"/>
                          </a:solidFill>
                        </a:defRPr>
                      </a:pPr>
                      <a:r>
                        <a:rPr sz="1400">
                          <a:solidFill>
                            <a:srgbClr val="2A3990"/>
                          </a:solidFill>
                          <a:sym typeface="Arial"/>
                        </a:rPr>
                        <a:t>3</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Splunk</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Splunk is a proprietary search engine that predates both Solr (2004) and Elastic (2010).</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itle 1"/>
          <p:cNvSpPr txBox="1"/>
          <p:nvPr>
            <p:ph type="title"/>
          </p:nvPr>
        </p:nvSpPr>
        <p:spPr>
          <a:xfrm>
            <a:off x="311699" y="410000"/>
            <a:ext cx="8520601" cy="607801"/>
          </a:xfrm>
          <a:prstGeom prst="rect">
            <a:avLst/>
          </a:prstGeom>
        </p:spPr>
        <p:txBody>
          <a:bodyPr/>
          <a:lstStyle>
            <a:lvl1pPr defTabSz="850391">
              <a:defRPr sz="2790"/>
            </a:lvl1pPr>
          </a:lstStyle>
          <a:p>
            <a:pPr/>
            <a:r>
              <a:t>Object Store</a:t>
            </a:r>
          </a:p>
        </p:txBody>
      </p:sp>
      <p:sp>
        <p:nvSpPr>
          <p:cNvPr id="178" name="Text Placeholder 2"/>
          <p:cNvSpPr txBox="1"/>
          <p:nvPr>
            <p:ph type="body" idx="1"/>
          </p:nvPr>
        </p:nvSpPr>
        <p:spPr>
          <a:xfrm>
            <a:off x="311699" y="1229875"/>
            <a:ext cx="8520601" cy="3339001"/>
          </a:xfrm>
          <a:prstGeom prst="rect">
            <a:avLst/>
          </a:prstGeom>
        </p:spPr>
        <p:txBody>
          <a:bodyPr/>
          <a:lstStyle/>
          <a:p>
            <a:pPr marL="285750" indent="-285750">
              <a:buClr>
                <a:srgbClr val="434343"/>
              </a:buClr>
              <a:buSzPct val="100000"/>
              <a:buFont typeface="Arial"/>
              <a:buChar char="•"/>
            </a:pPr>
            <a:r>
              <a:t>Object stores are used to store raw data on a storage device, thereby reducing the overhead of a file system or a data store.</a:t>
            </a:r>
          </a:p>
          <a:p>
            <a:pPr marL="285750" indent="-285750">
              <a:buClr>
                <a:srgbClr val="434343"/>
              </a:buClr>
              <a:buSzPct val="100000"/>
              <a:buFont typeface="Arial"/>
              <a:buChar char="•"/>
            </a:pPr>
            <a:r>
              <a:t>The files could be raw logs being generated by web servers, comma-separated value (CSV) files, videos, pictures, backup data, IOT sensor data, clickstreams and so on</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
          <p:cNvSpPr txBox="1"/>
          <p:nvPr>
            <p:ph type="title"/>
          </p:nvPr>
        </p:nvSpPr>
        <p:spPr>
          <a:xfrm>
            <a:off x="311699" y="410000"/>
            <a:ext cx="8520601" cy="607801"/>
          </a:xfrm>
          <a:prstGeom prst="rect">
            <a:avLst/>
          </a:prstGeom>
        </p:spPr>
        <p:txBody>
          <a:bodyPr/>
          <a:lstStyle>
            <a:lvl1pPr defTabSz="850391">
              <a:defRPr sz="2790"/>
            </a:lvl1pPr>
          </a:lstStyle>
          <a:p>
            <a:pPr/>
            <a:r>
              <a:t>Vendor/Product</a:t>
            </a:r>
          </a:p>
        </p:txBody>
      </p:sp>
      <p:pic>
        <p:nvPicPr>
          <p:cNvPr id="181" name="Picture 3" descr="Picture 3"/>
          <p:cNvPicPr>
            <a:picLocks noChangeAspect="1"/>
          </p:cNvPicPr>
          <p:nvPr/>
        </p:nvPicPr>
        <p:blipFill>
          <a:blip r:embed="rId2">
            <a:extLst/>
          </a:blip>
          <a:stretch>
            <a:fillRect/>
          </a:stretch>
        </p:blipFill>
        <p:spPr>
          <a:xfrm>
            <a:off x="311699" y="1245993"/>
            <a:ext cx="8120490" cy="3322881"/>
          </a:xfrm>
          <a:prstGeom prst="rect">
            <a:avLst/>
          </a:prstGeom>
          <a:ln w="12700">
            <a:miter lim="400000"/>
          </a:ln>
        </p:spPr>
      </p:pic>
      <p:sp>
        <p:nvSpPr>
          <p:cNvPr id="182" name="Text Placeholder 2"/>
          <p:cNvSpPr txBox="1"/>
          <p:nvPr>
            <p:ph type="body" idx="1"/>
          </p:nvPr>
        </p:nvSpPr>
        <p:spPr>
          <a:xfrm>
            <a:off x="311699" y="1229875"/>
            <a:ext cx="8520601" cy="3339001"/>
          </a:xfrm>
          <a:prstGeom prst="rect">
            <a:avLst/>
          </a:prstGeom>
        </p:spPr>
        <p:txBody>
          <a:bodyPr/>
          <a:lstStyle/>
          <a:p>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Title 1"/>
          <p:cNvSpPr txBox="1"/>
          <p:nvPr>
            <p:ph type="title"/>
          </p:nvPr>
        </p:nvSpPr>
        <p:spPr>
          <a:xfrm>
            <a:off x="311699" y="410000"/>
            <a:ext cx="8520601" cy="607801"/>
          </a:xfrm>
          <a:prstGeom prst="rect">
            <a:avLst/>
          </a:prstGeom>
        </p:spPr>
        <p:txBody>
          <a:bodyPr/>
          <a:lstStyle>
            <a:lvl1pPr defTabSz="850391">
              <a:defRPr sz="2790"/>
            </a:lvl1pPr>
          </a:lstStyle>
          <a:p>
            <a:pPr/>
            <a:r>
              <a:t>When / When Not to Use Object Store </a:t>
            </a:r>
          </a:p>
        </p:txBody>
      </p:sp>
      <p:sp>
        <p:nvSpPr>
          <p:cNvPr id="185" name="Text Placeholder 2"/>
          <p:cNvSpPr txBox="1"/>
          <p:nvPr>
            <p:ph type="body" idx="1"/>
          </p:nvPr>
        </p:nvSpPr>
        <p:spPr>
          <a:xfrm>
            <a:off x="311699" y="1229875"/>
            <a:ext cx="8520601" cy="3339001"/>
          </a:xfrm>
          <a:prstGeom prst="rect">
            <a:avLst/>
          </a:prstGeom>
        </p:spPr>
        <p:txBody>
          <a:bodyPr/>
          <a:lstStyle/>
          <a:p>
            <a:pPr marL="285750" indent="-285750">
              <a:buClr>
                <a:srgbClr val="434343"/>
              </a:buClr>
              <a:buSzPct val="100000"/>
              <a:buFont typeface="Arial"/>
              <a:buChar char="•"/>
            </a:pPr>
            <a:r>
              <a:t>Low cost, especially for large binary content such as videos.</a:t>
            </a:r>
          </a:p>
          <a:p>
            <a:pPr marL="285750" indent="-285750">
              <a:buClr>
                <a:srgbClr val="434343"/>
              </a:buClr>
              <a:buSzPct val="100000"/>
              <a:buFont typeface="Arial"/>
              <a:buChar char="•"/>
            </a:pPr>
            <a:r>
              <a:t>Ideal as cloud-based data stores.</a:t>
            </a:r>
          </a:p>
          <a:p>
            <a:pPr marL="285750" indent="-285750">
              <a:buClr>
                <a:srgbClr val="434343"/>
              </a:buClr>
              <a:buSzPct val="100000"/>
              <a:buFont typeface="Arial"/>
              <a:buChar char="•"/>
            </a:pPr>
            <a:r>
              <a:t>Common SQL-on-Hadoop engines such as Apache Drill, Hive, Amazon Athena, Impala and Presto work with object stores.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xfrm>
            <a:off x="311699" y="410000"/>
            <a:ext cx="8520601" cy="607801"/>
          </a:xfrm>
          <a:prstGeom prst="rect">
            <a:avLst/>
          </a:prstGeom>
        </p:spPr>
        <p:txBody>
          <a:bodyPr/>
          <a:lstStyle>
            <a:lvl1pPr defTabSz="850391">
              <a:defRPr sz="2790"/>
            </a:lvl1pPr>
          </a:lstStyle>
          <a:p>
            <a:pPr/>
            <a:r>
              <a:t>Appendix: CouchDB vs Couchbase</a:t>
            </a:r>
          </a:p>
        </p:txBody>
      </p:sp>
      <p:pic>
        <p:nvPicPr>
          <p:cNvPr id="188" name="Picture 3" descr="Picture 3"/>
          <p:cNvPicPr>
            <a:picLocks noChangeAspect="1"/>
          </p:cNvPicPr>
          <p:nvPr/>
        </p:nvPicPr>
        <p:blipFill>
          <a:blip r:embed="rId2">
            <a:extLst/>
          </a:blip>
          <a:stretch>
            <a:fillRect/>
          </a:stretch>
        </p:blipFill>
        <p:spPr>
          <a:xfrm>
            <a:off x="341007" y="1229875"/>
            <a:ext cx="3773794" cy="3378790"/>
          </a:xfrm>
          <a:prstGeom prst="rect">
            <a:avLst/>
          </a:prstGeom>
          <a:ln w="12700">
            <a:miter lim="400000"/>
          </a:ln>
        </p:spPr>
      </p:pic>
      <p:sp>
        <p:nvSpPr>
          <p:cNvPr id="189" name="Text Placeholder 2"/>
          <p:cNvSpPr txBox="1"/>
          <p:nvPr>
            <p:ph type="body" idx="1"/>
          </p:nvPr>
        </p:nvSpPr>
        <p:spPr>
          <a:xfrm>
            <a:off x="311699" y="1229875"/>
            <a:ext cx="8520601" cy="3339001"/>
          </a:xfrm>
          <a:prstGeom prst="rect">
            <a:avLst/>
          </a:prstGeom>
        </p:spPr>
        <p:txBody>
          <a:bodyPr/>
          <a:lstStyle/>
          <a:p>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itle 1"/>
          <p:cNvSpPr txBox="1"/>
          <p:nvPr>
            <p:ph type="title"/>
          </p:nvPr>
        </p:nvSpPr>
        <p:spPr>
          <a:xfrm>
            <a:off x="311699" y="410000"/>
            <a:ext cx="8520601" cy="607801"/>
          </a:xfrm>
          <a:prstGeom prst="rect">
            <a:avLst/>
          </a:prstGeom>
        </p:spPr>
        <p:txBody>
          <a:bodyPr/>
          <a:lstStyle>
            <a:lvl1pPr defTabSz="850391">
              <a:defRPr sz="2790"/>
            </a:lvl1pPr>
          </a:lstStyle>
          <a:p>
            <a:pPr/>
            <a:r>
              <a:t>Appendix: Columnar Storage</a:t>
            </a:r>
          </a:p>
        </p:txBody>
      </p:sp>
      <p:sp>
        <p:nvSpPr>
          <p:cNvPr id="192" name="Text Placeholder 2"/>
          <p:cNvSpPr txBox="1"/>
          <p:nvPr>
            <p:ph type="body" idx="1"/>
          </p:nvPr>
        </p:nvSpPr>
        <p:spPr>
          <a:xfrm>
            <a:off x="311699" y="1229875"/>
            <a:ext cx="8520601" cy="3339001"/>
          </a:xfrm>
          <a:prstGeom prst="rect">
            <a:avLst/>
          </a:prstGeom>
        </p:spPr>
        <p:txBody>
          <a:bodyPr/>
          <a:lstStyle/>
          <a:p>
            <a:pPr/>
          </a:p>
        </p:txBody>
      </p:sp>
      <p:pic>
        <p:nvPicPr>
          <p:cNvPr id="193" name="Picture 3" descr="Picture 3"/>
          <p:cNvPicPr>
            <a:picLocks noChangeAspect="1"/>
          </p:cNvPicPr>
          <p:nvPr/>
        </p:nvPicPr>
        <p:blipFill>
          <a:blip r:embed="rId2">
            <a:extLst/>
          </a:blip>
          <a:stretch>
            <a:fillRect/>
          </a:stretch>
        </p:blipFill>
        <p:spPr>
          <a:xfrm>
            <a:off x="533398" y="3696894"/>
            <a:ext cx="2809876" cy="400051"/>
          </a:xfrm>
          <a:prstGeom prst="rect">
            <a:avLst/>
          </a:prstGeom>
          <a:ln w="12700">
            <a:miter lim="400000"/>
          </a:ln>
        </p:spPr>
      </p:pic>
      <p:pic>
        <p:nvPicPr>
          <p:cNvPr id="194" name="Picture 4" descr="Picture 4"/>
          <p:cNvPicPr>
            <a:picLocks noChangeAspect="1"/>
          </p:cNvPicPr>
          <p:nvPr/>
        </p:nvPicPr>
        <p:blipFill>
          <a:blip r:embed="rId3">
            <a:extLst/>
          </a:blip>
          <a:stretch>
            <a:fillRect/>
          </a:stretch>
        </p:blipFill>
        <p:spPr>
          <a:xfrm>
            <a:off x="533400" y="1581150"/>
            <a:ext cx="1076325" cy="971550"/>
          </a:xfrm>
          <a:prstGeom prst="rect">
            <a:avLst/>
          </a:prstGeom>
          <a:ln w="12700">
            <a:miter lim="400000"/>
          </a:ln>
        </p:spPr>
      </p:pic>
      <p:pic>
        <p:nvPicPr>
          <p:cNvPr id="195" name="Picture 5" descr="Picture 5"/>
          <p:cNvPicPr>
            <a:picLocks noChangeAspect="1"/>
          </p:cNvPicPr>
          <p:nvPr/>
        </p:nvPicPr>
        <p:blipFill>
          <a:blip r:embed="rId4">
            <a:extLst/>
          </a:blip>
          <a:stretch>
            <a:fillRect/>
          </a:stretch>
        </p:blipFill>
        <p:spPr>
          <a:xfrm>
            <a:off x="1874314" y="1320949"/>
            <a:ext cx="6667501" cy="1362076"/>
          </a:xfrm>
          <a:prstGeom prst="rect">
            <a:avLst/>
          </a:prstGeom>
          <a:ln w="12700">
            <a:miter lim="400000"/>
          </a:ln>
        </p:spPr>
      </p:pic>
      <p:pic>
        <p:nvPicPr>
          <p:cNvPr id="196" name="Picture 6" descr="Picture 6"/>
          <p:cNvPicPr>
            <a:picLocks noChangeAspect="1"/>
          </p:cNvPicPr>
          <p:nvPr/>
        </p:nvPicPr>
        <p:blipFill>
          <a:blip r:embed="rId5">
            <a:extLst/>
          </a:blip>
          <a:stretch>
            <a:fillRect/>
          </a:stretch>
        </p:blipFill>
        <p:spPr>
          <a:xfrm>
            <a:off x="636063" y="3357891"/>
            <a:ext cx="7581901" cy="200026"/>
          </a:xfrm>
          <a:prstGeom prst="rect">
            <a:avLst/>
          </a:prstGeom>
          <a:ln w="12700">
            <a:miter lim="400000"/>
          </a:ln>
        </p:spPr>
      </p:pic>
      <p:pic>
        <p:nvPicPr>
          <p:cNvPr id="197" name="Picture 7" descr="Picture 7"/>
          <p:cNvPicPr>
            <a:picLocks noChangeAspect="1"/>
          </p:cNvPicPr>
          <p:nvPr/>
        </p:nvPicPr>
        <p:blipFill>
          <a:blip r:embed="rId6">
            <a:extLst/>
          </a:blip>
          <a:stretch>
            <a:fillRect/>
          </a:stretch>
        </p:blipFill>
        <p:spPr>
          <a:xfrm>
            <a:off x="636063" y="4194116"/>
            <a:ext cx="8048626" cy="1905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Title 1"/>
          <p:cNvSpPr txBox="1"/>
          <p:nvPr>
            <p:ph type="title"/>
          </p:nvPr>
        </p:nvSpPr>
        <p:spPr>
          <a:xfrm>
            <a:off x="311699" y="410000"/>
            <a:ext cx="8520601" cy="607801"/>
          </a:xfrm>
          <a:prstGeom prst="rect">
            <a:avLst/>
          </a:prstGeom>
        </p:spPr>
        <p:txBody>
          <a:bodyPr/>
          <a:lstStyle>
            <a:lvl1pPr defTabSz="850391">
              <a:defRPr sz="2790"/>
            </a:lvl1pPr>
          </a:lstStyle>
          <a:p>
            <a:pPr/>
            <a:r>
              <a:t>RDBMS</a:t>
            </a:r>
          </a:p>
        </p:txBody>
      </p:sp>
      <p:sp>
        <p:nvSpPr>
          <p:cNvPr id="97" name="Text Placeholder 2"/>
          <p:cNvSpPr txBox="1"/>
          <p:nvPr>
            <p:ph type="body" idx="1"/>
          </p:nvPr>
        </p:nvSpPr>
        <p:spPr>
          <a:xfrm>
            <a:off x="311699" y="1229875"/>
            <a:ext cx="8520601" cy="3339001"/>
          </a:xfrm>
          <a:prstGeom prst="rect">
            <a:avLst/>
          </a:prstGeom>
        </p:spPr>
        <p:txBody>
          <a:bodyPr/>
          <a:lstStyle/>
          <a:p>
            <a:pPr/>
          </a:p>
        </p:txBody>
      </p:sp>
      <p:graphicFrame>
        <p:nvGraphicFramePr>
          <p:cNvPr id="98" name="Table 3"/>
          <p:cNvGraphicFramePr/>
          <p:nvPr/>
        </p:nvGraphicFramePr>
        <p:xfrm>
          <a:off x="342744" y="1231675"/>
          <a:ext cx="8489555" cy="330160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04095"/>
                <a:gridCol w="1085402"/>
                <a:gridCol w="6900057"/>
              </a:tblGrid>
              <a:tr h="305859">
                <a:tc>
                  <a:txBody>
                    <a:bodyPr/>
                    <a:lstStyle/>
                    <a:p>
                      <a:pPr algn="l">
                        <a:defRPr b="0" sz="1800">
                          <a:solidFill>
                            <a:srgbClr val="000000"/>
                          </a:solidFill>
                        </a:defRPr>
                      </a:pPr>
                      <a:r>
                        <a:rPr b="1" sz="1400">
                          <a:solidFill>
                            <a:srgbClr val="FFFFFF"/>
                          </a:solidFill>
                          <a:sym typeface="Arial"/>
                        </a:rPr>
                        <a:t>No</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Vendor</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Description</a:t>
                      </a:r>
                    </a:p>
                  </a:txBody>
                  <a:tcPr marL="45720" marR="45720" marT="45720" marB="45720" anchor="t" anchorCtr="0" horzOverflow="overflow"/>
                </a:tc>
              </a:tr>
              <a:tr h="603339">
                <a:tc>
                  <a:txBody>
                    <a:bodyPr/>
                    <a:lstStyle/>
                    <a:p>
                      <a:pPr algn="l">
                        <a:defRPr sz="1800">
                          <a:solidFill>
                            <a:srgbClr val="000000"/>
                          </a:solidFill>
                        </a:defRPr>
                      </a:pPr>
                      <a:r>
                        <a:rPr sz="1200">
                          <a:solidFill>
                            <a:srgbClr val="2A3990"/>
                          </a:solidFill>
                          <a:sym typeface="Arial"/>
                        </a:rPr>
                        <a:t>1</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Oracle</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Oracle RDBMS is the market leader in the DBMS market. They also owns and provides an open-source MySQL database. Oracle 12c supports columnar data stores as well as the native JSON data type.</a:t>
                      </a:r>
                    </a:p>
                  </a:txBody>
                  <a:tcPr marL="45720" marR="45720" marT="45720" marB="45720" anchor="t" anchorCtr="0" horzOverflow="overflow"/>
                </a:tc>
              </a:tr>
              <a:tr h="603339">
                <a:tc>
                  <a:txBody>
                    <a:bodyPr/>
                    <a:lstStyle/>
                    <a:p>
                      <a:pPr algn="l">
                        <a:defRPr sz="1800">
                          <a:solidFill>
                            <a:srgbClr val="000000"/>
                          </a:solidFill>
                        </a:defRPr>
                      </a:pPr>
                      <a:r>
                        <a:rPr sz="1200">
                          <a:solidFill>
                            <a:srgbClr val="2A3990"/>
                          </a:solidFill>
                          <a:sym typeface="Arial"/>
                        </a:rPr>
                        <a:t>2</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Microsoft</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Microsoft SQL Server is among the market leaders in the DBMS market. SQL Server 2016 supports columnar data stores as well as the native JSON data type. 
Microsoft Azure SQL Database is Microsoft's cloud-based offering. </a:t>
                      </a:r>
                    </a:p>
                  </a:txBody>
                  <a:tcPr marL="45720" marR="45720" marT="45720" marB="45720" anchor="t" anchorCtr="0" horzOverflow="overflow"/>
                </a:tc>
              </a:tr>
              <a:tr h="305859">
                <a:tc>
                  <a:txBody>
                    <a:bodyPr/>
                    <a:lstStyle/>
                    <a:p>
                      <a:pPr algn="l">
                        <a:defRPr sz="1800">
                          <a:solidFill>
                            <a:srgbClr val="000000"/>
                          </a:solidFill>
                        </a:defRPr>
                      </a:pPr>
                      <a:r>
                        <a:rPr sz="1200">
                          <a:solidFill>
                            <a:srgbClr val="2A3990"/>
                          </a:solidFill>
                          <a:sym typeface="Arial"/>
                        </a:rPr>
                        <a:t>3</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Teradata</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It is mainly suitable for building large scale data warehousing applications</a:t>
                      </a:r>
                    </a:p>
                  </a:txBody>
                  <a:tcPr marL="45720" marR="45720" marT="45720" marB="45720" anchor="t" anchorCtr="0" horzOverflow="overflow"/>
                </a:tc>
              </a:tr>
              <a:tr h="1483209">
                <a:tc>
                  <a:txBody>
                    <a:bodyPr/>
                    <a:lstStyle/>
                    <a:p>
                      <a:pPr algn="l">
                        <a:defRPr sz="1800">
                          <a:solidFill>
                            <a:srgbClr val="000000"/>
                          </a:solidFill>
                        </a:defRPr>
                      </a:pPr>
                      <a:r>
                        <a:rPr sz="1200">
                          <a:solidFill>
                            <a:srgbClr val="2A3990"/>
                          </a:solidFill>
                          <a:sym typeface="Arial"/>
                        </a:rPr>
                        <a:t>4</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Amazon</a:t>
                      </a:r>
                    </a:p>
                  </a:txBody>
                  <a:tcPr marL="45720" marR="45720" marT="45720" marB="45720" anchor="t" anchorCtr="0" horzOverflow="overflow"/>
                </a:tc>
                <a:tc>
                  <a:txBody>
                    <a:bodyPr/>
                    <a:lstStyle/>
                    <a:p>
                      <a:pPr algn="l">
                        <a:defRPr sz="1200">
                          <a:sym typeface="Arial"/>
                        </a:defRPr>
                      </a:pPr>
                      <a:r>
                        <a:t>- Amazon Aurora is Amazon's optimized MySQL-compatible relational database.</a:t>
                      </a:r>
                    </a:p>
                    <a:p>
                      <a:pPr algn="l">
                        <a:defRPr sz="1200">
                          <a:sym typeface="Arial"/>
                        </a:defRPr>
                      </a:pPr>
                      <a:r>
                        <a:t>- Amazon Relational Database Service (RDS) is a web service that allows users to run leading RDBMs such as Oracle, SQL Server, PostgreSQL, Amazon Aurora, MySQL and MariaDB. MariaDB is a fully compatible fork of MySQL. Amazon RDS provides the ability to scale databases and automate common database administration tasks. </a:t>
                      </a:r>
                    </a:p>
                    <a:p>
                      <a:pPr algn="l">
                        <a:defRPr sz="1200">
                          <a:sym typeface="Arial"/>
                        </a:defRPr>
                      </a:pPr>
                      <a:r>
                        <a:t>- Redshift is Amazon's relational data warehouse and is a major player in big data implementations due to its ability to store petabyte-sized databases. </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itle 1"/>
          <p:cNvSpPr txBox="1"/>
          <p:nvPr>
            <p:ph type="title"/>
          </p:nvPr>
        </p:nvSpPr>
        <p:spPr>
          <a:xfrm>
            <a:off x="311699" y="410000"/>
            <a:ext cx="8520601" cy="607801"/>
          </a:xfrm>
          <a:prstGeom prst="rect">
            <a:avLst/>
          </a:prstGeom>
        </p:spPr>
        <p:txBody>
          <a:bodyPr/>
          <a:lstStyle>
            <a:lvl1pPr defTabSz="850391">
              <a:defRPr sz="2790"/>
            </a:lvl1pPr>
          </a:lstStyle>
          <a:p>
            <a:pPr/>
            <a:r>
              <a:t>Appendix: Columnar Storage Ad/dis</a:t>
            </a:r>
          </a:p>
        </p:txBody>
      </p:sp>
      <p:sp>
        <p:nvSpPr>
          <p:cNvPr id="200" name="Text Placeholder 2"/>
          <p:cNvSpPr txBox="1"/>
          <p:nvPr>
            <p:ph type="body" idx="1"/>
          </p:nvPr>
        </p:nvSpPr>
        <p:spPr>
          <a:xfrm>
            <a:off x="311699" y="1229875"/>
            <a:ext cx="8520601" cy="3339001"/>
          </a:xfrm>
          <a:prstGeom prst="rect">
            <a:avLst/>
          </a:prstGeom>
        </p:spPr>
        <p:txBody>
          <a:bodyPr/>
          <a:lstStyle/>
          <a:p>
            <a:pPr/>
            <a:r>
              <a:t>Advantages</a:t>
            </a:r>
          </a:p>
          <a:p>
            <a:pPr lvl="1" marL="285750" indent="-285750">
              <a:buClr>
                <a:srgbClr val="434343"/>
              </a:buClr>
              <a:buSzPct val="100000"/>
              <a:buFont typeface="Arial"/>
              <a:buChar char="•"/>
              <a:defRPr sz="1400"/>
            </a:pPr>
            <a:r>
              <a:t>Since the data type for each column is similar, so get better compression when running compression algorithms on each column.</a:t>
            </a:r>
          </a:p>
          <a:p>
            <a:pPr lvl="1" marL="285750" indent="-285750">
              <a:buClr>
                <a:srgbClr val="434343"/>
              </a:buClr>
              <a:buSzPct val="100000"/>
              <a:buFont typeface="Arial"/>
              <a:buChar char="•"/>
              <a:defRPr sz="1400"/>
            </a:pPr>
            <a:r>
              <a:t>I/O will be reduced as we can efficiently scan only a subset of the columns (for example: query the average age of all users)</a:t>
            </a:r>
          </a:p>
          <a:p>
            <a:pPr lvl="1"/>
            <a:r>
              <a:t>Disadvantages</a:t>
            </a:r>
            <a:endParaRPr sz="1400"/>
          </a:p>
          <a:p>
            <a:pPr lvl="1" marL="285750" indent="-285750">
              <a:buClr>
                <a:srgbClr val="434343"/>
              </a:buClr>
              <a:buSzPct val="100000"/>
              <a:buFont typeface="Arial"/>
              <a:buChar char="•"/>
              <a:defRPr sz="1400"/>
            </a:pPr>
            <a:r>
              <a:t>Incremental data loading</a:t>
            </a:r>
          </a:p>
          <a:p>
            <a:pPr lvl="1" marL="285750" indent="-285750">
              <a:buClr>
                <a:srgbClr val="434343"/>
              </a:buClr>
              <a:buSzPct val="100000"/>
              <a:buFont typeface="Arial"/>
              <a:buChar char="•"/>
              <a:defRPr sz="1400"/>
            </a:pPr>
            <a:r>
              <a:t>Queries against only a few row</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itle 1"/>
          <p:cNvSpPr txBox="1"/>
          <p:nvPr>
            <p:ph type="title"/>
          </p:nvPr>
        </p:nvSpPr>
        <p:spPr>
          <a:xfrm>
            <a:off x="311699" y="410000"/>
            <a:ext cx="8520601" cy="607801"/>
          </a:xfrm>
          <a:prstGeom prst="rect">
            <a:avLst/>
          </a:prstGeom>
        </p:spPr>
        <p:txBody>
          <a:bodyPr/>
          <a:lstStyle>
            <a:lvl1pPr defTabSz="850391">
              <a:defRPr sz="2790"/>
            </a:lvl1pPr>
          </a:lstStyle>
          <a:p>
            <a:pPr/>
            <a:r>
              <a:t>Appendix: RCFile</a:t>
            </a:r>
          </a:p>
        </p:txBody>
      </p:sp>
      <p:sp>
        <p:nvSpPr>
          <p:cNvPr id="203" name="Text Placeholder 2"/>
          <p:cNvSpPr txBox="1"/>
          <p:nvPr>
            <p:ph type="body" idx="1"/>
          </p:nvPr>
        </p:nvSpPr>
        <p:spPr>
          <a:xfrm>
            <a:off x="311699" y="1229875"/>
            <a:ext cx="8520601" cy="3339001"/>
          </a:xfrm>
          <a:prstGeom prst="rect">
            <a:avLst/>
          </a:prstGeom>
        </p:spPr>
        <p:txBody>
          <a:bodyPr/>
          <a:lstStyle/>
          <a:p>
            <a:pPr marL="285750" indent="-285750">
              <a:buClr>
                <a:srgbClr val="434343"/>
              </a:buClr>
              <a:buSzPct val="100000"/>
              <a:buFont typeface="Arial"/>
              <a:buChar char="•"/>
              <a:defRPr sz="1400"/>
            </a:pPr>
            <a:r>
              <a:t>RCFile (</a:t>
            </a:r>
            <a:r>
              <a:rPr>
                <a:solidFill>
                  <a:srgbClr val="00B050"/>
                </a:solidFill>
              </a:rPr>
              <a:t>R</a:t>
            </a:r>
            <a:r>
              <a:t>ecord </a:t>
            </a:r>
            <a:r>
              <a:rPr>
                <a:solidFill>
                  <a:srgbClr val="00B050"/>
                </a:solidFill>
              </a:rPr>
              <a:t>C</a:t>
            </a:r>
            <a:r>
              <a:t>olumnar </a:t>
            </a:r>
            <a:r>
              <a:rPr>
                <a:solidFill>
                  <a:srgbClr val="00B050"/>
                </a:solidFill>
              </a:rPr>
              <a:t>F</a:t>
            </a:r>
            <a:r>
              <a:t>ile) is a data placement structure designed for MapReduce-based data warehouse systems</a:t>
            </a:r>
          </a:p>
          <a:p>
            <a:pPr marL="285750" indent="-285750">
              <a:buClr>
                <a:srgbClr val="434343"/>
              </a:buClr>
              <a:buSzPct val="100000"/>
              <a:buFont typeface="Arial"/>
              <a:buChar char="•"/>
              <a:defRPr sz="1400"/>
            </a:pPr>
            <a:r>
              <a:t>RCFile stores table data in a flat file consisting of binary key/value pairs. It first partitions rows horizontally into row splits, and then it vertically partitions each row split in a columnar way</a:t>
            </a:r>
          </a:p>
        </p:txBody>
      </p:sp>
      <p:pic>
        <p:nvPicPr>
          <p:cNvPr id="204" name="Picture 3" descr="Picture 3"/>
          <p:cNvPicPr>
            <a:picLocks noChangeAspect="1"/>
          </p:cNvPicPr>
          <p:nvPr/>
        </p:nvPicPr>
        <p:blipFill>
          <a:blip r:embed="rId2">
            <a:extLst/>
          </a:blip>
          <a:stretch>
            <a:fillRect/>
          </a:stretch>
        </p:blipFill>
        <p:spPr>
          <a:xfrm>
            <a:off x="609600" y="2827265"/>
            <a:ext cx="1123950" cy="1704976"/>
          </a:xfrm>
          <a:prstGeom prst="rect">
            <a:avLst/>
          </a:prstGeom>
          <a:ln w="12700">
            <a:miter lim="400000"/>
          </a:ln>
        </p:spPr>
      </p:pic>
      <p:pic>
        <p:nvPicPr>
          <p:cNvPr id="205" name="Picture 4" descr="Picture 4"/>
          <p:cNvPicPr>
            <a:picLocks noChangeAspect="1"/>
          </p:cNvPicPr>
          <p:nvPr/>
        </p:nvPicPr>
        <p:blipFill>
          <a:blip r:embed="rId3">
            <a:extLst/>
          </a:blip>
          <a:stretch>
            <a:fillRect/>
          </a:stretch>
        </p:blipFill>
        <p:spPr>
          <a:xfrm>
            <a:off x="2349527" y="2761792"/>
            <a:ext cx="2305051" cy="1390651"/>
          </a:xfrm>
          <a:prstGeom prst="rect">
            <a:avLst/>
          </a:prstGeom>
          <a:ln w="12700">
            <a:miter lim="400000"/>
          </a:ln>
        </p:spPr>
      </p:pic>
      <p:pic>
        <p:nvPicPr>
          <p:cNvPr id="206" name="Picture 5" descr="Picture 5"/>
          <p:cNvPicPr>
            <a:picLocks noChangeAspect="1"/>
          </p:cNvPicPr>
          <p:nvPr/>
        </p:nvPicPr>
        <p:blipFill>
          <a:blip r:embed="rId4">
            <a:extLst/>
          </a:blip>
          <a:stretch>
            <a:fillRect/>
          </a:stretch>
        </p:blipFill>
        <p:spPr>
          <a:xfrm>
            <a:off x="5391150" y="2925398"/>
            <a:ext cx="1981200" cy="857251"/>
          </a:xfrm>
          <a:prstGeom prst="rect">
            <a:avLst/>
          </a:prstGeom>
          <a:ln w="12700">
            <a:miter lim="400000"/>
          </a:ln>
        </p:spPr>
      </p:pic>
      <p:sp>
        <p:nvSpPr>
          <p:cNvPr id="207" name="Right Arrow 6"/>
          <p:cNvSpPr/>
          <p:nvPr/>
        </p:nvSpPr>
        <p:spPr>
          <a:xfrm>
            <a:off x="1800073" y="3457116"/>
            <a:ext cx="509299" cy="145923"/>
          </a:xfrm>
          <a:prstGeom prst="rightArrow">
            <a:avLst>
              <a:gd name="adj1" fmla="val 50000"/>
              <a:gd name="adj2" fmla="val 50000"/>
            </a:avLst>
          </a:prstGeom>
          <a:solidFill>
            <a:schemeClr val="accent1"/>
          </a:solidFill>
          <a:ln w="57150">
            <a:solidFill>
              <a:srgbClr val="FFA300"/>
            </a:solidFill>
          </a:ln>
        </p:spPr>
        <p:txBody>
          <a:bodyPr lIns="45719" rIns="45719"/>
          <a:lstStyle/>
          <a:p>
            <a:pPr algn="ctr" defTabSz="457189">
              <a:defRPr>
                <a:solidFill>
                  <a:srgbClr val="FFFFFF"/>
                </a:solidFill>
              </a:defRPr>
            </a:pPr>
          </a:p>
        </p:txBody>
      </p:sp>
      <p:sp>
        <p:nvSpPr>
          <p:cNvPr id="208" name="Right Arrow 7"/>
          <p:cNvSpPr/>
          <p:nvPr/>
        </p:nvSpPr>
        <p:spPr>
          <a:xfrm>
            <a:off x="4761257" y="3281062"/>
            <a:ext cx="509299" cy="145923"/>
          </a:xfrm>
          <a:prstGeom prst="rightArrow">
            <a:avLst>
              <a:gd name="adj1" fmla="val 50000"/>
              <a:gd name="adj2" fmla="val 50000"/>
            </a:avLst>
          </a:prstGeom>
          <a:solidFill>
            <a:schemeClr val="accent1"/>
          </a:solidFill>
          <a:ln w="57150">
            <a:solidFill>
              <a:srgbClr val="FFA300"/>
            </a:solidFill>
          </a:ln>
        </p:spPr>
        <p:txBody>
          <a:bodyPr lIns="45719" rIns="45719"/>
          <a:lstStyle/>
          <a:p>
            <a:pPr algn="ctr" defTabSz="457189">
              <a:defRPr>
                <a:solidFill>
                  <a:srgbClr val="FFFFFF"/>
                </a:solidFill>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Title 1"/>
          <p:cNvSpPr txBox="1"/>
          <p:nvPr>
            <p:ph type="title"/>
          </p:nvPr>
        </p:nvSpPr>
        <p:spPr>
          <a:xfrm>
            <a:off x="311699" y="410000"/>
            <a:ext cx="8520601" cy="607801"/>
          </a:xfrm>
          <a:prstGeom prst="rect">
            <a:avLst/>
          </a:prstGeom>
        </p:spPr>
        <p:txBody>
          <a:bodyPr/>
          <a:lstStyle>
            <a:lvl1pPr defTabSz="850391">
              <a:defRPr sz="2790"/>
            </a:lvl1pPr>
          </a:lstStyle>
          <a:p>
            <a:pPr/>
            <a:r>
              <a:t>Appendix: Apache Parquet</a:t>
            </a:r>
          </a:p>
        </p:txBody>
      </p:sp>
      <p:sp>
        <p:nvSpPr>
          <p:cNvPr id="211" name="Text Placeholder 2"/>
          <p:cNvSpPr txBox="1"/>
          <p:nvPr>
            <p:ph type="body" idx="1"/>
          </p:nvPr>
        </p:nvSpPr>
        <p:spPr>
          <a:xfrm>
            <a:off x="311699" y="1229875"/>
            <a:ext cx="8520601" cy="3339001"/>
          </a:xfrm>
          <a:prstGeom prst="rect">
            <a:avLst/>
          </a:prstGeom>
        </p:spPr>
        <p:txBody>
          <a:bodyPr/>
          <a:lstStyle/>
          <a:p>
            <a:pPr marL="277177" indent="-277177" defTabSz="886968">
              <a:spcBef>
                <a:spcPts val="1500"/>
              </a:spcBef>
              <a:buClr>
                <a:srgbClr val="434343"/>
              </a:buClr>
              <a:buSzPct val="100000"/>
              <a:buFont typeface="Arial"/>
              <a:buChar char="•"/>
              <a:defRPr sz="1358"/>
            </a:pPr>
            <a:r>
              <a:t>Parquet is a columnar storage format available to any project in the Hadoop ecosystem.</a:t>
            </a:r>
          </a:p>
          <a:p>
            <a:pPr marL="277177" indent="-277177" defTabSz="886968">
              <a:spcBef>
                <a:spcPts val="1500"/>
              </a:spcBef>
              <a:buClr>
                <a:srgbClr val="434343"/>
              </a:buClr>
              <a:buSzPct val="100000"/>
              <a:buFont typeface="Arial"/>
              <a:buChar char="•"/>
              <a:defRPr sz="1358"/>
            </a:pPr>
            <a:r>
              <a:t>Originally developed by a collaboration between Twitter and Cloudera and based on Google Dremel.</a:t>
            </a:r>
          </a:p>
          <a:p>
            <a:pPr defTabSz="886968">
              <a:spcBef>
                <a:spcPts val="1500"/>
              </a:spcBef>
              <a:defRPr sz="1746"/>
            </a:pPr>
            <a:r>
              <a:t>Design goals</a:t>
            </a:r>
          </a:p>
          <a:p>
            <a:pPr lvl="1" marL="166306" indent="-166306" defTabSz="886968">
              <a:spcBef>
                <a:spcPts val="1500"/>
              </a:spcBef>
              <a:buClr>
                <a:srgbClr val="434343"/>
              </a:buClr>
              <a:buSzPct val="100000"/>
              <a:buFont typeface="Arial"/>
              <a:buChar char="•"/>
              <a:defRPr sz="1164"/>
            </a:pPr>
            <a:r>
              <a:t>Reduce storage cost for large datasets with stable schemas</a:t>
            </a:r>
            <a:endParaRPr sz="1358"/>
          </a:p>
          <a:p>
            <a:pPr lvl="1" marL="166306" indent="-166306" defTabSz="886968">
              <a:spcBef>
                <a:spcPts val="1500"/>
              </a:spcBef>
              <a:buClr>
                <a:srgbClr val="434343"/>
              </a:buClr>
              <a:buSzPct val="100000"/>
              <a:buFont typeface="Arial"/>
              <a:buChar char="•"/>
              <a:defRPr sz="1164"/>
            </a:pPr>
            <a:r>
              <a:t>Reduce required IO for queries</a:t>
            </a:r>
            <a:endParaRPr sz="1358"/>
          </a:p>
          <a:p>
            <a:pPr lvl="1" marL="166306" indent="-166306" defTabSz="886968">
              <a:spcBef>
                <a:spcPts val="1500"/>
              </a:spcBef>
              <a:buClr>
                <a:srgbClr val="434343"/>
              </a:buClr>
              <a:buSzPct val="100000"/>
              <a:buFont typeface="Arial"/>
              <a:buChar char="•"/>
              <a:defRPr sz="1164"/>
            </a:pPr>
            <a:r>
              <a:t>Flexible compression options. The data can be compressed with any of several codecs. The compression is transparent to applications that read the data files</a:t>
            </a:r>
            <a:endParaRPr sz="1358"/>
          </a:p>
          <a:p>
            <a:pPr lvl="1" marL="166306" indent="-166306" defTabSz="886968">
              <a:spcBef>
                <a:spcPts val="1500"/>
              </a:spcBef>
              <a:buClr>
                <a:srgbClr val="434343"/>
              </a:buClr>
              <a:buSzPct val="100000"/>
              <a:buFont typeface="Arial"/>
              <a:buChar char="•"/>
              <a:defRPr sz="1164"/>
            </a:pPr>
            <a:r>
              <a:t>Large file size. The layout of Parquet data files is optimized for queries that process large volumes of data, with individual files in the multi-megabyte or even gigabyte range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
          <p:cNvSpPr txBox="1"/>
          <p:nvPr>
            <p:ph type="title"/>
          </p:nvPr>
        </p:nvSpPr>
        <p:spPr>
          <a:xfrm>
            <a:off x="311699" y="410000"/>
            <a:ext cx="8520601" cy="607801"/>
          </a:xfrm>
          <a:prstGeom prst="rect">
            <a:avLst/>
          </a:prstGeom>
        </p:spPr>
        <p:txBody>
          <a:bodyPr/>
          <a:lstStyle>
            <a:lvl1pPr defTabSz="850391">
              <a:defRPr sz="2790"/>
            </a:lvl1pPr>
          </a:lstStyle>
          <a:p>
            <a:pPr/>
            <a:r>
              <a:t>RDBMS</a:t>
            </a:r>
          </a:p>
        </p:txBody>
      </p:sp>
      <p:sp>
        <p:nvSpPr>
          <p:cNvPr id="101" name="Text Placeholder 2"/>
          <p:cNvSpPr txBox="1"/>
          <p:nvPr>
            <p:ph type="body" idx="1"/>
          </p:nvPr>
        </p:nvSpPr>
        <p:spPr>
          <a:xfrm>
            <a:off x="274227" y="1028475"/>
            <a:ext cx="8520601" cy="3339001"/>
          </a:xfrm>
          <a:prstGeom prst="rect">
            <a:avLst/>
          </a:prstGeom>
        </p:spPr>
        <p:txBody>
          <a:bodyPr/>
          <a:lstStyle/>
          <a:p>
            <a:pPr/>
          </a:p>
        </p:txBody>
      </p:sp>
      <p:graphicFrame>
        <p:nvGraphicFramePr>
          <p:cNvPr id="102" name="Table 3"/>
          <p:cNvGraphicFramePr/>
          <p:nvPr/>
        </p:nvGraphicFramePr>
        <p:xfrm>
          <a:off x="311699" y="1017799"/>
          <a:ext cx="8445658" cy="222504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20856"/>
                <a:gridCol w="1678750"/>
                <a:gridCol w="6246050"/>
              </a:tblGrid>
              <a:tr h="370840">
                <a:tc>
                  <a:txBody>
                    <a:bodyPr/>
                    <a:lstStyle/>
                    <a:p>
                      <a:pPr algn="l">
                        <a:defRPr b="0" sz="1800">
                          <a:solidFill>
                            <a:srgbClr val="000000"/>
                          </a:solidFill>
                        </a:defRPr>
                      </a:pPr>
                      <a:r>
                        <a:rPr b="1" sz="1400">
                          <a:solidFill>
                            <a:srgbClr val="FFFFFF"/>
                          </a:solidFill>
                          <a:sym typeface="Arial"/>
                        </a:rPr>
                        <a:t>No</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Vendor</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Description</a:t>
                      </a:r>
                    </a:p>
                  </a:txBody>
                  <a:tcPr marL="45720" marR="45720" marT="45720" marB="45720" anchor="t" anchorCtr="0" horzOverflow="overflow"/>
                </a:tc>
              </a:tr>
              <a:tr h="370840">
                <a:tc>
                  <a:txBody>
                    <a:bodyPr/>
                    <a:lstStyle/>
                    <a:p>
                      <a:pPr algn="l">
                        <a:defRPr sz="1800">
                          <a:solidFill>
                            <a:srgbClr val="000000"/>
                          </a:solidFill>
                        </a:defRPr>
                      </a:pPr>
                      <a:r>
                        <a:rPr sz="1200">
                          <a:solidFill>
                            <a:srgbClr val="2A3990"/>
                          </a:solidFill>
                          <a:sym typeface="Arial"/>
                        </a:rPr>
                        <a:t>5</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IBM</a:t>
                      </a:r>
                    </a:p>
                  </a:txBody>
                  <a:tcPr marL="45720" marR="45720" marT="45720" marB="45720" anchor="t" anchorCtr="0" horzOverflow="overflow"/>
                </a:tc>
                <a:tc>
                  <a:txBody>
                    <a:bodyPr/>
                    <a:lstStyle/>
                    <a:p>
                      <a:pPr algn="l">
                        <a:defRPr sz="1200">
                          <a:sym typeface="Arial"/>
                        </a:defRPr>
                      </a:pPr>
                      <a:r>
                        <a:t>DB2 has been IBM's main relational database and is available on servers running Microsoft Windows and Linux as well as on its mainframes. </a:t>
                      </a:r>
                    </a:p>
                    <a:p>
                      <a:pPr algn="l">
                        <a:defRPr sz="1200">
                          <a:sym typeface="Arial"/>
                        </a:defRPr>
                      </a:pPr>
                      <a:r>
                        <a:t>dashDB is IBM's managed cloud database, and it is based on the DB2 engine. </a:t>
                      </a:r>
                    </a:p>
                    <a:p>
                      <a:pPr algn="l">
                        <a:defRPr sz="1200">
                          <a:sym typeface="Arial"/>
                        </a:defRPr>
                      </a:pPr>
                      <a:r>
                        <a:t>Netezza Analytics is IBM's data warehouse appliance. It was built on PostgreSQL but does not maintain compatibility. </a:t>
                      </a:r>
                    </a:p>
                  </a:txBody>
                  <a:tcPr marL="45720" marR="45720" marT="45720" marB="45720" anchor="t" anchorCtr="0" horzOverflow="overflow"/>
                </a:tc>
              </a:tr>
              <a:tr h="370840">
                <a:tc>
                  <a:txBody>
                    <a:bodyPr/>
                    <a:lstStyle/>
                    <a:p>
                      <a:pPr algn="l">
                        <a:defRPr sz="1800">
                          <a:solidFill>
                            <a:srgbClr val="000000"/>
                          </a:solidFill>
                        </a:defRPr>
                      </a:pPr>
                      <a:r>
                        <a:rPr sz="1200">
                          <a:solidFill>
                            <a:srgbClr val="2A3990"/>
                          </a:solidFill>
                          <a:sym typeface="Arial"/>
                        </a:rPr>
                        <a:t>6</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Google</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Google Cloud SQL is a managed MySQL offering (PostgreSQL and SQL Server will be available in 2017).</a:t>
                      </a:r>
                    </a:p>
                  </a:txBody>
                  <a:tcPr marL="45720" marR="45720" marT="45720" marB="45720" anchor="t" anchorCtr="0" horzOverflow="overflow"/>
                </a:tc>
              </a:tr>
              <a:tr h="370840">
                <a:tc>
                  <a:txBody>
                    <a:bodyPr/>
                    <a:lstStyle/>
                    <a:p>
                      <a:pPr algn="l">
                        <a:defRPr sz="1800">
                          <a:solidFill>
                            <a:srgbClr val="000000"/>
                          </a:solidFill>
                        </a:defRPr>
                      </a:pPr>
                      <a:r>
                        <a:rPr sz="1200">
                          <a:solidFill>
                            <a:srgbClr val="2A3990"/>
                          </a:solidFill>
                          <a:sym typeface="Arial"/>
                        </a:rPr>
                        <a:t>7</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PostgreSQL</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One of the most popular open-source relational databases, it has support for object semantics, JSON document store and key-value data types. </a:t>
                      </a:r>
                    </a:p>
                  </a:txBody>
                  <a:tcPr marL="45720" marR="45720" marT="45720" marB="45720" anchor="t" anchorCtr="0" horzOverflow="overflow"/>
                </a:tc>
              </a:tr>
              <a:tr h="370840">
                <a:tc>
                  <a:txBody>
                    <a:bodyPr/>
                    <a:lstStyle/>
                    <a:p>
                      <a:pPr algn="l">
                        <a:defRPr sz="1800">
                          <a:solidFill>
                            <a:srgbClr val="000000"/>
                          </a:solidFill>
                        </a:defRPr>
                      </a:pPr>
                      <a:r>
                        <a:rPr sz="1200">
                          <a:solidFill>
                            <a:srgbClr val="2A3990"/>
                          </a:solidFill>
                          <a:sym typeface="Arial"/>
                        </a:rPr>
                        <a:t>8</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MemSQL</a:t>
                      </a:r>
                    </a:p>
                  </a:txBody>
                  <a:tcPr marL="45720" marR="45720" marT="45720" marB="45720" anchor="t" anchorCtr="0" horzOverflow="overflow"/>
                </a:tc>
                <a:tc>
                  <a:txBody>
                    <a:bodyPr/>
                    <a:lstStyle/>
                    <a:p>
                      <a:pPr algn="l">
                        <a:defRPr sz="1200">
                          <a:sym typeface="Arial"/>
                        </a:defRPr>
                      </a:pPr>
                      <a:r>
                        <a:t>MemSQL uses a combination of in-memory and disk storage to deliver very fast ingest. It provides near-real-time data ingest and processing. </a:t>
                      </a:r>
                    </a:p>
                    <a:p>
                      <a:pPr algn="l">
                        <a:defRPr sz="1200">
                          <a:sym typeface="Arial"/>
                        </a:defRPr>
                      </a:pPr>
                      <a:r>
                        <a:t>It is available on-premises and in the cloud. MemSQL has launched its managed cloud service. </a:t>
                      </a:r>
                    </a:p>
                  </a:txBody>
                  <a:tcPr marL="45720" marR="45720" marT="45720" marB="45720" anchor="t" anchorCtr="0" horzOverflow="overflow"/>
                </a:tc>
              </a:tr>
              <a:tr h="370840">
                <a:tc>
                  <a:txBody>
                    <a:bodyPr/>
                    <a:lstStyle/>
                    <a:p>
                      <a:pPr algn="l">
                        <a:defRPr sz="1800">
                          <a:solidFill>
                            <a:srgbClr val="000000"/>
                          </a:solidFill>
                        </a:defRPr>
                      </a:pPr>
                      <a:r>
                        <a:rPr sz="1200">
                          <a:solidFill>
                            <a:srgbClr val="2A3990"/>
                          </a:solidFill>
                          <a:sym typeface="Arial"/>
                        </a:rPr>
                        <a:t>9</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VoltDB</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VoltDB is a highly available and scalable in-memory RDBMS that scales across large numbers of nodes</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Shape 113"/>
          <p:cNvSpPr txBox="1"/>
          <p:nvPr>
            <p:ph type="title"/>
          </p:nvPr>
        </p:nvSpPr>
        <p:spPr>
          <a:xfrm>
            <a:off x="311699" y="410000"/>
            <a:ext cx="8520601" cy="607801"/>
          </a:xfrm>
          <a:prstGeom prst="rect">
            <a:avLst/>
          </a:prstGeom>
        </p:spPr>
        <p:txBody>
          <a:bodyPr/>
          <a:lstStyle>
            <a:lvl1pPr defTabSz="850391">
              <a:defRPr sz="2790"/>
            </a:lvl1pPr>
          </a:lstStyle>
          <a:p>
            <a:pPr/>
            <a:r>
              <a:t>RDBMS vs NoSQL (2)</a:t>
            </a:r>
          </a:p>
        </p:txBody>
      </p:sp>
      <p:sp>
        <p:nvSpPr>
          <p:cNvPr id="105" name="Shape 114"/>
          <p:cNvSpPr txBox="1"/>
          <p:nvPr>
            <p:ph type="body" idx="1"/>
          </p:nvPr>
        </p:nvSpPr>
        <p:spPr>
          <a:xfrm>
            <a:off x="311699" y="1229875"/>
            <a:ext cx="8520601" cy="3339001"/>
          </a:xfrm>
          <a:prstGeom prst="rect">
            <a:avLst/>
          </a:prstGeom>
        </p:spPr>
        <p:txBody>
          <a:bodyPr/>
          <a:lstStyle/>
          <a:p>
            <a:pPr/>
          </a:p>
        </p:txBody>
      </p:sp>
      <p:graphicFrame>
        <p:nvGraphicFramePr>
          <p:cNvPr id="106" name="Table 2"/>
          <p:cNvGraphicFramePr/>
          <p:nvPr/>
        </p:nvGraphicFramePr>
        <p:xfrm>
          <a:off x="457200" y="1229875"/>
          <a:ext cx="8077200" cy="347547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57200"/>
                <a:gridCol w="4996196"/>
                <a:gridCol w="2623804"/>
              </a:tblGrid>
              <a:tr h="279835">
                <a:tc>
                  <a:txBody>
                    <a:bodyPr/>
                    <a:lstStyle/>
                    <a:p>
                      <a:pPr algn="l">
                        <a:defRPr b="0" sz="1800">
                          <a:solidFill>
                            <a:srgbClr val="000000"/>
                          </a:solidFill>
                        </a:defRPr>
                      </a:pPr>
                      <a:r>
                        <a:rPr b="1" sz="1400">
                          <a:solidFill>
                            <a:srgbClr val="FFFFFF"/>
                          </a:solidFill>
                          <a:sym typeface="Arial"/>
                        </a:rPr>
                        <a:t>No</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RDBMS</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NoSQL</a:t>
                      </a:r>
                    </a:p>
                  </a:txBody>
                  <a:tcPr marL="45720" marR="45720" marT="45720" marB="45720" anchor="t" anchorCtr="0" horzOverflow="overflow"/>
                </a:tc>
              </a:tr>
              <a:tr h="438112">
                <a:tc>
                  <a:txBody>
                    <a:bodyPr/>
                    <a:lstStyle/>
                    <a:p>
                      <a:pPr algn="l">
                        <a:defRPr sz="1800">
                          <a:solidFill>
                            <a:srgbClr val="000000"/>
                          </a:solidFill>
                        </a:defRPr>
                      </a:pPr>
                      <a:r>
                        <a:rPr sz="1200">
                          <a:solidFill>
                            <a:srgbClr val="2A3990"/>
                          </a:solidFill>
                          <a:sym typeface="Arial"/>
                        </a:rPr>
                        <a:t>1</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ACID: Support for transactions is part of the core design</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Limitation and adhere to “eventually consistency”</a:t>
                      </a:r>
                    </a:p>
                  </a:txBody>
                  <a:tcPr marL="45720" marR="45720" marT="45720" marB="45720" anchor="t" anchorCtr="0" horzOverflow="overflow"/>
                </a:tc>
              </a:tr>
              <a:tr h="618511">
                <a:tc>
                  <a:txBody>
                    <a:bodyPr/>
                    <a:lstStyle/>
                    <a:p>
                      <a:pPr algn="l">
                        <a:defRPr sz="1800">
                          <a:solidFill>
                            <a:srgbClr val="000000"/>
                          </a:solidFill>
                        </a:defRPr>
                      </a:pPr>
                      <a:r>
                        <a:rPr sz="1200">
                          <a:solidFill>
                            <a:srgbClr val="2A3990"/>
                          </a:solidFill>
                          <a:sym typeface="Arial"/>
                        </a:rPr>
                        <a:t>2</a:t>
                      </a:r>
                    </a:p>
                  </a:txBody>
                  <a:tcPr marL="45720" marR="45720" marT="45720" marB="45720" anchor="t" anchorCtr="0" horzOverflow="overflow"/>
                </a:tc>
                <a:tc>
                  <a:txBody>
                    <a:bodyPr/>
                    <a:lstStyle/>
                    <a:p>
                      <a:pPr algn="l">
                        <a:defRPr sz="1200">
                          <a:sym typeface="Arial"/>
                        </a:defRPr>
                      </a:pPr>
                      <a:r>
                        <a:t>Has </a:t>
                      </a:r>
                      <a:r>
                        <a:rPr b="1"/>
                        <a:t>rigid schema </a:t>
                      </a:r>
                      <a:r>
                        <a:t>which is defined during the creation of tables. This is known as early binding or schema-on-write</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Schema doesn't have to be defined in advance. This is known as late binding or schema-on-read</a:t>
                      </a:r>
                    </a:p>
                  </a:txBody>
                  <a:tcPr marL="45720" marR="45720" marT="45720" marB="45720" anchor="t" anchorCtr="0" horzOverflow="overflow"/>
                </a:tc>
              </a:tr>
              <a:tr h="438112">
                <a:tc>
                  <a:txBody>
                    <a:bodyPr/>
                    <a:lstStyle/>
                    <a:p>
                      <a:pPr algn="l">
                        <a:defRPr sz="1800">
                          <a:solidFill>
                            <a:srgbClr val="000000"/>
                          </a:solidFill>
                        </a:defRPr>
                      </a:pPr>
                      <a:r>
                        <a:rPr sz="1200">
                          <a:solidFill>
                            <a:srgbClr val="2A3990"/>
                          </a:solidFill>
                          <a:sym typeface="Arial"/>
                        </a:rPr>
                        <a:t>3</a:t>
                      </a:r>
                    </a:p>
                  </a:txBody>
                  <a:tcPr marL="45720" marR="45720" marT="45720" marB="45720" anchor="t" anchorCtr="0" horzOverflow="overflow"/>
                </a:tc>
                <a:tc>
                  <a:txBody>
                    <a:bodyPr/>
                    <a:lstStyle/>
                    <a:p>
                      <a:pPr algn="l">
                        <a:defRPr sz="1200">
                          <a:sym typeface="Arial"/>
                        </a:defRPr>
                      </a:pPr>
                      <a:r>
                        <a:t>They are best suited for </a:t>
                      </a:r>
                      <a:r>
                        <a:rPr b="1"/>
                        <a:t>structured data. </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Handles structured, semi-structured and unstructured data.</a:t>
                      </a:r>
                    </a:p>
                  </a:txBody>
                  <a:tcPr marL="45720" marR="45720" marT="45720" marB="45720" anchor="t" anchorCtr="0" horzOverflow="overflow"/>
                </a:tc>
              </a:tr>
              <a:tr h="1700905">
                <a:tc>
                  <a:txBody>
                    <a:bodyPr/>
                    <a:lstStyle/>
                    <a:p>
                      <a:pPr algn="l">
                        <a:defRPr sz="1800">
                          <a:solidFill>
                            <a:srgbClr val="000000"/>
                          </a:solidFill>
                        </a:defRPr>
                      </a:pPr>
                      <a:r>
                        <a:rPr sz="1200">
                          <a:solidFill>
                            <a:srgbClr val="2A3990"/>
                          </a:solidFill>
                          <a:sym typeface="Arial"/>
                        </a:rPr>
                        <a:t>4</a:t>
                      </a:r>
                    </a:p>
                  </a:txBody>
                  <a:tcPr marL="45720" marR="45720" marT="45720" marB="45720" anchor="t" anchorCtr="0" horzOverflow="overflow"/>
                </a:tc>
                <a:tc>
                  <a:txBody>
                    <a:bodyPr/>
                    <a:lstStyle/>
                    <a:p>
                      <a:pPr algn="l">
                        <a:defRPr sz="1200">
                          <a:sym typeface="Arial"/>
                        </a:defRPr>
                      </a:pPr>
                      <a:r>
                        <a:t>Relational online transaction processing (OLTP) systems were designed to run on a single machine. </a:t>
                      </a:r>
                      <a:r>
                        <a:rPr b="1"/>
                        <a:t>Scalability </a:t>
                      </a:r>
                      <a:r>
                        <a:t>requires the machine to be "scaled up" or "scaled vertically." This necessitates adding more CPUs and memory. Scalability is limited for OLTP relational database management system (RDBMS), but massively parallel RDBMS data warehouses scale out. </a:t>
                      </a:r>
                    </a:p>
                  </a:txBody>
                  <a:tcPr marL="45720" marR="45720" marT="45720" marB="45720" anchor="t" anchorCtr="0" horzOverflow="overflow"/>
                </a:tc>
                <a:tc>
                  <a:txBody>
                    <a:bodyPr/>
                    <a:lstStyle/>
                    <a:p>
                      <a:pPr algn="l">
                        <a:defRPr sz="1800">
                          <a:solidFill>
                            <a:srgbClr val="000000"/>
                          </a:solidFill>
                        </a:defRPr>
                      </a:pPr>
                      <a:r>
                        <a:rPr sz="1200">
                          <a:solidFill>
                            <a:srgbClr val="2A3990"/>
                          </a:solidFill>
                          <a:sym typeface="Arial"/>
                        </a:rPr>
                        <a:t>Designed to be distributed. Scalability is achieved by adding more nodes to the cluster. This is also called "scaling out" or "scaling horizontally." It is preferred for applications with large concurrency or high throughput needs.</a:t>
                      </a:r>
                    </a:p>
                  </a:txBody>
                  <a:tcPr marL="45720" marR="45720" marT="45720" marB="45720" anchor="t"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Shape 113"/>
          <p:cNvSpPr txBox="1"/>
          <p:nvPr>
            <p:ph type="title"/>
          </p:nvPr>
        </p:nvSpPr>
        <p:spPr>
          <a:xfrm>
            <a:off x="311699" y="410000"/>
            <a:ext cx="8520601" cy="607801"/>
          </a:xfrm>
          <a:prstGeom prst="rect">
            <a:avLst/>
          </a:prstGeom>
        </p:spPr>
        <p:txBody>
          <a:bodyPr/>
          <a:lstStyle>
            <a:lvl1pPr defTabSz="850391">
              <a:defRPr sz="2790"/>
            </a:lvl1pPr>
          </a:lstStyle>
          <a:p>
            <a:pPr/>
            <a:r>
              <a:t>RDBMS vs NoSQL (3)</a:t>
            </a:r>
          </a:p>
        </p:txBody>
      </p:sp>
      <p:sp>
        <p:nvSpPr>
          <p:cNvPr id="111" name="Shape 114"/>
          <p:cNvSpPr txBox="1"/>
          <p:nvPr>
            <p:ph type="body" idx="1"/>
          </p:nvPr>
        </p:nvSpPr>
        <p:spPr>
          <a:xfrm>
            <a:off x="311699" y="1229875"/>
            <a:ext cx="8520601" cy="3339001"/>
          </a:xfrm>
          <a:prstGeom prst="rect">
            <a:avLst/>
          </a:prstGeom>
        </p:spPr>
        <p:txBody>
          <a:bodyPr/>
          <a:lstStyle/>
          <a:p>
            <a:pPr/>
          </a:p>
        </p:txBody>
      </p:sp>
      <p:graphicFrame>
        <p:nvGraphicFramePr>
          <p:cNvPr id="112" name="Table 1"/>
          <p:cNvGraphicFramePr/>
          <p:nvPr/>
        </p:nvGraphicFramePr>
        <p:xfrm>
          <a:off x="457200" y="1267268"/>
          <a:ext cx="8001000" cy="148336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33400"/>
                <a:gridCol w="3886200"/>
                <a:gridCol w="3581400"/>
              </a:tblGrid>
              <a:tr h="370840">
                <a:tc>
                  <a:txBody>
                    <a:bodyPr/>
                    <a:lstStyle/>
                    <a:p>
                      <a:pPr algn="l">
                        <a:defRPr b="0" sz="1800">
                          <a:solidFill>
                            <a:srgbClr val="000000"/>
                          </a:solidFill>
                        </a:defRPr>
                      </a:pPr>
                      <a:r>
                        <a:rPr b="1" sz="1400">
                          <a:solidFill>
                            <a:srgbClr val="FFFFFF"/>
                          </a:solidFill>
                          <a:sym typeface="Arial"/>
                        </a:rPr>
                        <a:t>No</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RDBMS</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NoSQL</a:t>
                      </a:r>
                    </a:p>
                  </a:txBody>
                  <a:tcPr marL="45720" marR="45720" marT="45720" marB="45720" anchor="t" anchorCtr="0" horzOverflow="overflow"/>
                </a:tc>
              </a:tr>
              <a:tr h="370840">
                <a:tc>
                  <a:txBody>
                    <a:bodyPr/>
                    <a:lstStyle/>
                    <a:p>
                      <a:pPr algn="l">
                        <a:defRPr sz="1800">
                          <a:solidFill>
                            <a:srgbClr val="000000"/>
                          </a:solidFill>
                        </a:defRPr>
                      </a:pPr>
                      <a:r>
                        <a:rPr sz="1400">
                          <a:solidFill>
                            <a:srgbClr val="2A3990"/>
                          </a:solidFill>
                          <a:sym typeface="Arial"/>
                        </a:rPr>
                        <a:t>5</a:t>
                      </a:r>
                    </a:p>
                  </a:txBody>
                  <a:tcPr marL="45720" marR="45720" marT="45720" marB="45720" anchor="t" anchorCtr="0" horzOverflow="overflow"/>
                </a:tc>
                <a:tc>
                  <a:txBody>
                    <a:bodyPr/>
                    <a:lstStyle/>
                    <a:p>
                      <a:pPr algn="l">
                        <a:defRPr b="1" sz="1400">
                          <a:sym typeface="Arial"/>
                        </a:defRPr>
                      </a:pPr>
                      <a:r>
                        <a:t>Data Access </a:t>
                      </a:r>
                      <a:r>
                        <a:rPr b="0"/>
                        <a:t>is via Structured Query Language (SQL) and Open Database Connectivity (ODBC)/Java Database Connectivity (JDBC) or native APIs. </a:t>
                      </a:r>
                      <a:endParaRPr b="0"/>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Data access is via APIs, but SQL is becoming more prevalent.</a:t>
                      </a:r>
                    </a:p>
                  </a:txBody>
                  <a:tcPr marL="45720" marR="45720" marT="45720" marB="45720" anchor="t" anchorCtr="0" horzOverflow="overflow"/>
                </a:tc>
              </a:tr>
              <a:tr h="370840">
                <a:tc>
                  <a:txBody>
                    <a:bodyPr/>
                    <a:lstStyle/>
                    <a:p>
                      <a:pPr algn="l">
                        <a:defRPr sz="1800">
                          <a:solidFill>
                            <a:srgbClr val="000000"/>
                          </a:solidFill>
                        </a:defRPr>
                      </a:pPr>
                      <a:r>
                        <a:rPr sz="1400">
                          <a:solidFill>
                            <a:srgbClr val="2A3990"/>
                          </a:solidFill>
                          <a:sym typeface="Arial"/>
                        </a:rPr>
                        <a:t>6</a:t>
                      </a:r>
                    </a:p>
                  </a:txBody>
                  <a:tcPr marL="45720" marR="45720" marT="45720" marB="45720" anchor="t" anchorCtr="0" horzOverflow="overflow"/>
                </a:tc>
                <a:tc>
                  <a:txBody>
                    <a:bodyPr/>
                    <a:lstStyle/>
                    <a:p>
                      <a:pPr algn="l">
                        <a:defRPr b="1" sz="1400">
                          <a:sym typeface="Arial"/>
                        </a:defRPr>
                      </a:pPr>
                      <a:r>
                        <a:t>Query patterns </a:t>
                      </a:r>
                      <a:r>
                        <a:rPr b="0"/>
                        <a:t>contains complex SQL and include joins and aggregations. They are better suited for </a:t>
                      </a:r>
                      <a:r>
                        <a:t>ad hoc queries </a:t>
                      </a:r>
                      <a:r>
                        <a:rPr b="0"/>
                        <a:t>. Their </a:t>
                      </a:r>
                      <a:r>
                        <a:rPr b="0" i="1"/>
                        <a:t>focus is on data. </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Not many support join operation.</a:t>
                      </a:r>
                    </a:p>
                  </a:txBody>
                  <a:tcPr marL="45720" marR="45720" marT="45720" marB="45720" anchor="t" anchorCtr="0" horzOverflow="overflow"/>
                </a:tc>
              </a:tr>
              <a:tr h="370840">
                <a:tc>
                  <a:txBody>
                    <a:bodyPr/>
                    <a:lstStyle/>
                    <a:p>
                      <a:pPr algn="l">
                        <a:defRPr sz="1800">
                          <a:solidFill>
                            <a:srgbClr val="000000"/>
                          </a:solidFill>
                        </a:defRPr>
                      </a:pPr>
                      <a:r>
                        <a:rPr sz="1400">
                          <a:solidFill>
                            <a:srgbClr val="2A3990"/>
                          </a:solidFill>
                          <a:sym typeface="Arial"/>
                        </a:rPr>
                        <a:t>7</a:t>
                      </a:r>
                    </a:p>
                  </a:txBody>
                  <a:tcPr marL="45720" marR="45720" marT="45720" marB="45720" anchor="t" anchorCtr="0" horzOverflow="overflow"/>
                </a:tc>
                <a:tc>
                  <a:txBody>
                    <a:bodyPr/>
                    <a:lstStyle/>
                    <a:p>
                      <a:pPr algn="l">
                        <a:defRPr b="1" sz="1400">
                          <a:sym typeface="Arial"/>
                        </a:defRPr>
                      </a:pPr>
                      <a:r>
                        <a:t>Performance </a:t>
                      </a:r>
                      <a:r>
                        <a:rPr b="0"/>
                        <a:t>is achieved by scale-up only partitions and indexes in RDBMS OLTP databases.</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Performance is achieved by scale-up and scale-out partitions, sharding and indexes</a:t>
                      </a:r>
                    </a:p>
                  </a:txBody>
                  <a:tcPr marL="45720" marR="45720" marT="45720" marB="45720" anchor="t"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xfrm>
            <a:off x="311699" y="410000"/>
            <a:ext cx="8520601" cy="607801"/>
          </a:xfrm>
          <a:prstGeom prst="rect">
            <a:avLst/>
          </a:prstGeom>
        </p:spPr>
        <p:txBody>
          <a:bodyPr/>
          <a:lstStyle>
            <a:lvl1pPr defTabSz="850391">
              <a:defRPr sz="2790"/>
            </a:lvl1pPr>
          </a:lstStyle>
          <a:p>
            <a:pPr/>
            <a:r>
              <a:t>NoSQL</a:t>
            </a:r>
          </a:p>
        </p:txBody>
      </p:sp>
      <p:sp>
        <p:nvSpPr>
          <p:cNvPr id="115" name="Text Placeholder 2"/>
          <p:cNvSpPr txBox="1"/>
          <p:nvPr>
            <p:ph type="body" idx="1"/>
          </p:nvPr>
        </p:nvSpPr>
        <p:spPr>
          <a:xfrm>
            <a:off x="311699" y="1229875"/>
            <a:ext cx="8520601" cy="3339001"/>
          </a:xfrm>
          <a:prstGeom prst="rect">
            <a:avLst/>
          </a:prstGeom>
        </p:spPr>
        <p:txBody>
          <a:bodyPr/>
          <a:lstStyle/>
          <a:p>
            <a:pPr/>
          </a:p>
        </p:txBody>
      </p:sp>
      <p:pic>
        <p:nvPicPr>
          <p:cNvPr id="116" name="Picture 3" descr="Picture 3"/>
          <p:cNvPicPr>
            <a:picLocks noChangeAspect="1"/>
          </p:cNvPicPr>
          <p:nvPr/>
        </p:nvPicPr>
        <p:blipFill>
          <a:blip r:embed="rId2">
            <a:extLst/>
          </a:blip>
          <a:stretch>
            <a:fillRect/>
          </a:stretch>
        </p:blipFill>
        <p:spPr>
          <a:xfrm>
            <a:off x="685800" y="1428750"/>
            <a:ext cx="5907536" cy="273124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Title 1"/>
          <p:cNvSpPr txBox="1"/>
          <p:nvPr>
            <p:ph type="title"/>
          </p:nvPr>
        </p:nvSpPr>
        <p:spPr>
          <a:xfrm>
            <a:off x="311699" y="410000"/>
            <a:ext cx="8520601" cy="607801"/>
          </a:xfrm>
          <a:prstGeom prst="rect">
            <a:avLst/>
          </a:prstGeom>
        </p:spPr>
        <p:txBody>
          <a:bodyPr/>
          <a:lstStyle>
            <a:lvl1pPr defTabSz="850391">
              <a:defRPr sz="2790"/>
            </a:lvl1pPr>
          </a:lstStyle>
          <a:p>
            <a:pPr/>
            <a:r>
              <a:t>Key Value Store</a:t>
            </a:r>
          </a:p>
        </p:txBody>
      </p:sp>
      <p:sp>
        <p:nvSpPr>
          <p:cNvPr id="119" name="Text Placeholder 2"/>
          <p:cNvSpPr txBox="1"/>
          <p:nvPr>
            <p:ph type="body" idx="1"/>
          </p:nvPr>
        </p:nvSpPr>
        <p:spPr>
          <a:xfrm>
            <a:off x="311699" y="1229875"/>
            <a:ext cx="8520601" cy="3339001"/>
          </a:xfrm>
          <a:prstGeom prst="rect">
            <a:avLst/>
          </a:prstGeom>
        </p:spPr>
        <p:txBody>
          <a:bodyPr/>
          <a:lstStyle/>
          <a:p>
            <a:pPr marL="285750" indent="-285750">
              <a:buClr>
                <a:srgbClr val="434343"/>
              </a:buClr>
              <a:buSzPct val="100000"/>
              <a:buFont typeface="Arial"/>
              <a:buChar char="•"/>
            </a:pPr>
            <a:r>
              <a:t>It simply a map of pairs of keys and values. Values can be any of well-understood datatypes such as integer, string, string, array.</a:t>
            </a:r>
          </a:p>
          <a:p>
            <a:pPr marL="285750" indent="-285750">
              <a:buClr>
                <a:srgbClr val="434343"/>
              </a:buClr>
              <a:buSzPct val="100000"/>
              <a:buFont typeface="Arial"/>
              <a:buChar char="•"/>
            </a:pPr>
            <a:r>
              <a:t>Advantages:</a:t>
            </a:r>
          </a:p>
          <a:p>
            <a:pPr lvl="1" marL="285750" indent="-285750">
              <a:buClr>
                <a:srgbClr val="434343"/>
              </a:buClr>
              <a:buSzPct val="100000"/>
              <a:buFont typeface="Arial"/>
              <a:buChar char="•"/>
              <a:defRPr sz="1200"/>
            </a:pPr>
            <a:r>
              <a:t>Ability to handle workloads requiring extremely high throughput and/or demanding concurrency and performance loads </a:t>
            </a:r>
            <a:endParaRPr sz="1400"/>
          </a:p>
          <a:p>
            <a:pPr lvl="1" marL="285750" indent="-285750">
              <a:buClr>
                <a:srgbClr val="434343"/>
              </a:buClr>
              <a:buSzPct val="100000"/>
              <a:buFont typeface="Arial"/>
              <a:buChar char="•"/>
              <a:defRPr sz="1200"/>
            </a:pPr>
            <a:r>
              <a:t>Scalability is easy to achieve as the keys can be partitioned across nodes in a cluster </a:t>
            </a:r>
            <a:endParaRPr sz="1400"/>
          </a:p>
          <a:p>
            <a:pPr lvl="1" marL="285750" indent="-285750">
              <a:buClr>
                <a:srgbClr val="434343"/>
              </a:buClr>
              <a:buSzPct val="100000"/>
              <a:buFont typeface="Arial"/>
              <a:buChar char="•"/>
              <a:defRPr sz="1200"/>
            </a:pPr>
            <a:r>
              <a:t>No knowledge of data or schema is needed beforehand.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Title 1"/>
          <p:cNvSpPr txBox="1"/>
          <p:nvPr>
            <p:ph type="title"/>
          </p:nvPr>
        </p:nvSpPr>
        <p:spPr>
          <a:xfrm>
            <a:off x="311699" y="410000"/>
            <a:ext cx="8520601" cy="607801"/>
          </a:xfrm>
          <a:prstGeom prst="rect">
            <a:avLst/>
          </a:prstGeom>
        </p:spPr>
        <p:txBody>
          <a:bodyPr/>
          <a:lstStyle>
            <a:lvl1pPr defTabSz="850391">
              <a:defRPr sz="2790"/>
            </a:lvl1pPr>
          </a:lstStyle>
          <a:p>
            <a:pPr/>
            <a:r>
              <a:t>Key Value Vendors / Products</a:t>
            </a:r>
          </a:p>
        </p:txBody>
      </p:sp>
      <p:sp>
        <p:nvSpPr>
          <p:cNvPr id="122" name="Text Placeholder 2"/>
          <p:cNvSpPr txBox="1"/>
          <p:nvPr>
            <p:ph type="body" idx="1"/>
          </p:nvPr>
        </p:nvSpPr>
        <p:spPr>
          <a:xfrm>
            <a:off x="311699" y="1229875"/>
            <a:ext cx="8520601" cy="3339001"/>
          </a:xfrm>
          <a:prstGeom prst="rect">
            <a:avLst/>
          </a:prstGeom>
        </p:spPr>
        <p:txBody>
          <a:bodyPr/>
          <a:lstStyle/>
          <a:p>
            <a:pPr/>
          </a:p>
        </p:txBody>
      </p:sp>
      <p:graphicFrame>
        <p:nvGraphicFramePr>
          <p:cNvPr id="123" name="Table 3"/>
          <p:cNvGraphicFramePr/>
          <p:nvPr/>
        </p:nvGraphicFramePr>
        <p:xfrm>
          <a:off x="342744" y="1267268"/>
          <a:ext cx="8420256" cy="111252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95456"/>
                <a:gridCol w="1600200"/>
                <a:gridCol w="6324600"/>
              </a:tblGrid>
              <a:tr h="370840">
                <a:tc>
                  <a:txBody>
                    <a:bodyPr/>
                    <a:lstStyle/>
                    <a:p>
                      <a:pPr algn="l">
                        <a:defRPr b="0" sz="1800">
                          <a:solidFill>
                            <a:srgbClr val="000000"/>
                          </a:solidFill>
                        </a:defRPr>
                      </a:pPr>
                      <a:r>
                        <a:rPr b="1" sz="1400">
                          <a:solidFill>
                            <a:srgbClr val="FFFFFF"/>
                          </a:solidFill>
                          <a:sym typeface="Arial"/>
                        </a:rPr>
                        <a:t>No</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Vendor/ Product</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sym typeface="Arial"/>
                        </a:rPr>
                        <a:t>Features</a:t>
                      </a:r>
                    </a:p>
                  </a:txBody>
                  <a:tcPr marL="45720" marR="45720" marT="45720" marB="45720" anchor="t" anchorCtr="0" horzOverflow="overflow"/>
                </a:tc>
              </a:tr>
              <a:tr h="370840">
                <a:tc>
                  <a:txBody>
                    <a:bodyPr/>
                    <a:lstStyle/>
                    <a:p>
                      <a:pPr algn="l">
                        <a:defRPr sz="1800">
                          <a:solidFill>
                            <a:srgbClr val="000000"/>
                          </a:solidFill>
                        </a:defRPr>
                      </a:pPr>
                      <a:r>
                        <a:rPr sz="1400">
                          <a:solidFill>
                            <a:srgbClr val="2A3990"/>
                          </a:solidFill>
                          <a:sym typeface="Arial"/>
                        </a:rPr>
                        <a:t>1</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Redis</a:t>
                      </a:r>
                    </a:p>
                  </a:txBody>
                  <a:tcPr marL="45720" marR="45720" marT="45720" marB="45720" anchor="t" anchorCtr="0" horzOverflow="overflow"/>
                </a:tc>
                <a:tc>
                  <a:txBody>
                    <a:bodyPr/>
                    <a:lstStyle/>
                    <a:p>
                      <a:pPr marL="285750" indent="-285750" algn="l">
                        <a:buSzPct val="100000"/>
                        <a:buFont typeface="Arial"/>
                        <a:buChar char="•"/>
                        <a:defRPr sz="1400">
                          <a:sym typeface="Arial"/>
                        </a:defRPr>
                      </a:pPr>
                      <a:r>
                        <a:t>Redis is one of the most widely deployed databases in the key-value category. It also supports document and time-series. As the product has matured, it has added support for complex data types in addition to string keys and string values. </a:t>
                      </a:r>
                    </a:p>
                    <a:p>
                      <a:pPr marL="285750" indent="-285750" algn="l">
                        <a:buSzPct val="100000"/>
                        <a:buFont typeface="Arial"/>
                        <a:buChar char="•"/>
                        <a:defRPr sz="1400">
                          <a:sym typeface="Arial"/>
                        </a:defRPr>
                      </a:pPr>
                      <a:r>
                        <a:t>It stores data in memory to provide high performance and scalability. Optional disk-based (including flash drives) persistence is available. </a:t>
                      </a:r>
                    </a:p>
                    <a:p>
                      <a:pPr marL="285750" indent="-285750" algn="l">
                        <a:buSzPct val="100000"/>
                        <a:buFont typeface="Arial"/>
                        <a:buChar char="•"/>
                        <a:defRPr sz="1400">
                          <a:sym typeface="Arial"/>
                        </a:defRPr>
                      </a:pPr>
                      <a:r>
                        <a:t>It is available on-premises and in the cloud (private and public) by Redis Labs in open-source and commercial versions. Can be used to complement data processed in memory by Apache Spark. </a:t>
                      </a:r>
                    </a:p>
                  </a:txBody>
                  <a:tcPr marL="45720" marR="45720" marT="45720" marB="45720" anchor="t" anchorCtr="0" horzOverflow="overflow"/>
                </a:tc>
              </a:tr>
              <a:tr h="370840">
                <a:tc>
                  <a:txBody>
                    <a:bodyPr/>
                    <a:lstStyle/>
                    <a:p>
                      <a:pPr algn="l">
                        <a:defRPr sz="1800">
                          <a:solidFill>
                            <a:srgbClr val="000000"/>
                          </a:solidFill>
                        </a:defRPr>
                      </a:pPr>
                      <a:r>
                        <a:rPr sz="1400">
                          <a:solidFill>
                            <a:srgbClr val="2A3990"/>
                          </a:solidFill>
                          <a:sym typeface="Arial"/>
                        </a:rPr>
                        <a:t>2</a:t>
                      </a:r>
                    </a:p>
                  </a:txBody>
                  <a:tcPr marL="45720" marR="45720" marT="45720" marB="45720" anchor="t" anchorCtr="0" horzOverflow="overflow"/>
                </a:tc>
                <a:tc>
                  <a:txBody>
                    <a:bodyPr/>
                    <a:lstStyle/>
                    <a:p>
                      <a:pPr algn="l">
                        <a:defRPr sz="1800">
                          <a:solidFill>
                            <a:srgbClr val="000000"/>
                          </a:solidFill>
                        </a:defRPr>
                      </a:pPr>
                      <a:r>
                        <a:rPr sz="1400">
                          <a:solidFill>
                            <a:srgbClr val="2A3990"/>
                          </a:solidFill>
                          <a:sym typeface="Arial"/>
                        </a:rPr>
                        <a:t>Riak</a:t>
                      </a:r>
                    </a:p>
                  </a:txBody>
                  <a:tcPr marL="45720" marR="45720" marT="45720" marB="45720" anchor="t" anchorCtr="0" horzOverflow="overflow"/>
                </a:tc>
                <a:tc>
                  <a:txBody>
                    <a:bodyPr/>
                    <a:lstStyle/>
                    <a:p>
                      <a:pPr marL="285750" indent="-285750" algn="l">
                        <a:buSzPct val="100000"/>
                        <a:buFont typeface="Arial"/>
                        <a:buChar char="•"/>
                        <a:defRPr sz="1400">
                          <a:sym typeface="Arial"/>
                        </a:defRPr>
                      </a:pPr>
                      <a:r>
                        <a:t>Riak is highly available and fault tolerant due to its master-less distributed architecture. Good candidate for extremely low downtime needs. </a:t>
                      </a:r>
                    </a:p>
                    <a:p>
                      <a:pPr marL="285750" indent="-285750" algn="l">
                        <a:buSzPct val="100000"/>
                        <a:buFont typeface="Arial"/>
                        <a:buChar char="•"/>
                        <a:defRPr sz="1400">
                          <a:sym typeface="Arial"/>
                        </a:defRPr>
                      </a:pPr>
                      <a:r>
                        <a:t>It is available on-premises and in the cloud</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2A3990"/>
      </a:lt1>
      <a:dk2>
        <a:srgbClr val="A7A7A7"/>
      </a:dk2>
      <a:lt2>
        <a:srgbClr val="535353"/>
      </a:lt2>
      <a:accent1>
        <a:srgbClr val="212D74"/>
      </a:accent1>
      <a:accent2>
        <a:srgbClr val="3949AB"/>
      </a:accent2>
      <a:accent3>
        <a:srgbClr val="9C254D"/>
      </a:accent3>
      <a:accent4>
        <a:srgbClr val="D23369"/>
      </a:accent4>
      <a:accent5>
        <a:srgbClr val="F06292"/>
      </a:accent5>
      <a:accent6>
        <a:srgbClr val="7890CD"/>
      </a:accent6>
      <a:hlink>
        <a:srgbClr val="0000FF"/>
      </a:hlink>
      <a:folHlink>
        <a:srgbClr val="FF00FF"/>
      </a:folHlink>
    </a:clrScheme>
    <a:fontScheme name="geometric">
      <a:majorFont>
        <a:latin typeface="Helvetica"/>
        <a:ea typeface="Helvetica"/>
        <a:cs typeface="Helvetica"/>
      </a:majorFont>
      <a:minorFont>
        <a:latin typeface="Arial"/>
        <a:ea typeface="Arial"/>
        <a:cs typeface="Arial"/>
      </a:minorFont>
    </a:fontScheme>
    <a:fmtScheme name="geometr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eometric">
  <a:themeElements>
    <a:clrScheme name="geometric">
      <a:dk1>
        <a:srgbClr val="000000"/>
      </a:dk1>
      <a:lt1>
        <a:srgbClr val="FFFFFF"/>
      </a:lt1>
      <a:dk2>
        <a:srgbClr val="A7A7A7"/>
      </a:dk2>
      <a:lt2>
        <a:srgbClr val="535353"/>
      </a:lt2>
      <a:accent1>
        <a:srgbClr val="212D74"/>
      </a:accent1>
      <a:accent2>
        <a:srgbClr val="3949AB"/>
      </a:accent2>
      <a:accent3>
        <a:srgbClr val="9C254D"/>
      </a:accent3>
      <a:accent4>
        <a:srgbClr val="D23369"/>
      </a:accent4>
      <a:accent5>
        <a:srgbClr val="F06292"/>
      </a:accent5>
      <a:accent6>
        <a:srgbClr val="7890CD"/>
      </a:accent6>
      <a:hlink>
        <a:srgbClr val="0000FF"/>
      </a:hlink>
      <a:folHlink>
        <a:srgbClr val="FF00FF"/>
      </a:folHlink>
    </a:clrScheme>
    <a:fontScheme name="geometric">
      <a:majorFont>
        <a:latin typeface="Helvetica"/>
        <a:ea typeface="Helvetica"/>
        <a:cs typeface="Helvetica"/>
      </a:majorFont>
      <a:minorFont>
        <a:latin typeface="Arial"/>
        <a:ea typeface="Arial"/>
        <a:cs typeface="Arial"/>
      </a:minorFont>
    </a:fontScheme>
    <a:fmtScheme name="geometr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