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71" r:id="rId8"/>
    <p:sldId id="272" r:id="rId9"/>
    <p:sldId id="273" r:id="rId10"/>
    <p:sldId id="274" r:id="rId11"/>
    <p:sldId id="275" r:id="rId12"/>
    <p:sldId id="278" r:id="rId13"/>
    <p:sldId id="276" r:id="rId14"/>
    <p:sldId id="279" r:id="rId15"/>
    <p:sldId id="280" r:id="rId16"/>
    <p:sldId id="281" r:id="rId17"/>
    <p:sldId id="282" r:id="rId18"/>
    <p:sldId id="264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jSbAsPrbHxBKUvZ/3aLZ+wwRNv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F1"/>
    <a:srgbClr val="F7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08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41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7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3004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52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300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8725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82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175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612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820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8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11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0"/>
          <p:cNvGrpSpPr/>
          <p:nvPr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5" name="Google Shape;15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0"/>
          <p:cNvGrpSpPr/>
          <p:nvPr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9" name="Google Shape;19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0"/>
          <p:cNvGrpSpPr/>
          <p:nvPr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3" name="Google Shape;23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0"/>
          <p:cNvGrpSpPr/>
          <p:nvPr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Google Shape;27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0"/>
          <p:cNvGrpSpPr/>
          <p:nvPr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Google Shape;31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20"/>
          <p:cNvGrpSpPr/>
          <p:nvPr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Google Shape;35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6"/>
          <p:cNvGrpSpPr/>
          <p:nvPr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44" name="Google Shape;44;p16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" name="Google Shape;47;p16"/>
          <p:cNvGrpSpPr/>
          <p:nvPr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48" name="Google Shape;48;p16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" name="Google Shape;51;p16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16"/>
          <p:cNvSpPr/>
          <p:nvPr/>
        </p:nvSpPr>
        <p:spPr>
          <a:xfrm rot="10800000" flipH="1">
            <a:off x="-13884" y="755636"/>
            <a:ext cx="9157884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8517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16"/>
          <p:cNvSpPr/>
          <p:nvPr/>
        </p:nvSpPr>
        <p:spPr>
          <a:xfrm>
            <a:off x="311391" y="981958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/>
        </p:nvSpPr>
        <p:spPr>
          <a:xfrm>
            <a:off x="1979712" y="2780928"/>
            <a:ext cx="50764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0" i="0" u="none" strike="noStrike" cap="none" dirty="0" err="1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시계열자료분석</a:t>
            </a:r>
            <a:r>
              <a:rPr lang="ko-KR" sz="3600" b="0" i="0" u="none" strike="noStrike" cap="none" dirty="0" err="1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팀</a:t>
            </a:r>
            <a:endParaRPr sz="3600" b="0" i="0" u="none" strike="noStrike" cap="none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62" name="Google Shape;62;p17"/>
          <p:cNvSpPr txBox="1"/>
          <p:nvPr/>
        </p:nvSpPr>
        <p:spPr>
          <a:xfrm>
            <a:off x="5796136" y="4149080"/>
            <a:ext cx="3168352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sz="28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팀</a:t>
            </a:r>
            <a:endParaRPr sz="2800" b="1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김민</a:t>
            </a:r>
            <a:endParaRPr lang="en-US" altLang="ko-KR"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이수린</a:t>
            </a:r>
            <a:endParaRPr lang="en-US" altLang="ko-KR"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595959"/>
                </a:solidFill>
              </a:rPr>
              <a:t>김동환</a:t>
            </a:r>
            <a:endParaRPr lang="en-US" altLang="ko-KR"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595959"/>
                </a:solidFill>
              </a:rPr>
              <a:t>서유진</a:t>
            </a:r>
            <a:endParaRPr lang="en-US" altLang="ko-KR" sz="2000" dirty="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장다연</a:t>
            </a:r>
            <a:endParaRPr lang="en-US" altLang="ko-KR"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정상성 검정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3520384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백색잡음 검정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C18C7-29C0-3D3F-17E8-57D22EA78610}"/>
              </a:ext>
            </a:extLst>
          </p:cNvPr>
          <p:cNvSpPr txBox="1"/>
          <p:nvPr/>
        </p:nvSpPr>
        <p:spPr>
          <a:xfrm>
            <a:off x="1715552" y="1847283"/>
            <a:ext cx="5712896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정상화 과정을 거친 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남은 오차항이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WN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또는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IID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경우 해당 시계열은 정상시계열임</a:t>
            </a:r>
          </a:p>
        </p:txBody>
      </p:sp>
      <p:grpSp>
        <p:nvGrpSpPr>
          <p:cNvPr id="7" name="그룹 1003">
            <a:extLst>
              <a:ext uri="{FF2B5EF4-FFF2-40B4-BE49-F238E27FC236}">
                <a16:creationId xmlns:a16="http://schemas.microsoft.com/office/drawing/2014/main" id="{9ACB5DD6-F81B-FE7B-B7F3-F5AD6861B5F3}"/>
              </a:ext>
            </a:extLst>
          </p:cNvPr>
          <p:cNvGrpSpPr/>
          <p:nvPr/>
        </p:nvGrpSpPr>
        <p:grpSpPr>
          <a:xfrm rot="867724" flipH="1">
            <a:off x="5383699" y="3106218"/>
            <a:ext cx="999577" cy="560067"/>
            <a:chOff x="10402335" y="4049906"/>
            <a:chExt cx="4279494" cy="2508853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9DE0DB12-6E5D-441A-C966-5ED863965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402335" y="4049906"/>
              <a:ext cx="4279494" cy="2508853"/>
            </a:xfrm>
            <a:prstGeom prst="rect">
              <a:avLst/>
            </a:prstGeom>
          </p:spPr>
        </p:pic>
      </p:grp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4CC7F8D8-C3F5-F30A-A92C-5195DE1C5E29}"/>
              </a:ext>
            </a:extLst>
          </p:cNvPr>
          <p:cNvGrpSpPr/>
          <p:nvPr/>
        </p:nvGrpSpPr>
        <p:grpSpPr>
          <a:xfrm rot="867724">
            <a:off x="2820644" y="2933736"/>
            <a:ext cx="596473" cy="829908"/>
            <a:chOff x="10402335" y="4049906"/>
            <a:chExt cx="4279494" cy="2508853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CD9312A2-82BB-7657-6C62-657134D2C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402335" y="4049906"/>
              <a:ext cx="4279494" cy="2508853"/>
            </a:xfrm>
            <a:prstGeom prst="rect">
              <a:avLst/>
            </a:prstGeom>
          </p:spPr>
        </p:pic>
      </p:grpSp>
      <p:sp>
        <p:nvSpPr>
          <p:cNvPr id="14" name="Google Shape;139;p6">
            <a:extLst>
              <a:ext uri="{FF2B5EF4-FFF2-40B4-BE49-F238E27FC236}">
                <a16:creationId xmlns:a16="http://schemas.microsoft.com/office/drawing/2014/main" id="{2F1884CF-2884-6061-A5DF-2B6C5ECEE113}"/>
              </a:ext>
            </a:extLst>
          </p:cNvPr>
          <p:cNvSpPr/>
          <p:nvPr/>
        </p:nvSpPr>
        <p:spPr>
          <a:xfrm>
            <a:off x="1260440" y="3824977"/>
            <a:ext cx="2411256" cy="225883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0C92A-8E82-5811-CBCD-D524A5A4B0FA}"/>
              </a:ext>
            </a:extLst>
          </p:cNvPr>
          <p:cNvSpPr txBox="1"/>
          <p:nvPr/>
        </p:nvSpPr>
        <p:spPr>
          <a:xfrm>
            <a:off x="1052688" y="4060634"/>
            <a:ext cx="2812176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정상성을 만족한다면 추가적인 모델링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과정없이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분산   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𝑟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(0)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추정하면 됨</a:t>
            </a:r>
          </a:p>
        </p:txBody>
      </p:sp>
      <p:sp>
        <p:nvSpPr>
          <p:cNvPr id="16" name="Google Shape;139;p6">
            <a:extLst>
              <a:ext uri="{FF2B5EF4-FFF2-40B4-BE49-F238E27FC236}">
                <a16:creationId xmlns:a16="http://schemas.microsoft.com/office/drawing/2014/main" id="{2F961BDC-4AD0-D87E-AEE6-5C1A69BB629D}"/>
              </a:ext>
            </a:extLst>
          </p:cNvPr>
          <p:cNvSpPr/>
          <p:nvPr/>
        </p:nvSpPr>
        <p:spPr>
          <a:xfrm>
            <a:off x="5082632" y="3824977"/>
            <a:ext cx="2411256" cy="225883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E8460-776D-61EE-678B-4FAB54B7C68B}"/>
              </a:ext>
            </a:extLst>
          </p:cNvPr>
          <p:cNvSpPr txBox="1"/>
          <p:nvPr/>
        </p:nvSpPr>
        <p:spPr>
          <a:xfrm>
            <a:off x="5011476" y="3953930"/>
            <a:ext cx="2553568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정상성을 만족하지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않는다면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non-stationary error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대한 추가적인 모델링이 필요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F50218-7B0C-179F-4484-4CD927E6A206}"/>
                  </a:ext>
                </a:extLst>
              </p:cNvPr>
              <p:cNvSpPr txBox="1"/>
              <p:nvPr/>
            </p:nvSpPr>
            <p:spPr>
              <a:xfrm>
                <a:off x="2039348" y="5018869"/>
                <a:ext cx="463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8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ko-KR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F50218-7B0C-179F-4484-4CD927E6A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48" y="5018869"/>
                <a:ext cx="463296" cy="276999"/>
              </a:xfrm>
              <a:prstGeom prst="rect">
                <a:avLst/>
              </a:prstGeom>
              <a:blipFill>
                <a:blip r:embed="rId4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02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정상성 검정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469081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백색잡음 검정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Google Shape;139;p6">
            <a:extLst>
              <a:ext uri="{FF2B5EF4-FFF2-40B4-BE49-F238E27FC236}">
                <a16:creationId xmlns:a16="http://schemas.microsoft.com/office/drawing/2014/main" id="{A63134A5-4A3E-3FAF-040D-28C9650B83A5}"/>
              </a:ext>
            </a:extLst>
          </p:cNvPr>
          <p:cNvSpPr/>
          <p:nvPr/>
        </p:nvSpPr>
        <p:spPr>
          <a:xfrm>
            <a:off x="1369959" y="2295653"/>
            <a:ext cx="6404082" cy="832646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CC18C7-29C0-3D3F-17E8-57D22EA78610}"/>
                  </a:ext>
                </a:extLst>
              </p:cNvPr>
              <p:cNvSpPr txBox="1"/>
              <p:nvPr/>
            </p:nvSpPr>
            <p:spPr>
              <a:xfrm>
                <a:off x="1715552" y="2252374"/>
                <a:ext cx="57128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오차가 백색잡음을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따른다면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≈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N(0,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  <a:endPara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CC18C7-29C0-3D3F-17E8-57D22EA7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52" y="2252374"/>
                <a:ext cx="5712896" cy="692177"/>
              </a:xfrm>
              <a:prstGeom prst="rect">
                <a:avLst/>
              </a:prstGeom>
              <a:blipFill>
                <a:blip r:embed="rId3"/>
                <a:stretch>
                  <a:fillRect b="-6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12A16A2-9815-B4B2-8893-9230FA62E062}"/>
              </a:ext>
            </a:extLst>
          </p:cNvPr>
          <p:cNvSpPr txBox="1"/>
          <p:nvPr/>
        </p:nvSpPr>
        <p:spPr>
          <a:xfrm>
            <a:off x="37802" y="1503947"/>
            <a:ext cx="327654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자기상관 유무 확인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23A4B-ECE1-2666-B766-97421132CAB3}"/>
                  </a:ext>
                </a:extLst>
              </p:cNvPr>
              <p:cNvSpPr txBox="1"/>
              <p:nvPr/>
            </p:nvSpPr>
            <p:spPr>
              <a:xfrm>
                <a:off x="1052688" y="3164081"/>
                <a:ext cx="2953746" cy="424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표본자기상관함수</a:t>
                </a:r>
                <a:r>
                  <a:rPr lang="en-US" altLang="ko-KR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(SACF)</a:t>
                </a:r>
                <a:endPara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23A4B-ECE1-2666-B766-97421132C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88" y="3164081"/>
                <a:ext cx="2953746" cy="424860"/>
              </a:xfrm>
              <a:prstGeom prst="rect">
                <a:avLst/>
              </a:prstGeom>
              <a:blipFill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9;p6">
            <a:extLst>
              <a:ext uri="{FF2B5EF4-FFF2-40B4-BE49-F238E27FC236}">
                <a16:creationId xmlns:a16="http://schemas.microsoft.com/office/drawing/2014/main" id="{21A1E606-2777-36A3-86AF-432E3B8E772D}"/>
              </a:ext>
            </a:extLst>
          </p:cNvPr>
          <p:cNvSpPr/>
          <p:nvPr/>
        </p:nvSpPr>
        <p:spPr>
          <a:xfrm>
            <a:off x="1342828" y="3679775"/>
            <a:ext cx="6404082" cy="832646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F0E19-A1BF-CE44-2EC0-D46272B1BB60}"/>
              </a:ext>
            </a:extLst>
          </p:cNvPr>
          <p:cNvSpPr txBox="1"/>
          <p:nvPr/>
        </p:nvSpPr>
        <p:spPr>
          <a:xfrm>
            <a:off x="1646617" y="3793640"/>
            <a:ext cx="5712896" cy="5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𝑯𝟎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𝝆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𝒉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𝟎 𝒗𝒔 𝑯𝟏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𝝆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𝒉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≠ 𝟎 형태의 가설 검정 실시 </a:t>
            </a:r>
          </a:p>
        </p:txBody>
      </p:sp>
      <p:sp>
        <p:nvSpPr>
          <p:cNvPr id="12" name="Google Shape;139;p6">
            <a:extLst>
              <a:ext uri="{FF2B5EF4-FFF2-40B4-BE49-F238E27FC236}">
                <a16:creationId xmlns:a16="http://schemas.microsoft.com/office/drawing/2014/main" id="{0B27B277-2610-962E-E2B9-C0D99E84108F}"/>
              </a:ext>
            </a:extLst>
          </p:cNvPr>
          <p:cNvSpPr/>
          <p:nvPr/>
        </p:nvSpPr>
        <p:spPr>
          <a:xfrm>
            <a:off x="1342828" y="4739448"/>
            <a:ext cx="6404082" cy="832646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321932-AFEC-D3A5-630E-520F684E9B7B}"/>
                  </a:ext>
                </a:extLst>
              </p:cNvPr>
              <p:cNvSpPr txBox="1"/>
              <p:nvPr/>
            </p:nvSpPr>
            <p:spPr>
              <a:xfrm>
                <a:off x="1646617" y="4684094"/>
                <a:ext cx="5712896" cy="8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만약 𝜌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(ℎ) 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1.96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범위 내 있다면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sz="18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귀무가설을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기각하지 못하므로 오차항에 자기상관이 없다고 할 수 있음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321932-AFEC-D3A5-630E-520F684E9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617" y="4684094"/>
                <a:ext cx="5712896" cy="888000"/>
              </a:xfrm>
              <a:prstGeom prst="rect">
                <a:avLst/>
              </a:prstGeom>
              <a:blipFill>
                <a:blip r:embed="rId5"/>
                <a:stretch>
                  <a:fillRect b="-10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2BA7952-594D-5719-4F45-E6BABDCC409F}"/>
              </a:ext>
            </a:extLst>
          </p:cNvPr>
          <p:cNvSpPr txBox="1"/>
          <p:nvPr/>
        </p:nvSpPr>
        <p:spPr>
          <a:xfrm>
            <a:off x="1224754" y="5553618"/>
            <a:ext cx="3627662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ℎ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최소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n/4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보다 크게 설정하는 것을 권장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F8243-42F7-860E-936B-CF3D05DCFCD7}"/>
              </a:ext>
            </a:extLst>
          </p:cNvPr>
          <p:cNvSpPr txBox="1"/>
          <p:nvPr/>
        </p:nvSpPr>
        <p:spPr>
          <a:xfrm>
            <a:off x="1193342" y="5852748"/>
            <a:ext cx="463443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시간간격이 너무 넓으면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SACF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대한 신뢰성이 떨어짐</a:t>
            </a:r>
          </a:p>
        </p:txBody>
      </p:sp>
    </p:spTree>
    <p:extLst>
      <p:ext uri="{BB962C8B-B14F-4D97-AF65-F5344CB8AC3E}">
        <p14:creationId xmlns:p14="http://schemas.microsoft.com/office/powerpoint/2010/main" val="29820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정상성 검정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469081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백색잡음 검정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Google Shape;139;p6">
            <a:extLst>
              <a:ext uri="{FF2B5EF4-FFF2-40B4-BE49-F238E27FC236}">
                <a16:creationId xmlns:a16="http://schemas.microsoft.com/office/drawing/2014/main" id="{A63134A5-4A3E-3FAF-040D-28C9650B83A5}"/>
              </a:ext>
            </a:extLst>
          </p:cNvPr>
          <p:cNvSpPr/>
          <p:nvPr/>
        </p:nvSpPr>
        <p:spPr>
          <a:xfrm>
            <a:off x="1342828" y="2077062"/>
            <a:ext cx="6404082" cy="55718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C18C7-29C0-3D3F-17E8-57D22EA78610}"/>
              </a:ext>
            </a:extLst>
          </p:cNvPr>
          <p:cNvSpPr txBox="1"/>
          <p:nvPr/>
        </p:nvSpPr>
        <p:spPr>
          <a:xfrm>
            <a:off x="1688421" y="2033783"/>
            <a:ext cx="571289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ACF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(=correlogram)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2A16A2-9815-B4B2-8893-9230FA62E062}"/>
              </a:ext>
            </a:extLst>
          </p:cNvPr>
          <p:cNvSpPr txBox="1"/>
          <p:nvPr/>
        </p:nvSpPr>
        <p:spPr>
          <a:xfrm>
            <a:off x="37802" y="1503947"/>
            <a:ext cx="327654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자기상관 유무 확인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B71599D-2088-6DD4-34E2-28BD20378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88" y="2677523"/>
            <a:ext cx="6541335" cy="29848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FB3DDEB-104D-F402-CEB7-B91E294E6DE1}"/>
              </a:ext>
            </a:extLst>
          </p:cNvPr>
          <p:cNvSpPr txBox="1"/>
          <p:nvPr/>
        </p:nvSpPr>
        <p:spPr>
          <a:xfrm>
            <a:off x="5508316" y="5102123"/>
            <a:ext cx="258299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파란선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신뢰구간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778353-C384-AEC0-A562-CC33202977DE}"/>
              </a:ext>
            </a:extLst>
          </p:cNvPr>
          <p:cNvSpPr txBox="1"/>
          <p:nvPr/>
        </p:nvSpPr>
        <p:spPr>
          <a:xfrm>
            <a:off x="1593461" y="5662378"/>
            <a:ext cx="6000561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대부분의 값이 신뢰구간 내에 분포함으로 대체적으로 정상성을 만족함</a:t>
            </a:r>
          </a:p>
        </p:txBody>
      </p:sp>
    </p:spTree>
    <p:extLst>
      <p:ext uri="{BB962C8B-B14F-4D97-AF65-F5344CB8AC3E}">
        <p14:creationId xmlns:p14="http://schemas.microsoft.com/office/powerpoint/2010/main" val="224288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39;p6">
            <a:extLst>
              <a:ext uri="{FF2B5EF4-FFF2-40B4-BE49-F238E27FC236}">
                <a16:creationId xmlns:a16="http://schemas.microsoft.com/office/drawing/2014/main" id="{B652E511-88AD-5159-452E-9ABE3F44E48A}"/>
              </a:ext>
            </a:extLst>
          </p:cNvPr>
          <p:cNvSpPr/>
          <p:nvPr/>
        </p:nvSpPr>
        <p:spPr>
          <a:xfrm>
            <a:off x="996537" y="3020226"/>
            <a:ext cx="2064881" cy="159875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40;p6">
            <a:extLst>
              <a:ext uri="{FF2B5EF4-FFF2-40B4-BE49-F238E27FC236}">
                <a16:creationId xmlns:a16="http://schemas.microsoft.com/office/drawing/2014/main" id="{60E43B80-05E8-99CC-591B-7868F2EE7859}"/>
              </a:ext>
            </a:extLst>
          </p:cNvPr>
          <p:cNvSpPr/>
          <p:nvPr/>
        </p:nvSpPr>
        <p:spPr>
          <a:xfrm>
            <a:off x="850234" y="2946333"/>
            <a:ext cx="884542" cy="328420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정상성 검정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469081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백색잡음 검정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2A16A2-9815-B4B2-8893-9230FA62E062}"/>
              </a:ext>
            </a:extLst>
          </p:cNvPr>
          <p:cNvSpPr txBox="1"/>
          <p:nvPr/>
        </p:nvSpPr>
        <p:spPr>
          <a:xfrm>
            <a:off x="323522" y="1432338"/>
            <a:ext cx="279763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정규성을 만족하는지 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778353-C384-AEC0-A562-CC33202977DE}"/>
              </a:ext>
            </a:extLst>
          </p:cNvPr>
          <p:cNvSpPr txBox="1"/>
          <p:nvPr/>
        </p:nvSpPr>
        <p:spPr>
          <a:xfrm>
            <a:off x="575265" y="2641601"/>
            <a:ext cx="143448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QQ plot</a:t>
            </a:r>
            <a:endParaRPr lang="ko-KR" altLang="en-US" sz="16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C7C9DD-41E0-8F2A-D684-C2C31D99BD2E}"/>
              </a:ext>
            </a:extLst>
          </p:cNvPr>
          <p:cNvSpPr txBox="1"/>
          <p:nvPr/>
        </p:nvSpPr>
        <p:spPr>
          <a:xfrm>
            <a:off x="1042033" y="3297252"/>
            <a:ext cx="1935424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표본과 정규분포의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quantile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시각적으로 비교</a:t>
            </a:r>
          </a:p>
        </p:txBody>
      </p:sp>
      <p:sp>
        <p:nvSpPr>
          <p:cNvPr id="42" name="Google Shape;139;p6">
            <a:extLst>
              <a:ext uri="{FF2B5EF4-FFF2-40B4-BE49-F238E27FC236}">
                <a16:creationId xmlns:a16="http://schemas.microsoft.com/office/drawing/2014/main" id="{FBDA0B17-25D2-10D2-6AC2-FFFB1E8B569F}"/>
              </a:ext>
            </a:extLst>
          </p:cNvPr>
          <p:cNvSpPr/>
          <p:nvPr/>
        </p:nvSpPr>
        <p:spPr>
          <a:xfrm>
            <a:off x="3593888" y="3020226"/>
            <a:ext cx="2064881" cy="159875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40;p6">
            <a:extLst>
              <a:ext uri="{FF2B5EF4-FFF2-40B4-BE49-F238E27FC236}">
                <a16:creationId xmlns:a16="http://schemas.microsoft.com/office/drawing/2014/main" id="{1B87A30C-E000-68D8-1F9F-6F25E92E8CF7}"/>
              </a:ext>
            </a:extLst>
          </p:cNvPr>
          <p:cNvSpPr/>
          <p:nvPr/>
        </p:nvSpPr>
        <p:spPr>
          <a:xfrm>
            <a:off x="3350001" y="2971563"/>
            <a:ext cx="884542" cy="328420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7200E4-F4E1-6518-CD5E-257E9D668331}"/>
              </a:ext>
            </a:extLst>
          </p:cNvPr>
          <p:cNvSpPr txBox="1"/>
          <p:nvPr/>
        </p:nvSpPr>
        <p:spPr>
          <a:xfrm>
            <a:off x="3062840" y="2666831"/>
            <a:ext cx="143448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KS plot</a:t>
            </a:r>
            <a:endParaRPr lang="ko-KR" altLang="en-US" sz="16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E2175C-2A78-7A93-558F-4D453AD0BC6D}"/>
              </a:ext>
            </a:extLst>
          </p:cNvPr>
          <p:cNvSpPr txBox="1"/>
          <p:nvPr/>
        </p:nvSpPr>
        <p:spPr>
          <a:xfrm>
            <a:off x="3653192" y="3282050"/>
            <a:ext cx="1935424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표본과 모집단의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cdf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얼마나 유사한지 비교</a:t>
            </a:r>
          </a:p>
        </p:txBody>
      </p:sp>
      <p:sp>
        <p:nvSpPr>
          <p:cNvPr id="46" name="Google Shape;139;p6">
            <a:extLst>
              <a:ext uri="{FF2B5EF4-FFF2-40B4-BE49-F238E27FC236}">
                <a16:creationId xmlns:a16="http://schemas.microsoft.com/office/drawing/2014/main" id="{401097F8-F211-B02E-747B-3E8AB075A34C}"/>
              </a:ext>
            </a:extLst>
          </p:cNvPr>
          <p:cNvSpPr/>
          <p:nvPr/>
        </p:nvSpPr>
        <p:spPr>
          <a:xfrm>
            <a:off x="6191238" y="3020226"/>
            <a:ext cx="2064881" cy="159875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40;p6">
            <a:extLst>
              <a:ext uri="{FF2B5EF4-FFF2-40B4-BE49-F238E27FC236}">
                <a16:creationId xmlns:a16="http://schemas.microsoft.com/office/drawing/2014/main" id="{CF0151EB-32F0-956E-154A-4D4FF170C029}"/>
              </a:ext>
            </a:extLst>
          </p:cNvPr>
          <p:cNvSpPr/>
          <p:nvPr/>
        </p:nvSpPr>
        <p:spPr>
          <a:xfrm>
            <a:off x="5954656" y="2983159"/>
            <a:ext cx="1935423" cy="328420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06570D-DCFB-E20B-CFEE-3E908B53D4B0}"/>
              </a:ext>
            </a:extLst>
          </p:cNvPr>
          <p:cNvSpPr txBox="1"/>
          <p:nvPr/>
        </p:nvSpPr>
        <p:spPr>
          <a:xfrm>
            <a:off x="5786521" y="2678426"/>
            <a:ext cx="233189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Jarque-Bera test</a:t>
            </a:r>
            <a:endParaRPr lang="ko-KR" altLang="en-US" sz="1600" dirty="0">
              <a:solidFill>
                <a:srgbClr val="0070C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C1237-B0C7-52A2-363D-1A46E9BBA306}"/>
              </a:ext>
            </a:extLst>
          </p:cNvPr>
          <p:cNvSpPr txBox="1"/>
          <p:nvPr/>
        </p:nvSpPr>
        <p:spPr>
          <a:xfrm>
            <a:off x="6255966" y="3297252"/>
            <a:ext cx="1935424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왜도와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첨도의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정규분포로서의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적합도를 검정</a:t>
            </a:r>
          </a:p>
        </p:txBody>
      </p:sp>
      <p:sp>
        <p:nvSpPr>
          <p:cNvPr id="59" name="Google Shape;139;p6">
            <a:extLst>
              <a:ext uri="{FF2B5EF4-FFF2-40B4-BE49-F238E27FC236}">
                <a16:creationId xmlns:a16="http://schemas.microsoft.com/office/drawing/2014/main" id="{E0CB3ACB-CB65-8B86-EEF7-0B80934B493E}"/>
              </a:ext>
            </a:extLst>
          </p:cNvPr>
          <p:cNvSpPr/>
          <p:nvPr/>
        </p:nvSpPr>
        <p:spPr>
          <a:xfrm>
            <a:off x="850234" y="4997603"/>
            <a:ext cx="7341156" cy="973114"/>
          </a:xfrm>
          <a:prstGeom prst="roundRect">
            <a:avLst>
              <a:gd name="adj" fmla="val 16667"/>
            </a:avLst>
          </a:prstGeom>
          <a:solidFill>
            <a:srgbClr val="EEF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F012FF-409F-73CE-3C93-862A1A72121F}"/>
              </a:ext>
            </a:extLst>
          </p:cNvPr>
          <p:cNvSpPr txBox="1"/>
          <p:nvPr/>
        </p:nvSpPr>
        <p:spPr>
          <a:xfrm>
            <a:off x="1052688" y="5082101"/>
            <a:ext cx="706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위의 검정 결과 오차항이 정규성을 만족하지 않는다면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Box-Cox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변환과 같은 변환 기법 을 활용하여 정규분포에 가깝게 변형할 수 있고 혹은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분포와 같이 다른 분포를 가정하여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MLE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구하는 방법도 가능함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9A42438-EFEB-EE7C-1981-5EBB368037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3" y="4717149"/>
            <a:ext cx="560908" cy="5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4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정상성 검정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469081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백색잡음 검정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Google Shape;139;p6">
            <a:extLst>
              <a:ext uri="{FF2B5EF4-FFF2-40B4-BE49-F238E27FC236}">
                <a16:creationId xmlns:a16="http://schemas.microsoft.com/office/drawing/2014/main" id="{A63134A5-4A3E-3FAF-040D-28C9650B83A5}"/>
              </a:ext>
            </a:extLst>
          </p:cNvPr>
          <p:cNvSpPr/>
          <p:nvPr/>
        </p:nvSpPr>
        <p:spPr>
          <a:xfrm>
            <a:off x="539552" y="2295653"/>
            <a:ext cx="7946080" cy="832646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C18C7-29C0-3D3F-17E8-57D22EA78610}"/>
              </a:ext>
            </a:extLst>
          </p:cNvPr>
          <p:cNvSpPr txBox="1"/>
          <p:nvPr/>
        </p:nvSpPr>
        <p:spPr>
          <a:xfrm>
            <a:off x="1715552" y="2447446"/>
            <a:ext cx="571289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귀무가설로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정상 시계열임을 가정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2A16A2-9815-B4B2-8893-9230FA62E062}"/>
              </a:ext>
            </a:extLst>
          </p:cNvPr>
          <p:cNvSpPr txBox="1"/>
          <p:nvPr/>
        </p:nvSpPr>
        <p:spPr>
          <a:xfrm>
            <a:off x="234015" y="1530771"/>
            <a:ext cx="327654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정상성을 만족하는지 확인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Google Shape;139;p6">
            <a:extLst>
              <a:ext uri="{FF2B5EF4-FFF2-40B4-BE49-F238E27FC236}">
                <a16:creationId xmlns:a16="http://schemas.microsoft.com/office/drawing/2014/main" id="{21A1E606-2777-36A3-86AF-432E3B8E772D}"/>
              </a:ext>
            </a:extLst>
          </p:cNvPr>
          <p:cNvSpPr/>
          <p:nvPr/>
        </p:nvSpPr>
        <p:spPr>
          <a:xfrm>
            <a:off x="539552" y="3517551"/>
            <a:ext cx="7946080" cy="832646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F0E19-A1BF-CE44-2EC0-D46272B1BB60}"/>
              </a:ext>
            </a:extLst>
          </p:cNvPr>
          <p:cNvSpPr txBox="1"/>
          <p:nvPr/>
        </p:nvSpPr>
        <p:spPr>
          <a:xfrm>
            <a:off x="1715552" y="3673469"/>
            <a:ext cx="5712896" cy="5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대립가설로 정상 시계열임을 가정</a:t>
            </a:r>
          </a:p>
        </p:txBody>
      </p:sp>
      <p:sp>
        <p:nvSpPr>
          <p:cNvPr id="12" name="Google Shape;139;p6">
            <a:extLst>
              <a:ext uri="{FF2B5EF4-FFF2-40B4-BE49-F238E27FC236}">
                <a16:creationId xmlns:a16="http://schemas.microsoft.com/office/drawing/2014/main" id="{0B27B277-2610-962E-E2B9-C0D99E84108F}"/>
              </a:ext>
            </a:extLst>
          </p:cNvPr>
          <p:cNvSpPr/>
          <p:nvPr/>
        </p:nvSpPr>
        <p:spPr>
          <a:xfrm>
            <a:off x="539552" y="4739448"/>
            <a:ext cx="7946080" cy="832646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21932-AFEC-D3A5-630E-520F684E9B7B}"/>
              </a:ext>
            </a:extLst>
          </p:cNvPr>
          <p:cNvSpPr txBox="1"/>
          <p:nvPr/>
        </p:nvSpPr>
        <p:spPr>
          <a:xfrm>
            <a:off x="1715552" y="4684094"/>
            <a:ext cx="571289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이분산이 있을 때도 사용가능한 검정방법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대립가설로 정상 시계열임을 가정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F8243-42F7-860E-936B-CF3D05DCFCD7}"/>
              </a:ext>
            </a:extLst>
          </p:cNvPr>
          <p:cNvSpPr txBox="1"/>
          <p:nvPr/>
        </p:nvSpPr>
        <p:spPr>
          <a:xfrm>
            <a:off x="410688" y="1967147"/>
            <a:ext cx="140592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Kpss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test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9F6F7-ABA5-49B6-502B-F5A6BFB3D0E2}"/>
              </a:ext>
            </a:extLst>
          </p:cNvPr>
          <p:cNvSpPr txBox="1"/>
          <p:nvPr/>
        </p:nvSpPr>
        <p:spPr>
          <a:xfrm>
            <a:off x="410688" y="4399774"/>
            <a:ext cx="111619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PP test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7B7EA-8AB4-DEB7-708F-7D34CB327113}"/>
              </a:ext>
            </a:extLst>
          </p:cNvPr>
          <p:cNvSpPr txBox="1"/>
          <p:nvPr/>
        </p:nvSpPr>
        <p:spPr>
          <a:xfrm>
            <a:off x="410688" y="3195653"/>
            <a:ext cx="124505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ADF test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42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2563907" y="2451111"/>
            <a:ext cx="3997972" cy="361316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851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2834987" y="823944"/>
            <a:ext cx="345638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rPr>
              <a:t>다음 주 예고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9;p2"/>
          <p:cNvSpPr txBox="1"/>
          <p:nvPr/>
        </p:nvSpPr>
        <p:spPr>
          <a:xfrm>
            <a:off x="2737994" y="2826554"/>
            <a:ext cx="36497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.</a:t>
            </a:r>
            <a:endParaRPr sz="1800" b="1" i="0" u="none" strike="noStrike" cap="none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2559459" y="2420888"/>
            <a:ext cx="3997972" cy="361316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851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2733546" y="2492896"/>
            <a:ext cx="364979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AutoNum type="arabicPeriod"/>
            </a:pPr>
            <a:r>
              <a:rPr lang="ko-KR" altLang="en-US" sz="18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시계열</a:t>
            </a:r>
            <a:endParaRPr lang="en-US" altLang="ko-KR" sz="1800" b="1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AutoNum type="arabicPeriod"/>
            </a:pPr>
            <a:r>
              <a:rPr lang="ko-KR" altLang="en-US" sz="18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시계열</a:t>
            </a:r>
            <a:endParaRPr lang="en-US" altLang="ko-KR" sz="1800" b="1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AutoNum type="arabicPeriod"/>
            </a:pPr>
            <a:r>
              <a:rPr lang="ko-KR" altLang="en-US" sz="1800" b="1" i="0" u="none" strike="noStrike" cap="none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시계열</a:t>
            </a:r>
            <a:endParaRPr lang="en-US" altLang="ko-KR" sz="1800" b="1" i="0" u="none" strike="noStrike" cap="none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marL="457200" marR="0" lvl="0" indent="-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AutoNum type="arabicPeriod"/>
            </a:pPr>
            <a:r>
              <a:rPr lang="ko-KR" altLang="en-US" sz="18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정상성 검정</a:t>
            </a:r>
            <a:endParaRPr lang="en-US" altLang="ko-KR" sz="1800" b="1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2834987" y="823944"/>
            <a:ext cx="3456384" cy="115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28517A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4000" b="1" i="0" u="none" strike="noStrike" cap="none">
              <a:solidFill>
                <a:srgbClr val="28517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8517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2466126" y="3122425"/>
            <a:ext cx="419410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  <a:buSzPts val="2800"/>
            </a:pPr>
            <a:r>
              <a:rPr lang="ko-KR" altLang="en-US" sz="2800" b="1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정상성 검정</a:t>
            </a:r>
          </a:p>
        </p:txBody>
      </p:sp>
      <p:sp>
        <p:nvSpPr>
          <p:cNvPr id="78" name="Google Shape;78;p3"/>
          <p:cNvSpPr txBox="1"/>
          <p:nvPr/>
        </p:nvSpPr>
        <p:spPr>
          <a:xfrm>
            <a:off x="2843952" y="1047909"/>
            <a:ext cx="345638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dirty="0">
                <a:solidFill>
                  <a:srgbClr val="28517A"/>
                </a:solidFill>
              </a:rPr>
              <a:t>4</a:t>
            </a:r>
            <a:endParaRPr sz="7200" b="1" i="0" u="none" strike="noStrike" cap="none" dirty="0">
              <a:solidFill>
                <a:srgbClr val="28517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9;p6">
            <a:extLst>
              <a:ext uri="{FF2B5EF4-FFF2-40B4-BE49-F238E27FC236}">
                <a16:creationId xmlns:a16="http://schemas.microsoft.com/office/drawing/2014/main" id="{8D97CDB7-C9B6-D378-8910-59960BFF2C4B}"/>
              </a:ext>
            </a:extLst>
          </p:cNvPr>
          <p:cNvSpPr/>
          <p:nvPr/>
        </p:nvSpPr>
        <p:spPr>
          <a:xfrm>
            <a:off x="1052688" y="1853964"/>
            <a:ext cx="7039861" cy="121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정상성 검정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ACVF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ACF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E3AF8-6D6A-3CB5-344A-1DEA4CC853AA}"/>
              </a:ext>
            </a:extLst>
          </p:cNvPr>
          <p:cNvSpPr txBox="1"/>
          <p:nvPr/>
        </p:nvSpPr>
        <p:spPr>
          <a:xfrm>
            <a:off x="914400" y="1984789"/>
            <a:ext cx="7315200" cy="95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나눔스퀘어_ac" panose="020B0600000101010101"/>
                <a:ea typeface="나눔스퀘어_ac" panose="020B0600000101010101"/>
              </a:rPr>
              <a:t>비정상 부분이 제대로 제거되었다면 시계열데이터에는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나눔스퀘어_ac" panose="020B0600000101010101"/>
                <a:ea typeface="나눔스퀘어_ac Bold" panose="020B0600000101010101"/>
              </a:rPr>
              <a:t>정상성을 만족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나눔스퀘어_ac" panose="020B0600000101010101"/>
                <a:ea typeface="나눔스퀘어_ac" panose="020B0600000101010101"/>
              </a:rPr>
              <a:t>하는</a:t>
            </a:r>
            <a:r>
              <a:rPr lang="en-US" altLang="ko-KR" sz="2000" dirty="0">
                <a:solidFill>
                  <a:srgbClr val="374151"/>
                </a:solidFill>
                <a:latin typeface="나눔스퀘어_ac" panose="020B0600000101010101"/>
                <a:ea typeface="나눔스퀘어_ac" panose="020B0600000101010101"/>
              </a:rPr>
              <a:t>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나눔스퀘어_ac" panose="020B0600000101010101"/>
                <a:ea typeface="나눔스퀘어_ac" panose="020B0600000101010101"/>
              </a:rPr>
              <a:t>오차 𝐘𝐭만이 </a:t>
            </a:r>
            <a:r>
              <a:rPr lang="ko-KR" altLang="en-US" sz="2000" b="0" i="0" dirty="0" err="1">
                <a:solidFill>
                  <a:srgbClr val="374151"/>
                </a:solidFill>
                <a:effectLst/>
                <a:latin typeface="나눔스퀘어_ac" panose="020B0600000101010101"/>
                <a:ea typeface="나눔스퀘어_ac" panose="020B0600000101010101"/>
              </a:rPr>
              <a:t>남아있어야함</a:t>
            </a:r>
            <a:endParaRPr lang="ko-KR" altLang="en-US" sz="20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B4BC5-5065-939A-AD0F-9FBA91D3EB2E}"/>
              </a:ext>
            </a:extLst>
          </p:cNvPr>
          <p:cNvSpPr txBox="1"/>
          <p:nvPr/>
        </p:nvSpPr>
        <p:spPr>
          <a:xfrm>
            <a:off x="1629183" y="4427146"/>
            <a:ext cx="5892381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  <a:ea typeface="나눔스퀘어_ac Bold" panose="020B0600000101010101"/>
              </a:rPr>
              <a:t>자기공분산함수</a:t>
            </a:r>
            <a:r>
              <a:rPr lang="ko-KR" altLang="en-US" sz="2000" dirty="0">
                <a:ea typeface="나눔스퀘어_ac" panose="020B0600000101010101"/>
              </a:rPr>
              <a:t>와 </a:t>
            </a:r>
            <a:r>
              <a:rPr lang="ko-KR" altLang="en-US" sz="2000" dirty="0">
                <a:solidFill>
                  <a:srgbClr val="FF0000"/>
                </a:solidFill>
                <a:ea typeface="나눔스퀘어_ac Bold" panose="020B0600000101010101"/>
              </a:rPr>
              <a:t>자기상관함수</a:t>
            </a:r>
            <a:r>
              <a:rPr lang="ko-KR" altLang="en-US" sz="2000" dirty="0">
                <a:ea typeface="나눔스퀘어_ac" panose="020B0600000101010101"/>
              </a:rPr>
              <a:t>로 확인가능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0A60E-FFC5-AC66-4414-91E593DAF907}"/>
              </a:ext>
            </a:extLst>
          </p:cNvPr>
          <p:cNvSpPr txBox="1"/>
          <p:nvPr/>
        </p:nvSpPr>
        <p:spPr>
          <a:xfrm>
            <a:off x="2542100" y="4814357"/>
            <a:ext cx="1008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ea typeface="나눔스퀘어_ac" panose="020B0600000101010101"/>
              </a:rPr>
              <a:t>(</a:t>
            </a:r>
            <a:r>
              <a:rPr lang="en-US" altLang="ko-KR" sz="1600" dirty="0">
                <a:latin typeface="+mj-ea"/>
                <a:ea typeface="나눔스퀘어_ac" panose="020B0600000101010101"/>
              </a:rPr>
              <a:t>ACVF)</a:t>
            </a:r>
            <a:endParaRPr lang="ko-KR" altLang="en-US" sz="1600" dirty="0">
              <a:latin typeface="+mj-ea"/>
              <a:ea typeface="나눔스퀘어_ac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F966D1-B8DB-3527-5F92-364AB6A0D793}"/>
              </a:ext>
            </a:extLst>
          </p:cNvPr>
          <p:cNvSpPr txBox="1"/>
          <p:nvPr/>
        </p:nvSpPr>
        <p:spPr>
          <a:xfrm>
            <a:off x="4423493" y="4814357"/>
            <a:ext cx="1008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  <a:ea typeface="+mn-ea"/>
              </a:rPr>
              <a:t>(ACF)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15" name="Google Shape;134;p4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C3916710-FBB5-85C7-979E-E6F3A1274FC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5347" t="33203" r="52244" b="59002"/>
          <a:stretch/>
        </p:blipFill>
        <p:spPr>
          <a:xfrm rot="5400000">
            <a:off x="3844785" y="3298010"/>
            <a:ext cx="1454430" cy="87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Object 58">
            <a:extLst>
              <a:ext uri="{FF2B5EF4-FFF2-40B4-BE49-F238E27FC236}">
                <a16:creationId xmlns:a16="http://schemas.microsoft.com/office/drawing/2014/main" id="{44108AAA-92AB-ED43-94DA-C9B087B3EA0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286653">
            <a:off x="1650869" y="4267401"/>
            <a:ext cx="788356" cy="47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9;p6">
            <a:extLst>
              <a:ext uri="{FF2B5EF4-FFF2-40B4-BE49-F238E27FC236}">
                <a16:creationId xmlns:a16="http://schemas.microsoft.com/office/drawing/2014/main" id="{8D97CDB7-C9B6-D378-8910-59960BFF2C4B}"/>
              </a:ext>
            </a:extLst>
          </p:cNvPr>
          <p:cNvSpPr/>
          <p:nvPr/>
        </p:nvSpPr>
        <p:spPr>
          <a:xfrm>
            <a:off x="1052069" y="2302868"/>
            <a:ext cx="7039861" cy="77892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정상성 검정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5397952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자기공분산함수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(ACVF),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자기상관함수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(ACF)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E3AF8-6D6A-3CB5-344A-1DEA4CC853AA}"/>
              </a:ext>
            </a:extLst>
          </p:cNvPr>
          <p:cNvSpPr txBox="1"/>
          <p:nvPr/>
        </p:nvSpPr>
        <p:spPr>
          <a:xfrm>
            <a:off x="914399" y="2426773"/>
            <a:ext cx="7315200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ea typeface="나눔스퀘어_ac" panose="020B0600000101010101"/>
              </a:rPr>
              <a:t>𝜸𝒙</a:t>
            </a:r>
            <a:r>
              <a:rPr lang="en-US" altLang="ko-KR" sz="2000" dirty="0">
                <a:ea typeface="나눔스퀘어_ac" panose="020B0600000101010101"/>
              </a:rPr>
              <a:t>(</a:t>
            </a:r>
            <a:r>
              <a:rPr lang="ko-KR" altLang="en-US" sz="2000" dirty="0">
                <a:ea typeface="나눔스퀘어_ac" panose="020B0600000101010101"/>
              </a:rPr>
              <a:t>𝒉</a:t>
            </a:r>
            <a:r>
              <a:rPr lang="en-US" altLang="ko-KR" sz="2000" dirty="0">
                <a:ea typeface="나눔스퀘어_ac" panose="020B0600000101010101"/>
              </a:rPr>
              <a:t>) = </a:t>
            </a:r>
            <a:r>
              <a:rPr lang="ko-KR" altLang="en-US" sz="2000" dirty="0">
                <a:ea typeface="나눔스퀘어_ac" panose="020B0600000101010101"/>
              </a:rPr>
              <a:t>𝑪𝒐𝒗</a:t>
            </a:r>
            <a:r>
              <a:rPr lang="en-US" altLang="ko-KR" sz="2000" dirty="0">
                <a:ea typeface="나눔스퀘어_ac" panose="020B0600000101010101"/>
              </a:rPr>
              <a:t>(</a:t>
            </a:r>
            <a:r>
              <a:rPr lang="ko-KR" altLang="en-US" sz="2000" dirty="0">
                <a:ea typeface="나눔스퀘어_ac" panose="020B0600000101010101"/>
              </a:rPr>
              <a:t>𝑿𝒕 </a:t>
            </a:r>
            <a:r>
              <a:rPr lang="en-US" altLang="ko-KR" sz="2000" dirty="0">
                <a:ea typeface="나눔스퀘어_ac" panose="020B0600000101010101"/>
              </a:rPr>
              <a:t>,</a:t>
            </a:r>
            <a:r>
              <a:rPr lang="ko-KR" altLang="en-US" sz="2000" dirty="0">
                <a:ea typeface="나눔스퀘어_ac" panose="020B0600000101010101"/>
              </a:rPr>
              <a:t>𝑿𝒕</a:t>
            </a:r>
            <a:r>
              <a:rPr lang="en-US" altLang="ko-KR" sz="2000" dirty="0">
                <a:ea typeface="나눔스퀘어_ac" panose="020B0600000101010101"/>
              </a:rPr>
              <a:t>+</a:t>
            </a:r>
            <a:r>
              <a:rPr lang="ko-KR" altLang="en-US" sz="2000" dirty="0">
                <a:ea typeface="나눔스퀘어_ac" panose="020B0600000101010101"/>
              </a:rPr>
              <a:t>𝒉</a:t>
            </a:r>
            <a:r>
              <a:rPr lang="en-US" altLang="ko-KR" sz="2000" dirty="0">
                <a:ea typeface="나눔스퀘어_ac" panose="020B0600000101010101"/>
              </a:rPr>
              <a:t>) = </a:t>
            </a:r>
            <a:r>
              <a:rPr lang="ko-KR" altLang="en-US" sz="2000" dirty="0">
                <a:ea typeface="나눔스퀘어_ac" panose="020B0600000101010101"/>
              </a:rPr>
              <a:t>𝐸</a:t>
            </a:r>
            <a:r>
              <a:rPr lang="en-US" altLang="ko-KR" sz="2000" dirty="0">
                <a:ea typeface="나눔스퀘어_ac" panose="020B0600000101010101"/>
              </a:rPr>
              <a:t>[(</a:t>
            </a:r>
            <a:r>
              <a:rPr lang="ko-KR" altLang="en-US" sz="2000" dirty="0">
                <a:ea typeface="나눔스퀘어_ac" panose="020B0600000101010101"/>
              </a:rPr>
              <a:t>𝑋𝑡 − 𝜇</a:t>
            </a:r>
            <a:r>
              <a:rPr lang="en-US" altLang="ko-KR" sz="2000" dirty="0">
                <a:ea typeface="나눔스퀘어_ac" panose="020B0600000101010101"/>
              </a:rPr>
              <a:t>)(</a:t>
            </a:r>
            <a:r>
              <a:rPr lang="ko-KR" altLang="en-US" sz="2000" dirty="0">
                <a:ea typeface="나눔스퀘어_ac" panose="020B0600000101010101"/>
              </a:rPr>
              <a:t>𝑋𝑡</a:t>
            </a:r>
            <a:r>
              <a:rPr lang="en-US" altLang="ko-KR" sz="2000" dirty="0">
                <a:ea typeface="나눔스퀘어_ac" panose="020B0600000101010101"/>
              </a:rPr>
              <a:t>+ℎ − </a:t>
            </a:r>
            <a:r>
              <a:rPr lang="ko-KR" altLang="en-US" sz="2000" dirty="0">
                <a:ea typeface="나눔스퀘어_ac" panose="020B0600000101010101"/>
              </a:rPr>
              <a:t>𝜇</a:t>
            </a:r>
            <a:r>
              <a:rPr lang="en-US" altLang="ko-KR" sz="2000" dirty="0">
                <a:ea typeface="나눔스퀘어_ac" panose="020B0600000101010101"/>
              </a:rPr>
              <a:t>)]</a:t>
            </a:r>
            <a:endParaRPr lang="ko-KR" altLang="en-US" sz="20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BFC1C-ED82-9166-48C4-3175CB8D0475}"/>
              </a:ext>
            </a:extLst>
          </p:cNvPr>
          <p:cNvSpPr txBox="1"/>
          <p:nvPr/>
        </p:nvSpPr>
        <p:spPr>
          <a:xfrm>
            <a:off x="914398" y="1850412"/>
            <a:ext cx="594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a typeface="나눔스퀘어_ac" panose="020B0600000101010101"/>
              </a:rPr>
              <a:t>자기공분산함수 </a:t>
            </a:r>
            <a:r>
              <a:rPr lang="en-US" altLang="ko-KR" sz="2000" dirty="0">
                <a:solidFill>
                  <a:srgbClr val="374151"/>
                </a:solidFill>
                <a:latin typeface="나눔스퀘어_ac" panose="020B0600000101010101"/>
                <a:ea typeface="나눔스퀘어_ac" panose="020B0600000101010101"/>
              </a:rPr>
              <a:t>ACVF</a:t>
            </a:r>
            <a:r>
              <a:rPr lang="en-US" altLang="ko-KR" sz="2000" dirty="0">
                <a:ea typeface="나눔스퀘어_ac" panose="020B0600000101010101"/>
              </a:rPr>
              <a:t> </a:t>
            </a:r>
            <a:r>
              <a:rPr lang="en-US" altLang="ko-KR" sz="2000" dirty="0">
                <a:solidFill>
                  <a:srgbClr val="374151"/>
                </a:solidFill>
                <a:ea typeface="나눔스퀘어_ac" panose="020B0600000101010101"/>
              </a:rPr>
              <a:t>(</a:t>
            </a:r>
            <a:r>
              <a:rPr lang="en-US" altLang="ko-KR" sz="2000" dirty="0">
                <a:solidFill>
                  <a:srgbClr val="374151"/>
                </a:solidFill>
                <a:latin typeface="나눔스퀘어_ac" panose="020B0600000101010101"/>
                <a:ea typeface="나눔스퀘어_ac" panose="020B0600000101010101"/>
              </a:rPr>
              <a:t>auto-covariance function</a:t>
            </a:r>
            <a:r>
              <a:rPr lang="en-US" altLang="ko-KR" sz="2000" dirty="0">
                <a:ea typeface="나눔스퀘어_ac" panose="020B0600000101010101"/>
              </a:rPr>
              <a:t>)</a:t>
            </a:r>
            <a:endParaRPr lang="ko-KR" altLang="en-US" sz="2000" dirty="0">
              <a:ea typeface="나눔스퀘어_ac" panose="020B0600000101010101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30029B14-2281-F037-0BED-668B19D539D2}"/>
              </a:ext>
            </a:extLst>
          </p:cNvPr>
          <p:cNvGrpSpPr/>
          <p:nvPr/>
        </p:nvGrpSpPr>
        <p:grpSpPr>
          <a:xfrm rot="592256" flipV="1">
            <a:off x="1321984" y="2750222"/>
            <a:ext cx="561463" cy="624230"/>
            <a:chOff x="10188591" y="3792396"/>
            <a:chExt cx="1724228" cy="3058926"/>
          </a:xfrm>
        </p:grpSpPr>
        <p:pic>
          <p:nvPicPr>
            <p:cNvPr id="9" name="Object 23">
              <a:extLst>
                <a:ext uri="{FF2B5EF4-FFF2-40B4-BE49-F238E27FC236}">
                  <a16:creationId xmlns:a16="http://schemas.microsoft.com/office/drawing/2014/main" id="{61C20DD6-6091-3CC9-1E59-E02838A0E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88591" y="3792396"/>
              <a:ext cx="1724228" cy="305892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55AB8C0-6F21-0E12-332F-32FBC0C4BCF7}"/>
              </a:ext>
            </a:extLst>
          </p:cNvPr>
          <p:cNvSpPr txBox="1"/>
          <p:nvPr/>
        </p:nvSpPr>
        <p:spPr>
          <a:xfrm>
            <a:off x="1664206" y="3196665"/>
            <a:ext cx="6150865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ea typeface="나눔스퀘어_ac" panose="020B0600000101010101"/>
              </a:rPr>
              <a:t>쉽게 이야기하면 </a:t>
            </a:r>
            <a:r>
              <a:rPr lang="ko-KR" altLang="en-US" sz="1600" dirty="0">
                <a:solidFill>
                  <a:srgbClr val="FF0000"/>
                </a:solidFill>
                <a:ea typeface="나눔스퀘어_ac" panose="020B0600000101010101"/>
              </a:rPr>
              <a:t>시간 간격에 따른 </a:t>
            </a:r>
            <a:r>
              <a:rPr lang="ko-KR" altLang="en-US" sz="1600" dirty="0">
                <a:ea typeface="나눔스퀘어_ac" panose="020B0600000101010101"/>
              </a:rPr>
              <a:t>두 변수의 </a:t>
            </a:r>
            <a:r>
              <a:rPr lang="ko-KR" altLang="en-US" sz="1600" dirty="0">
                <a:solidFill>
                  <a:srgbClr val="FF0000"/>
                </a:solidFill>
                <a:ea typeface="나눔스퀘어_ac" panose="020B0600000101010101"/>
              </a:rPr>
              <a:t>공분산</a:t>
            </a:r>
            <a:r>
              <a:rPr lang="ko-KR" altLang="en-US" sz="1600" dirty="0">
                <a:ea typeface="나눔스퀘어_ac" panose="020B0600000101010101"/>
              </a:rPr>
              <a:t>을 나타내는 함수</a:t>
            </a:r>
            <a:r>
              <a:rPr lang="en-US" altLang="ko-KR" sz="1600" dirty="0">
                <a:ea typeface="나눔스퀘어_ac" panose="020B0600000101010101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ea typeface="나눔스퀘어_ac" panose="020B0600000101010101"/>
              </a:rPr>
              <a:t>공분산</a:t>
            </a:r>
            <a:r>
              <a:rPr lang="ko-KR" altLang="en-US" sz="1600" dirty="0">
                <a:ea typeface="나눔스퀘어_ac" panose="020B0600000101010101"/>
              </a:rPr>
              <a:t>이 정의되면 당연히 </a:t>
            </a:r>
            <a:r>
              <a:rPr lang="ko-KR" altLang="en-US" sz="1600" dirty="0">
                <a:solidFill>
                  <a:srgbClr val="FF0000"/>
                </a:solidFill>
                <a:ea typeface="나눔스퀘어_ac" panose="020B0600000101010101"/>
              </a:rPr>
              <a:t>상관계수</a:t>
            </a:r>
            <a:r>
              <a:rPr lang="ko-KR" altLang="en-US" sz="1600" dirty="0">
                <a:ea typeface="나눔스퀘어_ac" panose="020B0600000101010101"/>
              </a:rPr>
              <a:t>도 정의할 수 있음</a:t>
            </a:r>
            <a:r>
              <a:rPr lang="en-US" altLang="ko-KR" sz="1600" dirty="0">
                <a:ea typeface="나눔스퀘어_ac" panose="020B0600000101010101"/>
              </a:rPr>
              <a:t>.</a:t>
            </a:r>
            <a:endParaRPr lang="ko-KR" altLang="en-US" sz="1600" dirty="0">
              <a:ea typeface="나눔스퀘어_ac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8DFF0-DCEF-AE0C-1D87-A66566C6CEEB}"/>
              </a:ext>
            </a:extLst>
          </p:cNvPr>
          <p:cNvSpPr txBox="1"/>
          <p:nvPr/>
        </p:nvSpPr>
        <p:spPr>
          <a:xfrm>
            <a:off x="914399" y="4709616"/>
            <a:ext cx="574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a typeface="나눔스퀘어_ac" panose="020B0600000101010101"/>
              </a:rPr>
              <a:t>자기상관함수 </a:t>
            </a:r>
            <a:r>
              <a:rPr lang="en-US" altLang="ko-KR" sz="2000" dirty="0">
                <a:solidFill>
                  <a:srgbClr val="374151"/>
                </a:solidFill>
                <a:latin typeface="나눔스퀘어_ac" panose="020B0600000101010101"/>
                <a:ea typeface="나눔스퀘어_ac" panose="020B0600000101010101"/>
              </a:rPr>
              <a:t>ACF</a:t>
            </a:r>
            <a:r>
              <a:rPr lang="en-US" altLang="ko-KR" sz="2000" dirty="0">
                <a:ea typeface="나눔스퀘어_ac" panose="020B0600000101010101"/>
              </a:rPr>
              <a:t> </a:t>
            </a:r>
            <a:r>
              <a:rPr lang="en-US" altLang="ko-KR" sz="2000" dirty="0">
                <a:solidFill>
                  <a:srgbClr val="374151"/>
                </a:solidFill>
                <a:ea typeface="나눔스퀘어_ac" panose="020B0600000101010101"/>
              </a:rPr>
              <a:t>(</a:t>
            </a:r>
            <a:r>
              <a:rPr lang="en-US" altLang="ko-KR" sz="2000" dirty="0">
                <a:solidFill>
                  <a:srgbClr val="374151"/>
                </a:solidFill>
                <a:latin typeface="나눔스퀘어_ac" panose="020B0600000101010101"/>
                <a:ea typeface="나눔스퀘어_ac" panose="020B0600000101010101"/>
              </a:rPr>
              <a:t>auto-correlation function</a:t>
            </a:r>
            <a:r>
              <a:rPr lang="en-US" altLang="ko-KR" sz="2000" dirty="0">
                <a:ea typeface="나눔스퀘어_ac" panose="020B0600000101010101"/>
              </a:rPr>
              <a:t>)</a:t>
            </a:r>
            <a:endParaRPr lang="ko-KR" altLang="en-US" sz="2000" dirty="0">
              <a:ea typeface="나눔스퀘어_ac" panose="020B0600000101010101"/>
            </a:endParaRPr>
          </a:p>
        </p:txBody>
      </p:sp>
      <p:pic>
        <p:nvPicPr>
          <p:cNvPr id="16" name="Google Shape;134;p4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8CADDCCA-B7E3-041D-ACD6-718D0C1A153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5347" t="33203" r="52244" b="59002"/>
          <a:stretch/>
        </p:blipFill>
        <p:spPr>
          <a:xfrm rot="5400000">
            <a:off x="4029311" y="4182665"/>
            <a:ext cx="943973" cy="42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39;p6">
            <a:extLst>
              <a:ext uri="{FF2B5EF4-FFF2-40B4-BE49-F238E27FC236}">
                <a16:creationId xmlns:a16="http://schemas.microsoft.com/office/drawing/2014/main" id="{C671779E-CA74-5A06-2D99-2575E6022365}"/>
              </a:ext>
            </a:extLst>
          </p:cNvPr>
          <p:cNvSpPr/>
          <p:nvPr/>
        </p:nvSpPr>
        <p:spPr>
          <a:xfrm>
            <a:off x="981366" y="5219988"/>
            <a:ext cx="7039861" cy="77892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0194A7-8C6E-58A4-7DAF-54B9988B0FBC}"/>
                  </a:ext>
                </a:extLst>
              </p:cNvPr>
              <p:cNvSpPr txBox="1"/>
              <p:nvPr/>
            </p:nvSpPr>
            <p:spPr>
              <a:xfrm>
                <a:off x="1307141" y="5299477"/>
                <a:ext cx="6529716" cy="86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dirty="0">
                    <a:ea typeface="나눔스퀘어_ac" panose="020B0600000101010101"/>
                  </a:rPr>
                  <a:t>𝝆𝑿</a:t>
                </a:r>
                <a:r>
                  <a:rPr lang="en-US" altLang="ko-KR" sz="1800" dirty="0">
                    <a:ea typeface="나눔스퀘어_ac" panose="020B0600000101010101"/>
                  </a:rPr>
                  <a:t>(</a:t>
                </a:r>
                <a:r>
                  <a:rPr lang="ko-KR" altLang="en-US" sz="1800" dirty="0">
                    <a:ea typeface="나눔스퀘어_ac" panose="020B0600000101010101"/>
                  </a:rPr>
                  <a:t>𝒉</a:t>
                </a:r>
                <a:r>
                  <a:rPr lang="en-US" altLang="ko-KR" sz="1800" dirty="0">
                    <a:ea typeface="나눔스퀘어_ac" panose="020B0600000101010101"/>
                  </a:rPr>
                  <a:t>) = </a:t>
                </a:r>
                <a:r>
                  <a:rPr lang="ko-KR" altLang="en-US" sz="1800" dirty="0">
                    <a:ea typeface="나눔스퀘어_ac" panose="020B0600000101010101"/>
                  </a:rPr>
                  <a:t>𝜸𝑿</a:t>
                </a:r>
                <a:r>
                  <a:rPr lang="en-US" altLang="ko-KR" sz="1800" dirty="0">
                    <a:ea typeface="나눔스퀘어_ac" panose="020B0600000101010101"/>
                  </a:rPr>
                  <a:t>(</a:t>
                </a:r>
                <a:r>
                  <a:rPr lang="ko-KR" altLang="en-US" sz="1800" dirty="0">
                    <a:ea typeface="나눔스퀘어_ac" panose="020B0600000101010101"/>
                  </a:rPr>
                  <a:t>𝒉</a:t>
                </a:r>
                <a:r>
                  <a:rPr lang="en-US" altLang="ko-KR" sz="1800" dirty="0">
                    <a:ea typeface="나눔스퀘어_ac" panose="020B0600000101010101"/>
                  </a:rPr>
                  <a:t>) </a:t>
                </a:r>
                <a:r>
                  <a:rPr lang="ko-KR" altLang="en-US" sz="1800" dirty="0">
                    <a:ea typeface="나눔스퀘어_ac" panose="020B0600000101010101"/>
                  </a:rPr>
                  <a:t>𝜸𝑿</a:t>
                </a:r>
                <a:r>
                  <a:rPr lang="en-US" altLang="ko-KR" sz="1800" dirty="0">
                    <a:ea typeface="나눔스퀘어_ac" panose="020B0600000101010101"/>
                  </a:rPr>
                  <a:t>(</a:t>
                </a:r>
                <a:r>
                  <a:rPr lang="ko-KR" altLang="en-US" sz="1800" dirty="0">
                    <a:ea typeface="나눔스퀘어_ac" panose="020B0600000101010101"/>
                  </a:rPr>
                  <a:t>𝟎</a:t>
                </a:r>
                <a:r>
                  <a:rPr lang="en-US" altLang="ko-KR" sz="1800" dirty="0">
                    <a:ea typeface="나눔스퀘어_ac" panose="020B0600000101010101"/>
                  </a:rPr>
                  <a:t>) = </a:t>
                </a:r>
                <a:r>
                  <a:rPr lang="ko-KR" altLang="en-US" sz="1800" dirty="0">
                    <a:ea typeface="나눔스퀘어_ac" panose="020B0600000101010101"/>
                  </a:rPr>
                  <a:t>𝑪𝒐𝒓𝒓</a:t>
                </a:r>
                <a:r>
                  <a:rPr lang="en-US" altLang="ko-KR" sz="1800" dirty="0">
                    <a:ea typeface="나눔스퀘어_ac" panose="020B0600000101010101"/>
                  </a:rPr>
                  <a:t>(</a:t>
                </a:r>
                <a:r>
                  <a:rPr lang="ko-KR" altLang="en-US" sz="1800" dirty="0">
                    <a:ea typeface="나눔스퀘어_ac" panose="020B0600000101010101"/>
                  </a:rPr>
                  <a:t>𝑿𝒕 </a:t>
                </a:r>
                <a:r>
                  <a:rPr lang="en-US" altLang="ko-KR" sz="1800" dirty="0">
                    <a:ea typeface="나눔스퀘어_ac" panose="020B0600000101010101"/>
                  </a:rPr>
                  <a:t>,</a:t>
                </a:r>
                <a:r>
                  <a:rPr lang="ko-KR" altLang="en-US" sz="1800" dirty="0">
                    <a:ea typeface="나눔스퀘어_ac" panose="020B0600000101010101"/>
                  </a:rPr>
                  <a:t>𝑿𝒕</a:t>
                </a:r>
                <a:r>
                  <a:rPr lang="en-US" altLang="ko-KR" sz="1800" dirty="0">
                    <a:ea typeface="나눔스퀘어_ac" panose="020B0600000101010101"/>
                  </a:rPr>
                  <a:t>+</a:t>
                </a:r>
                <a:r>
                  <a:rPr lang="ko-KR" altLang="en-US" sz="1800" dirty="0">
                    <a:ea typeface="나눔스퀘어_ac" panose="020B0600000101010101"/>
                  </a:rPr>
                  <a:t>𝒉 </a:t>
                </a:r>
                <a:r>
                  <a:rPr lang="en-US" altLang="ko-KR" sz="1800" dirty="0">
                    <a:ea typeface="나눔스퀘어_ac" panose="020B0600000101010101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1800" dirty="0">
                            <a:ea typeface="나눔스퀘어_ac" panose="020B0600000101010101"/>
                          </a:rPr>
                          <m:t>𝐶𝑜𝑣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ea typeface="나눔스퀘어_ac" panose="020B0600000101010101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ko-KR" altLang="en-US" sz="1800" dirty="0">
                            <a:ea typeface="나눔스퀘어_ac" panose="020B0600000101010101"/>
                          </a:rPr>
                          <m:t>𝑋𝑡</m:t>
                        </m:r>
                        <m:r>
                          <m:rPr>
                            <m:nor/>
                          </m:rPr>
                          <a:rPr lang="ko-KR" altLang="en-US" sz="1800" dirty="0">
                            <a:ea typeface="나눔스퀘어_ac" panose="020B0600000101010101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ea typeface="나눔스퀘어_ac" panose="020B0600000101010101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ko-KR" altLang="en-US" sz="1800" dirty="0">
                            <a:ea typeface="나눔스퀘어_ac" panose="020B0600000101010101"/>
                          </a:rPr>
                          <m:t>𝑋𝑡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ea typeface="나눔스퀘어_ac" panose="020B0600000101010101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ea typeface="나눔스퀘어_ac" panose="020B0600000101010101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sz="1800" dirty="0">
                            <a:ea typeface="나눔스퀘어_ac" panose="020B0600000101010101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 sz="1800">
                            <a:ea typeface="나눔스퀘어_ac" panose="020B0600000101010101"/>
                          </a:rPr>
                          <m:t>√</m:t>
                        </m:r>
                        <m:r>
                          <m:rPr>
                            <m:nor/>
                          </m:rPr>
                          <a:rPr lang="ko-KR" altLang="en-US" sz="1800">
                            <a:ea typeface="나눔스퀘어_ac" panose="020B0600000101010101"/>
                          </a:rPr>
                          <m:t>𝑣𝑎𝑟</m:t>
                        </m:r>
                        <m:r>
                          <m:rPr>
                            <m:nor/>
                          </m:rPr>
                          <a:rPr lang="en-US" altLang="ko-KR" sz="1800">
                            <a:ea typeface="나눔스퀘어_ac" panose="020B0600000101010101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ko-KR" altLang="en-US" sz="1800">
                            <a:ea typeface="나눔스퀘어_ac" panose="020B0600000101010101"/>
                          </a:rPr>
                          <m:t>𝑋𝑡</m:t>
                        </m:r>
                        <m:r>
                          <m:rPr>
                            <m:nor/>
                          </m:rPr>
                          <a:rPr lang="en-US" altLang="ko-KR" sz="1800">
                            <a:ea typeface="나눔스퀘어_ac" panose="020B0600000101010101"/>
                          </a:rPr>
                          <m:t>)√</m:t>
                        </m:r>
                        <m:r>
                          <m:rPr>
                            <m:nor/>
                          </m:rPr>
                          <a:rPr lang="ko-KR" altLang="en-US" sz="1800">
                            <a:ea typeface="나눔스퀘어_ac" panose="020B0600000101010101"/>
                          </a:rPr>
                          <m:t>𝑣𝑎𝑟</m:t>
                        </m:r>
                        <m:r>
                          <m:rPr>
                            <m:nor/>
                          </m:rPr>
                          <a:rPr lang="en-US" altLang="ko-KR" sz="1800">
                            <a:ea typeface="나눔스퀘어_ac" panose="020B0600000101010101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ko-KR" altLang="en-US" sz="1800">
                            <a:ea typeface="나눔스퀘어_ac" panose="020B0600000101010101"/>
                          </a:rPr>
                          <m:t>𝑋𝑡</m:t>
                        </m:r>
                        <m:r>
                          <m:rPr>
                            <m:nor/>
                          </m:rPr>
                          <a:rPr lang="en-US" altLang="ko-KR" sz="1800">
                            <a:ea typeface="나눔스퀘어_ac" panose="020B0600000101010101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ko-KR" sz="1800">
                            <a:ea typeface="나눔스퀘어_ac" panose="020B0600000101010101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sz="1800">
                            <a:ea typeface="나눔스퀘어_ac" panose="020B0600000101010101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	</a:t>
                </a:r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0194A7-8C6E-58A4-7DAF-54B9988B0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41" y="5299477"/>
                <a:ext cx="6529716" cy="860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55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9;p6">
            <a:extLst>
              <a:ext uri="{FF2B5EF4-FFF2-40B4-BE49-F238E27FC236}">
                <a16:creationId xmlns:a16="http://schemas.microsoft.com/office/drawing/2014/main" id="{F74C9C9F-6FAA-3788-6531-A4D6F1C33825}"/>
              </a:ext>
            </a:extLst>
          </p:cNvPr>
          <p:cNvSpPr/>
          <p:nvPr/>
        </p:nvSpPr>
        <p:spPr>
          <a:xfrm>
            <a:off x="4706112" y="4765378"/>
            <a:ext cx="3718560" cy="85619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9;p6">
            <a:extLst>
              <a:ext uri="{FF2B5EF4-FFF2-40B4-BE49-F238E27FC236}">
                <a16:creationId xmlns:a16="http://schemas.microsoft.com/office/drawing/2014/main" id="{8D97CDB7-C9B6-D378-8910-59960BFF2C4B}"/>
              </a:ext>
            </a:extLst>
          </p:cNvPr>
          <p:cNvSpPr/>
          <p:nvPr/>
        </p:nvSpPr>
        <p:spPr>
          <a:xfrm>
            <a:off x="1052688" y="1853964"/>
            <a:ext cx="7039861" cy="121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정상성 검정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3313120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표본자기상관함수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SACF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E3AF8-6D6A-3CB5-344A-1DEA4CC853AA}"/>
              </a:ext>
            </a:extLst>
          </p:cNvPr>
          <p:cNvSpPr txBox="1"/>
          <p:nvPr/>
        </p:nvSpPr>
        <p:spPr>
          <a:xfrm>
            <a:off x="914400" y="1984789"/>
            <a:ext cx="731520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374151"/>
                </a:solidFill>
                <a:latin typeface="나눔스퀘어_ac" panose="020B0600000101010101"/>
                <a:ea typeface="나눔스퀘어_ac" panose="020B0600000101010101"/>
              </a:rPr>
              <a:t>자기상관함수가 정의되므로</a:t>
            </a:r>
            <a:r>
              <a:rPr lang="en-US" altLang="ko-KR" sz="2000" dirty="0">
                <a:solidFill>
                  <a:srgbClr val="374151"/>
                </a:solidFill>
                <a:latin typeface="나눔스퀘어_ac" panose="020B0600000101010101"/>
                <a:ea typeface="나눔스퀘어_ac" panose="020B0600000101010101"/>
              </a:rPr>
              <a:t>, Sample</a:t>
            </a:r>
            <a:r>
              <a:rPr lang="ko-KR" altLang="en-US" sz="2000" dirty="0">
                <a:solidFill>
                  <a:srgbClr val="374151"/>
                </a:solidFill>
                <a:latin typeface="나눔스퀘어_ac" panose="020B0600000101010101"/>
                <a:ea typeface="나눔스퀘어_ac" panose="020B0600000101010101"/>
              </a:rPr>
              <a:t>을 이용한 </a:t>
            </a:r>
            <a:r>
              <a:rPr lang="ko-KR" altLang="en-US" sz="2000" dirty="0">
                <a:solidFill>
                  <a:srgbClr val="FF0000"/>
                </a:solidFill>
                <a:latin typeface="나눔스퀘어_ac" panose="020B0600000101010101"/>
                <a:ea typeface="나눔스퀘어_ac Bold" panose="020B0600000101010101"/>
              </a:rPr>
              <a:t>표본자기상관함수</a:t>
            </a:r>
            <a:r>
              <a:rPr lang="ko-KR" altLang="en-US" sz="2000" dirty="0">
                <a:solidFill>
                  <a:srgbClr val="374151"/>
                </a:solidFill>
                <a:latin typeface="나눔스퀘어_ac" panose="020B0600000101010101"/>
                <a:ea typeface="나눔스퀘어_ac" panose="020B0600000101010101"/>
              </a:rPr>
              <a:t>도 정의할 수 있음</a:t>
            </a:r>
            <a:r>
              <a:rPr lang="en-US" altLang="ko-KR" sz="2000" dirty="0">
                <a:solidFill>
                  <a:srgbClr val="374151"/>
                </a:solidFill>
                <a:latin typeface="나눔스퀘어_ac" panose="020B0600000101010101"/>
                <a:ea typeface="나눔스퀘어_ac" panose="020B0600000101010101"/>
              </a:rPr>
              <a:t>.</a:t>
            </a:r>
            <a:endParaRPr lang="ko-KR" altLang="en-US" sz="2000" dirty="0">
              <a:latin typeface="나눔스퀘어_ac" panose="020B0600000101010101"/>
              <a:ea typeface="나눔스퀘어_ac" panose="020B060000010101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7B4BC5-5065-939A-AD0F-9FBA91D3EB2E}"/>
                  </a:ext>
                </a:extLst>
              </p:cNvPr>
              <p:cNvSpPr txBox="1"/>
              <p:nvPr/>
            </p:nvSpPr>
            <p:spPr>
              <a:xfrm>
                <a:off x="4226382" y="4682264"/>
                <a:ext cx="4640000" cy="77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800" dirty="0"/>
                  <a:t>𝝆̂𝒙 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𝒉</a:t>
                </a:r>
                <a:r>
                  <a:rPr lang="en-US" altLang="ko-KR" sz="1800" dirty="0"/>
                  <a:t>)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ko-KR" altLang="en-US" sz="1800" dirty="0"/>
                              <m:t>𝜸</m:t>
                            </m:r>
                            <m:r>
                              <m:rPr>
                                <m:nor/>
                              </m:rPr>
                              <a:rPr lang="ko-KR" altLang="en-US" sz="1800" dirty="0"/>
                              <m:t>̂</m:t>
                            </m:r>
                            <m:r>
                              <m:rPr>
                                <m:nor/>
                              </m:rPr>
                              <a:rPr lang="ko-KR" altLang="en-US" sz="1800" dirty="0"/>
                              <m:t>𝒙</m:t>
                            </m:r>
                            <m:r>
                              <m:rPr>
                                <m:nor/>
                              </m:rPr>
                              <a:rPr lang="ko-KR" alt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18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ko-KR" altLang="en-US" sz="1800" dirty="0"/>
                              <m:t>𝒉</m:t>
                            </m:r>
                            <m:r>
                              <m:rPr>
                                <m:nor/>
                              </m:rPr>
                              <a:rPr lang="en-US" altLang="ko-KR" sz="1800" dirty="0"/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ko-KR" altLang="en-US" sz="1800" dirty="0"/>
                              <m:t>𝜸</m:t>
                            </m:r>
                            <m:r>
                              <m:rPr>
                                <m:nor/>
                              </m:rPr>
                              <a:rPr lang="ko-KR" altLang="en-US" sz="1800" dirty="0"/>
                              <m:t>̂</m:t>
                            </m:r>
                            <m:r>
                              <m:rPr>
                                <m:nor/>
                              </m:rPr>
                              <a:rPr lang="ko-KR" altLang="en-US" sz="1800" dirty="0"/>
                              <m:t>𝒙</m:t>
                            </m:r>
                            <m:r>
                              <m:rPr>
                                <m:nor/>
                              </m:rPr>
                              <a:rPr lang="ko-KR" alt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18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ko-KR" altLang="en-US" sz="1800" dirty="0"/>
                              <m:t>𝟎</m:t>
                            </m:r>
                            <m:r>
                              <m:rPr>
                                <m:nor/>
                              </m:rPr>
                              <a:rPr lang="en-US" altLang="ko-KR" sz="1800" dirty="0"/>
                              <m:t>)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ko-KR" sz="1800" dirty="0"/>
                  <a:t>,  </a:t>
                </a:r>
                <a:r>
                  <a:rPr lang="ko-KR" altLang="en-US" sz="1800" dirty="0"/>
                  <a:t>𝝆̂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𝟎</a:t>
                </a:r>
                <a:r>
                  <a:rPr lang="en-US" altLang="ko-KR" sz="1800" dirty="0"/>
                  <a:t>) = 1</a:t>
                </a:r>
                <a:endParaRPr lang="ko-KR" altLang="en-US" sz="1800" dirty="0">
                  <a:ea typeface="나눔스퀘어_ac" panose="020B0600000101010101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7B4BC5-5065-939A-AD0F-9FBA91D3E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382" y="4682264"/>
                <a:ext cx="4640000" cy="779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oogle Shape;134;p4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C3916710-FBB5-85C7-979E-E6F3A1274F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5347" t="33203" r="52244" b="59002"/>
          <a:stretch/>
        </p:blipFill>
        <p:spPr>
          <a:xfrm rot="5400000">
            <a:off x="3962100" y="3289619"/>
            <a:ext cx="1219799" cy="8747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DE861D-7DC9-3FE4-DCC1-9451221E70E3}"/>
              </a:ext>
            </a:extLst>
          </p:cNvPr>
          <p:cNvSpPr txBox="1"/>
          <p:nvPr/>
        </p:nvSpPr>
        <p:spPr>
          <a:xfrm>
            <a:off x="4591687" y="4398561"/>
            <a:ext cx="4028057" cy="42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SACF(sample auto-correlation function)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39;p6">
            <a:extLst>
              <a:ext uri="{FF2B5EF4-FFF2-40B4-BE49-F238E27FC236}">
                <a16:creationId xmlns:a16="http://schemas.microsoft.com/office/drawing/2014/main" id="{1C158435-BB91-581A-F449-9B4AAB366A91}"/>
              </a:ext>
            </a:extLst>
          </p:cNvPr>
          <p:cNvSpPr/>
          <p:nvPr/>
        </p:nvSpPr>
        <p:spPr>
          <a:xfrm>
            <a:off x="707136" y="4765062"/>
            <a:ext cx="3852671" cy="85619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7AC6D8-EC86-D352-FABA-461F258652FD}"/>
                  </a:ext>
                </a:extLst>
              </p:cNvPr>
              <p:cNvSpPr txBox="1"/>
              <p:nvPr/>
            </p:nvSpPr>
            <p:spPr>
              <a:xfrm>
                <a:off x="489988" y="4849580"/>
                <a:ext cx="4202601" cy="54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800" dirty="0" smtClean="0"/>
                      <m:t>𝜸</m:t>
                    </m:r>
                    <m:r>
                      <m:rPr>
                        <m:nor/>
                      </m:rPr>
                      <a:rPr lang="ko-KR" altLang="en-US" sz="1800" dirty="0" smtClean="0"/>
                      <m:t>̂</m:t>
                    </m:r>
                    <m:r>
                      <m:rPr>
                        <m:nor/>
                      </m:rPr>
                      <a:rPr lang="ko-KR" altLang="en-US" sz="1800" dirty="0" smtClean="0"/>
                      <m:t>𝒙</m:t>
                    </m:r>
                    <m:r>
                      <m:rPr>
                        <m:nor/>
                      </m:rPr>
                      <a:rPr lang="ko-KR" altLang="en-US" sz="1800" dirty="0" smtClean="0"/>
                      <m:t> </m:t>
                    </m:r>
                    <m:r>
                      <m:rPr>
                        <m:nor/>
                      </m:rPr>
                      <a:rPr lang="en-US" altLang="ko-KR" sz="1800" dirty="0" smtClean="0"/>
                      <m:t>(</m:t>
                    </m:r>
                    <m:r>
                      <m:rPr>
                        <m:nor/>
                      </m:rPr>
                      <a:rPr lang="ko-KR" altLang="en-US" sz="1800" dirty="0" smtClean="0"/>
                      <m:t>𝒉</m:t>
                    </m:r>
                  </m:oMath>
                </a14:m>
                <a:r>
                  <a:rPr lang="en-US" altLang="ko-KR" sz="1800" dirty="0"/>
                  <a:t>)=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1800"/>
                          <m:t>(</m:t>
                        </m:r>
                        <m:r>
                          <m:rPr>
                            <m:nor/>
                          </m:rPr>
                          <a:rPr lang="ko-KR" altLang="en-US" sz="1800"/>
                          <m:t>𝑿𝒋</m:t>
                        </m:r>
                        <m:r>
                          <m:rPr>
                            <m:nor/>
                          </m:rPr>
                          <a:rPr lang="ko-KR" altLang="en-US" sz="1800"/>
                          <m:t> </m:t>
                        </m:r>
                        <m:r>
                          <m:rPr>
                            <m:nor/>
                          </m:rPr>
                          <a:rPr lang="ko-KR" altLang="en-US" sz="1800"/>
                          <m:t>− </m:t>
                        </m:r>
                        <m:r>
                          <m:rPr>
                            <m:nor/>
                          </m:rPr>
                          <a:rPr lang="ko-KR" altLang="en-US" sz="1800"/>
                          <m:t>𝑿</m:t>
                        </m:r>
                        <m:r>
                          <m:rPr>
                            <m:nor/>
                          </m:rPr>
                          <a:rPr lang="ko-KR" altLang="en-US" sz="1800"/>
                          <m:t>̅</m:t>
                        </m:r>
                        <m:r>
                          <m:rPr>
                            <m:nor/>
                          </m:rPr>
                          <a:rPr lang="en-US" altLang="ko-KR" sz="1800"/>
                          <m:t>)(</m:t>
                        </m:r>
                        <m:r>
                          <m:rPr>
                            <m:nor/>
                          </m:rPr>
                          <a:rPr lang="ko-KR" altLang="en-US" sz="1800"/>
                          <m:t>𝑿𝒋</m:t>
                        </m:r>
                        <m:r>
                          <m:rPr>
                            <m:nor/>
                          </m:rPr>
                          <a:rPr lang="en-US" altLang="ko-KR" sz="1800"/>
                          <m:t>+</m:t>
                        </m:r>
                        <m:r>
                          <m:rPr>
                            <m:nor/>
                          </m:rPr>
                          <a:rPr lang="ko-KR" altLang="en-US" sz="1800"/>
                          <m:t>𝒉</m:t>
                        </m:r>
                        <m:r>
                          <m:rPr>
                            <m:nor/>
                          </m:rPr>
                          <a:rPr lang="ko-KR" altLang="en-US" sz="1800"/>
                          <m:t> </m:t>
                        </m:r>
                        <m:r>
                          <m:rPr>
                            <m:nor/>
                          </m:rPr>
                          <a:rPr lang="ko-KR" altLang="en-US" sz="1800"/>
                          <m:t>− </m:t>
                        </m:r>
                        <m:r>
                          <m:rPr>
                            <m:nor/>
                          </m:rPr>
                          <a:rPr lang="ko-KR" altLang="en-US" sz="1800"/>
                          <m:t>𝑿</m:t>
                        </m:r>
                        <m:r>
                          <m:rPr>
                            <m:nor/>
                          </m:rPr>
                          <a:rPr lang="ko-KR" altLang="en-US" sz="1800"/>
                          <m:t>̅</m:t>
                        </m:r>
                        <m:r>
                          <m:rPr>
                            <m:nor/>
                          </m:rPr>
                          <a:rPr lang="en-US" altLang="ko-KR" sz="1800"/>
                          <m:t>)</m:t>
                        </m:r>
                      </m:e>
                    </m:nary>
                  </m:oMath>
                </a14:m>
                <a:endParaRPr lang="ko-KR" altLang="en-US" sz="1800" dirty="0">
                  <a:ea typeface="나눔스퀘어_ac" panose="020B0600000101010101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7AC6D8-EC86-D352-FABA-461F25865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8" y="4849580"/>
                <a:ext cx="4202601" cy="546881"/>
              </a:xfrm>
              <a:prstGeom prst="rect">
                <a:avLst/>
              </a:prstGeom>
              <a:blipFill>
                <a:blip r:embed="rId5"/>
                <a:stretch>
                  <a:fillRect t="-55056" b="-12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D3DFBD3-CF72-4BF7-0BFE-0619A446EB83}"/>
              </a:ext>
            </a:extLst>
          </p:cNvPr>
          <p:cNvSpPr txBox="1"/>
          <p:nvPr/>
        </p:nvSpPr>
        <p:spPr>
          <a:xfrm>
            <a:off x="539552" y="4380273"/>
            <a:ext cx="4202601" cy="42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SACVF(sample auto-covariance function)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46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9;p6">
            <a:extLst>
              <a:ext uri="{FF2B5EF4-FFF2-40B4-BE49-F238E27FC236}">
                <a16:creationId xmlns:a16="http://schemas.microsoft.com/office/drawing/2014/main" id="{DA1B3006-FC6A-D28E-01C7-7DE9C34B0EF2}"/>
              </a:ext>
            </a:extLst>
          </p:cNvPr>
          <p:cNvSpPr/>
          <p:nvPr/>
        </p:nvSpPr>
        <p:spPr>
          <a:xfrm>
            <a:off x="1051451" y="4098804"/>
            <a:ext cx="7039861" cy="121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9;p6">
            <a:extLst>
              <a:ext uri="{FF2B5EF4-FFF2-40B4-BE49-F238E27FC236}">
                <a16:creationId xmlns:a16="http://schemas.microsoft.com/office/drawing/2014/main" id="{8D97CDB7-C9B6-D378-8910-59960BFF2C4B}"/>
              </a:ext>
            </a:extLst>
          </p:cNvPr>
          <p:cNvSpPr/>
          <p:nvPr/>
        </p:nvSpPr>
        <p:spPr>
          <a:xfrm>
            <a:off x="1052688" y="1853964"/>
            <a:ext cx="7039861" cy="121979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정상성 검정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백색잡음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E3AF8-6D6A-3CB5-344A-1DEA4CC853AA}"/>
              </a:ext>
            </a:extLst>
          </p:cNvPr>
          <p:cNvSpPr txBox="1"/>
          <p:nvPr/>
        </p:nvSpPr>
        <p:spPr>
          <a:xfrm>
            <a:off x="914400" y="1984789"/>
            <a:ext cx="7315200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/>
                <a:ea typeface="나눔스퀘어_ac" panose="020B0600000101010101"/>
              </a:rPr>
              <a:t>대표적인 정상 시계열로 </a:t>
            </a:r>
            <a:r>
              <a:rPr lang="ko-KR" altLang="en-US" sz="2000" dirty="0">
                <a:solidFill>
                  <a:srgbClr val="FF0000"/>
                </a:solidFill>
                <a:latin typeface="나눔스퀘어_ac" panose="020B0600000101010101"/>
                <a:ea typeface="나눔스퀘어_ac" panose="020B0600000101010101"/>
              </a:rPr>
              <a:t>자기상관이 없고</a:t>
            </a:r>
            <a:endParaRPr lang="en-US" altLang="ko-KR" sz="2000" dirty="0">
              <a:latin typeface="나눔스퀘어_ac" panose="020B0600000101010101"/>
              <a:ea typeface="나눔스퀘어_ac" panose="020B060000010101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/>
                <a:ea typeface="나눔스퀘어_ac" panose="020B0600000101010101"/>
              </a:rPr>
              <a:t>평균이 </a:t>
            </a:r>
            <a:r>
              <a:rPr lang="en-US" altLang="ko-KR" sz="2000" dirty="0">
                <a:latin typeface="나눔스퀘어_ac" panose="020B0600000101010101"/>
                <a:ea typeface="나눔스퀘어_ac" panose="020B0600000101010101"/>
              </a:rPr>
              <a:t>0</a:t>
            </a:r>
            <a:r>
              <a:rPr lang="ko-KR" altLang="en-US" sz="2000" dirty="0">
                <a:latin typeface="나눔스퀘어_ac" panose="020B0600000101010101"/>
                <a:ea typeface="나눔스퀘어_ac" panose="020B0600000101010101"/>
              </a:rPr>
              <a:t>이고 분산이 일정한 특성을 지님</a:t>
            </a:r>
            <a:r>
              <a:rPr lang="en-US" altLang="ko-KR" sz="2000" dirty="0">
                <a:latin typeface="나눔스퀘어_ac" panose="020B0600000101010101"/>
                <a:ea typeface="나눔스퀘어_ac" panose="020B0600000101010101"/>
              </a:rPr>
              <a:t>.</a:t>
            </a:r>
            <a:endParaRPr lang="ko-KR" altLang="en-US" sz="2000" dirty="0">
              <a:latin typeface="나눔스퀘어_ac" panose="020B0600000101010101"/>
              <a:ea typeface="나눔스퀘어_ac" panose="020B0600000101010101"/>
            </a:endParaRPr>
          </a:p>
        </p:txBody>
      </p:sp>
      <p:grpSp>
        <p:nvGrpSpPr>
          <p:cNvPr id="4" name="그룹 1005">
            <a:extLst>
              <a:ext uri="{FF2B5EF4-FFF2-40B4-BE49-F238E27FC236}">
                <a16:creationId xmlns:a16="http://schemas.microsoft.com/office/drawing/2014/main" id="{BB828248-54D7-F281-A02F-822083FE10E9}"/>
              </a:ext>
            </a:extLst>
          </p:cNvPr>
          <p:cNvGrpSpPr/>
          <p:nvPr/>
        </p:nvGrpSpPr>
        <p:grpSpPr>
          <a:xfrm>
            <a:off x="1031867" y="3763576"/>
            <a:ext cx="457146" cy="602645"/>
            <a:chOff x="5668723" y="4675598"/>
            <a:chExt cx="1466382" cy="1933098"/>
          </a:xfrm>
        </p:grpSpPr>
        <p:pic>
          <p:nvPicPr>
            <p:cNvPr id="5" name="Object 14">
              <a:extLst>
                <a:ext uri="{FF2B5EF4-FFF2-40B4-BE49-F238E27FC236}">
                  <a16:creationId xmlns:a16="http://schemas.microsoft.com/office/drawing/2014/main" id="{563EE37C-293E-C666-6974-3232E72B0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8723" y="4675598"/>
              <a:ext cx="1466382" cy="193309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8F33568-1D60-4B82-C842-C7CB6E0833C2}"/>
              </a:ext>
            </a:extLst>
          </p:cNvPr>
          <p:cNvSpPr txBox="1"/>
          <p:nvPr/>
        </p:nvSpPr>
        <p:spPr>
          <a:xfrm>
            <a:off x="1289391" y="1571696"/>
            <a:ext cx="2505418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White Noise Process</a:t>
            </a:r>
            <a:endParaRPr lang="ko-KR" altLang="en-US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Object 5">
            <a:extLst>
              <a:ext uri="{FF2B5EF4-FFF2-40B4-BE49-F238E27FC236}">
                <a16:creationId xmlns:a16="http://schemas.microsoft.com/office/drawing/2014/main" id="{AD3DE6E3-8BA1-F9D8-3BD6-2EBD3EE7B6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 flipH="1" flipV="1">
            <a:off x="667413" y="3135024"/>
            <a:ext cx="493973" cy="782029"/>
          </a:xfrm>
          <a:prstGeom prst="rect">
            <a:avLst/>
          </a:prstGeom>
        </p:spPr>
      </p:pic>
      <p:grpSp>
        <p:nvGrpSpPr>
          <p:cNvPr id="11" name="그룹 1026">
            <a:extLst>
              <a:ext uri="{FF2B5EF4-FFF2-40B4-BE49-F238E27FC236}">
                <a16:creationId xmlns:a16="http://schemas.microsoft.com/office/drawing/2014/main" id="{DE66765A-7E50-C400-CC1E-91F4012F89FF}"/>
              </a:ext>
            </a:extLst>
          </p:cNvPr>
          <p:cNvGrpSpPr/>
          <p:nvPr/>
        </p:nvGrpSpPr>
        <p:grpSpPr>
          <a:xfrm>
            <a:off x="1016464" y="1377620"/>
            <a:ext cx="510831" cy="594164"/>
            <a:chOff x="6489923" y="3991796"/>
            <a:chExt cx="1322142" cy="1537826"/>
          </a:xfrm>
        </p:grpSpPr>
        <p:pic>
          <p:nvPicPr>
            <p:cNvPr id="12" name="Object 77">
              <a:extLst>
                <a:ext uri="{FF2B5EF4-FFF2-40B4-BE49-F238E27FC236}">
                  <a16:creationId xmlns:a16="http://schemas.microsoft.com/office/drawing/2014/main" id="{2D1E187C-7AEB-5DCC-0226-030374D4B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9923" y="3991796"/>
              <a:ext cx="1322142" cy="153782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10A7DDE-C0AB-157D-7344-D5357E31DCB0}"/>
              </a:ext>
            </a:extLst>
          </p:cNvPr>
          <p:cNvSpPr txBox="1"/>
          <p:nvPr/>
        </p:nvSpPr>
        <p:spPr>
          <a:xfrm>
            <a:off x="913781" y="4223369"/>
            <a:ext cx="7315200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/>
                <a:ea typeface="나눔스퀘어_ac" panose="020B0600000101010101"/>
              </a:rPr>
              <a:t>정상화 과정을 거친 시계열이 </a:t>
            </a:r>
            <a:r>
              <a:rPr lang="ko-KR" altLang="en-US" sz="2000" dirty="0">
                <a:solidFill>
                  <a:srgbClr val="FF0000"/>
                </a:solidFill>
                <a:latin typeface="나눔스퀘어_ac" panose="020B0600000101010101"/>
                <a:ea typeface="나눔스퀘어_ac" panose="020B0600000101010101"/>
              </a:rPr>
              <a:t>백색잡음의 조건을 만족</a:t>
            </a:r>
            <a:r>
              <a:rPr lang="ko-KR" altLang="en-US" sz="2000" dirty="0">
                <a:latin typeface="나눔스퀘어_ac" panose="020B0600000101010101"/>
                <a:ea typeface="나눔스퀘어_ac" panose="020B0600000101010101"/>
              </a:rPr>
              <a:t>한다면</a:t>
            </a:r>
            <a:r>
              <a:rPr lang="en-US" altLang="ko-KR" sz="2000" dirty="0">
                <a:latin typeface="나눔스퀘어_ac" panose="020B0600000101010101"/>
                <a:ea typeface="나눔스퀘어_ac" panose="020B0600000101010101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/>
                <a:ea typeface="나눔스퀘어_ac" panose="020B0600000101010101"/>
              </a:rPr>
              <a:t>해당시계열은 정상 시계열임</a:t>
            </a:r>
            <a:r>
              <a:rPr lang="en-US" altLang="ko-KR" sz="2000" dirty="0">
                <a:latin typeface="나눔스퀘어_ac" panose="020B0600000101010101"/>
                <a:ea typeface="나눔스퀘어_ac" panose="020B0600000101010101"/>
              </a:rPr>
              <a:t>.</a:t>
            </a:r>
            <a:endParaRPr lang="ko-KR" altLang="en-US" sz="2000" dirty="0">
              <a:latin typeface="나눔스퀘어_ac" panose="020B0600000101010101"/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9950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ㅇㄹㅇㄹ&#10;">
            <a:extLst>
              <a:ext uri="{FF2B5EF4-FFF2-40B4-BE49-F238E27FC236}">
                <a16:creationId xmlns:a16="http://schemas.microsoft.com/office/drawing/2014/main" id="{138EFEB4-8951-54EB-913A-B074BDABDD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4053" y="1916120"/>
            <a:ext cx="7414660" cy="2037439"/>
          </a:xfrm>
          <a:prstGeom prst="rect">
            <a:avLst/>
          </a:prstGeom>
          <a:ln>
            <a:noFill/>
          </a:ln>
        </p:spPr>
      </p:pic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정상성 검정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469081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백색잡음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(white noise process)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조건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65A62-9F49-CDF8-ECF7-073AADD47B57}"/>
                  </a:ext>
                </a:extLst>
              </p:cNvPr>
              <p:cNvSpPr txBox="1"/>
              <p:nvPr/>
            </p:nvSpPr>
            <p:spPr>
              <a:xfrm>
                <a:off x="1192127" y="3249161"/>
                <a:ext cx="241856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65A62-9F49-CDF8-ECF7-073AADD47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27" y="3249161"/>
                <a:ext cx="241856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B47F93-2AE5-BD6A-A5A8-41B4FADAA6E8}"/>
                  </a:ext>
                </a:extLst>
              </p:cNvPr>
              <p:cNvSpPr txBox="1"/>
              <p:nvPr/>
            </p:nvSpPr>
            <p:spPr>
              <a:xfrm>
                <a:off x="3314346" y="3246479"/>
                <a:ext cx="18166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B47F93-2AE5-BD6A-A5A8-41B4FADAA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346" y="3246479"/>
                <a:ext cx="18166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AFC24-BC83-50BC-86CA-8008B290F0D4}"/>
                  </a:ext>
                </a:extLst>
              </p:cNvPr>
              <p:cNvSpPr txBox="1"/>
              <p:nvPr/>
            </p:nvSpPr>
            <p:spPr>
              <a:xfrm>
                <a:off x="5034229" y="3246479"/>
                <a:ext cx="22189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200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000">
                              <a:latin typeface="Cambria Math" panose="02040503050406030204" pitchFamily="18" charset="0"/>
                            </a:rPr>
                            <m:t>cov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ko-KR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AFC24-BC83-50BC-86CA-8008B290F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229" y="3246479"/>
                <a:ext cx="2218944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139;p6">
            <a:extLst>
              <a:ext uri="{FF2B5EF4-FFF2-40B4-BE49-F238E27FC236}">
                <a16:creationId xmlns:a16="http://schemas.microsoft.com/office/drawing/2014/main" id="{A63134A5-4A3E-3FAF-040D-28C9650B83A5}"/>
              </a:ext>
            </a:extLst>
          </p:cNvPr>
          <p:cNvSpPr/>
          <p:nvPr/>
        </p:nvSpPr>
        <p:spPr>
          <a:xfrm>
            <a:off x="1179342" y="2190968"/>
            <a:ext cx="6404082" cy="973114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C18C7-29C0-3D3F-17E8-57D22EA78610}"/>
              </a:ext>
            </a:extLst>
          </p:cNvPr>
          <p:cNvSpPr txBox="1"/>
          <p:nvPr/>
        </p:nvSpPr>
        <p:spPr>
          <a:xfrm>
            <a:off x="1512743" y="2425213"/>
            <a:ext cx="571289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평균이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이고 분산이 일정하며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자기상관성이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1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9;p6">
            <a:extLst>
              <a:ext uri="{FF2B5EF4-FFF2-40B4-BE49-F238E27FC236}">
                <a16:creationId xmlns:a16="http://schemas.microsoft.com/office/drawing/2014/main" id="{8D97CDB7-C9B6-D378-8910-59960BFF2C4B}"/>
              </a:ext>
            </a:extLst>
          </p:cNvPr>
          <p:cNvSpPr/>
          <p:nvPr/>
        </p:nvSpPr>
        <p:spPr>
          <a:xfrm>
            <a:off x="934515" y="1733404"/>
            <a:ext cx="7315200" cy="66037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정상성 검정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3313120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백색잡음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E3AF8-6D6A-3CB5-344A-1DEA4CC853AA}"/>
              </a:ext>
            </a:extLst>
          </p:cNvPr>
          <p:cNvSpPr txBox="1"/>
          <p:nvPr/>
        </p:nvSpPr>
        <p:spPr>
          <a:xfrm>
            <a:off x="914400" y="1813490"/>
            <a:ext cx="73152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/>
                <a:ea typeface="나눔스퀘어_ac" panose="020B0600000101010101"/>
              </a:rPr>
              <a:t>또 다른 정상시계열인 </a:t>
            </a:r>
            <a:r>
              <a:rPr lang="en-US" altLang="ko-KR" sz="2000" dirty="0">
                <a:latin typeface="나눔스퀘어_ac" panose="020B0600000101010101"/>
                <a:ea typeface="나눔스퀘어_ac" panose="020B0600000101010101"/>
              </a:rPr>
              <a:t>IID process</a:t>
            </a:r>
            <a:endParaRPr lang="ko-KR" altLang="en-US" sz="2000" dirty="0">
              <a:latin typeface="나눔스퀘어_ac" panose="020B0600000101010101"/>
              <a:ea typeface="나눔스퀘어_ac" panose="020B060000010101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EEA07D-50E4-E88B-B29F-2BEB79DD73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91999">
            <a:off x="1237386" y="2369775"/>
            <a:ext cx="518770" cy="518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AB56FD-6E3B-3AC6-8F89-B24708B6BDF1}"/>
              </a:ext>
            </a:extLst>
          </p:cNvPr>
          <p:cNvSpPr txBox="1"/>
          <p:nvPr/>
        </p:nvSpPr>
        <p:spPr>
          <a:xfrm>
            <a:off x="1721522" y="2353756"/>
            <a:ext cx="555955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확률변수가 독립성을 만족하면서도 동일한 분포를 따른다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5" name="Google Shape;139;p6">
            <a:extLst>
              <a:ext uri="{FF2B5EF4-FFF2-40B4-BE49-F238E27FC236}">
                <a16:creationId xmlns:a16="http://schemas.microsoft.com/office/drawing/2014/main" id="{6F1A9543-C540-E155-5386-7428591ECCAC}"/>
              </a:ext>
            </a:extLst>
          </p:cNvPr>
          <p:cNvSpPr/>
          <p:nvPr/>
        </p:nvSpPr>
        <p:spPr>
          <a:xfrm>
            <a:off x="914400" y="3039560"/>
            <a:ext cx="2631022" cy="66037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백색잡음과 </a:t>
            </a:r>
            <a:r>
              <a:rPr lang="en-US" altLang="ko-KR" sz="1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IID</a:t>
            </a:r>
            <a:r>
              <a:rPr lang="ko-KR" altLang="en-US" sz="1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관계는</a:t>
            </a:r>
            <a:r>
              <a:rPr lang="en-US" altLang="ko-KR" sz="1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sz="1800" b="0" i="0" u="none" strike="noStrike" cap="none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A65568-ACA1-8BC2-BC7A-6E3A762EDE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91999">
            <a:off x="1095983" y="3721768"/>
            <a:ext cx="518770" cy="518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31416A-F1DC-2AB7-B99D-51968D80619E}"/>
              </a:ext>
            </a:extLst>
          </p:cNvPr>
          <p:cNvSpPr txBox="1"/>
          <p:nvPr/>
        </p:nvSpPr>
        <p:spPr>
          <a:xfrm>
            <a:off x="1531647" y="3734974"/>
            <a:ext cx="460702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IID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이면 백색잡음이지만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역은 성립하지 않음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E9309A-75BB-0933-27ED-36799F3B11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91999">
            <a:off x="1090052" y="4344261"/>
            <a:ext cx="518770" cy="5187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95D49A-7AA8-DCAF-7959-1EBD3290D17A}"/>
              </a:ext>
            </a:extLst>
          </p:cNvPr>
          <p:cNvSpPr txBox="1"/>
          <p:nvPr/>
        </p:nvSpPr>
        <p:spPr>
          <a:xfrm>
            <a:off x="1446303" y="4210901"/>
            <a:ext cx="514945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백색잡음은 확률변수가 상관관계가 존재하지 않지만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반드시 독립일 필요는 없음</a:t>
            </a:r>
          </a:p>
        </p:txBody>
      </p:sp>
      <p:sp>
        <p:nvSpPr>
          <p:cNvPr id="11" name="Google Shape;139;p6">
            <a:extLst>
              <a:ext uri="{FF2B5EF4-FFF2-40B4-BE49-F238E27FC236}">
                <a16:creationId xmlns:a16="http://schemas.microsoft.com/office/drawing/2014/main" id="{23185658-7505-C296-FCE1-0FFA1AB6EDC7}"/>
              </a:ext>
            </a:extLst>
          </p:cNvPr>
          <p:cNvSpPr/>
          <p:nvPr/>
        </p:nvSpPr>
        <p:spPr>
          <a:xfrm>
            <a:off x="934515" y="5370369"/>
            <a:ext cx="7295085" cy="66037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IID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와 비교하여 </a:t>
            </a:r>
            <a:r>
              <a:rPr lang="ko-KR" altLang="en-US" sz="2000" b="0" i="0" u="none" strike="noStrike" cap="none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독립성 조건이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완화된 것이 백색잡음</a:t>
            </a:r>
            <a:endParaRPr sz="2000" b="0" i="0" u="none" strike="noStrike" cap="none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pSp>
        <p:nvGrpSpPr>
          <p:cNvPr id="12" name="그룹 1007">
            <a:extLst>
              <a:ext uri="{FF2B5EF4-FFF2-40B4-BE49-F238E27FC236}">
                <a16:creationId xmlns:a16="http://schemas.microsoft.com/office/drawing/2014/main" id="{EEE7F516-479A-A8F6-AA72-F624111EFFB7}"/>
              </a:ext>
            </a:extLst>
          </p:cNvPr>
          <p:cNvGrpSpPr/>
          <p:nvPr/>
        </p:nvGrpSpPr>
        <p:grpSpPr>
          <a:xfrm>
            <a:off x="1761910" y="5102326"/>
            <a:ext cx="292788" cy="513067"/>
            <a:chOff x="7598223" y="5172736"/>
            <a:chExt cx="1292712" cy="2216187"/>
          </a:xfrm>
        </p:grpSpPr>
        <p:pic>
          <p:nvPicPr>
            <p:cNvPr id="13" name="Object 20">
              <a:extLst>
                <a:ext uri="{FF2B5EF4-FFF2-40B4-BE49-F238E27FC236}">
                  <a16:creationId xmlns:a16="http://schemas.microsoft.com/office/drawing/2014/main" id="{51987F2A-F360-B4A9-2D6B-2FAD4F206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8223" y="5172736"/>
              <a:ext cx="1292712" cy="2216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558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0E16860ACC7464FAEB1F66A7CE6220D" ma:contentTypeVersion="2" ma:contentTypeDescription="새 문서를 만듭니다." ma:contentTypeScope="" ma:versionID="1d2521fc652bf493868fc985aa7c1d5b">
  <xsd:schema xmlns:xsd="http://www.w3.org/2001/XMLSchema" xmlns:xs="http://www.w3.org/2001/XMLSchema" xmlns:p="http://schemas.microsoft.com/office/2006/metadata/properties" xmlns:ns2="3c8b3ddf-7e33-4c22-9d3c-b61c5042bf34" targetNamespace="http://schemas.microsoft.com/office/2006/metadata/properties" ma:root="true" ma:fieldsID="5032556cd5c386459c95e021d79aa356" ns2:_="">
    <xsd:import namespace="3c8b3ddf-7e33-4c22-9d3c-b61c5042bf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8b3ddf-7e33-4c22-9d3c-b61c5042b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ED0DEC-AF19-490C-83ED-94EBDCC1F7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8b3ddf-7e33-4c22-9d3c-b61c5042b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D771D6-2B91-4F9C-97EC-0E74458D3B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777604A-8005-4947-A467-6EB9F1E229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7382</TotalTime>
  <Words>567</Words>
  <Application>Microsoft Office PowerPoint</Application>
  <PresentationFormat>화면 슬라이드 쇼(4:3)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나눔스퀘어_ac</vt:lpstr>
      <vt:lpstr>나눔스퀘어_ac Bold</vt:lpstr>
      <vt:lpstr>나눔스퀘어_ac ExtraBold</vt:lpstr>
      <vt:lpstr>맑은 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정상성 검정</vt:lpstr>
      <vt:lpstr>정상성 검정</vt:lpstr>
      <vt:lpstr>정상성 검정</vt:lpstr>
      <vt:lpstr>정상성 검정</vt:lpstr>
      <vt:lpstr>정상성 검정</vt:lpstr>
      <vt:lpstr>정상성 검정</vt:lpstr>
      <vt:lpstr>정상성 검정</vt:lpstr>
      <vt:lpstr>정상성 검정</vt:lpstr>
      <vt:lpstr>정상성 검정</vt:lpstr>
      <vt:lpstr>정상성 검정</vt:lpstr>
      <vt:lpstr>정상성 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admin</cp:lastModifiedBy>
  <cp:revision>184</cp:revision>
  <dcterms:created xsi:type="dcterms:W3CDTF">2015-04-15T04:21:45Z</dcterms:created>
  <dcterms:modified xsi:type="dcterms:W3CDTF">2023-03-13T17:28:23Z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0x01010050E16860ACC7464FAEB1F66A7CE6220D</vt:lpwstr>
  </property>
</Properties>
</file>