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71" r:id="rId8"/>
    <p:sldId id="393" r:id="rId9"/>
    <p:sldId id="394" r:id="rId10"/>
    <p:sldId id="302" r:id="rId11"/>
    <p:sldId id="395" r:id="rId12"/>
    <p:sldId id="303" r:id="rId13"/>
    <p:sldId id="398" r:id="rId14"/>
    <p:sldId id="405" r:id="rId15"/>
    <p:sldId id="297" r:id="rId16"/>
    <p:sldId id="397" r:id="rId17"/>
    <p:sldId id="403" r:id="rId18"/>
    <p:sldId id="399" r:id="rId19"/>
    <p:sldId id="404" r:id="rId20"/>
    <p:sldId id="373" r:id="rId21"/>
    <p:sldId id="400" r:id="rId22"/>
    <p:sldId id="401" r:id="rId23"/>
    <p:sldId id="402" r:id="rId24"/>
    <p:sldId id="264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SbAsPrbHxBKUvZ/3aLZ+wwRN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7F0"/>
    <a:srgbClr val="E3EBF5"/>
    <a:srgbClr val="FFFFFF"/>
    <a:srgbClr val="EFF4F7"/>
    <a:srgbClr val="EFF6F1"/>
    <a:srgbClr val="E27FBD"/>
    <a:srgbClr val="537CC9"/>
    <a:srgbClr val="E18DD4"/>
    <a:srgbClr val="3F8BFB"/>
    <a:srgbClr val="1DA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7" autoAdjust="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90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616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220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11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96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13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8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1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6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02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8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736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2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93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53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96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7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0"/>
          <p:cNvGrpSpPr/>
          <p:nvPr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5" name="Google Shape;1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0"/>
          <p:cNvGrpSpPr/>
          <p:nvPr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9" name="Google Shape;19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0"/>
          <p:cNvGrpSpPr/>
          <p:nvPr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3" name="Google Shape;23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0"/>
          <p:cNvGrpSpPr/>
          <p:nvPr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Google Shape;27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0"/>
          <p:cNvGrpSpPr/>
          <p:nvPr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Google Shape;31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0"/>
          <p:cNvGrpSpPr/>
          <p:nvPr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Google Shape;3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6"/>
          <p:cNvGrpSpPr/>
          <p:nvPr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44" name="Google Shape;44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" name="Google Shape;47;p16"/>
          <p:cNvGrpSpPr/>
          <p:nvPr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48" name="Google Shape;48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" name="Google Shape;51;p1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6"/>
          <p:cNvSpPr/>
          <p:nvPr/>
        </p:nvSpPr>
        <p:spPr>
          <a:xfrm rot="10800000" flipH="1">
            <a:off x="-13884" y="755636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시계열자료분석</a:t>
            </a:r>
            <a:r>
              <a:rPr lang="ko-KR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팀</a:t>
            </a:r>
            <a:endParaRPr sz="3600" b="0" i="0" u="none" strike="noStrike" cap="none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5796136" y="4149080"/>
            <a:ext cx="3168352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김민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이수린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김동환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서유진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장다연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2466126" y="2959138"/>
            <a:ext cx="4304544" cy="95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200000"/>
              </a:lnSpc>
              <a:buSzPts val="2800"/>
            </a:pPr>
            <a:r>
              <a:rPr lang="ko-KR" alt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모형의 적합 절차</a:t>
            </a: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200" b="1" i="0" u="none" strike="noStrike" cap="none" dirty="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45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2;p6">
            <a:extLst>
              <a:ext uri="{FF2B5EF4-FFF2-40B4-BE49-F238E27FC236}">
                <a16:creationId xmlns:a16="http://schemas.microsoft.com/office/drawing/2014/main" id="{70AE3AF3-225B-766F-4423-3A7BA16772C8}"/>
              </a:ext>
            </a:extLst>
          </p:cNvPr>
          <p:cNvSpPr/>
          <p:nvPr/>
        </p:nvSpPr>
        <p:spPr>
          <a:xfrm>
            <a:off x="672039" y="3929400"/>
            <a:ext cx="1801320" cy="1692924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909158" cy="40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/>
              </a:rPr>
              <a:t>적합 절차 순서</a:t>
            </a:r>
            <a:endParaRPr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6C914-4947-BCF3-CF39-4C176B6003C8}"/>
              </a:ext>
            </a:extLst>
          </p:cNvPr>
          <p:cNvSpPr txBox="1"/>
          <p:nvPr/>
        </p:nvSpPr>
        <p:spPr>
          <a:xfrm>
            <a:off x="797762" y="4503299"/>
            <a:ext cx="15303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모형</a:t>
            </a: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식별</a:t>
            </a:r>
            <a:endParaRPr lang="en-US" altLang="ko-KR" sz="18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Google Shape;140;p6">
            <a:extLst>
              <a:ext uri="{FF2B5EF4-FFF2-40B4-BE49-F238E27FC236}">
                <a16:creationId xmlns:a16="http://schemas.microsoft.com/office/drawing/2014/main" id="{C4B2EBA2-C606-8011-0D9F-1B35B4073AA6}"/>
              </a:ext>
            </a:extLst>
          </p:cNvPr>
          <p:cNvSpPr/>
          <p:nvPr/>
        </p:nvSpPr>
        <p:spPr>
          <a:xfrm>
            <a:off x="4727917" y="3929400"/>
            <a:ext cx="1801320" cy="1692924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0C3A8-5033-EAA5-0CEC-955FEDE822AB}"/>
              </a:ext>
            </a:extLst>
          </p:cNvPr>
          <p:cNvSpPr txBox="1"/>
          <p:nvPr/>
        </p:nvSpPr>
        <p:spPr>
          <a:xfrm>
            <a:off x="4863410" y="4503299"/>
            <a:ext cx="15303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모형 진단</a:t>
            </a:r>
            <a:endParaRPr lang="en-US" altLang="ko-KR" sz="18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Google Shape;132;p6">
            <a:extLst>
              <a:ext uri="{FF2B5EF4-FFF2-40B4-BE49-F238E27FC236}">
                <a16:creationId xmlns:a16="http://schemas.microsoft.com/office/drawing/2014/main" id="{4A25E202-8148-A84C-F1DE-8881294B7A5C}"/>
              </a:ext>
            </a:extLst>
          </p:cNvPr>
          <p:cNvSpPr/>
          <p:nvPr/>
        </p:nvSpPr>
        <p:spPr>
          <a:xfrm>
            <a:off x="2699978" y="3929400"/>
            <a:ext cx="1801320" cy="1692924"/>
          </a:xfrm>
          <a:prstGeom prst="roundRect">
            <a:avLst>
              <a:gd name="adj" fmla="val 16667"/>
            </a:avLst>
          </a:prstGeom>
          <a:solidFill>
            <a:srgbClr val="E3EB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모수 추정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4AE7A678-EF1F-DBD9-E0D0-BA2452EF732B}"/>
              </a:ext>
            </a:extLst>
          </p:cNvPr>
          <p:cNvSpPr/>
          <p:nvPr/>
        </p:nvSpPr>
        <p:spPr>
          <a:xfrm>
            <a:off x="6755856" y="3929400"/>
            <a:ext cx="1801320" cy="1692924"/>
          </a:xfrm>
          <a:prstGeom prst="roundRect">
            <a:avLst>
              <a:gd name="adj" fmla="val 16667"/>
            </a:avLst>
          </a:prstGeom>
          <a:solidFill>
            <a:srgbClr val="B2C7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" name="모서리가 둥근 사각형 설명선 9">
            <a:extLst>
              <a:ext uri="{FF2B5EF4-FFF2-40B4-BE49-F238E27FC236}">
                <a16:creationId xmlns:a16="http://schemas.microsoft.com/office/drawing/2014/main" id="{89A94CD9-A075-2232-D66F-B38B48599E82}"/>
              </a:ext>
            </a:extLst>
          </p:cNvPr>
          <p:cNvSpPr/>
          <p:nvPr/>
        </p:nvSpPr>
        <p:spPr>
          <a:xfrm>
            <a:off x="473966" y="1956089"/>
            <a:ext cx="8196068" cy="1048368"/>
          </a:xfrm>
          <a:prstGeom prst="wedgeRoundRectCallout">
            <a:avLst>
              <a:gd name="adj1" fmla="val 50051"/>
              <a:gd name="adj2" fmla="val 27473"/>
              <a:gd name="adj3" fmla="val 16667"/>
            </a:avLst>
          </a:prstGeom>
          <a:noFill/>
          <a:ln>
            <a:solidFill>
              <a:srgbClr val="1DA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E1023-50CA-D583-5A32-2B1AA844759E}"/>
              </a:ext>
            </a:extLst>
          </p:cNvPr>
          <p:cNvSpPr txBox="1"/>
          <p:nvPr/>
        </p:nvSpPr>
        <p:spPr>
          <a:xfrm>
            <a:off x="539552" y="2246330"/>
            <a:ext cx="793240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어떤 모형을 선택해야 하고 그 모형이 적절한지는 어떻게 판단해야 할까</a:t>
            </a:r>
            <a:r>
              <a:rPr lang="en-US" altLang="ko-KR" sz="20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49230-7B55-DAFC-D6F7-56730EACFA8D}"/>
              </a:ext>
            </a:extLst>
          </p:cNvPr>
          <p:cNvSpPr txBox="1"/>
          <p:nvPr/>
        </p:nvSpPr>
        <p:spPr>
          <a:xfrm>
            <a:off x="6891349" y="4503298"/>
            <a:ext cx="15303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예측</a:t>
            </a:r>
            <a:endParaRPr lang="en-US" altLang="ko-KR" sz="18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2;p6">
            <a:extLst>
              <a:ext uri="{FF2B5EF4-FFF2-40B4-BE49-F238E27FC236}">
                <a16:creationId xmlns:a16="http://schemas.microsoft.com/office/drawing/2014/main" id="{70AE3AF3-225B-766F-4423-3A7BA16772C8}"/>
              </a:ext>
            </a:extLst>
          </p:cNvPr>
          <p:cNvSpPr/>
          <p:nvPr/>
        </p:nvSpPr>
        <p:spPr>
          <a:xfrm>
            <a:off x="1446977" y="1912425"/>
            <a:ext cx="5997138" cy="1195870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909158" cy="40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/>
              </a:rPr>
              <a:t>모형 식별</a:t>
            </a:r>
            <a:endParaRPr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6C914-4947-BCF3-CF39-4C176B6003C8}"/>
              </a:ext>
            </a:extLst>
          </p:cNvPr>
          <p:cNvSpPr txBox="1"/>
          <p:nvPr/>
        </p:nvSpPr>
        <p:spPr>
          <a:xfrm>
            <a:off x="1468192" y="2094437"/>
            <a:ext cx="590522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ARMA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모형은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ACF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PACF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모두 지수적으로 감소하기 때문에 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ACF,PACF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만으로 모형을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식별하는데 에는 한계가 있음</a:t>
            </a:r>
            <a:endParaRPr lang="en-US" altLang="ko-KR" sz="1800" dirty="0">
              <a:solidFill>
                <a:schemeClr val="tx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CB041-D019-D1FF-6482-8E44EB61B1CE}"/>
              </a:ext>
            </a:extLst>
          </p:cNvPr>
          <p:cNvSpPr txBox="1"/>
          <p:nvPr/>
        </p:nvSpPr>
        <p:spPr>
          <a:xfrm>
            <a:off x="1573431" y="1725105"/>
            <a:ext cx="599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</a:t>
            </a:r>
            <a:r>
              <a:rPr lang="en-US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p,q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043C68-0CF6-F925-C439-DEDE34B581F9}"/>
              </a:ext>
            </a:extLst>
          </p:cNvPr>
          <p:cNvCxnSpPr>
            <a:cxnSpLocks/>
          </p:cNvCxnSpPr>
          <p:nvPr/>
        </p:nvCxnSpPr>
        <p:spPr>
          <a:xfrm>
            <a:off x="4448710" y="3366881"/>
            <a:ext cx="0" cy="612759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ED394E-4D14-563E-A468-3F984AD8E2CA}"/>
              </a:ext>
            </a:extLst>
          </p:cNvPr>
          <p:cNvSpPr txBox="1"/>
          <p:nvPr/>
        </p:nvSpPr>
        <p:spPr>
          <a:xfrm>
            <a:off x="636998" y="4139421"/>
            <a:ext cx="7870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AIC,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AICC,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BIC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등의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Information Criteria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99EE4-DB25-706C-ED4E-CFF9A10F0CD6}"/>
              </a:ext>
            </a:extLst>
          </p:cNvPr>
          <p:cNvSpPr txBox="1"/>
          <p:nvPr/>
        </p:nvSpPr>
        <p:spPr>
          <a:xfrm>
            <a:off x="939501" y="4808829"/>
            <a:ext cx="7189105" cy="46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𝑰𝒏𝒇𝒐𝒓𝒎𝒂𝒕𝒊𝒐𝒏 𝑪𝒓𝒊𝒕𝒆𝒓𝒊𝒂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{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𝒈𝒐𝒐𝒅𝒏𝒆𝒔𝒔 𝒐𝒇 𝒇𝒊𝒕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𝒎𝒐𝒅𝒆𝒍 𝒄𝒐𝒎𝒑𝒍𝒆𝒙𝒊𝒕𝒚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478BB-D134-4DD6-EC97-9793BD61BB79}"/>
              </a:ext>
            </a:extLst>
          </p:cNvPr>
          <p:cNvSpPr txBox="1"/>
          <p:nvPr/>
        </p:nvSpPr>
        <p:spPr>
          <a:xfrm>
            <a:off x="618710" y="5315949"/>
            <a:ext cx="7870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IC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모형의 적합도와 복잡도를 함께 고려함</a:t>
            </a:r>
          </a:p>
        </p:txBody>
      </p:sp>
    </p:spTree>
    <p:extLst>
      <p:ext uri="{BB962C8B-B14F-4D97-AF65-F5344CB8AC3E}">
        <p14:creationId xmlns:p14="http://schemas.microsoft.com/office/powerpoint/2010/main" val="40773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32;p6">
                <a:extLst>
                  <a:ext uri="{FF2B5EF4-FFF2-40B4-BE49-F238E27FC236}">
                    <a16:creationId xmlns:a16="http://schemas.microsoft.com/office/drawing/2014/main" id="{FCE8ECDD-8E5C-1DB5-6D14-0BCEE2640BEC}"/>
                  </a:ext>
                </a:extLst>
              </p:cNvPr>
              <p:cNvSpPr/>
              <p:nvPr/>
            </p:nvSpPr>
            <p:spPr>
              <a:xfrm>
                <a:off x="539551" y="3511661"/>
                <a:ext cx="7946079" cy="8385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dirty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ko-KR" altLang="en-US" sz="18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Malgun Gothic"/>
                        </a:rPr>
                        <m:t>+</m:t>
                      </m:r>
                      <m:f>
                        <m:fPr>
                          <m:ctrlP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</m:ctrlPr>
                        </m:fPr>
                        <m:num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2</m:t>
                          </m:r>
                          <m:d>
                            <m:dPr>
                              <m:ctrlP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</m:ctrlPr>
                            </m:dPr>
                            <m:e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𝑝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𝑞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+1</m:t>
                              </m:r>
                            </m:e>
                          </m:d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𝑛</m:t>
                          </m:r>
                        </m:num>
                        <m:den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𝑛</m:t>
                          </m:r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</m:ctrlPr>
                            </m:dPr>
                            <m:e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𝑝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𝑞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+1</m:t>
                              </m:r>
                            </m:e>
                          </m:d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sz="18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</mc:Choice>
        <mc:Fallback xmlns="">
          <p:sp>
            <p:nvSpPr>
              <p:cNvPr id="32" name="Google Shape;132;p6">
                <a:extLst>
                  <a:ext uri="{FF2B5EF4-FFF2-40B4-BE49-F238E27FC236}">
                    <a16:creationId xmlns:a16="http://schemas.microsoft.com/office/drawing/2014/main" id="{FCE8ECDD-8E5C-1DB5-6D14-0BCEE2640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511661"/>
                <a:ext cx="7946079" cy="838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Information Criteria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/>
              <p:nvPr/>
            </p:nvSpPr>
            <p:spPr>
              <a:xfrm>
                <a:off x="1715552" y="2447446"/>
                <a:ext cx="5712896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ko-KR" altLang="en-US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2" y="2447446"/>
                <a:ext cx="5712896" cy="613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/>
              <p:nvPr/>
            </p:nvSpPr>
            <p:spPr>
              <a:xfrm>
                <a:off x="1715552" y="4911064"/>
                <a:ext cx="5712896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𝑝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𝑞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+1</m:t>
                          </m:r>
                        </m:e>
                      </m:d>
                      <m:r>
                        <m:rPr>
                          <m:sty m:val="p"/>
                        </m:rPr>
                        <a:rPr lang="ko-KR" altLang="en-US" sz="2000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ko-KR" alt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Malgun Gothic"/>
                        </a:rPr>
                        <m:t>𝑛</m:t>
                      </m:r>
                    </m:oMath>
                  </m:oMathPara>
                </a14:m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2" y="4911064"/>
                <a:ext cx="5712896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39550" y="1965391"/>
            <a:ext cx="423971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AIC (Akaike Information Criteria)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B7EA-8AB4-DEB7-708F-7D34CB327113}"/>
              </a:ext>
            </a:extLst>
          </p:cNvPr>
          <p:cNvSpPr txBox="1"/>
          <p:nvPr/>
        </p:nvSpPr>
        <p:spPr>
          <a:xfrm>
            <a:off x="619981" y="3174186"/>
            <a:ext cx="319611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AICC (AIC bias corrected)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A024B-1678-4B8F-52D3-67E168B200D2}"/>
              </a:ext>
            </a:extLst>
          </p:cNvPr>
          <p:cNvSpPr txBox="1"/>
          <p:nvPr/>
        </p:nvSpPr>
        <p:spPr>
          <a:xfrm>
            <a:off x="589476" y="4415676"/>
            <a:ext cx="42019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BIC(Bayesian information Criteria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B7561-FF60-366E-80CC-6AC1A1C39351}"/>
              </a:ext>
            </a:extLst>
          </p:cNvPr>
          <p:cNvSpPr txBox="1"/>
          <p:nvPr/>
        </p:nvSpPr>
        <p:spPr>
          <a:xfrm>
            <a:off x="1395040" y="5718921"/>
            <a:ext cx="610544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IC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최소화 하는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p,q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얻게 됨</a:t>
            </a:r>
          </a:p>
        </p:txBody>
      </p:sp>
    </p:spTree>
    <p:extLst>
      <p:ext uri="{BB962C8B-B14F-4D97-AF65-F5344CB8AC3E}">
        <p14:creationId xmlns:p14="http://schemas.microsoft.com/office/powerpoint/2010/main" val="95973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32;p6">
                <a:extLst>
                  <a:ext uri="{FF2B5EF4-FFF2-40B4-BE49-F238E27FC236}">
                    <a16:creationId xmlns:a16="http://schemas.microsoft.com/office/drawing/2014/main" id="{FCE8ECDD-8E5C-1DB5-6D14-0BCEE2640BEC}"/>
                  </a:ext>
                </a:extLst>
              </p:cNvPr>
              <p:cNvSpPr/>
              <p:nvPr/>
            </p:nvSpPr>
            <p:spPr>
              <a:xfrm>
                <a:off x="539551" y="3511661"/>
                <a:ext cx="7946079" cy="8385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dirty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ko-KR" altLang="en-US" sz="18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Malgun Gothic"/>
                        </a:rPr>
                        <m:t>+</m:t>
                      </m:r>
                      <m:f>
                        <m:fPr>
                          <m:ctrlP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</m:ctrlPr>
                        </m:fPr>
                        <m:num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2</m:t>
                          </m:r>
                          <m:d>
                            <m:dPr>
                              <m:ctrlP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</m:ctrlPr>
                            </m:dPr>
                            <m:e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𝑝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𝑞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+1</m:t>
                              </m:r>
                            </m:e>
                          </m:d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𝑛</m:t>
                          </m:r>
                        </m:num>
                        <m:den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𝑛</m:t>
                          </m:r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</m:ctrlPr>
                            </m:dPr>
                            <m:e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𝑝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𝑞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Malgun Gothic"/>
                                </a:rPr>
                                <m:t>+1</m:t>
                              </m:r>
                            </m:e>
                          </m:d>
                          <m:r>
                            <a:rPr lang="ko-KR" alt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sz="1800" dirty="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</mc:Choice>
        <mc:Fallback xmlns="">
          <p:sp>
            <p:nvSpPr>
              <p:cNvPr id="32" name="Google Shape;132;p6">
                <a:extLst>
                  <a:ext uri="{FF2B5EF4-FFF2-40B4-BE49-F238E27FC236}">
                    <a16:creationId xmlns:a16="http://schemas.microsoft.com/office/drawing/2014/main" id="{FCE8ECDD-8E5C-1DB5-6D14-0BCEE2640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511661"/>
                <a:ext cx="7946079" cy="838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Information Criteria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/>
              <p:nvPr/>
            </p:nvSpPr>
            <p:spPr>
              <a:xfrm>
                <a:off x="1715552" y="2447446"/>
                <a:ext cx="5712896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ko-KR" altLang="en-US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2" y="2447446"/>
                <a:ext cx="5712896" cy="613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/>
              <p:nvPr/>
            </p:nvSpPr>
            <p:spPr>
              <a:xfrm>
                <a:off x="1715552" y="4911064"/>
                <a:ext cx="5712896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𝑝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𝑞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Malgun Gothic"/>
                            </a:rPr>
                            <m:t>+1</m:t>
                          </m:r>
                        </m:e>
                      </m:d>
                      <m:r>
                        <m:rPr>
                          <m:sty m:val="p"/>
                        </m:rPr>
                        <a:rPr lang="ko-KR" altLang="en-US" sz="2000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ko-KR" alt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Malgun Gothic"/>
                        </a:rPr>
                        <m:t>𝑛</m:t>
                      </m:r>
                    </m:oMath>
                  </m:oMathPara>
                </a14:m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2" y="4911064"/>
                <a:ext cx="5712896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39550" y="1965391"/>
            <a:ext cx="423971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AIC (Akaike Information Criteria)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B7EA-8AB4-DEB7-708F-7D34CB327113}"/>
              </a:ext>
            </a:extLst>
          </p:cNvPr>
          <p:cNvSpPr txBox="1"/>
          <p:nvPr/>
        </p:nvSpPr>
        <p:spPr>
          <a:xfrm>
            <a:off x="619981" y="3174186"/>
            <a:ext cx="319611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AICC (AIC bias corrected)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A024B-1678-4B8F-52D3-67E168B200D2}"/>
              </a:ext>
            </a:extLst>
          </p:cNvPr>
          <p:cNvSpPr txBox="1"/>
          <p:nvPr/>
        </p:nvSpPr>
        <p:spPr>
          <a:xfrm>
            <a:off x="589476" y="4415676"/>
            <a:ext cx="42019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BIC(Bayesian information Criteria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B7561-FF60-366E-80CC-6AC1A1C39351}"/>
              </a:ext>
            </a:extLst>
          </p:cNvPr>
          <p:cNvSpPr txBox="1"/>
          <p:nvPr/>
        </p:nvSpPr>
        <p:spPr>
          <a:xfrm>
            <a:off x="1395040" y="5718921"/>
            <a:ext cx="610544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IC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최소화 하는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p,q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얻게 됨</a:t>
            </a:r>
          </a:p>
        </p:txBody>
      </p:sp>
      <p:sp>
        <p:nvSpPr>
          <p:cNvPr id="3" name="Google Shape;110;p19">
            <a:extLst>
              <a:ext uri="{FF2B5EF4-FFF2-40B4-BE49-F238E27FC236}">
                <a16:creationId xmlns:a16="http://schemas.microsoft.com/office/drawing/2014/main" id="{2D862762-786A-319F-A07F-994C10DAC7FD}"/>
              </a:ext>
            </a:extLst>
          </p:cNvPr>
          <p:cNvSpPr/>
          <p:nvPr/>
        </p:nvSpPr>
        <p:spPr>
          <a:xfrm>
            <a:off x="-47940" y="0"/>
            <a:ext cx="9191940" cy="6858000"/>
          </a:xfrm>
          <a:prstGeom prst="rect">
            <a:avLst/>
          </a:prstGeom>
          <a:solidFill>
            <a:schemeClr val="dk1">
              <a:alpha val="8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45BE4-93F3-ECF7-2676-F0283A4E0FC3}"/>
              </a:ext>
            </a:extLst>
          </p:cNvPr>
          <p:cNvSpPr txBox="1"/>
          <p:nvPr/>
        </p:nvSpPr>
        <p:spPr>
          <a:xfrm>
            <a:off x="2602252" y="1246777"/>
            <a:ext cx="3935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AIC</a:t>
            </a:r>
            <a:r>
              <a:rPr lang="ko-KR" altLang="en-US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</a:t>
            </a:r>
            <a:r>
              <a:rPr lang="en-US" altLang="ko-KR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AICC</a:t>
            </a:r>
            <a:endParaRPr lang="ko-KR" altLang="en-US" sz="2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E3BD79B4-43E0-A0B9-9451-1BC6550F7FB9}"/>
              </a:ext>
            </a:extLst>
          </p:cNvPr>
          <p:cNvSpPr/>
          <p:nvPr/>
        </p:nvSpPr>
        <p:spPr>
          <a:xfrm>
            <a:off x="663597" y="1921542"/>
            <a:ext cx="7813130" cy="120361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EA2FD-B4BE-41C0-5069-E97EB1F0BAFE}"/>
              </a:ext>
            </a:extLst>
          </p:cNvPr>
          <p:cNvSpPr txBox="1"/>
          <p:nvPr/>
        </p:nvSpPr>
        <p:spPr>
          <a:xfrm>
            <a:off x="812673" y="2055167"/>
            <a:ext cx="75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 다 모델의 적합도와 복잡도를 고려한 모델 선택 지표임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E54D6-1179-DF5B-A092-99E95EDA3D23}"/>
              </a:ext>
            </a:extLst>
          </p:cNvPr>
          <p:cNvSpPr txBox="1"/>
          <p:nvPr/>
        </p:nvSpPr>
        <p:spPr>
          <a:xfrm>
            <a:off x="817022" y="2373032"/>
            <a:ext cx="751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AIC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800" dirty="0" err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iid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때문에 </a:t>
            </a:r>
            <a:endParaRPr lang="en-US" altLang="ko-KR" sz="180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80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시간적 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의존성</a:t>
            </a:r>
            <a:r>
              <a:rPr lang="en-US" altLang="ko-KR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(Time dependency)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설명하지 못함</a:t>
            </a: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DDE5BE87-0FD1-64FA-D4BC-6C37092E36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423225" y="3301358"/>
            <a:ext cx="293873" cy="684231"/>
          </a:xfrm>
          <a:prstGeom prst="rect">
            <a:avLst/>
          </a:prstGeom>
        </p:spPr>
      </p:pic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6E1F7562-15D9-93A0-2909-D81FEEA3A27E}"/>
              </a:ext>
            </a:extLst>
          </p:cNvPr>
          <p:cNvSpPr/>
          <p:nvPr/>
        </p:nvSpPr>
        <p:spPr>
          <a:xfrm>
            <a:off x="676579" y="4199736"/>
            <a:ext cx="7813130" cy="120361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6B2C7-9473-D7E9-C41F-5C07A83D169D}"/>
              </a:ext>
            </a:extLst>
          </p:cNvPr>
          <p:cNvSpPr txBox="1"/>
          <p:nvPr/>
        </p:nvSpPr>
        <p:spPr>
          <a:xfrm>
            <a:off x="821375" y="4458737"/>
            <a:ext cx="751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이러한 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시간적 의존성</a:t>
            </a:r>
            <a:r>
              <a:rPr lang="en-US" altLang="ko-KR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(Time dependency)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endParaRPr lang="en-US" altLang="ko-KR" sz="18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보정</a:t>
            </a:r>
            <a:r>
              <a:rPr lang="en-US" altLang="ko-KR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(correction)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한 지표로 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AICC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만들어짐</a:t>
            </a:r>
            <a:endParaRPr lang="en-US" altLang="ko-KR" sz="18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Object 2">
            <a:extLst>
              <a:ext uri="{FF2B5EF4-FFF2-40B4-BE49-F238E27FC236}">
                <a16:creationId xmlns:a16="http://schemas.microsoft.com/office/drawing/2014/main" id="{0DE296E0-D30B-199D-4998-2A359BE4D9D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3842" y="553352"/>
            <a:ext cx="576315" cy="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32;p6">
            <a:extLst>
              <a:ext uri="{FF2B5EF4-FFF2-40B4-BE49-F238E27FC236}">
                <a16:creationId xmlns:a16="http://schemas.microsoft.com/office/drawing/2014/main" id="{FCE8ECDD-8E5C-1DB5-6D14-0BCEE2640BEC}"/>
              </a:ext>
            </a:extLst>
          </p:cNvPr>
          <p:cNvSpPr/>
          <p:nvPr/>
        </p:nvSpPr>
        <p:spPr>
          <a:xfrm>
            <a:off x="539551" y="3511661"/>
            <a:ext cx="7946079" cy="8385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오차 제곱합이 가장 작게 되도록 </a:t>
            </a:r>
            <a:r>
              <a:rPr lang="ko-KR" alt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모수의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추정량을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구함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/>
              <p:nvPr/>
            </p:nvSpPr>
            <p:spPr>
              <a:xfrm>
                <a:off x="499872" y="2471830"/>
                <a:ext cx="8107680" cy="44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700" i="1" dirty="0">
                        <a:latin typeface="Cambria Math" panose="02040503050406030204" pitchFamily="18" charset="0"/>
                        <a:ea typeface="+mj-ea"/>
                      </a:rPr>
                      <m:t>관</m:t>
                    </m:r>
                  </m:oMath>
                </a14:m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측된 시계열의 결합확률밀도함수의 가능도 함수를 최대화하는 </a:t>
                </a:r>
                <a:r>
                  <a:rPr lang="ko-KR" altLang="en-US" sz="17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모수를</a:t>
                </a:r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7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추정량으로</a:t>
                </a:r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함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2" y="2471830"/>
                <a:ext cx="8107680" cy="44999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573024" y="4947640"/>
            <a:ext cx="7802880" cy="4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모집단의 적률을 상응하는 표본의 적률로 대체한 후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방정식을 풀어 </a:t>
            </a:r>
            <a:r>
              <a:rPr lang="ko-KR" altLang="en-US" sz="17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모수의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7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추정량을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88318" y="1965391"/>
            <a:ext cx="298393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최대가능도추정법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(MLE)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B7EA-8AB4-DEB7-708F-7D34CB327113}"/>
              </a:ext>
            </a:extLst>
          </p:cNvPr>
          <p:cNvSpPr txBox="1"/>
          <p:nvPr/>
        </p:nvSpPr>
        <p:spPr>
          <a:xfrm>
            <a:off x="619981" y="3174186"/>
            <a:ext cx="214760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최소제곱법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(LSE)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A024B-1678-4B8F-52D3-67E168B200D2}"/>
              </a:ext>
            </a:extLst>
          </p:cNvPr>
          <p:cNvSpPr txBox="1"/>
          <p:nvPr/>
        </p:nvSpPr>
        <p:spPr>
          <a:xfrm>
            <a:off x="589476" y="4415676"/>
            <a:ext cx="29218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적률추정법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(MME/MoM)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70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32;p6">
            <a:extLst>
              <a:ext uri="{FF2B5EF4-FFF2-40B4-BE49-F238E27FC236}">
                <a16:creationId xmlns:a16="http://schemas.microsoft.com/office/drawing/2014/main" id="{FCE8ECDD-8E5C-1DB5-6D14-0BCEE2640BEC}"/>
              </a:ext>
            </a:extLst>
          </p:cNvPr>
          <p:cNvSpPr/>
          <p:nvPr/>
        </p:nvSpPr>
        <p:spPr>
          <a:xfrm>
            <a:off x="539551" y="3511661"/>
            <a:ext cx="7946079" cy="8385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오차 제곱합이 가장 작게 되도록 </a:t>
            </a:r>
            <a:r>
              <a:rPr lang="ko-KR" alt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모수의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추정량을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 구함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모형의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/>
              <p:nvPr/>
            </p:nvSpPr>
            <p:spPr>
              <a:xfrm>
                <a:off x="499872" y="2471830"/>
                <a:ext cx="8107680" cy="44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700" i="1" dirty="0">
                        <a:latin typeface="Cambria Math" panose="02040503050406030204" pitchFamily="18" charset="0"/>
                        <a:ea typeface="+mj-ea"/>
                      </a:rPr>
                      <m:t>관</m:t>
                    </m:r>
                  </m:oMath>
                </a14:m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측된 시계열의 결합확률밀도함수의 가능도 함수를 최대화하는 </a:t>
                </a:r>
                <a:r>
                  <a:rPr lang="ko-KR" altLang="en-US" sz="17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모수를</a:t>
                </a:r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7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추정량으로</a:t>
                </a:r>
                <a:r>
                  <a:rPr lang="ko-KR" altLang="en-US" sz="17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함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2" y="2471830"/>
                <a:ext cx="8107680" cy="44999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573024" y="4947640"/>
            <a:ext cx="7802880" cy="4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모집단의 적률을 상응하는 표본의 적률로 대체한 후</a:t>
            </a:r>
            <a:r>
              <a:rPr lang="en-US" altLang="ko-KR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방정식을 풀어 </a:t>
            </a:r>
            <a:r>
              <a:rPr lang="ko-KR" altLang="en-US" sz="17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모수의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7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추정량을</a:t>
            </a:r>
            <a:r>
              <a:rPr lang="ko-KR" altLang="en-US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88318" y="1965391"/>
            <a:ext cx="298393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최대가능도추정법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(MLE)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B7EA-8AB4-DEB7-708F-7D34CB327113}"/>
              </a:ext>
            </a:extLst>
          </p:cNvPr>
          <p:cNvSpPr txBox="1"/>
          <p:nvPr/>
        </p:nvSpPr>
        <p:spPr>
          <a:xfrm>
            <a:off x="619981" y="3174186"/>
            <a:ext cx="214760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최소제곱법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(LSE)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A024B-1678-4B8F-52D3-67E168B200D2}"/>
              </a:ext>
            </a:extLst>
          </p:cNvPr>
          <p:cNvSpPr txBox="1"/>
          <p:nvPr/>
        </p:nvSpPr>
        <p:spPr>
          <a:xfrm>
            <a:off x="589476" y="4415676"/>
            <a:ext cx="29218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적률추정법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(MME/MoM)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10;p19">
            <a:extLst>
              <a:ext uri="{FF2B5EF4-FFF2-40B4-BE49-F238E27FC236}">
                <a16:creationId xmlns:a16="http://schemas.microsoft.com/office/drawing/2014/main" id="{F3CDD762-D254-904E-AA17-158FA7B8487F}"/>
              </a:ext>
            </a:extLst>
          </p:cNvPr>
          <p:cNvSpPr/>
          <p:nvPr/>
        </p:nvSpPr>
        <p:spPr>
          <a:xfrm>
            <a:off x="-47940" y="0"/>
            <a:ext cx="9191940" cy="6858000"/>
          </a:xfrm>
          <a:prstGeom prst="rect">
            <a:avLst/>
          </a:prstGeom>
          <a:solidFill>
            <a:schemeClr val="dk1">
              <a:alpha val="8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BC80FD0-6615-26B1-26A6-FBFAABCDD2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842" y="553352"/>
            <a:ext cx="576315" cy="574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7A9F2-FD70-3203-B72A-73C4A082A7EB}"/>
              </a:ext>
            </a:extLst>
          </p:cNvPr>
          <p:cNvSpPr txBox="1"/>
          <p:nvPr/>
        </p:nvSpPr>
        <p:spPr>
          <a:xfrm>
            <a:off x="2602252" y="1246777"/>
            <a:ext cx="3935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MLE </a:t>
            </a:r>
            <a:r>
              <a:rPr lang="ko-KR" altLang="en-US" sz="25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수렴 속도 올리기</a:t>
            </a:r>
          </a:p>
        </p:txBody>
      </p:sp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EA6B10F-67D5-D557-1830-5EBA28F1FE12}"/>
              </a:ext>
            </a:extLst>
          </p:cNvPr>
          <p:cNvSpPr/>
          <p:nvPr/>
        </p:nvSpPr>
        <p:spPr>
          <a:xfrm>
            <a:off x="663597" y="1921542"/>
            <a:ext cx="7813130" cy="120361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AB0C9-4C5D-185C-2427-78F4B9B6C654}"/>
              </a:ext>
            </a:extLst>
          </p:cNvPr>
          <p:cNvSpPr txBox="1"/>
          <p:nvPr/>
        </p:nvSpPr>
        <p:spPr>
          <a:xfrm>
            <a:off x="857616" y="2175478"/>
            <a:ext cx="751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일반적으로 </a:t>
            </a:r>
            <a:r>
              <a:rPr lang="en-US" altLang="ko-KR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MLE</a:t>
            </a:r>
            <a:r>
              <a:rPr lang="ko-KR" altLang="en-US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성능이 가장 좋지만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MLE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구하기 위해선 </a:t>
            </a:r>
            <a:endParaRPr lang="en-US" altLang="ko-KR" sz="2000" b="0" i="0" dirty="0">
              <a:solidFill>
                <a:srgbClr val="FFFFFF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b="0" i="0" dirty="0">
                <a:solidFill>
                  <a:srgbClr val="FFC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필요하며 </a:t>
            </a:r>
            <a:r>
              <a:rPr lang="ko-KR" altLang="en-US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 알고리즘에는 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초기값</a:t>
            </a:r>
            <a:r>
              <a:rPr lang="ko-KR" altLang="en-US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필요</a:t>
            </a:r>
            <a:endParaRPr lang="en-US" altLang="ko-KR" sz="20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05F17213-49D1-9F95-9C46-CBC1A72CD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423225" y="3492941"/>
            <a:ext cx="293873" cy="684231"/>
          </a:xfrm>
          <a:prstGeom prst="rect">
            <a:avLst/>
          </a:prstGeom>
        </p:spPr>
      </p:pic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FF36DE4A-15CE-DC18-C195-DC525C065219}"/>
              </a:ext>
            </a:extLst>
          </p:cNvPr>
          <p:cNvSpPr/>
          <p:nvPr/>
        </p:nvSpPr>
        <p:spPr>
          <a:xfrm>
            <a:off x="641465" y="4491434"/>
            <a:ext cx="7813130" cy="9405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02767-4BBB-80CE-97E2-D0524B07CAB7}"/>
              </a:ext>
            </a:extLst>
          </p:cNvPr>
          <p:cNvSpPr txBox="1"/>
          <p:nvPr/>
        </p:nvSpPr>
        <p:spPr>
          <a:xfrm>
            <a:off x="844553" y="4653076"/>
            <a:ext cx="751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ko-KR" altLang="en-US" sz="2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LSE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MME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같은 </a:t>
            </a:r>
            <a:r>
              <a:rPr lang="ko-KR" altLang="en-US" sz="2000" b="0" i="0" dirty="0" err="1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추정값을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초기값으로 이용하면</a:t>
            </a:r>
            <a:endParaRPr lang="en-US" altLang="ko-KR" sz="2000" b="0" i="0" dirty="0">
              <a:solidFill>
                <a:srgbClr val="FFFFFF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b="0" i="0" dirty="0">
                <a:solidFill>
                  <a:srgbClr val="FFC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MLE</a:t>
            </a:r>
            <a:r>
              <a:rPr lang="ko-KR" altLang="en-US" sz="2000" b="0" i="0" dirty="0">
                <a:solidFill>
                  <a:srgbClr val="FFC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수렴속도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빨라질 수 있음</a:t>
            </a:r>
            <a:endParaRPr lang="en-US" altLang="ko-KR" sz="20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40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모형의 적합성 진단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모서리가 둥근 사각형 설명선 9">
            <a:extLst>
              <a:ext uri="{FF2B5EF4-FFF2-40B4-BE49-F238E27FC236}">
                <a16:creationId xmlns:a16="http://schemas.microsoft.com/office/drawing/2014/main" id="{BBA4CCED-90E4-D5CD-2AE2-6BA2F25D5C99}"/>
              </a:ext>
            </a:extLst>
          </p:cNvPr>
          <p:cNvSpPr/>
          <p:nvPr/>
        </p:nvSpPr>
        <p:spPr>
          <a:xfrm>
            <a:off x="361108" y="2461186"/>
            <a:ext cx="3991436" cy="3393620"/>
          </a:xfrm>
          <a:prstGeom prst="wedgeRoundRectCallout">
            <a:avLst>
              <a:gd name="adj1" fmla="val 50051"/>
              <a:gd name="adj2" fmla="val 27473"/>
              <a:gd name="adj3" fmla="val 16667"/>
            </a:avLst>
          </a:prstGeom>
          <a:noFill/>
          <a:ln>
            <a:solidFill>
              <a:srgbClr val="1DA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A3C38-B172-4CC3-6DD7-BCA026C1F06F}"/>
              </a:ext>
            </a:extLst>
          </p:cNvPr>
          <p:cNvSpPr txBox="1"/>
          <p:nvPr/>
        </p:nvSpPr>
        <p:spPr>
          <a:xfrm>
            <a:off x="1280160" y="2166493"/>
            <a:ext cx="2177173" cy="467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모수에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A5910-618C-A0A4-46DC-815D67F20F25}"/>
              </a:ext>
            </a:extLst>
          </p:cNvPr>
          <p:cNvSpPr txBox="1"/>
          <p:nvPr/>
        </p:nvSpPr>
        <p:spPr>
          <a:xfrm>
            <a:off x="750427" y="2918960"/>
            <a:ext cx="314633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모형의 조건을 만족하는가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D7B116-BF53-3E4D-B6B2-613C3B2A7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1017" y="3723085"/>
            <a:ext cx="636691" cy="4322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C762F8-04C4-68C9-4156-8F617B162D1A}"/>
              </a:ext>
            </a:extLst>
          </p:cNvPr>
          <p:cNvSpPr txBox="1"/>
          <p:nvPr/>
        </p:nvSpPr>
        <p:spPr>
          <a:xfrm>
            <a:off x="711986" y="4240862"/>
            <a:ext cx="333749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정상성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가역성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모수의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절대값이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작은지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식별성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모수의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합이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아닐것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모서리가 둥근 사각형 설명선 9">
            <a:extLst>
              <a:ext uri="{FF2B5EF4-FFF2-40B4-BE49-F238E27FC236}">
                <a16:creationId xmlns:a16="http://schemas.microsoft.com/office/drawing/2014/main" id="{867E2A9D-1B89-6706-8FE2-FFE4A99231BA}"/>
              </a:ext>
            </a:extLst>
          </p:cNvPr>
          <p:cNvSpPr/>
          <p:nvPr/>
        </p:nvSpPr>
        <p:spPr>
          <a:xfrm>
            <a:off x="4512484" y="2442898"/>
            <a:ext cx="3991436" cy="3393620"/>
          </a:xfrm>
          <a:prstGeom prst="wedgeRoundRectCallout">
            <a:avLst>
              <a:gd name="adj1" fmla="val 50051"/>
              <a:gd name="adj2" fmla="val 27473"/>
              <a:gd name="adj3" fmla="val 16667"/>
            </a:avLst>
          </a:prstGeom>
          <a:noFill/>
          <a:ln>
            <a:solidFill>
              <a:srgbClr val="1DA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64271-0E8F-1B16-A691-13EB9FFBF781}"/>
              </a:ext>
            </a:extLst>
          </p:cNvPr>
          <p:cNvSpPr txBox="1"/>
          <p:nvPr/>
        </p:nvSpPr>
        <p:spPr>
          <a:xfrm>
            <a:off x="5407696" y="2148205"/>
            <a:ext cx="2273264" cy="467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잔차에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B8E25-A049-E372-C825-96E05C73BE7C}"/>
              </a:ext>
            </a:extLst>
          </p:cNvPr>
          <p:cNvSpPr txBox="1"/>
          <p:nvPr/>
        </p:nvSpPr>
        <p:spPr>
          <a:xfrm>
            <a:off x="4901803" y="2900672"/>
            <a:ext cx="314633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추세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계절성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이상치가 없는가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1CF85F-5DBB-4AB2-D70C-5055859C1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00390" y="3723085"/>
            <a:ext cx="636691" cy="4322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F78026-C661-3278-4468-0582382C9586}"/>
              </a:ext>
            </a:extLst>
          </p:cNvPr>
          <p:cNvSpPr txBox="1"/>
          <p:nvPr/>
        </p:nvSpPr>
        <p:spPr>
          <a:xfrm>
            <a:off x="4710070" y="4185311"/>
            <a:ext cx="3529804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자기상관성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잔차에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ACF,PACF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Ljung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-Box test/McLeod-Li test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정규성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QQplot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Jarque-Bera test</a:t>
            </a:r>
          </a:p>
        </p:txBody>
      </p:sp>
    </p:spTree>
    <p:extLst>
      <p:ext uri="{BB962C8B-B14F-4D97-AF65-F5344CB8AC3E}">
        <p14:creationId xmlns:p14="http://schemas.microsoft.com/office/powerpoint/2010/main" val="227701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예측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EF33-4138-734B-510E-A0D8466EF843}"/>
              </a:ext>
            </a:extLst>
          </p:cNvPr>
          <p:cNvSpPr/>
          <p:nvPr/>
        </p:nvSpPr>
        <p:spPr>
          <a:xfrm>
            <a:off x="1606132" y="1860658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49F6A-073F-F9A0-1F6F-34BA7342A6DE}"/>
                  </a:ext>
                </a:extLst>
              </p:cNvPr>
              <p:cNvSpPr txBox="1"/>
              <p:nvPr/>
            </p:nvSpPr>
            <p:spPr>
              <a:xfrm>
                <a:off x="539552" y="1878262"/>
                <a:ext cx="7978837" cy="4653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기본적으로 </a:t>
                </a:r>
                <a:r>
                  <a:rPr lang="en-US" altLang="ko-KR" sz="1800" kern="100" dirty="0" err="1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t+h</a:t>
                </a:r>
                <a:r>
                  <a:rPr lang="ko-KR" altLang="en-US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시점에 대한 예측 </a:t>
                </a:r>
                <a:r>
                  <a:rPr lang="ko-KR" altLang="en-US" sz="1800" kern="100" dirty="0" err="1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추정값은</a:t>
                </a:r>
                <a:r>
                  <a:rPr lang="ko-KR" altLang="en-US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{1,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ko-KR" altLang="en-US" sz="18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800" b="1" dirty="0">
                    <a:solidFill>
                      <a:srgbClr val="83696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, . . .}</a:t>
                </a:r>
                <a:r>
                  <a:rPr lang="ko-KR" altLang="en-US" sz="1800" kern="100" dirty="0"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의 선형결합이라고 가정</a:t>
                </a:r>
                <a:endParaRPr lang="ko-KR" altLang="ko-KR" sz="18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49F6A-073F-F9A0-1F6F-34BA7342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78262"/>
                <a:ext cx="7978837" cy="465384"/>
              </a:xfrm>
              <a:prstGeom prst="rect">
                <a:avLst/>
              </a:prstGeom>
              <a:blipFill>
                <a:blip r:embed="rId3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3A20444E-D04C-AA6E-3EB9-B4DA178003A4}"/>
              </a:ext>
            </a:extLst>
          </p:cNvPr>
          <p:cNvSpPr/>
          <p:nvPr/>
        </p:nvSpPr>
        <p:spPr>
          <a:xfrm>
            <a:off x="665252" y="2411102"/>
            <a:ext cx="7813130" cy="832786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/>
              <p:nvPr/>
            </p:nvSpPr>
            <p:spPr>
              <a:xfrm>
                <a:off x="438168" y="3323267"/>
                <a:ext cx="8126259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계수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1800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}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대한 추정은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MSPE (Mean Squared Prediction Error)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 최소화하는 값을 사용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8" y="3323267"/>
                <a:ext cx="8126259" cy="883383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B4690610-4744-320F-492E-0FF8BCC43A61}"/>
              </a:ext>
            </a:extLst>
          </p:cNvPr>
          <p:cNvSpPr/>
          <p:nvPr/>
        </p:nvSpPr>
        <p:spPr>
          <a:xfrm>
            <a:off x="618974" y="4224277"/>
            <a:ext cx="7813130" cy="118897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B8C2FC-B3A8-A428-65A7-F5988A6AE133}"/>
                  </a:ext>
                </a:extLst>
              </p:cNvPr>
              <p:cNvSpPr txBox="1"/>
              <p:nvPr/>
            </p:nvSpPr>
            <p:spPr>
              <a:xfrm>
                <a:off x="1711780" y="2663663"/>
                <a:ext cx="5916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𝑷𝒏𝑿𝒏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𝒉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𝒂𝟎 ∙ 𝟏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𝒂𝟏 ∙ 𝑿𝒏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𝒂𝟐 ∙ 𝑿𝒏−𝟏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⋯ +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𝒂𝒏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b="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B8C2FC-B3A8-A428-65A7-F5988A6A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780" y="2663663"/>
                <a:ext cx="5916168" cy="369332"/>
              </a:xfrm>
              <a:prstGeom prst="rect">
                <a:avLst/>
              </a:prstGeom>
              <a:blipFill>
                <a:blip r:embed="rId5"/>
                <a:stretch>
                  <a:fillRect l="-928" t="-1639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FB4-52ED-6763-7C69-3E3EAFF801E1}"/>
                  </a:ext>
                </a:extLst>
              </p:cNvPr>
              <p:cNvSpPr txBox="1"/>
              <p:nvPr/>
            </p:nvSpPr>
            <p:spPr>
              <a:xfrm>
                <a:off x="2236491" y="4256882"/>
                <a:ext cx="4578096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𝑴𝑺𝑷𝑬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𝑬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𝑿𝒏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𝒉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𝑷𝒏𝑿𝒏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𝒉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]</m:t>
                        </m:r>
                      </m:e>
                      <m:sup>
                        <m:r>
                          <a:rPr lang="ko-KR" altLang="en-US" sz="1800" b="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FB4-52ED-6763-7C69-3E3EAFF8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91" y="4256882"/>
                <a:ext cx="4578096" cy="472181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097C4-1A0B-C50C-D385-38B3A3E0CA87}"/>
                  </a:ext>
                </a:extLst>
              </p:cNvPr>
              <p:cNvSpPr txBox="1"/>
              <p:nvPr/>
            </p:nvSpPr>
            <p:spPr>
              <a:xfrm>
                <a:off x="1594104" y="4785441"/>
                <a:ext cx="6025896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800" dirty="0">
                    <a:solidFill>
                      <a:srgbClr val="836967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− (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∙ 1 +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∙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+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∙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+ ⋯ +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∙ </m:t>
                        </m:r>
                        <m:sSub>
                          <m:sSubPr>
                            <m:ctrlPr>
                              <a:rPr lang="ko-KR" altLang="en-US" sz="18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m:t>]</m:t>
                        </m:r>
                      </m:e>
                      <m:sup>
                        <m:r>
                          <a:rPr lang="ko-KR" altLang="en-US" sz="1800" b="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097C4-1A0B-C50C-D385-38B3A3E0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04" y="4785441"/>
                <a:ext cx="6025896" cy="472181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F4AB8F-2F6A-88FC-7805-A3F62714CC6F}"/>
              </a:ext>
            </a:extLst>
          </p:cNvPr>
          <p:cNvSpPr txBox="1"/>
          <p:nvPr/>
        </p:nvSpPr>
        <p:spPr>
          <a:xfrm>
            <a:off x="1515448" y="5461702"/>
            <a:ext cx="611273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 방식은 회귀분석에서의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 방법과 동일함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 직접계산은 사실상 불가능하고 컴퓨터를 이용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87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F8D2B66-878C-CD0A-3CC7-76757C5A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2" y="2515981"/>
            <a:ext cx="5403352" cy="3934380"/>
          </a:xfrm>
          <a:prstGeom prst="rect">
            <a:avLst/>
          </a:prstGeom>
        </p:spPr>
      </p:pic>
      <p:sp>
        <p:nvSpPr>
          <p:cNvPr id="12" name="Google Shape;140;p6">
            <a:extLst>
              <a:ext uri="{FF2B5EF4-FFF2-40B4-BE49-F238E27FC236}">
                <a16:creationId xmlns:a16="http://schemas.microsoft.com/office/drawing/2014/main" id="{195283B5-FF42-4A9A-138B-79541A6F77B0}"/>
              </a:ext>
            </a:extLst>
          </p:cNvPr>
          <p:cNvSpPr/>
          <p:nvPr/>
        </p:nvSpPr>
        <p:spPr>
          <a:xfrm>
            <a:off x="1017015" y="2135597"/>
            <a:ext cx="6968566" cy="401971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/>
              </a:rPr>
              <a:t>예측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54FA0-2F20-5956-8EB2-E16A6A58C649}"/>
                  </a:ext>
                </a:extLst>
              </p:cNvPr>
              <p:cNvSpPr txBox="1"/>
              <p:nvPr/>
            </p:nvSpPr>
            <p:spPr>
              <a:xfrm>
                <a:off x="2078138" y="2109473"/>
                <a:ext cx="4578096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8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1800" i="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±</m:t>
                      </m:r>
                      <m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ko-KR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18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𝑀𝑆𝑃𝐸</m:t>
                          </m:r>
                        </m:e>
                      </m:rad>
                    </m:oMath>
                  </m:oMathPara>
                </a14:m>
                <a:endPara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54FA0-2F20-5956-8EB2-E16A6A58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38" y="2109473"/>
                <a:ext cx="4578096" cy="40197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C1047B-7802-B686-B713-5879EE870BB1}"/>
              </a:ext>
            </a:extLst>
          </p:cNvPr>
          <p:cNvSpPr txBox="1"/>
          <p:nvPr/>
        </p:nvSpPr>
        <p:spPr>
          <a:xfrm>
            <a:off x="914400" y="1692949"/>
            <a:ext cx="262128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 (Prediction Interval)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97FF4-0316-C2BE-3FE9-ECCC8F205B32}"/>
              </a:ext>
            </a:extLst>
          </p:cNvPr>
          <p:cNvSpPr txBox="1"/>
          <p:nvPr/>
        </p:nvSpPr>
        <p:spPr>
          <a:xfrm>
            <a:off x="2805603" y="1756845"/>
            <a:ext cx="4580708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MSPE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이용하면 예측 구간도 계산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434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2573014" y="2420888"/>
            <a:ext cx="3997972" cy="36131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747101" y="3142580"/>
            <a:ext cx="3649798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시계열자료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정상화</a:t>
            </a:r>
            <a:endParaRPr lang="en-US" altLang="ko-KR" sz="1800" b="1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 검정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4000" b="1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2;p6">
            <a:extLst>
              <a:ext uri="{FF2B5EF4-FFF2-40B4-BE49-F238E27FC236}">
                <a16:creationId xmlns:a16="http://schemas.microsoft.com/office/drawing/2014/main" id="{430438E2-9F1F-1423-3923-72F058CC7C32}"/>
              </a:ext>
            </a:extLst>
          </p:cNvPr>
          <p:cNvSpPr/>
          <p:nvPr/>
        </p:nvSpPr>
        <p:spPr>
          <a:xfrm>
            <a:off x="665252" y="1947243"/>
            <a:ext cx="7813130" cy="1701572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적합 절차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부록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-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/>
              </a:rPr>
              <a:t>단위근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 검정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49F6A-073F-F9A0-1F6F-34BA7342A6DE}"/>
              </a:ext>
            </a:extLst>
          </p:cNvPr>
          <p:cNvSpPr txBox="1"/>
          <p:nvPr/>
        </p:nvSpPr>
        <p:spPr>
          <a:xfrm>
            <a:off x="499545" y="1502305"/>
            <a:ext cx="1590675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단위근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검정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/>
              <p:nvPr/>
            </p:nvSpPr>
            <p:spPr>
              <a:xfrm>
                <a:off x="1386761" y="2488234"/>
                <a:ext cx="6370478" cy="945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1" y="2488234"/>
                <a:ext cx="6370478" cy="945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/>
              <p:nvPr/>
            </p:nvSpPr>
            <p:spPr>
              <a:xfrm>
                <a:off x="352195" y="3757360"/>
                <a:ext cx="8209407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AR(p)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모형이 정상성을 만족하기 위해서는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ko-KR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=0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모든 근의 절댓값이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</a:t>
                </a:r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커야함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근의 크기가 </a:t>
                </a:r>
                <a:r>
                  <a:rPr lang="en-US" altLang="ko-KR" sz="1600" dirty="0">
                    <a:highlight>
                      <a:srgbClr val="FF0000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600" dirty="0">
                    <a:highlight>
                      <a:srgbClr val="FF0000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근을 단위근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이라고 지칭하고 다음과 같은 가설을 검정 하는 것을 </a:t>
                </a:r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단위근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검정이라고 함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95" y="3757360"/>
                <a:ext cx="8209407" cy="795474"/>
              </a:xfrm>
              <a:prstGeom prst="rect">
                <a:avLst/>
              </a:prstGeom>
              <a:blipFill>
                <a:blip r:embed="rId4"/>
                <a:stretch>
                  <a:fillRect b="-8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B4690610-4744-320F-492E-0FF8BCC43A61}"/>
              </a:ext>
            </a:extLst>
          </p:cNvPr>
          <p:cNvSpPr/>
          <p:nvPr/>
        </p:nvSpPr>
        <p:spPr>
          <a:xfrm>
            <a:off x="573812" y="4752137"/>
            <a:ext cx="7813130" cy="65152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B7AA7-84EB-F657-53FD-2875B25AEC59}"/>
              </a:ext>
            </a:extLst>
          </p:cNvPr>
          <p:cNvSpPr txBox="1"/>
          <p:nvPr/>
        </p:nvSpPr>
        <p:spPr>
          <a:xfrm>
            <a:off x="665252" y="2101131"/>
            <a:ext cx="75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AR(p)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과정임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FC92-9E69-8BB4-CB44-8ADE0115D766}"/>
              </a:ext>
            </a:extLst>
          </p:cNvPr>
          <p:cNvSpPr txBox="1"/>
          <p:nvPr/>
        </p:nvSpPr>
        <p:spPr>
          <a:xfrm>
            <a:off x="1679448" y="1668816"/>
            <a:ext cx="5221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데이터가 정상성을 만족하는지 않는지 검정하는 방법 중 하나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E97404-AC9D-592A-C616-CFA7E316856F}"/>
                  </a:ext>
                </a:extLst>
              </p:cNvPr>
              <p:cNvSpPr txBox="1"/>
              <p:nvPr/>
            </p:nvSpPr>
            <p:spPr>
              <a:xfrm>
                <a:off x="2886456" y="4800905"/>
                <a:ext cx="2807208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𝜙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1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𝑣𝑠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∶ |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𝜙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| &lt; 1</a:t>
                </a:r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E97404-AC9D-592A-C616-CFA7E316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56" y="4800905"/>
                <a:ext cx="2807208" cy="465384"/>
              </a:xfrm>
              <a:prstGeom prst="rect">
                <a:avLst/>
              </a:prstGeom>
              <a:blipFill>
                <a:blip r:embed="rId5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A18B6E1-1F24-DDC4-E6D7-602970E9D97B}"/>
              </a:ext>
            </a:extLst>
          </p:cNvPr>
          <p:cNvSpPr txBox="1"/>
          <p:nvPr/>
        </p:nvSpPr>
        <p:spPr>
          <a:xfrm>
            <a:off x="896881" y="5452430"/>
            <a:ext cx="716699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귀무가설이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기각되고 대립가설이 채택되면 정상 시계열임을 알 수 있음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모형의 적합성 진단 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할 수 있음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4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2563907" y="2451111"/>
            <a:ext cx="3997972" cy="36131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834987" y="823944"/>
            <a:ext cx="345638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다음 주 예고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9;p2"/>
          <p:cNvSpPr txBox="1"/>
          <p:nvPr/>
        </p:nvSpPr>
        <p:spPr>
          <a:xfrm>
            <a:off x="2737994" y="2826554"/>
            <a:ext cx="36497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.</a:t>
            </a:r>
            <a:endParaRPr sz="1800" b="1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2466126" y="2959138"/>
            <a:ext cx="4304544" cy="95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200000"/>
              </a:lnSpc>
              <a:buSzPts val="2800"/>
            </a:pPr>
            <a:r>
              <a:rPr lang="en-US" altLang="ko-KR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 </a:t>
            </a:r>
            <a:r>
              <a:rPr lang="ko-KR" alt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모형</a:t>
            </a: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28517A"/>
                </a:solidFill>
              </a:rPr>
              <a:t>6</a:t>
            </a:r>
            <a:endParaRPr sz="7200" b="1" i="0" u="none" strike="noStrike" cap="none" dirty="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0;p6">
            <a:extLst>
              <a:ext uri="{FF2B5EF4-FFF2-40B4-BE49-F238E27FC236}">
                <a16:creationId xmlns:a16="http://schemas.microsoft.com/office/drawing/2014/main" id="{91B91268-2ABD-07D7-469F-A0906C0AC9D2}"/>
              </a:ext>
            </a:extLst>
          </p:cNvPr>
          <p:cNvSpPr/>
          <p:nvPr/>
        </p:nvSpPr>
        <p:spPr>
          <a:xfrm>
            <a:off x="1052688" y="4750134"/>
            <a:ext cx="6968566" cy="719162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2" name="Google Shape;140;p6">
            <a:extLst>
              <a:ext uri="{FF2B5EF4-FFF2-40B4-BE49-F238E27FC236}">
                <a16:creationId xmlns:a16="http://schemas.microsoft.com/office/drawing/2014/main" id="{39627731-CD38-ECD4-2FFA-736DDCFC238B}"/>
              </a:ext>
            </a:extLst>
          </p:cNvPr>
          <p:cNvSpPr/>
          <p:nvPr/>
        </p:nvSpPr>
        <p:spPr>
          <a:xfrm>
            <a:off x="1052688" y="5645062"/>
            <a:ext cx="6968566" cy="719162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ARMA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?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616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FD2571-9B2A-44CB-BCCC-DDCA5E256D4D}"/>
              </a:ext>
            </a:extLst>
          </p:cNvPr>
          <p:cNvGrpSpPr/>
          <p:nvPr/>
        </p:nvGrpSpPr>
        <p:grpSpPr>
          <a:xfrm>
            <a:off x="1087717" y="1749388"/>
            <a:ext cx="6968566" cy="1062321"/>
            <a:chOff x="747378" y="1749388"/>
            <a:chExt cx="6968566" cy="10623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4B8D98-8990-D4A8-9D04-5C411FA97FED}"/>
                </a:ext>
              </a:extLst>
            </p:cNvPr>
            <p:cNvGrpSpPr/>
            <p:nvPr/>
          </p:nvGrpSpPr>
          <p:grpSpPr>
            <a:xfrm>
              <a:off x="747378" y="1749388"/>
              <a:ext cx="6968566" cy="1062321"/>
              <a:chOff x="747378" y="1749388"/>
              <a:chExt cx="6968566" cy="1062321"/>
            </a:xfrm>
          </p:grpSpPr>
          <p:sp>
            <p:nvSpPr>
              <p:cNvPr id="2" name="Google Shape;132;p6">
                <a:extLst>
                  <a:ext uri="{FF2B5EF4-FFF2-40B4-BE49-F238E27FC236}">
                    <a16:creationId xmlns:a16="http://schemas.microsoft.com/office/drawing/2014/main" id="{10E0A584-AAC5-D1E5-5867-F67D749514A7}"/>
                  </a:ext>
                </a:extLst>
              </p:cNvPr>
              <p:cNvSpPr/>
              <p:nvPr/>
            </p:nvSpPr>
            <p:spPr>
              <a:xfrm>
                <a:off x="747378" y="1947243"/>
                <a:ext cx="6968566" cy="864466"/>
              </a:xfrm>
              <a:prstGeom prst="roundRect">
                <a:avLst>
                  <a:gd name="adj" fmla="val 16667"/>
                </a:avLst>
              </a:prstGeom>
              <a:solidFill>
                <a:srgbClr val="EFF4F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B04920-243C-9690-8F7D-E207B9D4BAF6}"/>
                  </a:ext>
                </a:extLst>
              </p:cNvPr>
              <p:cNvSpPr txBox="1"/>
              <p:nvPr/>
            </p:nvSpPr>
            <p:spPr>
              <a:xfrm>
                <a:off x="859639" y="1749388"/>
                <a:ext cx="337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ARMA</a:t>
                </a:r>
                <a:r>
                  <a:rPr lang="ko-KR" altLang="en-US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ARMA(</a:t>
                </a:r>
                <a:r>
                  <a:rPr lang="en-US" altLang="ko-KR" sz="18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p,q</a:t>
                </a:r>
                <a:r>
                  <a:rPr lang="en-US" altLang="ko-KR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CC2AB-2279-88CB-BC9C-D052233CBC4B}"/>
                </a:ext>
              </a:extLst>
            </p:cNvPr>
            <p:cNvSpPr txBox="1"/>
            <p:nvPr/>
          </p:nvSpPr>
          <p:spPr>
            <a:xfrm>
              <a:off x="1693579" y="1928119"/>
              <a:ext cx="5126804" cy="8833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ARMA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모형은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동시에 포함하는 모형</a:t>
              </a:r>
              <a:endPara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와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는 각각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AR,MA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차수임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806E1-93D9-F8FC-522F-043FB7AFAC69}"/>
                  </a:ext>
                </a:extLst>
              </p:cNvPr>
              <p:cNvSpPr txBox="1"/>
              <p:nvPr/>
            </p:nvSpPr>
            <p:spPr>
              <a:xfrm>
                <a:off x="1983278" y="3590845"/>
                <a:ext cx="4699297" cy="4652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𝑍𝑡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~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𝑊𝑁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일 때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다음과 같이 표현</a:t>
                </a:r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806E1-93D9-F8FC-522F-043FB7AF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78" y="3590845"/>
                <a:ext cx="4699297" cy="465256"/>
              </a:xfrm>
              <a:prstGeom prst="rect">
                <a:avLst/>
              </a:prstGeom>
              <a:blipFill>
                <a:blip r:embed="rId3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DD55B-E7C1-9EBF-BD73-A29EC1F4F7B4}"/>
                  </a:ext>
                </a:extLst>
              </p:cNvPr>
              <p:cNvSpPr txBox="1"/>
              <p:nvPr/>
            </p:nvSpPr>
            <p:spPr>
              <a:xfrm>
                <a:off x="1732412" y="4880263"/>
                <a:ext cx="553777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DD55B-E7C1-9EBF-BD73-A29EC1F4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2" y="4880263"/>
                <a:ext cx="553777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4F3844-F4DC-C95C-C76C-8C291FB6819E}"/>
              </a:ext>
            </a:extLst>
          </p:cNvPr>
          <p:cNvCxnSpPr>
            <a:cxnSpLocks/>
          </p:cNvCxnSpPr>
          <p:nvPr/>
        </p:nvCxnSpPr>
        <p:spPr>
          <a:xfrm>
            <a:off x="4332927" y="2940674"/>
            <a:ext cx="0" cy="39307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61CE-C5FA-F0C7-32D9-D9CE05448985}"/>
              </a:ext>
            </a:extLst>
          </p:cNvPr>
          <p:cNvCxnSpPr>
            <a:cxnSpLocks/>
          </p:cNvCxnSpPr>
          <p:nvPr/>
        </p:nvCxnSpPr>
        <p:spPr>
          <a:xfrm>
            <a:off x="4332927" y="4274174"/>
            <a:ext cx="0" cy="56452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3DB86F-4455-810C-73D3-A8AA5D19AE8D}"/>
              </a:ext>
            </a:extLst>
          </p:cNvPr>
          <p:cNvSpPr txBox="1"/>
          <p:nvPr/>
        </p:nvSpPr>
        <p:spPr>
          <a:xfrm>
            <a:off x="1083272" y="4539656"/>
            <a:ext cx="33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ARMA(1,1)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38AB1-8C32-F742-66EB-6D918A4EE464}"/>
              </a:ext>
            </a:extLst>
          </p:cNvPr>
          <p:cNvSpPr txBox="1"/>
          <p:nvPr/>
        </p:nvSpPr>
        <p:spPr>
          <a:xfrm>
            <a:off x="1089264" y="5443405"/>
            <a:ext cx="33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</a:t>
            </a:r>
            <a:r>
              <a:rPr lang="en-US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p,q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1960CC-8C44-4047-02F5-B03D71F4E41C}"/>
                  </a:ext>
                </a:extLst>
              </p:cNvPr>
              <p:cNvSpPr txBox="1"/>
              <p:nvPr/>
            </p:nvSpPr>
            <p:spPr>
              <a:xfrm>
                <a:off x="1338352" y="5796730"/>
                <a:ext cx="6370478" cy="364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1960CC-8C44-4047-02F5-B03D71F4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52" y="5796730"/>
                <a:ext cx="6370478" cy="364652"/>
              </a:xfrm>
              <a:prstGeom prst="rect">
                <a:avLst/>
              </a:prstGeom>
              <a:blipFill>
                <a:blip r:embed="rId5"/>
                <a:stretch>
                  <a:fillRect l="-86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0;p6">
            <a:extLst>
              <a:ext uri="{FF2B5EF4-FFF2-40B4-BE49-F238E27FC236}">
                <a16:creationId xmlns:a16="http://schemas.microsoft.com/office/drawing/2014/main" id="{39627731-CD38-ECD4-2FFA-736DDCFC238B}"/>
              </a:ext>
            </a:extLst>
          </p:cNvPr>
          <p:cNvSpPr/>
          <p:nvPr/>
        </p:nvSpPr>
        <p:spPr>
          <a:xfrm>
            <a:off x="1052688" y="4831495"/>
            <a:ext cx="6968566" cy="1532729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ARMA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?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616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FD2571-9B2A-44CB-BCCC-DDCA5E256D4D}"/>
              </a:ext>
            </a:extLst>
          </p:cNvPr>
          <p:cNvGrpSpPr/>
          <p:nvPr/>
        </p:nvGrpSpPr>
        <p:grpSpPr>
          <a:xfrm>
            <a:off x="1087717" y="1749388"/>
            <a:ext cx="6968566" cy="1062321"/>
            <a:chOff x="747378" y="1749388"/>
            <a:chExt cx="6968566" cy="10623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4B8D98-8990-D4A8-9D04-5C411FA97FED}"/>
                </a:ext>
              </a:extLst>
            </p:cNvPr>
            <p:cNvGrpSpPr/>
            <p:nvPr/>
          </p:nvGrpSpPr>
          <p:grpSpPr>
            <a:xfrm>
              <a:off x="747378" y="1749388"/>
              <a:ext cx="6968566" cy="1062321"/>
              <a:chOff x="747378" y="1749388"/>
              <a:chExt cx="6968566" cy="1062321"/>
            </a:xfrm>
          </p:grpSpPr>
          <p:sp>
            <p:nvSpPr>
              <p:cNvPr id="2" name="Google Shape;132;p6">
                <a:extLst>
                  <a:ext uri="{FF2B5EF4-FFF2-40B4-BE49-F238E27FC236}">
                    <a16:creationId xmlns:a16="http://schemas.microsoft.com/office/drawing/2014/main" id="{10E0A584-AAC5-D1E5-5867-F67D749514A7}"/>
                  </a:ext>
                </a:extLst>
              </p:cNvPr>
              <p:cNvSpPr/>
              <p:nvPr/>
            </p:nvSpPr>
            <p:spPr>
              <a:xfrm>
                <a:off x="747378" y="1947243"/>
                <a:ext cx="6968566" cy="864466"/>
              </a:xfrm>
              <a:prstGeom prst="roundRect">
                <a:avLst>
                  <a:gd name="adj" fmla="val 16667"/>
                </a:avLst>
              </a:prstGeom>
              <a:solidFill>
                <a:srgbClr val="EFF4F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B04920-243C-9690-8F7D-E207B9D4BAF6}"/>
                  </a:ext>
                </a:extLst>
              </p:cNvPr>
              <p:cNvSpPr txBox="1"/>
              <p:nvPr/>
            </p:nvSpPr>
            <p:spPr>
              <a:xfrm>
                <a:off x="859639" y="1749388"/>
                <a:ext cx="337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ARMA</a:t>
                </a:r>
                <a:r>
                  <a:rPr lang="ko-KR" altLang="en-US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ARMA(</a:t>
                </a:r>
                <a:r>
                  <a:rPr lang="en-US" altLang="ko-KR" sz="18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p,q</a:t>
                </a:r>
                <a:r>
                  <a:rPr lang="en-US" altLang="ko-KR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CC2AB-2279-88CB-BC9C-D052233CBC4B}"/>
                </a:ext>
              </a:extLst>
            </p:cNvPr>
            <p:cNvSpPr txBox="1"/>
            <p:nvPr/>
          </p:nvSpPr>
          <p:spPr>
            <a:xfrm>
              <a:off x="1693579" y="1928119"/>
              <a:ext cx="5126804" cy="8833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ARMA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모형은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 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동시에 포함하는 모형</a:t>
              </a:r>
              <a:endPara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와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는 각각 </a:t>
              </a:r>
              <a:r>
                <a:rPr lang="en-US" altLang="ko-KR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AR,MA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차수임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806E1-93D9-F8FC-522F-043FB7AFAC69}"/>
                  </a:ext>
                </a:extLst>
              </p:cNvPr>
              <p:cNvSpPr txBox="1"/>
              <p:nvPr/>
            </p:nvSpPr>
            <p:spPr>
              <a:xfrm>
                <a:off x="1983278" y="3511465"/>
                <a:ext cx="4699297" cy="8156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𝑍𝑡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~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𝑊𝑁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일 때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다음과 같이 표현</a:t>
                </a:r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806E1-93D9-F8FC-522F-043FB7AF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78" y="3511465"/>
                <a:ext cx="4699297" cy="815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DD55B-E7C1-9EBF-BD73-A29EC1F4F7B4}"/>
                  </a:ext>
                </a:extLst>
              </p:cNvPr>
              <p:cNvSpPr txBox="1"/>
              <p:nvPr/>
            </p:nvSpPr>
            <p:spPr>
              <a:xfrm>
                <a:off x="1732412" y="4880263"/>
                <a:ext cx="553777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DD55B-E7C1-9EBF-BD73-A29EC1F4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2" y="4880263"/>
                <a:ext cx="553777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4F3844-F4DC-C95C-C76C-8C291FB6819E}"/>
              </a:ext>
            </a:extLst>
          </p:cNvPr>
          <p:cNvCxnSpPr>
            <a:cxnSpLocks/>
          </p:cNvCxnSpPr>
          <p:nvPr/>
        </p:nvCxnSpPr>
        <p:spPr>
          <a:xfrm>
            <a:off x="4332927" y="2940674"/>
            <a:ext cx="0" cy="39307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61CE-C5FA-F0C7-32D9-D9CE05448985}"/>
              </a:ext>
            </a:extLst>
          </p:cNvPr>
          <p:cNvCxnSpPr>
            <a:cxnSpLocks/>
          </p:cNvCxnSpPr>
          <p:nvPr/>
        </p:nvCxnSpPr>
        <p:spPr>
          <a:xfrm>
            <a:off x="4332927" y="4274174"/>
            <a:ext cx="0" cy="56452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3DB86F-4455-810C-73D3-A8AA5D19AE8D}"/>
              </a:ext>
            </a:extLst>
          </p:cNvPr>
          <p:cNvSpPr txBox="1"/>
          <p:nvPr/>
        </p:nvSpPr>
        <p:spPr>
          <a:xfrm>
            <a:off x="1083272" y="4722540"/>
            <a:ext cx="33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ARMA(1,1)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38AB1-8C32-F742-66EB-6D918A4EE464}"/>
              </a:ext>
            </a:extLst>
          </p:cNvPr>
          <p:cNvSpPr txBox="1"/>
          <p:nvPr/>
        </p:nvSpPr>
        <p:spPr>
          <a:xfrm>
            <a:off x="1089264" y="5443405"/>
            <a:ext cx="33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</a:t>
            </a:r>
            <a:r>
              <a:rPr lang="en-US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p,q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1960CC-8C44-4047-02F5-B03D71F4E41C}"/>
                  </a:ext>
                </a:extLst>
              </p:cNvPr>
              <p:cNvSpPr txBox="1"/>
              <p:nvPr/>
            </p:nvSpPr>
            <p:spPr>
              <a:xfrm>
                <a:off x="1286098" y="5848984"/>
                <a:ext cx="6370478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ko-KR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ko-KR" altLang="en-US" sz="1600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1960CC-8C44-4047-02F5-B03D71F4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5848984"/>
                <a:ext cx="6370478" cy="265201"/>
              </a:xfrm>
              <a:prstGeom prst="rect">
                <a:avLst/>
              </a:prstGeom>
              <a:blipFill>
                <a:blip r:embed="rId5"/>
                <a:stretch>
                  <a:fillRect l="-861" t="-22727" b="-38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10;p19">
            <a:extLst>
              <a:ext uri="{FF2B5EF4-FFF2-40B4-BE49-F238E27FC236}">
                <a16:creationId xmlns:a16="http://schemas.microsoft.com/office/drawing/2014/main" id="{50C4FF62-C4F4-8514-0AE0-D5E5C60538FD}"/>
              </a:ext>
            </a:extLst>
          </p:cNvPr>
          <p:cNvSpPr/>
          <p:nvPr/>
        </p:nvSpPr>
        <p:spPr>
          <a:xfrm>
            <a:off x="0" y="0"/>
            <a:ext cx="9191940" cy="6858000"/>
          </a:xfrm>
          <a:prstGeom prst="rect">
            <a:avLst/>
          </a:prstGeom>
          <a:solidFill>
            <a:schemeClr val="dk1">
              <a:alpha val="8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06372-CACB-C4AF-27C1-6D0212FF811A}"/>
              </a:ext>
            </a:extLst>
          </p:cNvPr>
          <p:cNvSpPr txBox="1"/>
          <p:nvPr/>
        </p:nvSpPr>
        <p:spPr>
          <a:xfrm>
            <a:off x="2602252" y="1246777"/>
            <a:ext cx="3935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통합모형</a:t>
            </a:r>
            <a:r>
              <a:rPr lang="ko-KR" altLang="en-US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필요성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72517F91-5B4F-F3B3-C09A-9788742C0DB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842" y="553352"/>
            <a:ext cx="576315" cy="574413"/>
          </a:xfrm>
          <a:prstGeom prst="rect">
            <a:avLst/>
          </a:prstGeom>
        </p:spPr>
      </p:pic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1BDCA0BD-DAF6-4243-531D-078370160C85}"/>
              </a:ext>
            </a:extLst>
          </p:cNvPr>
          <p:cNvSpPr/>
          <p:nvPr/>
        </p:nvSpPr>
        <p:spPr>
          <a:xfrm>
            <a:off x="663597" y="2470252"/>
            <a:ext cx="7813130" cy="142547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18DC5-2131-33F3-FDC7-43B2C58BF16D}"/>
              </a:ext>
            </a:extLst>
          </p:cNvPr>
          <p:cNvSpPr txBox="1"/>
          <p:nvPr/>
        </p:nvSpPr>
        <p:spPr>
          <a:xfrm>
            <a:off x="1113037" y="2667060"/>
            <a:ext cx="696856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 자료를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이용하여 설명하려면 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p,q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너무 커질 가능성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있음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4F794-CC37-873B-7FBB-CFBD3EFDFD24}"/>
              </a:ext>
            </a:extLst>
          </p:cNvPr>
          <p:cNvSpPr txBox="1"/>
          <p:nvPr/>
        </p:nvSpPr>
        <p:spPr>
          <a:xfrm>
            <a:off x="1005823" y="5083947"/>
            <a:ext cx="718029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ARMA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이용하면 </a:t>
            </a:r>
            <a:r>
              <a:rPr lang="ko-KR" altLang="en-US" sz="2000" dirty="0" err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모수를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절약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할 수 있다는 장점이 있음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Object 5">
            <a:extLst>
              <a:ext uri="{FF2B5EF4-FFF2-40B4-BE49-F238E27FC236}">
                <a16:creationId xmlns:a16="http://schemas.microsoft.com/office/drawing/2014/main" id="{889F9012-F1A2-B75B-6665-C6D306905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395249" y="4185396"/>
            <a:ext cx="293873" cy="6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9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특성방정식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616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806E1-93D9-F8FC-522F-043FB7AFAC69}"/>
              </a:ext>
            </a:extLst>
          </p:cNvPr>
          <p:cNvSpPr txBox="1"/>
          <p:nvPr/>
        </p:nvSpPr>
        <p:spPr>
          <a:xfrm>
            <a:off x="2151649" y="4685100"/>
            <a:ext cx="4699297" cy="467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후향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연산자를 활용하면 이와 같이 나타낼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88B5E-884B-D74B-B427-23A4D92195DE}"/>
              </a:ext>
            </a:extLst>
          </p:cNvPr>
          <p:cNvSpPr txBox="1"/>
          <p:nvPr/>
        </p:nvSpPr>
        <p:spPr>
          <a:xfrm>
            <a:off x="505034" y="2154247"/>
            <a:ext cx="33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</a:t>
            </a:r>
            <a:r>
              <a:rPr lang="en-US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p,q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특성 방정식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E05FB3-F981-3B68-7A39-2564DA86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8" y="2564824"/>
            <a:ext cx="7411484" cy="2048161"/>
          </a:xfrm>
          <a:prstGeom prst="rect">
            <a:avLst/>
          </a:prstGeom>
        </p:spPr>
      </p:pic>
      <p:pic>
        <p:nvPicPr>
          <p:cNvPr id="21" name="그림 20" descr="창문, 측정기이(가) 표시된 사진  자동 생성된 설명">
            <a:extLst>
              <a:ext uri="{FF2B5EF4-FFF2-40B4-BE49-F238E27FC236}">
                <a16:creationId xmlns:a16="http://schemas.microsoft.com/office/drawing/2014/main" id="{4F95BA98-90D6-8A56-A100-E1265A9EC8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7129" y="2487168"/>
            <a:ext cx="8289742" cy="29970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91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ARMA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모형의 조건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EF33-4138-734B-510E-A0D8466EF843}"/>
              </a:ext>
            </a:extLst>
          </p:cNvPr>
          <p:cNvSpPr/>
          <p:nvPr/>
        </p:nvSpPr>
        <p:spPr>
          <a:xfrm>
            <a:off x="1606132" y="1860658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49F6A-073F-F9A0-1F6F-34BA7342A6DE}"/>
              </a:ext>
            </a:extLst>
          </p:cNvPr>
          <p:cNvSpPr txBox="1"/>
          <p:nvPr/>
        </p:nvSpPr>
        <p:spPr>
          <a:xfrm>
            <a:off x="499545" y="1868065"/>
            <a:ext cx="797883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AR,MA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모형의 조건을 모두 충족해야 함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정상성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인과성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가역성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/>
              <p:nvPr/>
            </p:nvSpPr>
            <p:spPr>
              <a:xfrm>
                <a:off x="1386761" y="2488234"/>
                <a:ext cx="6370478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1" y="2488234"/>
                <a:ext cx="637047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6835A-7F7C-8047-E97B-DDF173F8C4D9}"/>
                  </a:ext>
                </a:extLst>
              </p:cNvPr>
              <p:cNvSpPr txBox="1"/>
              <p:nvPr/>
            </p:nvSpPr>
            <p:spPr>
              <a:xfrm>
                <a:off x="2401469" y="2937281"/>
                <a:ext cx="429384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6835A-7F7C-8047-E97B-DDF173F8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69" y="2937281"/>
                <a:ext cx="429384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3A20444E-D04C-AA6E-3EB9-B4DA178003A4}"/>
              </a:ext>
            </a:extLst>
          </p:cNvPr>
          <p:cNvSpPr/>
          <p:nvPr/>
        </p:nvSpPr>
        <p:spPr>
          <a:xfrm>
            <a:off x="665252" y="1847283"/>
            <a:ext cx="7813130" cy="167961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/>
              <p:nvPr/>
            </p:nvSpPr>
            <p:spPr>
              <a:xfrm>
                <a:off x="812673" y="3810860"/>
                <a:ext cx="7518288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정상성을 만족하기 위해 위의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ARMA(2,2)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모형에서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80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80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근의 절대값이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커야 함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3" y="3810860"/>
                <a:ext cx="7518288" cy="651525"/>
              </a:xfrm>
              <a:prstGeom prst="rect">
                <a:avLst/>
              </a:prstGeom>
              <a:blipFill>
                <a:blip r:embed="rId5"/>
                <a:stretch>
                  <a:fillRect t="-2804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B4690610-4744-320F-492E-0FF8BCC43A61}"/>
              </a:ext>
            </a:extLst>
          </p:cNvPr>
          <p:cNvSpPr/>
          <p:nvPr/>
        </p:nvSpPr>
        <p:spPr>
          <a:xfrm>
            <a:off x="582398" y="4894837"/>
            <a:ext cx="7813130" cy="65152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11397-DBD3-6A77-0BD0-E27C4A60E05A}"/>
              </a:ext>
            </a:extLst>
          </p:cNvPr>
          <p:cNvSpPr txBox="1"/>
          <p:nvPr/>
        </p:nvSpPr>
        <p:spPr>
          <a:xfrm>
            <a:off x="499544" y="4920839"/>
            <a:ext cx="797883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추가적으로 </a:t>
            </a:r>
            <a:r>
              <a:rPr lang="ko-KR" altLang="en-US" sz="20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식별성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(identifiability)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또한 갖춰야 함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3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ARMA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모형의 조건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EF33-4138-734B-510E-A0D8466EF843}"/>
              </a:ext>
            </a:extLst>
          </p:cNvPr>
          <p:cNvSpPr/>
          <p:nvPr/>
        </p:nvSpPr>
        <p:spPr>
          <a:xfrm>
            <a:off x="1606132" y="1860658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49F6A-073F-F9A0-1F6F-34BA7342A6DE}"/>
              </a:ext>
            </a:extLst>
          </p:cNvPr>
          <p:cNvSpPr txBox="1"/>
          <p:nvPr/>
        </p:nvSpPr>
        <p:spPr>
          <a:xfrm>
            <a:off x="499545" y="1868065"/>
            <a:ext cx="797883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AR,MA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모형의 조건을 모두 충족해야 함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정상성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인과성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가역성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/>
              <p:nvPr/>
            </p:nvSpPr>
            <p:spPr>
              <a:xfrm>
                <a:off x="1386761" y="2488234"/>
                <a:ext cx="6370478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1800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1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D266A-62FE-8A1A-23DF-DBABA84C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1" y="2488234"/>
                <a:ext cx="637047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6835A-7F7C-8047-E97B-DDF173F8C4D9}"/>
                  </a:ext>
                </a:extLst>
              </p:cNvPr>
              <p:cNvSpPr txBox="1"/>
              <p:nvPr/>
            </p:nvSpPr>
            <p:spPr>
              <a:xfrm>
                <a:off x="2401469" y="2937281"/>
                <a:ext cx="429384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6835A-7F7C-8047-E97B-DDF173F8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69" y="2937281"/>
                <a:ext cx="429384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3A20444E-D04C-AA6E-3EB9-B4DA178003A4}"/>
              </a:ext>
            </a:extLst>
          </p:cNvPr>
          <p:cNvSpPr/>
          <p:nvPr/>
        </p:nvSpPr>
        <p:spPr>
          <a:xfrm>
            <a:off x="665252" y="1847283"/>
            <a:ext cx="7813130" cy="167961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/>
              <p:nvPr/>
            </p:nvSpPr>
            <p:spPr>
              <a:xfrm>
                <a:off x="812673" y="3688940"/>
                <a:ext cx="7518288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정상성을 만족하기 위해 위의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ARMA(2,2)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모형에서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80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80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근의 절대값이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커야 함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58CF1-2D86-BEC1-59D6-30390414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3" y="3688940"/>
                <a:ext cx="7518288" cy="651525"/>
              </a:xfrm>
              <a:prstGeom prst="rect">
                <a:avLst/>
              </a:prstGeom>
              <a:blipFill>
                <a:blip r:embed="rId5"/>
                <a:stretch>
                  <a:fillRect t="-2804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B4690610-4744-320F-492E-0FF8BCC43A61}"/>
              </a:ext>
            </a:extLst>
          </p:cNvPr>
          <p:cNvSpPr/>
          <p:nvPr/>
        </p:nvSpPr>
        <p:spPr>
          <a:xfrm>
            <a:off x="582398" y="4480309"/>
            <a:ext cx="7813130" cy="65152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11397-DBD3-6A77-0BD0-E27C4A60E05A}"/>
              </a:ext>
            </a:extLst>
          </p:cNvPr>
          <p:cNvSpPr txBox="1"/>
          <p:nvPr/>
        </p:nvSpPr>
        <p:spPr>
          <a:xfrm>
            <a:off x="499544" y="4506311"/>
            <a:ext cx="7978837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추가적으로 </a:t>
            </a:r>
            <a:r>
              <a:rPr lang="ko-KR" altLang="en-US" sz="20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식별성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(identifiability) </a:t>
            </a:r>
            <a:r>
              <a:rPr lang="ko-KR" altLang="en-US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또한 갖춰야 함</a:t>
            </a:r>
            <a:r>
              <a:rPr lang="en-US" altLang="ko-KR" sz="20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Google Shape;110;p19">
            <a:extLst>
              <a:ext uri="{FF2B5EF4-FFF2-40B4-BE49-F238E27FC236}">
                <a16:creationId xmlns:a16="http://schemas.microsoft.com/office/drawing/2014/main" id="{B8C93338-4FA0-DF4D-D03F-CE0C07829E36}"/>
              </a:ext>
            </a:extLst>
          </p:cNvPr>
          <p:cNvSpPr/>
          <p:nvPr/>
        </p:nvSpPr>
        <p:spPr>
          <a:xfrm>
            <a:off x="-25809" y="0"/>
            <a:ext cx="9191940" cy="6858000"/>
          </a:xfrm>
          <a:prstGeom prst="rect">
            <a:avLst/>
          </a:prstGeom>
          <a:solidFill>
            <a:schemeClr val="dk1">
              <a:alpha val="8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3B9F1-0AE4-0E8F-2772-F00D8A8E3BF0}"/>
              </a:ext>
            </a:extLst>
          </p:cNvPr>
          <p:cNvSpPr txBox="1"/>
          <p:nvPr/>
        </p:nvSpPr>
        <p:spPr>
          <a:xfrm>
            <a:off x="2602252" y="1246777"/>
            <a:ext cx="3935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식별성</a:t>
            </a:r>
            <a:r>
              <a:rPr lang="ko-KR" altLang="en-US" sz="25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이란</a:t>
            </a:r>
            <a:r>
              <a:rPr lang="en-US" altLang="ko-KR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01884231-FE5F-5069-531E-21C2BFCFD7B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842" y="553352"/>
            <a:ext cx="576315" cy="574413"/>
          </a:xfrm>
          <a:prstGeom prst="rect">
            <a:avLst/>
          </a:prstGeom>
        </p:spPr>
      </p:pic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67184C29-0153-B581-4BA0-6418B7B9A3D4}"/>
              </a:ext>
            </a:extLst>
          </p:cNvPr>
          <p:cNvSpPr/>
          <p:nvPr/>
        </p:nvSpPr>
        <p:spPr>
          <a:xfrm>
            <a:off x="663597" y="1921542"/>
            <a:ext cx="7813130" cy="197418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40B6-ED56-8E82-3EDA-6D0610422E51}"/>
              </a:ext>
            </a:extLst>
          </p:cNvPr>
          <p:cNvSpPr txBox="1"/>
          <p:nvPr/>
        </p:nvSpPr>
        <p:spPr>
          <a:xfrm>
            <a:off x="812673" y="2055167"/>
            <a:ext cx="75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주어진 파라미터 조합에 대해 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모형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만이 대응 되는 특성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C748E4-FB03-377A-2200-2C92D77C2514}"/>
                  </a:ext>
                </a:extLst>
              </p:cNvPr>
              <p:cNvSpPr txBox="1"/>
              <p:nvPr/>
            </p:nvSpPr>
            <p:spPr>
              <a:xfrm>
                <a:off x="3041642" y="2646613"/>
                <a:ext cx="330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sz="18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ko-KR" alt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ko-KR" altLang="en-US" sz="18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ko-KR" alt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ko-KR" alt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ko-KR" altLang="en-US" sz="18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ko-KR" alt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ko-KR" altLang="en-US" sz="18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C748E4-FB03-377A-2200-2C92D77C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42" y="2646613"/>
                <a:ext cx="3300712" cy="276999"/>
              </a:xfrm>
              <a:prstGeom prst="rect">
                <a:avLst/>
              </a:prstGeom>
              <a:blipFill>
                <a:blip r:embed="rId7"/>
                <a:stretch>
                  <a:fillRect r="-739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2D685A6-96F0-E51D-C977-04B55EA063F7}"/>
              </a:ext>
            </a:extLst>
          </p:cNvPr>
          <p:cNvSpPr txBox="1"/>
          <p:nvPr/>
        </p:nvSpPr>
        <p:spPr>
          <a:xfrm>
            <a:off x="959267" y="3146440"/>
            <a:ext cx="751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위와 같은 경우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ARMA(1,1)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모형의 식은 𝑋𝑡 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𝑍𝑡 됨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경우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ARMA(1,1)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인지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WN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인지 </a:t>
            </a:r>
            <a:r>
              <a:rPr lang="ko-KR" altLang="en-US" sz="18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식별할 수 없는 문제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생김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8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Object 5">
            <a:extLst>
              <a:ext uri="{FF2B5EF4-FFF2-40B4-BE49-F238E27FC236}">
                <a16:creationId xmlns:a16="http://schemas.microsoft.com/office/drawing/2014/main" id="{DE6021CC-5F3C-F5C4-3A63-72FD7D1665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395249" y="4185396"/>
            <a:ext cx="293873" cy="6842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1C7262-14E1-6D64-00A3-59596DEA1A69}"/>
              </a:ext>
            </a:extLst>
          </p:cNvPr>
          <p:cNvSpPr txBox="1"/>
          <p:nvPr/>
        </p:nvSpPr>
        <p:spPr>
          <a:xfrm>
            <a:off x="2312982" y="4977945"/>
            <a:ext cx="459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𝝓 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𝜽 </a:t>
            </a:r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≠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𝟎 의 식별성에 대한 조건이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D57B0552-2EC5-7A10-6C56-3E124B83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78" y="1835379"/>
            <a:ext cx="3808491" cy="38349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374BBF-05B0-59C2-E4BC-948B14923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7" y="1927900"/>
            <a:ext cx="3700913" cy="3692347"/>
          </a:xfrm>
          <a:prstGeom prst="rect">
            <a:avLst/>
          </a:prstGeom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ARMA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ACF &amp; PACF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 descr="창문, 측정기이(가) 표시된 사진  자동 생성된 설명">
            <a:extLst>
              <a:ext uri="{FF2B5EF4-FFF2-40B4-BE49-F238E27FC236}">
                <a16:creationId xmlns:a16="http://schemas.microsoft.com/office/drawing/2014/main" id="{F8151C0D-B4D4-D77F-5F18-FC539B731C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3877" y="1545687"/>
            <a:ext cx="4142936" cy="4124632"/>
          </a:xfrm>
          <a:prstGeom prst="rect">
            <a:avLst/>
          </a:prstGeom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EF33-4138-734B-510E-A0D8466EF843}"/>
              </a:ext>
            </a:extLst>
          </p:cNvPr>
          <p:cNvSpPr/>
          <p:nvPr/>
        </p:nvSpPr>
        <p:spPr>
          <a:xfrm>
            <a:off x="1606132" y="1372978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8DE7B6-003F-C91B-7316-57E8B3D7F634}"/>
              </a:ext>
            </a:extLst>
          </p:cNvPr>
          <p:cNvSpPr/>
          <p:nvPr/>
        </p:nvSpPr>
        <p:spPr>
          <a:xfrm>
            <a:off x="5438775" y="1372978"/>
            <a:ext cx="2724149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49F6A-073F-F9A0-1F6F-34BA7342A6DE}"/>
              </a:ext>
            </a:extLst>
          </p:cNvPr>
          <p:cNvSpPr txBox="1"/>
          <p:nvPr/>
        </p:nvSpPr>
        <p:spPr>
          <a:xfrm>
            <a:off x="5364094" y="1343854"/>
            <a:ext cx="2873509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ARMA(1,1) PACF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창문, 측정기이(가) 표시된 사진  자동 생성된 설명">
            <a:extLst>
              <a:ext uri="{FF2B5EF4-FFF2-40B4-BE49-F238E27FC236}">
                <a16:creationId xmlns:a16="http://schemas.microsoft.com/office/drawing/2014/main" id="{EFEE25ED-27A9-1715-9ED8-70FEB019E3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733" y="1576167"/>
            <a:ext cx="4142936" cy="4094152"/>
          </a:xfrm>
          <a:prstGeom prst="rect">
            <a:avLst/>
          </a:prstGeom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82A4-DCA4-5D3F-39FD-69631163E7C9}"/>
              </a:ext>
            </a:extLst>
          </p:cNvPr>
          <p:cNvSpPr/>
          <p:nvPr/>
        </p:nvSpPr>
        <p:spPr>
          <a:xfrm>
            <a:off x="1238631" y="1403458"/>
            <a:ext cx="2724149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36B49-DC72-BE3D-246E-CB4CEFF5D305}"/>
              </a:ext>
            </a:extLst>
          </p:cNvPr>
          <p:cNvSpPr txBox="1"/>
          <p:nvPr/>
        </p:nvSpPr>
        <p:spPr>
          <a:xfrm>
            <a:off x="1163950" y="1374334"/>
            <a:ext cx="2873509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ARMA(1,1)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ACF</a:t>
            </a:r>
            <a:endParaRPr lang="ko-KR" altLang="ko-KR" sz="20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3BD340-1399-7DD2-6072-93E75181094C}"/>
              </a:ext>
            </a:extLst>
          </p:cNvPr>
          <p:cNvSpPr txBox="1"/>
          <p:nvPr/>
        </p:nvSpPr>
        <p:spPr>
          <a:xfrm>
            <a:off x="939661" y="5706277"/>
            <a:ext cx="712327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ARMA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모형의 경우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ACF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PACF 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 지수적으로 감소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함으로 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식별을 위해 추가적인 정보가 더 필요함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13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0E16860ACC7464FAEB1F66A7CE6220D" ma:contentTypeVersion="2" ma:contentTypeDescription="새 문서를 만듭니다." ma:contentTypeScope="" ma:versionID="1d2521fc652bf493868fc985aa7c1d5b">
  <xsd:schema xmlns:xsd="http://www.w3.org/2001/XMLSchema" xmlns:xs="http://www.w3.org/2001/XMLSchema" xmlns:p="http://schemas.microsoft.com/office/2006/metadata/properties" xmlns:ns2="3c8b3ddf-7e33-4c22-9d3c-b61c5042bf34" targetNamespace="http://schemas.microsoft.com/office/2006/metadata/properties" ma:root="true" ma:fieldsID="5032556cd5c386459c95e021d79aa356" ns2:_="">
    <xsd:import namespace="3c8b3ddf-7e33-4c22-9d3c-b61c5042b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b3ddf-7e33-4c22-9d3c-b61c5042b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D0DEC-AF19-490C-83ED-94EBDCC1F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8b3ddf-7e33-4c22-9d3c-b61c5042b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77604A-8005-4947-A467-6EB9F1E229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771D6-2B91-4F9C-97EC-0E74458D3B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1162</Words>
  <Application>Microsoft Office PowerPoint</Application>
  <PresentationFormat>화면 슬라이드 쇼(4:3)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나눔스퀘어_ac</vt:lpstr>
      <vt:lpstr>나눔스퀘어_ac Bold</vt:lpstr>
      <vt:lpstr>나눔스퀘어_ac ExtraBold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ARMA </vt:lpstr>
      <vt:lpstr>ARMA </vt:lpstr>
      <vt:lpstr>ARMA </vt:lpstr>
      <vt:lpstr>ARMA</vt:lpstr>
      <vt:lpstr>ARMA</vt:lpstr>
      <vt:lpstr>ARMA</vt:lpstr>
      <vt:lpstr>PowerPoint 프레젠테이션</vt:lpstr>
      <vt:lpstr>모형의 적합 절차</vt:lpstr>
      <vt:lpstr>모형의 적합 절차</vt:lpstr>
      <vt:lpstr>모형의 적합 절차</vt:lpstr>
      <vt:lpstr>모형의 적합 절차</vt:lpstr>
      <vt:lpstr>모형의 적합 절차</vt:lpstr>
      <vt:lpstr>모형의 적합 절차</vt:lpstr>
      <vt:lpstr>모형 적합 절차</vt:lpstr>
      <vt:lpstr>모형 적합 절차</vt:lpstr>
      <vt:lpstr>모형 적합 절차</vt:lpstr>
      <vt:lpstr>모형 적합 절차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admin</cp:lastModifiedBy>
  <cp:revision>323</cp:revision>
  <dcterms:created xsi:type="dcterms:W3CDTF">2015-04-15T04:21:45Z</dcterms:created>
  <dcterms:modified xsi:type="dcterms:W3CDTF">2023-03-21T06:17:54Z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0x01010050E16860ACC7464FAEB1F66A7CE6220D</vt:lpwstr>
  </property>
</Properties>
</file>