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71" r:id="rId7"/>
    <p:sldId id="393" r:id="rId8"/>
    <p:sldId id="395" r:id="rId9"/>
    <p:sldId id="396" r:id="rId10"/>
    <p:sldId id="397" r:id="rId11"/>
    <p:sldId id="394" r:id="rId12"/>
    <p:sldId id="274" r:id="rId13"/>
    <p:sldId id="399" r:id="rId14"/>
    <p:sldId id="400" r:id="rId15"/>
    <p:sldId id="401" r:id="rId16"/>
    <p:sldId id="408" r:id="rId17"/>
    <p:sldId id="402" r:id="rId18"/>
    <p:sldId id="403" r:id="rId19"/>
    <p:sldId id="404" r:id="rId20"/>
    <p:sldId id="405" r:id="rId21"/>
    <p:sldId id="406" r:id="rId22"/>
    <p:sldId id="407" r:id="rId23"/>
    <p:sldId id="264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jSbAsPrbHxBKUvZ/3aLZ+wwRN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BFB"/>
    <a:srgbClr val="1DA366"/>
    <a:srgbClr val="4F81BD"/>
    <a:srgbClr val="31859C"/>
    <a:srgbClr val="EFF6F1"/>
    <a:srgbClr val="F7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7" autoAdjust="0"/>
  </p:normalViewPr>
  <p:slideViewPr>
    <p:cSldViewPr snapToGrid="0">
      <p:cViewPr varScale="1">
        <p:scale>
          <a:sx n="79" d="100"/>
          <a:sy n="79" d="100"/>
        </p:scale>
        <p:origin x="108" y="85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9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95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00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98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34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18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926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31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15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81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640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0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2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0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51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72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97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30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94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0"/>
          <p:cNvGrpSpPr/>
          <p:nvPr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5" name="Google Shape;15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0"/>
          <p:cNvGrpSpPr/>
          <p:nvPr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9" name="Google Shape;19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0"/>
          <p:cNvGrpSpPr/>
          <p:nvPr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3" name="Google Shape;23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0"/>
          <p:cNvGrpSpPr/>
          <p:nvPr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Google Shape;27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0"/>
          <p:cNvGrpSpPr/>
          <p:nvPr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Google Shape;31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0"/>
          <p:cNvGrpSpPr/>
          <p:nvPr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Google Shape;35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6"/>
          <p:cNvGrpSpPr/>
          <p:nvPr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44" name="Google Shape;44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" name="Google Shape;47;p16"/>
          <p:cNvGrpSpPr/>
          <p:nvPr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48" name="Google Shape;48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" name="Google Shape;51;p1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6"/>
          <p:cNvSpPr/>
          <p:nvPr/>
        </p:nvSpPr>
        <p:spPr>
          <a:xfrm rot="10800000" flipH="1">
            <a:off x="-13884" y="755636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시계열자료분석</a:t>
            </a:r>
            <a:r>
              <a:rPr lang="ko-KR" sz="3600" b="0" i="0" u="none" strike="noStrike" cap="none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팀</a:t>
            </a:r>
            <a:endParaRPr sz="3600" b="0" i="0" u="none" strike="noStrike" cap="none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5796136" y="4149080"/>
            <a:ext cx="3168352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김민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이수린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김동환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서유진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장다연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C42AD-14D6-4AC5-899E-B065DEE8D7E6}"/>
              </a:ext>
            </a:extLst>
          </p:cNvPr>
          <p:cNvSpPr/>
          <p:nvPr/>
        </p:nvSpPr>
        <p:spPr>
          <a:xfrm>
            <a:off x="803888" y="4371598"/>
            <a:ext cx="7413519" cy="1949618"/>
          </a:xfrm>
          <a:prstGeom prst="rect">
            <a:avLst/>
          </a:prstGeom>
          <a:pattFill prst="smGrid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3008969" y="4118608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3159830" y="4211363"/>
            <a:ext cx="34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필터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(Gaussian Filter)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236245" y="4714900"/>
            <a:ext cx="649881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일종의 </a:t>
            </a:r>
            <a:r>
              <a:rPr lang="ko-KR" altLang="en-US" sz="1800" kern="100" dirty="0" err="1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평활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방법으로</a:t>
            </a:r>
            <a:r>
              <a:rPr lang="en-US" altLang="ko-KR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가우시안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필터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적용하여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denoising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중심에서 멀어질수록 작은 가중치를 부여해서 이미지처리에서 부드러움 효과 혹은 잡음제거에 사용되나</a:t>
            </a:r>
            <a:r>
              <a:rPr lang="en-US" altLang="ko-KR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시계열 데이터에도 적용 가능</a:t>
            </a: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</a:t>
            </a:r>
            <a:endParaRPr lang="en-US" altLang="ko-KR" sz="1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299593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노이즈 처리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(Denoising)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2A622-A9BB-B368-0591-5F0215699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52" y="1847304"/>
            <a:ext cx="4629389" cy="21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4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199301" y="4238226"/>
            <a:ext cx="649881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일반적으로 사용하는 </a:t>
            </a:r>
            <a:r>
              <a:rPr lang="en-US" altLang="ko-KR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CV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방법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시계열 데이터에서 매우 중요한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시간의 순서를 고려하지 않기 때문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사용 할 수 없음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위한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CV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기법이 따로 존재함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285799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시계열 데이터의 교차검증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2" name="Google Shape;132;p6">
            <a:extLst>
              <a:ext uri="{FF2B5EF4-FFF2-40B4-BE49-F238E27FC236}">
                <a16:creationId xmlns:a16="http://schemas.microsoft.com/office/drawing/2014/main" id="{6608AAE5-D95A-E190-91B4-9138AB774A61}"/>
              </a:ext>
            </a:extLst>
          </p:cNvPr>
          <p:cNvSpPr/>
          <p:nvPr/>
        </p:nvSpPr>
        <p:spPr>
          <a:xfrm>
            <a:off x="1699885" y="1912425"/>
            <a:ext cx="5744230" cy="1195870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DFBC8-5BFF-B274-87FB-62246987C975}"/>
              </a:ext>
            </a:extLst>
          </p:cNvPr>
          <p:cNvSpPr txBox="1"/>
          <p:nvPr/>
        </p:nvSpPr>
        <p:spPr>
          <a:xfrm>
            <a:off x="1699885" y="2068668"/>
            <a:ext cx="576173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과적합을 방지하기 위한 방법 중 하나로 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데이터를 </a:t>
            </a:r>
            <a:r>
              <a:rPr lang="en-US" altLang="ko-KR" sz="18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train,validation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set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으로 나눠서 모델을 학습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검증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E7057-1ADC-8A78-6089-CC40906D010C}"/>
              </a:ext>
            </a:extLst>
          </p:cNvPr>
          <p:cNvSpPr txBox="1"/>
          <p:nvPr/>
        </p:nvSpPr>
        <p:spPr>
          <a:xfrm>
            <a:off x="1814185" y="1733851"/>
            <a:ext cx="599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교차검증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(Cross Validation)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D49921-D0F8-5BF2-6EDB-C0C20032FA52}"/>
              </a:ext>
            </a:extLst>
          </p:cNvPr>
          <p:cNvCxnSpPr>
            <a:cxnSpLocks/>
          </p:cNvCxnSpPr>
          <p:nvPr/>
        </p:nvCxnSpPr>
        <p:spPr>
          <a:xfrm>
            <a:off x="4448710" y="3366881"/>
            <a:ext cx="0" cy="612759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3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C42AD-14D6-4AC5-899E-B065DEE8D7E6}"/>
              </a:ext>
            </a:extLst>
          </p:cNvPr>
          <p:cNvSpPr/>
          <p:nvPr/>
        </p:nvSpPr>
        <p:spPr>
          <a:xfrm>
            <a:off x="803888" y="4505710"/>
            <a:ext cx="7413519" cy="1949618"/>
          </a:xfrm>
          <a:prstGeom prst="rect">
            <a:avLst/>
          </a:prstGeom>
          <a:pattFill prst="smGrid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2935817" y="4301488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2750560" y="4409099"/>
            <a:ext cx="36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Blocked Time Series CV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236245" y="4909972"/>
            <a:ext cx="649881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kern="100" dirty="0">
                <a:solidFill>
                  <a:srgbClr val="3F8BF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Rolling window CV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라고도 불림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동일한 사이즈의 </a:t>
            </a:r>
            <a:r>
              <a:rPr lang="en-US" altLang="ko-KR" sz="18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window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옆으로 이동시키며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내에서 일정한 비율로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validation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분할함</a:t>
            </a:r>
            <a:endParaRPr lang="en-US" altLang="ko-KR" sz="1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327634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시계열 데이터의 교차검증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2A267-B09D-8CE0-4E6F-6520D4C3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290" y="1657692"/>
            <a:ext cx="4461419" cy="25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2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C42AD-14D6-4AC5-899E-B065DEE8D7E6}"/>
              </a:ext>
            </a:extLst>
          </p:cNvPr>
          <p:cNvSpPr/>
          <p:nvPr/>
        </p:nvSpPr>
        <p:spPr>
          <a:xfrm>
            <a:off x="803888" y="4505710"/>
            <a:ext cx="7413519" cy="1949618"/>
          </a:xfrm>
          <a:prstGeom prst="rect">
            <a:avLst/>
          </a:prstGeom>
          <a:pattFill prst="smGrid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2935817" y="4301488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3161016" y="4409099"/>
            <a:ext cx="26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 Series CV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236245" y="4909972"/>
            <a:ext cx="649881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kern="1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Expanding</a:t>
            </a:r>
            <a:r>
              <a:rPr lang="en-US" altLang="ko-KR" sz="1800" kern="100" dirty="0">
                <a:solidFill>
                  <a:srgbClr val="3F8BF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window CV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라고도 불림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계속해서 </a:t>
            </a:r>
            <a:r>
              <a:rPr lang="ko-KR" altLang="en-US" sz="1800" kern="100" dirty="0" err="1">
                <a:solidFill>
                  <a:srgbClr val="3F8BF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누적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시켜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 단계의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validation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다음 단계의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set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활용</a:t>
            </a:r>
            <a:endParaRPr lang="en-US" altLang="ko-KR" sz="1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327634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시계열 데이터의 교차검증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CA60C-F887-DBBD-4BCE-22CAC609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62" y="1726122"/>
            <a:ext cx="4412875" cy="24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0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327634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시계열 데이터와 딥러닝 기법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9922F-7B76-D5F9-B54F-C3FEC9B7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2" y="2136259"/>
            <a:ext cx="3650615" cy="36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F904259-0A11-FF77-E5E2-B2070254E82E}"/>
              </a:ext>
            </a:extLst>
          </p:cNvPr>
          <p:cNvSpPr/>
          <p:nvPr/>
        </p:nvSpPr>
        <p:spPr>
          <a:xfrm>
            <a:off x="488975" y="2003422"/>
            <a:ext cx="4118305" cy="3783452"/>
          </a:xfrm>
          <a:prstGeom prst="roundRect">
            <a:avLst>
              <a:gd name="adj" fmla="val 21572"/>
            </a:avLst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5CF41E-2B7A-7224-B351-AC4FC4116BAD}"/>
              </a:ext>
            </a:extLst>
          </p:cNvPr>
          <p:cNvSpPr txBox="1"/>
          <p:nvPr/>
        </p:nvSpPr>
        <p:spPr>
          <a:xfrm>
            <a:off x="666114" y="2230572"/>
            <a:ext cx="359333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시계열 데이터 중 최근 </a:t>
            </a:r>
            <a:endParaRPr lang="en-US" altLang="ko-KR" sz="18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가장 이목이 쏠리는 분야는 바로 </a:t>
            </a:r>
            <a:r>
              <a:rPr lang="ko-KR" altLang="en-US" sz="18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주식</a:t>
            </a:r>
            <a:endParaRPr lang="en-US" altLang="ko-KR" sz="1800" dirty="0">
              <a:solidFill>
                <a:srgbClr val="FF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7535C-ACF5-F796-AF8A-89FA33965B0F}"/>
              </a:ext>
            </a:extLst>
          </p:cNvPr>
          <p:cNvSpPr txBox="1"/>
          <p:nvPr/>
        </p:nvSpPr>
        <p:spPr>
          <a:xfrm>
            <a:off x="509839" y="3205660"/>
            <a:ext cx="390588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특히 딥러닝 기법을 활용한 주가 예측 연구가 자주 보임</a:t>
            </a:r>
            <a:endParaRPr lang="en-US" altLang="ko-KR" sz="18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79E275-6C00-CB80-B847-DC666AD74F17}"/>
              </a:ext>
            </a:extLst>
          </p:cNvPr>
          <p:cNvSpPr txBox="1"/>
          <p:nvPr/>
        </p:nvSpPr>
        <p:spPr>
          <a:xfrm>
            <a:off x="595411" y="4761104"/>
            <a:ext cx="390588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딥러닝 기법을 활용한 시계열 데이터 분석</a:t>
            </a:r>
            <a:endParaRPr lang="en-US" altLang="ko-KR" sz="18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776168-3C29-ADD5-CBAF-85B083ABB2C4}"/>
              </a:ext>
            </a:extLst>
          </p:cNvPr>
          <p:cNvCxnSpPr>
            <a:cxnSpLocks/>
          </p:cNvCxnSpPr>
          <p:nvPr/>
        </p:nvCxnSpPr>
        <p:spPr>
          <a:xfrm>
            <a:off x="2522374" y="4089043"/>
            <a:ext cx="0" cy="612759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6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15FCE3E0-256B-2D4A-1656-54C43E6E31A6}"/>
              </a:ext>
            </a:extLst>
          </p:cNvPr>
          <p:cNvSpPr/>
          <p:nvPr/>
        </p:nvSpPr>
        <p:spPr>
          <a:xfrm>
            <a:off x="1459709" y="4558171"/>
            <a:ext cx="6326126" cy="1195870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2253065" y="4301488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2388910" y="4382004"/>
            <a:ext cx="498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(Long Short-Term Memory Network)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370357" y="4775860"/>
            <a:ext cx="649881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kern="100" dirty="0">
                <a:solidFill>
                  <a:srgbClr val="3F8BFB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LSTM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ko-KR" altLang="en-US" sz="18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파생되었고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부분이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더 복잡해짐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8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장기 의존성 문제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개선한 모델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327634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LSTM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5B840-8BC7-D0BF-2BF9-A8001084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2" y="1933041"/>
            <a:ext cx="4527677" cy="1937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ED329-A1C7-F988-4B7D-C3E09BBE27E6}"/>
              </a:ext>
            </a:extLst>
          </p:cNvPr>
          <p:cNvSpPr txBox="1"/>
          <p:nvPr/>
        </p:nvSpPr>
        <p:spPr>
          <a:xfrm>
            <a:off x="2212250" y="5810503"/>
            <a:ext cx="457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구체적인 내용은 </a:t>
            </a:r>
            <a:r>
              <a:rPr lang="ko-KR" altLang="en-US" sz="1800" dirty="0" err="1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딥러닝팀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 클린업 참고</a:t>
            </a:r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!) </a:t>
            </a:r>
            <a:endParaRPr lang="ko-KR" altLang="en-US" sz="1800" dirty="0">
              <a:solidFill>
                <a:schemeClr val="bg1">
                  <a:lumMod val="8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5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239968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5EF33-4138-734B-510E-A0D8466EF843}"/>
              </a:ext>
            </a:extLst>
          </p:cNvPr>
          <p:cNvSpPr/>
          <p:nvPr/>
        </p:nvSpPr>
        <p:spPr>
          <a:xfrm>
            <a:off x="4034626" y="3847344"/>
            <a:ext cx="1590675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98013-10BA-3838-0E35-1B482C1024B3}"/>
              </a:ext>
            </a:extLst>
          </p:cNvPr>
          <p:cNvSpPr txBox="1"/>
          <p:nvPr/>
        </p:nvSpPr>
        <p:spPr>
          <a:xfrm>
            <a:off x="752974" y="4425627"/>
            <a:ext cx="763805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 데이터의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time dependency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잘 반영 할 수 있는 모델임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다만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randomwalk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같이 데이터 간의 종속성이 불분명할 경우 효과적이지 못함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6211E-010B-FBA3-65FB-C9D67CE9F609}"/>
              </a:ext>
            </a:extLst>
          </p:cNvPr>
          <p:cNvSpPr txBox="1"/>
          <p:nvPr/>
        </p:nvSpPr>
        <p:spPr>
          <a:xfrm>
            <a:off x="329320" y="3770262"/>
            <a:ext cx="1737379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5C144-822F-65FC-1B4F-A5834D03A66F}"/>
              </a:ext>
            </a:extLst>
          </p:cNvPr>
          <p:cNvSpPr/>
          <p:nvPr/>
        </p:nvSpPr>
        <p:spPr>
          <a:xfrm>
            <a:off x="5968579" y="1921364"/>
            <a:ext cx="1590675" cy="524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8098F2-B1DA-6036-6F9A-82A3373FB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7131" y="3478051"/>
            <a:ext cx="950971" cy="43229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E4B5013-2DFA-C5ED-0B68-DAB41C076EEE}"/>
              </a:ext>
            </a:extLst>
          </p:cNvPr>
          <p:cNvSpPr/>
          <p:nvPr/>
        </p:nvSpPr>
        <p:spPr>
          <a:xfrm>
            <a:off x="604625" y="1863904"/>
            <a:ext cx="8183008" cy="1200594"/>
          </a:xfrm>
          <a:prstGeom prst="roundRect">
            <a:avLst>
              <a:gd name="adj" fmla="val 21572"/>
            </a:avLst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74F0D-AC2B-8142-8BF7-B45DE36C5A74}"/>
              </a:ext>
            </a:extLst>
          </p:cNvPr>
          <p:cNvSpPr txBox="1"/>
          <p:nvPr/>
        </p:nvSpPr>
        <p:spPr>
          <a:xfrm>
            <a:off x="803559" y="2039456"/>
            <a:ext cx="78880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모델은 </a:t>
            </a: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이전의 학습 결과가 다음 학습 단계에 영향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주기 때문에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종속적인 데이터를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처리하는데 효과적임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1DDF38-120A-87CA-394E-4B9A80CBA3ED}"/>
              </a:ext>
            </a:extLst>
          </p:cNvPr>
          <p:cNvSpPr/>
          <p:nvPr/>
        </p:nvSpPr>
        <p:spPr>
          <a:xfrm>
            <a:off x="539552" y="4296918"/>
            <a:ext cx="8183008" cy="1200594"/>
          </a:xfrm>
          <a:prstGeom prst="roundRect">
            <a:avLst>
              <a:gd name="adj" fmla="val 21572"/>
            </a:avLst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2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15FCE3E0-256B-2D4A-1656-54C43E6E31A6}"/>
              </a:ext>
            </a:extLst>
          </p:cNvPr>
          <p:cNvSpPr/>
          <p:nvPr/>
        </p:nvSpPr>
        <p:spPr>
          <a:xfrm>
            <a:off x="1459709" y="4558171"/>
            <a:ext cx="6326126" cy="1195870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2414816" y="4305131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2581001" y="4420685"/>
            <a:ext cx="45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(Convolutional Neural Network)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404180" y="4751336"/>
            <a:ext cx="649881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3F8BF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이미지 처리에서 많이 사용되며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이미지의 특징을 추출하여 학습하는 모델임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452767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CNN</a:t>
            </a:r>
            <a:endParaRPr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EEF8C-D4AA-B5D7-9054-0E45CC7A0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16" y="1765494"/>
            <a:ext cx="6733147" cy="2367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BC066-9E78-A8CD-66FC-F33B94F854D7}"/>
              </a:ext>
            </a:extLst>
          </p:cNvPr>
          <p:cNvSpPr txBox="1"/>
          <p:nvPr/>
        </p:nvSpPr>
        <p:spPr>
          <a:xfrm>
            <a:off x="2251122" y="5769926"/>
            <a:ext cx="498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구체적인 내용은 딥러닝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주차 클린업 참고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!)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30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452767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CNN</a:t>
            </a:r>
            <a:endParaRPr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AEE27-20DE-8987-C517-5BCCC1E8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95" y="1597913"/>
            <a:ext cx="5744230" cy="232791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7EB45E-8199-31CF-E1E5-1154BBCCBDC3}"/>
              </a:ext>
            </a:extLst>
          </p:cNvPr>
          <p:cNvSpPr/>
          <p:nvPr/>
        </p:nvSpPr>
        <p:spPr>
          <a:xfrm>
            <a:off x="409794" y="4285542"/>
            <a:ext cx="8183008" cy="679433"/>
          </a:xfrm>
          <a:prstGeom prst="roundRect">
            <a:avLst>
              <a:gd name="adj" fmla="val 21572"/>
            </a:avLst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30645-1A88-F049-ECD4-32E509A94B5A}"/>
              </a:ext>
            </a:extLst>
          </p:cNvPr>
          <p:cNvSpPr txBox="1"/>
          <p:nvPr/>
        </p:nvSpPr>
        <p:spPr>
          <a:xfrm>
            <a:off x="737616" y="4391315"/>
            <a:ext cx="766876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 데이터에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사용하면 순간순간의 값 보다는 전체적인 그림에 주목함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927C7F-F68E-79C9-8E8C-2CA647F7F1E1}"/>
              </a:ext>
            </a:extLst>
          </p:cNvPr>
          <p:cNvSpPr/>
          <p:nvPr/>
        </p:nvSpPr>
        <p:spPr>
          <a:xfrm>
            <a:off x="403698" y="5449878"/>
            <a:ext cx="8183008" cy="989156"/>
          </a:xfrm>
          <a:prstGeom prst="roundRect">
            <a:avLst>
              <a:gd name="adj" fmla="val 21572"/>
            </a:avLst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EFD6B-D061-F406-7BF8-F7F0219BD690}"/>
              </a:ext>
            </a:extLst>
          </p:cNvPr>
          <p:cNvSpPr txBox="1"/>
          <p:nvPr/>
        </p:nvSpPr>
        <p:spPr>
          <a:xfrm>
            <a:off x="737616" y="5502764"/>
            <a:ext cx="766876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 데이터의 전체적인 추세 등을 파악해서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전반적인 패턴을 파악하고 특징을 추출하여 다음 시점을 예측 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005">
            <a:extLst>
              <a:ext uri="{FF2B5EF4-FFF2-40B4-BE49-F238E27FC236}">
                <a16:creationId xmlns:a16="http://schemas.microsoft.com/office/drawing/2014/main" id="{0F74BAD2-E488-116F-2789-F1C289232D29}"/>
              </a:ext>
            </a:extLst>
          </p:cNvPr>
          <p:cNvGrpSpPr/>
          <p:nvPr/>
        </p:nvGrpSpPr>
        <p:grpSpPr>
          <a:xfrm rot="20588295">
            <a:off x="2204297" y="5230798"/>
            <a:ext cx="332371" cy="438157"/>
            <a:chOff x="5668723" y="4675598"/>
            <a:chExt cx="1466382" cy="1933098"/>
          </a:xfrm>
        </p:grpSpPr>
        <p:pic>
          <p:nvPicPr>
            <p:cNvPr id="17" name="Object 14">
              <a:extLst>
                <a:ext uri="{FF2B5EF4-FFF2-40B4-BE49-F238E27FC236}">
                  <a16:creationId xmlns:a16="http://schemas.microsoft.com/office/drawing/2014/main" id="{6B136A44-5EED-666C-6561-205943FB9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D8571BE-A6A6-65B1-349C-402062DD22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55484" y="5006693"/>
            <a:ext cx="679434" cy="4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15FCE3E0-256B-2D4A-1656-54C43E6E31A6}"/>
              </a:ext>
            </a:extLst>
          </p:cNvPr>
          <p:cNvSpPr/>
          <p:nvPr/>
        </p:nvSpPr>
        <p:spPr>
          <a:xfrm>
            <a:off x="1459709" y="4558171"/>
            <a:ext cx="6326126" cy="1195870"/>
          </a:xfrm>
          <a:prstGeom prst="roundRect">
            <a:avLst>
              <a:gd name="adj" fmla="val 16667"/>
            </a:avLst>
          </a:prstGeom>
          <a:solidFill>
            <a:srgbClr val="EFF4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3658400" y="4323208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3507593" y="4408493"/>
            <a:ext cx="230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CNN+LSTM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452767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CNN+LSTM</a:t>
            </a:r>
            <a:endParaRPr lang="en-US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594F22-BADB-C232-5159-6F5AFA052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677" y="1588861"/>
            <a:ext cx="5496645" cy="2590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21A74-0DC4-E325-BFF7-6D1C8B9890A5}"/>
              </a:ext>
            </a:extLst>
          </p:cNvPr>
          <p:cNvSpPr txBox="1"/>
          <p:nvPr/>
        </p:nvSpPr>
        <p:spPr>
          <a:xfrm>
            <a:off x="1404180" y="4751336"/>
            <a:ext cx="649881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이용해서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피처맵을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추출하고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Flatten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하여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학습 후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FC layer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거쳐 결과값 도출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07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2466126" y="2959138"/>
            <a:ext cx="4304544" cy="95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200000"/>
              </a:lnSpc>
              <a:buSzPts val="2800"/>
            </a:pPr>
            <a:r>
              <a:rPr lang="ko-KR" altLang="en-US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시계열 데이터 </a:t>
            </a:r>
            <a:r>
              <a:rPr lang="en-US" altLang="ko-KR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with ML/DL</a:t>
            </a:r>
            <a:endParaRPr lang="ko-KR" altLang="en-US" sz="2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28517A"/>
                </a:solidFill>
              </a:rPr>
              <a:t>5</a:t>
            </a:r>
            <a:endParaRPr sz="7200" b="1" i="0" u="none" strike="noStrike" cap="none" dirty="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2563907" y="2451111"/>
            <a:ext cx="3997972" cy="36131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834987" y="823944"/>
            <a:ext cx="345638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rPr>
              <a:t>다음 주 예고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9;p2"/>
          <p:cNvSpPr txBox="1"/>
          <p:nvPr/>
        </p:nvSpPr>
        <p:spPr>
          <a:xfrm>
            <a:off x="2737994" y="2826554"/>
            <a:ext cx="36497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.</a:t>
            </a:r>
            <a:endParaRPr sz="1800" b="1" i="0" u="none" strike="noStrike" cap="none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0;p6">
            <a:extLst>
              <a:ext uri="{FF2B5EF4-FFF2-40B4-BE49-F238E27FC236}">
                <a16:creationId xmlns:a16="http://schemas.microsoft.com/office/drawing/2014/main" id="{39627731-CD38-ECD4-2FFA-736DDCFC238B}"/>
              </a:ext>
            </a:extLst>
          </p:cNvPr>
          <p:cNvSpPr/>
          <p:nvPr/>
        </p:nvSpPr>
        <p:spPr>
          <a:xfrm>
            <a:off x="2330369" y="5122953"/>
            <a:ext cx="4352206" cy="614743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/>
              </a:rPr>
              <a:t>Intro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FD2571-9B2A-44CB-BCCC-DDCA5E256D4D}"/>
              </a:ext>
            </a:extLst>
          </p:cNvPr>
          <p:cNvGrpSpPr/>
          <p:nvPr/>
        </p:nvGrpSpPr>
        <p:grpSpPr>
          <a:xfrm>
            <a:off x="1087718" y="1749388"/>
            <a:ext cx="6581050" cy="1062321"/>
            <a:chOff x="747378" y="1749388"/>
            <a:chExt cx="3484283" cy="106232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4B8D98-8990-D4A8-9D04-5C411FA97FED}"/>
                </a:ext>
              </a:extLst>
            </p:cNvPr>
            <p:cNvGrpSpPr/>
            <p:nvPr/>
          </p:nvGrpSpPr>
          <p:grpSpPr>
            <a:xfrm>
              <a:off x="747378" y="1749388"/>
              <a:ext cx="3484283" cy="1062321"/>
              <a:chOff x="747378" y="1749388"/>
              <a:chExt cx="3484283" cy="1062321"/>
            </a:xfrm>
          </p:grpSpPr>
          <p:sp>
            <p:nvSpPr>
              <p:cNvPr id="2" name="Google Shape;132;p6">
                <a:extLst>
                  <a:ext uri="{FF2B5EF4-FFF2-40B4-BE49-F238E27FC236}">
                    <a16:creationId xmlns:a16="http://schemas.microsoft.com/office/drawing/2014/main" id="{10E0A584-AAC5-D1E5-5867-F67D749514A7}"/>
                  </a:ext>
                </a:extLst>
              </p:cNvPr>
              <p:cNvSpPr/>
              <p:nvPr/>
            </p:nvSpPr>
            <p:spPr>
              <a:xfrm>
                <a:off x="747378" y="1947243"/>
                <a:ext cx="3484282" cy="864466"/>
              </a:xfrm>
              <a:prstGeom prst="roundRect">
                <a:avLst>
                  <a:gd name="adj" fmla="val 16667"/>
                </a:avLst>
              </a:prstGeom>
              <a:solidFill>
                <a:srgbClr val="EFF4F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B04920-243C-9690-8F7D-E207B9D4BAF6}"/>
                  </a:ext>
                </a:extLst>
              </p:cNvPr>
              <p:cNvSpPr txBox="1"/>
              <p:nvPr/>
            </p:nvSpPr>
            <p:spPr>
              <a:xfrm>
                <a:off x="859639" y="1749388"/>
                <a:ext cx="337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전통적인 통계적 모델들</a:t>
                </a:r>
                <a:r>
                  <a:rPr lang="en-US" altLang="ko-KR" sz="18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..</a:t>
                </a:r>
                <a:endPara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DCC2AB-2279-88CB-BC9C-D052233CBC4B}"/>
                </a:ext>
              </a:extLst>
            </p:cNvPr>
            <p:cNvSpPr txBox="1"/>
            <p:nvPr/>
          </p:nvSpPr>
          <p:spPr>
            <a:xfrm>
              <a:off x="920101" y="2147559"/>
              <a:ext cx="2957992" cy="4678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AR,MA,ARMA,ARIMA…</a:t>
              </a:r>
              <a:endPara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8806E1-93D9-F8FC-522F-043FB7AFAC69}"/>
              </a:ext>
            </a:extLst>
          </p:cNvPr>
          <p:cNvSpPr txBox="1"/>
          <p:nvPr/>
        </p:nvSpPr>
        <p:spPr>
          <a:xfrm>
            <a:off x="1983278" y="3596103"/>
            <a:ext cx="4699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좋은 성능을 보이고 있지만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ML/DL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통한 접근도 좋은 성능을 보임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4F3844-F4DC-C95C-C76C-8C291FB6819E}"/>
              </a:ext>
            </a:extLst>
          </p:cNvPr>
          <p:cNvCxnSpPr>
            <a:cxnSpLocks/>
          </p:cNvCxnSpPr>
          <p:nvPr/>
        </p:nvCxnSpPr>
        <p:spPr>
          <a:xfrm>
            <a:off x="4332927" y="2940674"/>
            <a:ext cx="0" cy="393076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3B61CE-C5FA-F0C7-32D9-D9CE05448985}"/>
              </a:ext>
            </a:extLst>
          </p:cNvPr>
          <p:cNvCxnSpPr>
            <a:cxnSpLocks/>
          </p:cNvCxnSpPr>
          <p:nvPr/>
        </p:nvCxnSpPr>
        <p:spPr>
          <a:xfrm>
            <a:off x="4332927" y="4274174"/>
            <a:ext cx="0" cy="564526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4F9F2A-EAE4-2671-EED4-A015987D163F}"/>
              </a:ext>
            </a:extLst>
          </p:cNvPr>
          <p:cNvSpPr txBox="1"/>
          <p:nvPr/>
        </p:nvSpPr>
        <p:spPr>
          <a:xfrm>
            <a:off x="1828434" y="5148754"/>
            <a:ext cx="553777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ML/DL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이용한 시계열 분석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8CFA76-20C8-2944-0F1E-B0CF7561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918">
            <a:off x="5793889" y="1712303"/>
            <a:ext cx="1105661" cy="138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FC10D5-D133-10A0-0ECD-02882BBDB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8237">
            <a:off x="1742626" y="4799123"/>
            <a:ext cx="1158642" cy="12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시계열 데이터의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/>
              </a:rPr>
              <a:t>전처리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3B61CE-C5FA-F0C7-32D9-D9CE05448985}"/>
              </a:ext>
            </a:extLst>
          </p:cNvPr>
          <p:cNvCxnSpPr>
            <a:cxnSpLocks/>
          </p:cNvCxnSpPr>
          <p:nvPr/>
        </p:nvCxnSpPr>
        <p:spPr>
          <a:xfrm>
            <a:off x="4396743" y="4232072"/>
            <a:ext cx="0" cy="886968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4F9F2A-EAE4-2671-EED4-A015987D163F}"/>
              </a:ext>
            </a:extLst>
          </p:cNvPr>
          <p:cNvSpPr txBox="1"/>
          <p:nvPr/>
        </p:nvSpPr>
        <p:spPr>
          <a:xfrm>
            <a:off x="1040904" y="5119040"/>
            <a:ext cx="668158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일반적인 경우 평균 또는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최빈값으로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대체하는데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시계열 데이터의 경우 시계열의 특성을 반영한 방법을 이용해야 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559E81-6AE1-F913-48EC-63FE91B7AF18}"/>
              </a:ext>
            </a:extLst>
          </p:cNvPr>
          <p:cNvGrpSpPr/>
          <p:nvPr/>
        </p:nvGrpSpPr>
        <p:grpSpPr>
          <a:xfrm>
            <a:off x="1042402" y="2016747"/>
            <a:ext cx="6581048" cy="2043964"/>
            <a:chOff x="747378" y="1947243"/>
            <a:chExt cx="3484282" cy="1667092"/>
          </a:xfrm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9903C56-C4B5-B1F3-B866-A2F069D3D8A7}"/>
                </a:ext>
              </a:extLst>
            </p:cNvPr>
            <p:cNvSpPr/>
            <p:nvPr/>
          </p:nvSpPr>
          <p:spPr>
            <a:xfrm>
              <a:off x="747378" y="1947243"/>
              <a:ext cx="3484282" cy="864466"/>
            </a:xfrm>
            <a:prstGeom prst="roundRect">
              <a:avLst>
                <a:gd name="adj" fmla="val 16667"/>
              </a:avLst>
            </a:prstGeom>
            <a:solidFill>
              <a:srgbClr val="EFF4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ACDB6A-038A-3AE2-B9BE-371FD0AC963A}"/>
                </a:ext>
              </a:extLst>
            </p:cNvPr>
            <p:cNvSpPr txBox="1"/>
            <p:nvPr/>
          </p:nvSpPr>
          <p:spPr>
            <a:xfrm>
              <a:off x="867527" y="2893833"/>
              <a:ext cx="3311559" cy="7205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시계열데이터에서 </a:t>
              </a:r>
              <a:r>
                <a:rPr lang="ko-KR" altLang="en-US" sz="1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결측치를</a:t>
              </a:r>
              <a:r>
                <a: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단순히 제거를 통해 해결한다면 여러 문제가 발생함</a:t>
              </a:r>
              <a:endPara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Google Shape;149;p6">
            <a:extLst>
              <a:ext uri="{FF2B5EF4-FFF2-40B4-BE49-F238E27FC236}">
                <a16:creationId xmlns:a16="http://schemas.microsoft.com/office/drawing/2014/main" id="{C5CC90BD-F447-7DAA-74F4-1A5AED09BEF9}"/>
              </a:ext>
            </a:extLst>
          </p:cNvPr>
          <p:cNvSpPr/>
          <p:nvPr/>
        </p:nvSpPr>
        <p:spPr>
          <a:xfrm>
            <a:off x="4950143" y="3692881"/>
            <a:ext cx="870558" cy="435817"/>
          </a:xfrm>
          <a:prstGeom prst="parallelogram">
            <a:avLst>
              <a:gd name="adj" fmla="val 0"/>
            </a:avLst>
          </a:prstGeom>
          <a:solidFill>
            <a:srgbClr val="FFC000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05072A4B-3EB5-8F11-3A11-1D8A19BC1E2B}"/>
              </a:ext>
            </a:extLst>
          </p:cNvPr>
          <p:cNvGrpSpPr/>
          <p:nvPr/>
        </p:nvGrpSpPr>
        <p:grpSpPr>
          <a:xfrm rot="14412954" flipH="1" flipV="1">
            <a:off x="5852800" y="3046663"/>
            <a:ext cx="320828" cy="695492"/>
            <a:chOff x="10188591" y="3792396"/>
            <a:chExt cx="1724228" cy="3058926"/>
          </a:xfrm>
        </p:grpSpPr>
        <p:pic>
          <p:nvPicPr>
            <p:cNvPr id="15" name="Object 23">
              <a:extLst>
                <a:ext uri="{FF2B5EF4-FFF2-40B4-BE49-F238E27FC236}">
                  <a16:creationId xmlns:a16="http://schemas.microsoft.com/office/drawing/2014/main" id="{172AAEFF-38A3-13DB-E2F3-647EED27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8591" y="3792396"/>
              <a:ext cx="1724228" cy="305892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B4008BD-96CC-3604-0DC1-26D0F717E8A6}"/>
              </a:ext>
            </a:extLst>
          </p:cNvPr>
          <p:cNvSpPr txBox="1"/>
          <p:nvPr/>
        </p:nvSpPr>
        <p:spPr>
          <a:xfrm>
            <a:off x="6367576" y="3127002"/>
            <a:ext cx="3151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타임스탬프가 일정해지지 않음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평균과 분산에 왜곡이 생김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</a:t>
            </a: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etc</a:t>
            </a: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9DA8C-52AC-9297-FC7B-628BD065AAF3}"/>
              </a:ext>
            </a:extLst>
          </p:cNvPr>
          <p:cNvSpPr txBox="1"/>
          <p:nvPr/>
        </p:nvSpPr>
        <p:spPr>
          <a:xfrm>
            <a:off x="1212237" y="1840577"/>
            <a:ext cx="63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2CD08E-2F7A-BB5E-402D-0996160B6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2" y="4693768"/>
            <a:ext cx="560908" cy="560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D2FF7-AEC1-1DE4-C068-FE1551A6FFF3}"/>
              </a:ext>
            </a:extLst>
          </p:cNvPr>
          <p:cNvSpPr txBox="1"/>
          <p:nvPr/>
        </p:nvSpPr>
        <p:spPr>
          <a:xfrm>
            <a:off x="1200489" y="2301167"/>
            <a:ext cx="6254812" cy="467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존재하지 않는 것을 의미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8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32;p6">
            <a:extLst>
              <a:ext uri="{FF2B5EF4-FFF2-40B4-BE49-F238E27FC236}">
                <a16:creationId xmlns:a16="http://schemas.microsoft.com/office/drawing/2014/main" id="{FCE8ECDD-8E5C-1DB5-6D14-0BCEE2640BEC}"/>
              </a:ext>
            </a:extLst>
          </p:cNvPr>
          <p:cNvSpPr/>
          <p:nvPr/>
        </p:nvSpPr>
        <p:spPr>
          <a:xfrm>
            <a:off x="539551" y="3511661"/>
            <a:ext cx="7946079" cy="8385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보간법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1715552" y="2447446"/>
            <a:ext cx="571289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직전에 관측된 값으로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E19-A1BF-CE44-2EC0-D46272B1BB60}"/>
              </a:ext>
            </a:extLst>
          </p:cNvPr>
          <p:cNvSpPr txBox="1"/>
          <p:nvPr/>
        </p:nvSpPr>
        <p:spPr>
          <a:xfrm>
            <a:off x="1715552" y="3673469"/>
            <a:ext cx="5712896" cy="5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직후에 관측된 값으로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21932-AFEC-D3A5-630E-520F684E9B7B}"/>
              </a:ext>
            </a:extLst>
          </p:cNvPr>
          <p:cNvSpPr txBox="1"/>
          <p:nvPr/>
        </p:nvSpPr>
        <p:spPr>
          <a:xfrm>
            <a:off x="1715552" y="4915742"/>
            <a:ext cx="571289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내에서의 평균 또는 중앙값으로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39551" y="1965391"/>
            <a:ext cx="502000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LOCF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(Last Observation Carried Forward)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EE6CD-FB5A-4D10-E924-ACCCED3BFB2C}"/>
              </a:ext>
            </a:extLst>
          </p:cNvPr>
          <p:cNvSpPr txBox="1"/>
          <p:nvPr/>
        </p:nvSpPr>
        <p:spPr>
          <a:xfrm>
            <a:off x="454207" y="3204172"/>
            <a:ext cx="5422337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NOCB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(Next Observation Carried Backward)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1F62-CB40-1E0C-336B-C77B7CBF9916}"/>
              </a:ext>
            </a:extLst>
          </p:cNvPr>
          <p:cNvSpPr txBox="1"/>
          <p:nvPr/>
        </p:nvSpPr>
        <p:spPr>
          <a:xfrm>
            <a:off x="94543" y="4429280"/>
            <a:ext cx="502000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Moving Average / Moving Median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32;p6">
            <a:extLst>
              <a:ext uri="{FF2B5EF4-FFF2-40B4-BE49-F238E27FC236}">
                <a16:creationId xmlns:a16="http://schemas.microsoft.com/office/drawing/2014/main" id="{FCE8ECDD-8E5C-1DB5-6D14-0BCEE2640BEC}"/>
              </a:ext>
            </a:extLst>
          </p:cNvPr>
          <p:cNvSpPr/>
          <p:nvPr/>
        </p:nvSpPr>
        <p:spPr>
          <a:xfrm>
            <a:off x="539551" y="3511661"/>
            <a:ext cx="7946079" cy="8385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보간법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1715552" y="2447446"/>
            <a:ext cx="571289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직전에 관측된 값으로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E19-A1BF-CE44-2EC0-D46272B1BB60}"/>
              </a:ext>
            </a:extLst>
          </p:cNvPr>
          <p:cNvSpPr txBox="1"/>
          <p:nvPr/>
        </p:nvSpPr>
        <p:spPr>
          <a:xfrm>
            <a:off x="1715552" y="3673469"/>
            <a:ext cx="5712896" cy="5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직후에 관측된 값으로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21932-AFEC-D3A5-630E-520F684E9B7B}"/>
              </a:ext>
            </a:extLst>
          </p:cNvPr>
          <p:cNvSpPr txBox="1"/>
          <p:nvPr/>
        </p:nvSpPr>
        <p:spPr>
          <a:xfrm>
            <a:off x="1715552" y="4915742"/>
            <a:ext cx="571289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내에서의 평균 또는 중앙값으로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39551" y="1965391"/>
            <a:ext cx="502000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LOCF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(Last Observation Carried Forward)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EE6CD-FB5A-4D10-E924-ACCCED3BFB2C}"/>
              </a:ext>
            </a:extLst>
          </p:cNvPr>
          <p:cNvSpPr txBox="1"/>
          <p:nvPr/>
        </p:nvSpPr>
        <p:spPr>
          <a:xfrm>
            <a:off x="539551" y="3205100"/>
            <a:ext cx="5251649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NOCB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(Next Observation Carried Backward)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1F62-CB40-1E0C-336B-C77B7CBF9916}"/>
              </a:ext>
            </a:extLst>
          </p:cNvPr>
          <p:cNvSpPr txBox="1"/>
          <p:nvPr/>
        </p:nvSpPr>
        <p:spPr>
          <a:xfrm>
            <a:off x="94543" y="4429280"/>
            <a:ext cx="502000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Moving Average / Moving Median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10;p19">
            <a:extLst>
              <a:ext uri="{FF2B5EF4-FFF2-40B4-BE49-F238E27FC236}">
                <a16:creationId xmlns:a16="http://schemas.microsoft.com/office/drawing/2014/main" id="{584F15A4-DF15-0F27-E0B8-3D9F6075DBCD}"/>
              </a:ext>
            </a:extLst>
          </p:cNvPr>
          <p:cNvSpPr/>
          <p:nvPr/>
        </p:nvSpPr>
        <p:spPr>
          <a:xfrm>
            <a:off x="-25809" y="0"/>
            <a:ext cx="9191940" cy="6858000"/>
          </a:xfrm>
          <a:prstGeom prst="rect">
            <a:avLst/>
          </a:prstGeom>
          <a:solidFill>
            <a:schemeClr val="dk1">
              <a:alpha val="8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EA16D0F-AF3B-88D6-1740-5353181E42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842" y="553352"/>
            <a:ext cx="576315" cy="574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2A87-ABF5-F2BC-DB3F-A5EB224A10E4}"/>
              </a:ext>
            </a:extLst>
          </p:cNvPr>
          <p:cNvSpPr txBox="1"/>
          <p:nvPr/>
        </p:nvSpPr>
        <p:spPr>
          <a:xfrm>
            <a:off x="2602252" y="1246777"/>
            <a:ext cx="3935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패턴</a:t>
            </a:r>
            <a:r>
              <a:rPr lang="ko-KR" altLang="en-US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</a:t>
            </a:r>
            <a:r>
              <a:rPr lang="ko-KR" altLang="en-US" sz="2500" dirty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급변</a:t>
            </a:r>
            <a:r>
              <a:rPr lang="ko-KR" altLang="en-US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하는 경우</a:t>
            </a:r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A3771BF7-8251-80C7-72F4-4A30894A1C20}"/>
              </a:ext>
            </a:extLst>
          </p:cNvPr>
          <p:cNvSpPr/>
          <p:nvPr/>
        </p:nvSpPr>
        <p:spPr>
          <a:xfrm>
            <a:off x="663597" y="1921542"/>
            <a:ext cx="7813130" cy="121721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94327-8D1C-14E9-100C-BFB80805188A}"/>
              </a:ext>
            </a:extLst>
          </p:cNvPr>
          <p:cNvSpPr txBox="1"/>
          <p:nvPr/>
        </p:nvSpPr>
        <p:spPr>
          <a:xfrm>
            <a:off x="1085879" y="2023476"/>
            <a:ext cx="6968566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후로 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패턴이 급격히 변화하는 구간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에서는 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보간법들로는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충분하지 못함</a:t>
            </a: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9EAED151-495F-D0FF-CB3F-73D604EC95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4477289" y="4361828"/>
            <a:ext cx="293873" cy="6842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3584A7-115B-6F57-3FFD-A4540F62FD5B}"/>
              </a:ext>
            </a:extLst>
          </p:cNvPr>
          <p:cNvSpPr txBox="1"/>
          <p:nvPr/>
        </p:nvSpPr>
        <p:spPr>
          <a:xfrm>
            <a:off x="1008524" y="3278142"/>
            <a:ext cx="712327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예를 들어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주가 예측 시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주가가 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급격하게 상승</a:t>
            </a:r>
            <a:r>
              <a:rPr lang="en-US" altLang="ko-KR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하락하는 구간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보간 방법들은 </a:t>
            </a:r>
            <a:r>
              <a:rPr lang="ko-KR" altLang="en-US" sz="2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평균과 분산에 왜곡을 일으킬 가능성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큼</a:t>
            </a:r>
            <a:endParaRPr lang="en-US" altLang="ko-KR" sz="2000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A8D9F-7E1B-2BDA-FC02-45DD469727C8}"/>
              </a:ext>
            </a:extLst>
          </p:cNvPr>
          <p:cNvSpPr txBox="1"/>
          <p:nvPr/>
        </p:nvSpPr>
        <p:spPr>
          <a:xfrm>
            <a:off x="1008523" y="5030267"/>
            <a:ext cx="7123273" cy="61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방법 필요</a:t>
            </a:r>
            <a:endParaRPr lang="en-US" altLang="ko-KR" sz="25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8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32;p6">
            <a:extLst>
              <a:ext uri="{FF2B5EF4-FFF2-40B4-BE49-F238E27FC236}">
                <a16:creationId xmlns:a16="http://schemas.microsoft.com/office/drawing/2014/main" id="{A7C88D97-B001-9104-A6B7-60DBC7584CAA}"/>
              </a:ext>
            </a:extLst>
          </p:cNvPr>
          <p:cNvSpPr/>
          <p:nvPr/>
        </p:nvSpPr>
        <p:spPr>
          <a:xfrm>
            <a:off x="539551" y="4759619"/>
            <a:ext cx="7946079" cy="807857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32;p6">
            <a:extLst>
              <a:ext uri="{FF2B5EF4-FFF2-40B4-BE49-F238E27FC236}">
                <a16:creationId xmlns:a16="http://schemas.microsoft.com/office/drawing/2014/main" id="{FCE8ECDD-8E5C-1DB5-6D14-0BCEE2640BEC}"/>
              </a:ext>
            </a:extLst>
          </p:cNvPr>
          <p:cNvSpPr/>
          <p:nvPr/>
        </p:nvSpPr>
        <p:spPr>
          <a:xfrm>
            <a:off x="539551" y="3511661"/>
            <a:ext cx="7946079" cy="838536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9" name="Google Shape;132;p6">
            <a:extLst>
              <a:ext uri="{FF2B5EF4-FFF2-40B4-BE49-F238E27FC236}">
                <a16:creationId xmlns:a16="http://schemas.microsoft.com/office/drawing/2014/main" id="{F3CBD6C9-8BD2-EEF3-E894-0C60CED6B22B}"/>
              </a:ext>
            </a:extLst>
          </p:cNvPr>
          <p:cNvSpPr/>
          <p:nvPr/>
        </p:nvSpPr>
        <p:spPr>
          <a:xfrm>
            <a:off x="539551" y="2306850"/>
            <a:ext cx="7946079" cy="8214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보간법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670562" y="2494720"/>
            <a:ext cx="744931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중심으로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설정 후 구간 내에 함수를 적합하고 이를 통해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E19-A1BF-CE44-2EC0-D46272B1BB60}"/>
              </a:ext>
            </a:extLst>
          </p:cNvPr>
          <p:cNvSpPr txBox="1"/>
          <p:nvPr/>
        </p:nvSpPr>
        <p:spPr>
          <a:xfrm>
            <a:off x="472387" y="3736159"/>
            <a:ext cx="813206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중심으로 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전체 값을 한 번에 적합하지 않고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소구간으로 분할 하여 보간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21932-AFEC-D3A5-630E-520F684E9B7B}"/>
              </a:ext>
            </a:extLst>
          </p:cNvPr>
          <p:cNvSpPr txBox="1"/>
          <p:nvPr/>
        </p:nvSpPr>
        <p:spPr>
          <a:xfrm>
            <a:off x="528259" y="4966042"/>
            <a:ext cx="794607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너무 많은 경우 각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결측치마다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이전까지의 데이터로 모델링하고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값을 예측하여 보간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539551" y="1965391"/>
            <a:ext cx="2325569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선형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비선형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보간법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EE6CD-FB5A-4D10-E924-ACCCED3BFB2C}"/>
              </a:ext>
            </a:extLst>
          </p:cNvPr>
          <p:cNvSpPr txBox="1"/>
          <p:nvPr/>
        </p:nvSpPr>
        <p:spPr>
          <a:xfrm>
            <a:off x="420732" y="3202045"/>
            <a:ext cx="4690817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스플라인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보간법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(Spline Interpolation)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1F62-CB40-1E0C-336B-C77B7CBF9916}"/>
              </a:ext>
            </a:extLst>
          </p:cNvPr>
          <p:cNvSpPr txBox="1"/>
          <p:nvPr/>
        </p:nvSpPr>
        <p:spPr>
          <a:xfrm>
            <a:off x="179887" y="4459802"/>
            <a:ext cx="3538673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모델링을 통한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결측값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예측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2F7CB-47B4-84FA-D6D9-CA39C168014B}"/>
              </a:ext>
            </a:extLst>
          </p:cNvPr>
          <p:cNvSpPr txBox="1"/>
          <p:nvPr/>
        </p:nvSpPr>
        <p:spPr>
          <a:xfrm>
            <a:off x="4807824" y="3357772"/>
            <a:ext cx="4578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데마팀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클린업 참고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1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910784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노이즈 처리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(Denoising)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3B61CE-C5FA-F0C7-32D9-D9CE05448985}"/>
              </a:ext>
            </a:extLst>
          </p:cNvPr>
          <p:cNvCxnSpPr>
            <a:cxnSpLocks/>
          </p:cNvCxnSpPr>
          <p:nvPr/>
        </p:nvCxnSpPr>
        <p:spPr>
          <a:xfrm>
            <a:off x="4381695" y="3429000"/>
            <a:ext cx="0" cy="886968"/>
          </a:xfrm>
          <a:prstGeom prst="line">
            <a:avLst/>
          </a:prstGeom>
          <a:ln w="57150">
            <a:solidFill>
              <a:srgbClr val="3F8B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4F9F2A-EAE4-2671-EED4-A015987D163F}"/>
              </a:ext>
            </a:extLst>
          </p:cNvPr>
          <p:cNvSpPr txBox="1"/>
          <p:nvPr/>
        </p:nvSpPr>
        <p:spPr>
          <a:xfrm>
            <a:off x="539552" y="4435184"/>
            <a:ext cx="825533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예를 들어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평균적인 대중교통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이용량에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대해 분석하고자 할 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유명 가수의 콘서트로 인해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이용량이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급격하게 상승한 것은 관점에 따라 노이즈로 볼 수 있음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559E81-6AE1-F913-48EC-63FE91B7AF18}"/>
              </a:ext>
            </a:extLst>
          </p:cNvPr>
          <p:cNvGrpSpPr/>
          <p:nvPr/>
        </p:nvGrpSpPr>
        <p:grpSpPr>
          <a:xfrm>
            <a:off x="1042402" y="2016747"/>
            <a:ext cx="6581048" cy="1059892"/>
            <a:chOff x="747378" y="1947243"/>
            <a:chExt cx="3484282" cy="864466"/>
          </a:xfrm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9903C56-C4B5-B1F3-B866-A2F069D3D8A7}"/>
                </a:ext>
              </a:extLst>
            </p:cNvPr>
            <p:cNvSpPr/>
            <p:nvPr/>
          </p:nvSpPr>
          <p:spPr>
            <a:xfrm>
              <a:off x="747378" y="1947243"/>
              <a:ext cx="3484282" cy="864466"/>
            </a:xfrm>
            <a:prstGeom prst="roundRect">
              <a:avLst>
                <a:gd name="adj" fmla="val 16667"/>
              </a:avLst>
            </a:prstGeom>
            <a:solidFill>
              <a:srgbClr val="EFF4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ACDB6A-038A-3AE2-B9BE-371FD0AC963A}"/>
                </a:ext>
              </a:extLst>
            </p:cNvPr>
            <p:cNvSpPr txBox="1"/>
            <p:nvPr/>
          </p:nvSpPr>
          <p:spPr>
            <a:xfrm>
              <a:off x="920101" y="2190694"/>
              <a:ext cx="2957992" cy="381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의도하지 않은 데이터의 왜곡을 불러오는 모든 것을 의미</a:t>
              </a:r>
              <a:endPara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49DA8C-52AC-9297-FC7B-628BD065AAF3}"/>
              </a:ext>
            </a:extLst>
          </p:cNvPr>
          <p:cNvSpPr txBox="1"/>
          <p:nvPr/>
        </p:nvSpPr>
        <p:spPr>
          <a:xfrm>
            <a:off x="1212237" y="1840577"/>
            <a:ext cx="63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노이즈 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2CD08E-2F7A-BB5E-402D-0996160B6A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2" y="4154730"/>
            <a:ext cx="560908" cy="5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데이터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ML/DL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3124F5-DCF0-023B-C0DD-1DB7FCD9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26" y="1777979"/>
            <a:ext cx="4746257" cy="23158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C42AD-14D6-4AC5-899E-B065DEE8D7E6}"/>
              </a:ext>
            </a:extLst>
          </p:cNvPr>
          <p:cNvSpPr/>
          <p:nvPr/>
        </p:nvSpPr>
        <p:spPr>
          <a:xfrm>
            <a:off x="803888" y="4078990"/>
            <a:ext cx="7413519" cy="1949618"/>
          </a:xfrm>
          <a:prstGeom prst="rect">
            <a:avLst/>
          </a:prstGeom>
          <a:pattFill prst="smGrid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C86E9D6C-983F-7B7D-A032-170B19823406}"/>
              </a:ext>
            </a:extLst>
          </p:cNvPr>
          <p:cNvGrpSpPr/>
          <p:nvPr/>
        </p:nvGrpSpPr>
        <p:grpSpPr>
          <a:xfrm rot="20588295">
            <a:off x="3216233" y="3874768"/>
            <a:ext cx="332371" cy="438157"/>
            <a:chOff x="5668723" y="4675598"/>
            <a:chExt cx="1466382" cy="1933098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07D49F6A-7D7D-41ED-5649-C2309C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129491-80F3-B2F7-CAEF-EA56C8677E7C}"/>
              </a:ext>
            </a:extLst>
          </p:cNvPr>
          <p:cNvSpPr txBox="1"/>
          <p:nvPr/>
        </p:nvSpPr>
        <p:spPr>
          <a:xfrm>
            <a:off x="3159831" y="3967523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평활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(Smoothing)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D07D0-A44E-F1D9-6997-476F42A5AE5F}"/>
              </a:ext>
            </a:extLst>
          </p:cNvPr>
          <p:cNvSpPr txBox="1"/>
          <p:nvPr/>
        </p:nvSpPr>
        <p:spPr>
          <a:xfrm>
            <a:off x="1236245" y="4483252"/>
            <a:ext cx="649881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kern="100" dirty="0" err="1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이동평균평활법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혹은 </a:t>
            </a:r>
            <a:r>
              <a:rPr lang="ko-KR" altLang="en-US" sz="1800" kern="100" dirty="0" err="1">
                <a:solidFill>
                  <a:srgbClr val="3F8BF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지수</a:t>
            </a:r>
            <a:r>
              <a:rPr lang="ko-KR" altLang="en-US" sz="1800" kern="100" dirty="0" err="1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평활법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denoising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노이즈가 많이 발생하는 데이터에서는 노이즈 자체가 평균에 반영되기 때문에 적절하지 않고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kern="100" dirty="0">
                <a:solidFill>
                  <a:srgbClr val="3F8BFB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노이즈가 적은 데이터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효과적</a:t>
            </a:r>
            <a:endParaRPr lang="en-US" altLang="ko-KR" sz="18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D84A1B60-53BE-0DFF-33EB-774EE97BE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291058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/>
              </a:rPr>
              <a:t>노이즈 처리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/>
              </a:rPr>
              <a:t>(Denoising)</a:t>
            </a:r>
            <a:endParaRPr dirty="0">
              <a:latin typeface="나눔스퀘어_ac Bold" panose="020B0600000101010101" pitchFamily="50" charset="-127"/>
              <a:ea typeface="나눔스퀘어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100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0E16860ACC7464FAEB1F66A7CE6220D" ma:contentTypeVersion="2" ma:contentTypeDescription="새 문서를 만듭니다." ma:contentTypeScope="" ma:versionID="1d2521fc652bf493868fc985aa7c1d5b">
  <xsd:schema xmlns:xsd="http://www.w3.org/2001/XMLSchema" xmlns:xs="http://www.w3.org/2001/XMLSchema" xmlns:p="http://schemas.microsoft.com/office/2006/metadata/properties" xmlns:ns2="3c8b3ddf-7e33-4c22-9d3c-b61c5042bf34" targetNamespace="http://schemas.microsoft.com/office/2006/metadata/properties" ma:root="true" ma:fieldsID="5032556cd5c386459c95e021d79aa356" ns2:_="">
    <xsd:import namespace="3c8b3ddf-7e33-4c22-9d3c-b61c5042b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b3ddf-7e33-4c22-9d3c-b61c5042b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ED0DEC-AF19-490C-83ED-94EBDCC1F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8b3ddf-7e33-4c22-9d3c-b61c5042b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77604A-8005-4947-A467-6EB9F1E229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771D6-2B91-4F9C-97EC-0E74458D3B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8184</TotalTime>
  <Words>810</Words>
  <Application>Microsoft Office PowerPoint</Application>
  <PresentationFormat>화면 슬라이드 쇼(4:3)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나눔스퀘어_ac</vt:lpstr>
      <vt:lpstr>나눔스퀘어_ac Bold</vt:lpstr>
      <vt:lpstr>나눔스퀘어_ac ExtraBold</vt:lpstr>
      <vt:lpstr>Malgun Gothic</vt:lpstr>
      <vt:lpstr>Arial</vt:lpstr>
      <vt:lpstr>Office 테마</vt:lpstr>
      <vt:lpstr>PowerPoint 프레젠테이션</vt:lpstr>
      <vt:lpstr>PowerPoint 프레젠테이션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</vt:lpstr>
      <vt:lpstr>시계열 데이터 with ML/DL </vt:lpstr>
      <vt:lpstr>시계열 데이터 with ML/DL</vt:lpstr>
      <vt:lpstr>시계열 데이터 with ML/DL</vt:lpstr>
      <vt:lpstr>시계열 데이터 with ML/DL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admin</cp:lastModifiedBy>
  <cp:revision>320</cp:revision>
  <dcterms:created xsi:type="dcterms:W3CDTF">2015-04-15T04:21:45Z</dcterms:created>
  <dcterms:modified xsi:type="dcterms:W3CDTF">2023-03-28T08:38:34Z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0x01010050E16860ACC7464FAEB1F66A7CE6220D</vt:lpwstr>
  </property>
</Properties>
</file>