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84426"/>
  </p:normalViewPr>
  <p:slideViewPr>
    <p:cSldViewPr snapToGrid="0" showGuides="1">
      <p:cViewPr varScale="1">
        <p:scale>
          <a:sx n="100" d="100"/>
          <a:sy n="100" d="100"/>
        </p:scale>
        <p:origin x="564" y="48"/>
      </p:cViewPr>
      <p:guideLst>
        <p:guide orient="horz" pos="2177"/>
        <p:guide pos="3840"/>
      </p:guideLst>
    </p:cSldViewPr>
  </p:slideViewPr>
  <p:notesTextViewPr>
    <p:cViewPr>
      <p:scale>
        <a:sx n="115" d="100"/>
        <a:sy n="115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presProps" Target="presProps.xml"  /><Relationship Id="rId37" Type="http://schemas.openxmlformats.org/officeDocument/2006/relationships/viewProps" Target="viewProps.xml"  /><Relationship Id="rId38" Type="http://schemas.openxmlformats.org/officeDocument/2006/relationships/theme" Target="theme/theme1.xml"  /><Relationship Id="rId39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7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7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7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7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7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5187231" cy="1873058"/>
            <a:chOff x="527769" y="1728426"/>
            <a:chExt cx="5187231" cy="1873058"/>
          </a:xfrm>
        </p:grpSpPr>
        <p:sp>
          <p:nvSpPr>
            <p:cNvPr id="18" name="TextBox 17"/>
            <p:cNvSpPr txBox="1"/>
            <p:nvPr/>
          </p:nvSpPr>
          <p:spPr>
            <a:xfrm>
              <a:off x="558059" y="3058923"/>
              <a:ext cx="1152631" cy="5425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0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JDBC</a:t>
              </a:r>
              <a:endParaRPr lang="en-US" altLang="ko-KR" sz="3000" b="1" spc="-150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64121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1.</a:t>
              </a:r>
              <a:endPara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"/>
          <p:cNvSpPr/>
          <p:nvPr/>
        </p:nvSpPr>
        <p:spPr>
          <a:xfrm>
            <a:off x="9820275" y="6491287"/>
            <a:ext cx="2247900" cy="23812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53048" y="6334052"/>
            <a:ext cx="3238952" cy="523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18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61" y="654596"/>
            <a:ext cx="4485579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b="1" spc="-150">
                <a:solidFill>
                  <a:srgbClr val="808080"/>
                </a:solidFill>
                <a:latin typeface="+mj-lt"/>
                <a:ea typeface="THE명품고딕L"/>
              </a:rPr>
              <a:t>Connector/J </a:t>
            </a:r>
            <a:r>
              <a: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rPr>
              <a:t>다운로드</a:t>
            </a:r>
            <a:r>
              <a:rPr lang="en-US" altLang="ko-KR" sz="3000" b="1" spc="-150">
                <a:solidFill>
                  <a:srgbClr val="808080"/>
                </a:solidFill>
                <a:latin typeface="+mj-lt"/>
                <a:ea typeface="THE명품고딕L"/>
              </a:rPr>
              <a:t>/</a:t>
            </a:r>
            <a:r>
              <a: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rPr>
              <a:t>설정</a:t>
            </a:r>
            <a:endParaRPr lang="ko-KR" altLang="en-US" sz="3000" b="1" spc="-150">
              <a:solidFill>
                <a:srgbClr val="808080"/>
              </a:solidFill>
              <a:latin typeface="+mj-lt"/>
              <a:ea typeface="THE명품고딕L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69" name=""/>
          <p:cNvPicPr>
            <a:picLocks noChangeAspect="1"/>
          </p:cNvPicPr>
          <p:nvPr/>
        </p:nvPicPr>
        <p:blipFill rotWithShape="1">
          <a:blip r:embed="rId3"/>
          <a:srcRect b="28770"/>
          <a:stretch>
            <a:fillRect/>
          </a:stretch>
        </p:blipFill>
        <p:spPr>
          <a:xfrm>
            <a:off x="393750" y="2057013"/>
            <a:ext cx="6858956" cy="3955766"/>
          </a:xfrm>
          <a:prstGeom prst="rect">
            <a:avLst/>
          </a:prstGeom>
        </p:spPr>
      </p:pic>
      <p:sp>
        <p:nvSpPr>
          <p:cNvPr id="70" name=""/>
          <p:cNvSpPr/>
          <p:nvPr/>
        </p:nvSpPr>
        <p:spPr>
          <a:xfrm>
            <a:off x="5486402" y="3576108"/>
            <a:ext cx="1682748" cy="30691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18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61" y="654596"/>
            <a:ext cx="4485579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b="1" spc="-150">
                <a:solidFill>
                  <a:srgbClr val="808080"/>
                </a:solidFill>
                <a:latin typeface="+mj-lt"/>
                <a:ea typeface="THE명품고딕L"/>
              </a:rPr>
              <a:t>Connector/J </a:t>
            </a:r>
            <a:r>
              <a: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rPr>
              <a:t>다운로드</a:t>
            </a:r>
            <a:r>
              <a:rPr lang="en-US" altLang="ko-KR" sz="3000" b="1" spc="-150">
                <a:solidFill>
                  <a:srgbClr val="808080"/>
                </a:solidFill>
                <a:latin typeface="+mj-lt"/>
                <a:ea typeface="THE명품고딕L"/>
              </a:rPr>
              <a:t>/</a:t>
            </a:r>
            <a:r>
              <a: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rPr>
              <a:t>설정</a:t>
            </a:r>
            <a:endParaRPr lang="ko-KR" altLang="en-US" sz="3000" b="1" spc="-150">
              <a:solidFill>
                <a:srgbClr val="808080"/>
              </a:solidFill>
              <a:latin typeface="+mj-lt"/>
              <a:ea typeface="THE명품고딕L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6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2652" y="1927496"/>
            <a:ext cx="5029902" cy="3696215"/>
          </a:xfrm>
          <a:prstGeom prst="rect">
            <a:avLst/>
          </a:prstGeom>
        </p:spPr>
      </p:pic>
      <p:sp>
        <p:nvSpPr>
          <p:cNvPr id="70" name=""/>
          <p:cNvSpPr/>
          <p:nvPr/>
        </p:nvSpPr>
        <p:spPr>
          <a:xfrm>
            <a:off x="3295651" y="3456445"/>
            <a:ext cx="2539998" cy="26458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18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61" y="654596"/>
            <a:ext cx="4485579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b="1" spc="-150">
                <a:solidFill>
                  <a:srgbClr val="808080"/>
                </a:solidFill>
                <a:latin typeface="+mj-lt"/>
                <a:ea typeface="THE명품고딕L"/>
              </a:rPr>
              <a:t>Connector/J </a:t>
            </a:r>
            <a:r>
              <a: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rPr>
              <a:t>다운로드</a:t>
            </a:r>
            <a:r>
              <a:rPr lang="en-US" altLang="ko-KR" sz="3000" b="1" spc="-150">
                <a:solidFill>
                  <a:srgbClr val="808080"/>
                </a:solidFill>
                <a:latin typeface="+mj-lt"/>
                <a:ea typeface="THE명품고딕L"/>
              </a:rPr>
              <a:t>/</a:t>
            </a:r>
            <a:r>
              <a: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rPr>
              <a:t>설정</a:t>
            </a:r>
            <a:endParaRPr lang="ko-KR" altLang="en-US" sz="3000" b="1" spc="-150">
              <a:solidFill>
                <a:srgbClr val="808080"/>
              </a:solidFill>
              <a:latin typeface="+mj-lt"/>
              <a:ea typeface="THE명품고딕L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69" name=""/>
          <p:cNvPicPr>
            <a:picLocks noChangeAspect="1"/>
          </p:cNvPicPr>
          <p:nvPr/>
        </p:nvPicPr>
        <p:blipFill rotWithShape="1">
          <a:blip r:embed="rId3"/>
          <a:srcRect b="22640"/>
          <a:stretch>
            <a:fillRect/>
          </a:stretch>
        </p:blipFill>
        <p:spPr>
          <a:xfrm>
            <a:off x="239242" y="1925249"/>
            <a:ext cx="6744641" cy="4303959"/>
          </a:xfrm>
          <a:prstGeom prst="rect">
            <a:avLst/>
          </a:prstGeom>
        </p:spPr>
      </p:pic>
      <p:sp>
        <p:nvSpPr>
          <p:cNvPr id="70" name=""/>
          <p:cNvSpPr txBox="1"/>
          <p:nvPr/>
        </p:nvSpPr>
        <p:spPr>
          <a:xfrm>
            <a:off x="7128931" y="5887648"/>
            <a:ext cx="4368802" cy="35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Apply and Close </a:t>
            </a:r>
            <a:r>
              <a:rPr lang="ko-KR" altLang="en-US"/>
              <a:t>버튼 클릭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18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61" y="654596"/>
            <a:ext cx="4485579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b="1" spc="-150">
                <a:solidFill>
                  <a:srgbClr val="808080"/>
                </a:solidFill>
                <a:latin typeface="+mj-lt"/>
                <a:ea typeface="THE명품고딕L"/>
              </a:rPr>
              <a:t>Connector/J </a:t>
            </a:r>
            <a:r>
              <a: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rPr>
              <a:t>다운로드</a:t>
            </a:r>
            <a:r>
              <a:rPr lang="en-US" altLang="ko-KR" sz="3000" b="1" spc="-150">
                <a:solidFill>
                  <a:srgbClr val="808080"/>
                </a:solidFill>
                <a:latin typeface="+mj-lt"/>
                <a:ea typeface="THE명품고딕L"/>
              </a:rPr>
              <a:t>/</a:t>
            </a:r>
            <a:r>
              <a: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rPr>
              <a:t>설정</a:t>
            </a:r>
            <a:endParaRPr lang="ko-KR" altLang="en-US" sz="3000" b="1" spc="-150">
              <a:solidFill>
                <a:srgbClr val="808080"/>
              </a:solidFill>
              <a:latin typeface="+mj-lt"/>
              <a:ea typeface="THE명품고딕L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9572" y="5042364"/>
            <a:ext cx="3505689" cy="943106"/>
          </a:xfrm>
          <a:prstGeom prst="rect">
            <a:avLst/>
          </a:prstGeom>
        </p:spPr>
      </p:pic>
      <p:pic>
        <p:nvPicPr>
          <p:cNvPr id="7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5905" y="2608602"/>
            <a:ext cx="2781688" cy="1695686"/>
          </a:xfrm>
          <a:prstGeom prst="rect">
            <a:avLst/>
          </a:prstGeom>
        </p:spPr>
      </p:pic>
      <p:pic>
        <p:nvPicPr>
          <p:cNvPr id="72" name=""/>
          <p:cNvPicPr>
            <a:picLocks noChangeAspect="1"/>
          </p:cNvPicPr>
          <p:nvPr/>
        </p:nvPicPr>
        <p:blipFill rotWithShape="1">
          <a:blip r:embed="rId5"/>
          <a:srcRect t="14040"/>
          <a:stretch>
            <a:fillRect/>
          </a:stretch>
        </p:blipFill>
        <p:spPr>
          <a:xfrm>
            <a:off x="5784443" y="2100439"/>
            <a:ext cx="5830114" cy="4339870"/>
          </a:xfrm>
          <a:prstGeom prst="rect">
            <a:avLst/>
          </a:prstGeom>
        </p:spPr>
      </p:pic>
      <p:sp>
        <p:nvSpPr>
          <p:cNvPr id="73" name=""/>
          <p:cNvSpPr txBox="1"/>
          <p:nvPr/>
        </p:nvSpPr>
        <p:spPr>
          <a:xfrm>
            <a:off x="503764" y="1929481"/>
            <a:ext cx="4866218" cy="364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c:\program data\MySQL\Mysql Server 8.0</a:t>
            </a:r>
            <a:endParaRPr lang="en-US" altLang="ko-KR"/>
          </a:p>
        </p:txBody>
      </p:sp>
      <p:sp>
        <p:nvSpPr>
          <p:cNvPr id="74" name=""/>
          <p:cNvSpPr txBox="1"/>
          <p:nvPr/>
        </p:nvSpPr>
        <p:spPr>
          <a:xfrm>
            <a:off x="592664" y="4558381"/>
            <a:ext cx="4866218" cy="364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my.ini </a:t>
            </a:r>
            <a:r>
              <a:rPr lang="ko-KR" altLang="en-US"/>
              <a:t>파일 마지막에 아래 코드 추가 </a:t>
            </a:r>
            <a:endParaRPr lang="ko-KR" altLang="en-US"/>
          </a:p>
        </p:txBody>
      </p:sp>
      <p:sp>
        <p:nvSpPr>
          <p:cNvPr id="75" name=""/>
          <p:cNvSpPr/>
          <p:nvPr/>
        </p:nvSpPr>
        <p:spPr>
          <a:xfrm>
            <a:off x="8068736" y="6091696"/>
            <a:ext cx="1460498" cy="26458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18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61" y="654596"/>
            <a:ext cx="4485579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b="1" spc="-150">
                <a:solidFill>
                  <a:srgbClr val="808080"/>
                </a:solidFill>
                <a:latin typeface="+mj-lt"/>
                <a:ea typeface="THE명품고딕L"/>
              </a:rPr>
              <a:t>Connector/J </a:t>
            </a:r>
            <a:r>
              <a: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rPr>
              <a:t>다운로드</a:t>
            </a:r>
            <a:r>
              <a:rPr lang="en-US" altLang="ko-KR" sz="3000" b="1" spc="-150">
                <a:solidFill>
                  <a:srgbClr val="808080"/>
                </a:solidFill>
                <a:latin typeface="+mj-lt"/>
                <a:ea typeface="THE명품고딕L"/>
              </a:rPr>
              <a:t>/</a:t>
            </a:r>
            <a:r>
              <a: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rPr>
              <a:t>설정</a:t>
            </a:r>
            <a:endParaRPr lang="ko-KR" altLang="en-US" sz="3000" b="1" spc="-150">
              <a:solidFill>
                <a:srgbClr val="808080"/>
              </a:solidFill>
              <a:latin typeface="+mj-lt"/>
              <a:ea typeface="THE명품고딕L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5826" y="2181091"/>
            <a:ext cx="3743847" cy="1924318"/>
          </a:xfrm>
          <a:prstGeom prst="rect">
            <a:avLst/>
          </a:prstGeom>
        </p:spPr>
      </p:pic>
      <p:pic>
        <p:nvPicPr>
          <p:cNvPr id="7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34515" y="2170391"/>
            <a:ext cx="2924583" cy="2572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5187231" cy="1796858"/>
            <a:chOff x="527769" y="1728426"/>
            <a:chExt cx="5187231" cy="1796858"/>
          </a:xfrm>
        </p:grpSpPr>
        <p:sp>
          <p:nvSpPr>
            <p:cNvPr id="18" name="TextBox 17"/>
            <p:cNvSpPr txBox="1"/>
            <p:nvPr/>
          </p:nvSpPr>
          <p:spPr>
            <a:xfrm>
              <a:off x="558058" y="3058923"/>
              <a:ext cx="3848207" cy="4663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5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Mysql </a:t>
              </a:r>
              <a:r>
                <a:rPr lang="ko-KR" altLang="en-US" sz="25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연결할 </a:t>
              </a:r>
              <a:r>
                <a:rPr lang="en-US" altLang="ko-KR" sz="25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DB/Table </a:t>
              </a:r>
              <a:r>
                <a:rPr lang="ko-KR" altLang="en-US" sz="25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생성</a:t>
              </a:r>
              <a:endParaRPr lang="ko-KR" altLang="en-US" sz="2500" b="1" spc="-150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64121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3.</a:t>
              </a:r>
              <a:endPara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"/>
          <p:cNvSpPr/>
          <p:nvPr/>
        </p:nvSpPr>
        <p:spPr>
          <a:xfrm>
            <a:off x="9820275" y="6491287"/>
            <a:ext cx="2247900" cy="23812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53048" y="6334052"/>
            <a:ext cx="3238952" cy="523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18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61" y="654596"/>
            <a:ext cx="2933004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000">
                <a:solidFill>
                  <a:srgbClr val="808080"/>
                </a:solidFill>
                <a:latin typeface="나눔고딕"/>
                <a:ea typeface="나눔고딕"/>
              </a:rPr>
              <a:t>DB/Table </a:t>
            </a:r>
            <a:r>
              <a:rPr lang="ko-KR" altLang="en-US" sz="3000">
                <a:solidFill>
                  <a:srgbClr val="808080"/>
                </a:solidFill>
                <a:latin typeface="나눔고딕"/>
                <a:ea typeface="나눔고딕"/>
              </a:rPr>
              <a:t>만들기</a:t>
            </a:r>
            <a:endParaRPr lang="ko-KR" altLang="en-US" sz="3000">
              <a:solidFill>
                <a:srgbClr val="808080"/>
              </a:solidFill>
              <a:latin typeface="나눔고딕"/>
              <a:ea typeface="나눔고딕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latin typeface="나눔고딕"/>
              <a:ea typeface="나눔고딕"/>
            </a:endParaRPr>
          </a:p>
        </p:txBody>
      </p:sp>
      <p:graphicFrame>
        <p:nvGraphicFramePr>
          <p:cNvPr id="69" name=""/>
          <p:cNvGraphicFramePr/>
          <p:nvPr/>
        </p:nvGraphicFramePr>
        <p:xfrm>
          <a:off x="239901" y="1801953"/>
          <a:ext cx="10422255" cy="456808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22255"/>
              </a:tblGrid>
              <a:tr h="6285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DB/Table 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만들기</a:t>
                      </a:r>
                      <a:endParaRPr lang="ko-KR" altLang="en-US" sz="2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23642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drop database if exists tempdb;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create database tempdb;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use tempdb;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create table membertbl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(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id char(10) primary key,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    name nvarchar(10) not null,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    age int not null,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    addr nvarchar(50),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    num1 char(6),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    num2 char(7),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    phone varchar(15)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desc membertbl;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insert into membertbl values('aaa','에이',20,'대구','888888','8888888','0102223333');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insert into membertbl values('bbb','비이',24,'울산','888883','2222222','0102827383');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select * from membertbl;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5187231" cy="1796858"/>
            <a:chOff x="527769" y="1728426"/>
            <a:chExt cx="5187231" cy="1796858"/>
          </a:xfrm>
        </p:grpSpPr>
        <p:sp>
          <p:nvSpPr>
            <p:cNvPr id="18" name="TextBox 17"/>
            <p:cNvSpPr txBox="1"/>
            <p:nvPr/>
          </p:nvSpPr>
          <p:spPr>
            <a:xfrm>
              <a:off x="558058" y="3058923"/>
              <a:ext cx="1324082" cy="4663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5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SELECT</a:t>
              </a:r>
              <a:endParaRPr lang="en-US" altLang="ko-KR" sz="2500" b="1" spc="-150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64121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4.</a:t>
              </a:r>
              <a:endPara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"/>
          <p:cNvSpPr/>
          <p:nvPr/>
        </p:nvSpPr>
        <p:spPr>
          <a:xfrm>
            <a:off x="9820275" y="6491287"/>
            <a:ext cx="2247900" cy="23812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53048" y="6334052"/>
            <a:ext cx="3238952" cy="523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18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61" y="654596"/>
            <a:ext cx="2466279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SELECT Code</a:t>
            </a:r>
            <a:endParaRPr lang="en-US" altLang="ko-KR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latin typeface="나눔고딕"/>
              <a:ea typeface="나눔고딕"/>
            </a:endParaRPr>
          </a:p>
        </p:txBody>
      </p:sp>
      <p:graphicFrame>
        <p:nvGraphicFramePr>
          <p:cNvPr id="69" name=""/>
          <p:cNvGraphicFramePr/>
          <p:nvPr/>
        </p:nvGraphicFramePr>
        <p:xfrm>
          <a:off x="239901" y="1801953"/>
          <a:ext cx="10422255" cy="47776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22255"/>
              </a:tblGrid>
              <a:tr h="6285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DB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 조회</a:t>
                      </a:r>
                      <a:endParaRPr lang="ko-KR" altLang="en-US" sz="2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23642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String driver = "com.mysql.cj.jdbc.Driver";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String url = "jdbc:mysql://localhost:3306/tempDB";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String user = "root";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String password = "1234";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//연결에 사용될 참조변수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String sql; 					//sql 문저장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PreparedStatement pstmt =null;			//sql문 명령 전달하는 용도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ResultSet rs = null;				//쿼리 결과 저장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Connection con = null;			//연결 정보 저장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try {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Class.forName(driver);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System.out.println("Driver Loading Success");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con=DriverManager.getConnection(url,user,password);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System.out.println("DB Connected..");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sql="select * from membertbl";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pstmt = con.prepareStatement(sql);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rs=pstmt.executeQuery();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18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61" y="654596"/>
            <a:ext cx="2466279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SELECT Code</a:t>
            </a:r>
            <a:endParaRPr lang="en-US" altLang="ko-KR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graphicFrame>
        <p:nvGraphicFramePr>
          <p:cNvPr id="69" name=""/>
          <p:cNvGraphicFramePr/>
          <p:nvPr/>
        </p:nvGraphicFramePr>
        <p:xfrm>
          <a:off x="239901" y="1801953"/>
          <a:ext cx="10422255" cy="328220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22255"/>
              </a:tblGrid>
              <a:tr h="6285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DB 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조회</a:t>
                      </a:r>
                      <a:endParaRPr lang="ko-KR" altLang="en-US" sz="2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23642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while(rs.next())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{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System.out.println(rs.getString("id"));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System.out.println(rs.getString("name"));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System.out.println(rs.getInt("age"));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System.out.println(rs.getString("addr"));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System.out.println(rs.getString("num1"));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System.out.println(rs.getString("num2"));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System.out.println(rs.getString("phone"));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System.out.println();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}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endParaRPr lang="en-US" altLang="en-US" sz="14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18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1327" y="686346"/>
            <a:ext cx="4609404" cy="543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 spc="-150">
                <a:solidFill>
                  <a:srgbClr val="808080"/>
                </a:solidFill>
                <a:latin typeface="+mj-lt"/>
                <a:ea typeface="THE명품고딕L"/>
              </a:rPr>
              <a:t>Cnnector/J </a:t>
            </a:r>
            <a:r>
              <a: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rPr>
              <a:t>다운로드</a:t>
            </a:r>
            <a:r>
              <a:rPr lang="en-US" altLang="ko-KR" sz="3000" b="1" spc="-150">
                <a:solidFill>
                  <a:srgbClr val="808080"/>
                </a:solidFill>
                <a:latin typeface="+mj-lt"/>
                <a:ea typeface="THE명품고딕L"/>
              </a:rPr>
              <a:t>/</a:t>
            </a:r>
            <a:r>
              <a: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rPr>
              <a:t>설정</a:t>
            </a:r>
            <a:endParaRPr lang="ko-KR" altLang="en-US" sz="3000" b="1" spc="-150">
              <a:solidFill>
                <a:srgbClr val="808080"/>
              </a:solidFill>
              <a:latin typeface="+mj-lt"/>
              <a:ea typeface="THE명품고딕L"/>
            </a:endParaRPr>
          </a:p>
        </p:txBody>
      </p:sp>
      <p:sp>
        <p:nvSpPr>
          <p:cNvPr id="65" name=""/>
          <p:cNvSpPr/>
          <p:nvPr/>
        </p:nvSpPr>
        <p:spPr>
          <a:xfrm>
            <a:off x="6311899" y="4550833"/>
            <a:ext cx="1259416" cy="30691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68" name=""/>
          <p:cNvSpPr/>
          <p:nvPr/>
        </p:nvSpPr>
        <p:spPr>
          <a:xfrm>
            <a:off x="9760403" y="19050"/>
            <a:ext cx="2364922" cy="6858000"/>
          </a:xfrm>
          <a:prstGeom prst="flowChartProcess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6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7444"/>
            <a:ext cx="9764528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18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61" y="654596"/>
            <a:ext cx="2466279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SELECT Code</a:t>
            </a:r>
            <a:endParaRPr lang="en-US" altLang="ko-KR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graphicFrame>
        <p:nvGraphicFramePr>
          <p:cNvPr id="69" name=""/>
          <p:cNvGraphicFramePr/>
          <p:nvPr/>
        </p:nvGraphicFramePr>
        <p:xfrm>
          <a:off x="239901" y="1801953"/>
          <a:ext cx="10422255" cy="456808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22255"/>
              </a:tblGrid>
              <a:tr h="6285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DB 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조회</a:t>
                      </a:r>
                      <a:endParaRPr lang="ko-KR" altLang="en-US" sz="2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23642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}catch(Exception e){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e.printStackTrace();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}finally {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try {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	if(rs!=null)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		rs.close();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}catch(Exception e1) {};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try {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	if(pstmt!=null)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		pstmt.close();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}catch(Exception e2) {}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try {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	if(con !=null)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		con.close();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}catch(Exception e) {}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}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5187231" cy="1796858"/>
            <a:chOff x="527769" y="1728426"/>
            <a:chExt cx="5187231" cy="1796858"/>
          </a:xfrm>
        </p:grpSpPr>
        <p:sp>
          <p:nvSpPr>
            <p:cNvPr id="18" name="TextBox 17"/>
            <p:cNvSpPr txBox="1"/>
            <p:nvPr/>
          </p:nvSpPr>
          <p:spPr>
            <a:xfrm>
              <a:off x="558058" y="3058923"/>
              <a:ext cx="1238357" cy="4663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5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INSERT</a:t>
              </a:r>
              <a:endParaRPr lang="en-US" altLang="ko-KR" sz="2500" b="1" spc="-150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64121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5.</a:t>
              </a:r>
              <a:endPara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"/>
          <p:cNvSpPr/>
          <p:nvPr/>
        </p:nvSpPr>
        <p:spPr>
          <a:xfrm>
            <a:off x="9820275" y="6491287"/>
            <a:ext cx="2247900" cy="23812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53048" y="6334052"/>
            <a:ext cx="3238952" cy="523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18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60" y="654596"/>
            <a:ext cx="2380555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INSERT Code</a:t>
            </a:r>
            <a:endParaRPr lang="en-US" altLang="ko-KR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graphicFrame>
        <p:nvGraphicFramePr>
          <p:cNvPr id="69" name=""/>
          <p:cNvGraphicFramePr/>
          <p:nvPr/>
        </p:nvGraphicFramePr>
        <p:xfrm>
          <a:off x="239901" y="1801953"/>
          <a:ext cx="10422255" cy="349175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22255"/>
              </a:tblGrid>
              <a:tr h="6285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DB 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삽입</a:t>
                      </a:r>
                      <a:endParaRPr lang="ko-KR" altLang="en-US" sz="2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23642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String driver = "com.mysql.cj.jdbc.Driver";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String url = "jdbc:mysql://localhost:3306/tempDB";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String user = "root";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String password = "1234";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//연결에 사용될 참조변수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String sql; 					//sql 문저장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PreparedStatement pstmt =null;	//sql문 명령 전달하는 용도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ResultSet rs = null;			//쿼리 결과 저장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Connection con = null;			//연결 정보 저장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endParaRPr lang="en-US" altLang="en-US" sz="14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18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60" y="654596"/>
            <a:ext cx="2380555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INSERT Code</a:t>
            </a:r>
            <a:endParaRPr lang="en-US" altLang="ko-KR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graphicFrame>
        <p:nvGraphicFramePr>
          <p:cNvPr id="69" name=""/>
          <p:cNvGraphicFramePr/>
          <p:nvPr/>
        </p:nvGraphicFramePr>
        <p:xfrm>
          <a:off x="239901" y="1801953"/>
          <a:ext cx="10422255" cy="47776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22255"/>
              </a:tblGrid>
              <a:tr h="6285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DB 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삽입</a:t>
                      </a:r>
                      <a:endParaRPr lang="ko-KR" altLang="en-US" sz="2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23642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try {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Class.forName(driver);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System.out.println("Driver Loading Success");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con=DriverManager.getConnection(url,user,password);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System.out.println("DB Connected..");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sql="insert into membertbl values(?,?,?,?,?,?,?)";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pstmt = con.prepareStatement(sql);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pstmt.setString(1, "ccc");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pstmt.setString(2, "씨이");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pstmt.setInt(3, 30);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pstmt.setString(4, "서울");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pstmt.setString(5, "111111");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pstmt.setString(6, "2222222");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pstmt.setString(7, "0102223333");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int num = pstmt.executeUpdate();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if(num==1)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{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System.out.println("Insert Succeed");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}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18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60" y="654596"/>
            <a:ext cx="2380555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INSERT Code</a:t>
            </a:r>
            <a:endParaRPr lang="en-US" altLang="ko-KR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graphicFrame>
        <p:nvGraphicFramePr>
          <p:cNvPr id="69" name=""/>
          <p:cNvGraphicFramePr/>
          <p:nvPr/>
        </p:nvGraphicFramePr>
        <p:xfrm>
          <a:off x="239901" y="1801953"/>
          <a:ext cx="10422255" cy="47776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22255"/>
              </a:tblGrid>
              <a:tr h="6285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DB 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삽입</a:t>
                      </a:r>
                      <a:endParaRPr lang="ko-KR" altLang="en-US" sz="2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23642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}catch(Exception e){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e.printStackTrace();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}finally {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try {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if(rs!=null)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	rs.close();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}catch(Exception e1) {};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try {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if(pstmt!=null)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	pstmt.close();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}catch(Exception e2) {}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try {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if(con !=null)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	con.close();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}catch(Exception e) {}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}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5187231" cy="1796858"/>
            <a:chOff x="527769" y="1728426"/>
            <a:chExt cx="5187231" cy="1796858"/>
          </a:xfrm>
        </p:grpSpPr>
        <p:sp>
          <p:nvSpPr>
            <p:cNvPr id="18" name="TextBox 17"/>
            <p:cNvSpPr txBox="1"/>
            <p:nvPr/>
          </p:nvSpPr>
          <p:spPr>
            <a:xfrm>
              <a:off x="558058" y="3058923"/>
              <a:ext cx="1352657" cy="4663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5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UPDATE</a:t>
              </a:r>
              <a:endParaRPr lang="en-US" altLang="ko-KR" sz="2500" b="1" spc="-150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64121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6.</a:t>
              </a:r>
              <a:endPara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"/>
          <p:cNvSpPr/>
          <p:nvPr/>
        </p:nvSpPr>
        <p:spPr>
          <a:xfrm>
            <a:off x="9820275" y="6491287"/>
            <a:ext cx="2247900" cy="23812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53048" y="6334052"/>
            <a:ext cx="3238952" cy="523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18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60" y="654596"/>
            <a:ext cx="2513905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UPDATE Code</a:t>
            </a:r>
            <a:endParaRPr lang="en-US" altLang="ko-KR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graphicFrame>
        <p:nvGraphicFramePr>
          <p:cNvPr id="69" name=""/>
          <p:cNvGraphicFramePr/>
          <p:nvPr/>
        </p:nvGraphicFramePr>
        <p:xfrm>
          <a:off x="239901" y="1801953"/>
          <a:ext cx="10422255" cy="349175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22255"/>
              </a:tblGrid>
              <a:tr h="6285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DB 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수정</a:t>
                      </a:r>
                      <a:endParaRPr lang="ko-KR" altLang="en-US" sz="2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23642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String driver = "com.mysql.cj.jdbc.Driver";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String url = "jdbc:mysql://localhost:3306/tempDB";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String user = "root";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String password = "1234";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//연결에 사용될 참조변수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String sql; 					//sql 문저장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PreparedStatement pstmt =null;	//sql문 명령 전달하는 용도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ResultSet rs = null;			//쿼리 결과 저장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Connection con = null;			//연결 정보 저장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18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60" y="654596"/>
            <a:ext cx="2513905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UPDATE Code</a:t>
            </a:r>
            <a:endParaRPr lang="en-US" altLang="ko-KR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graphicFrame>
        <p:nvGraphicFramePr>
          <p:cNvPr id="69" name=""/>
          <p:cNvGraphicFramePr/>
          <p:nvPr/>
        </p:nvGraphicFramePr>
        <p:xfrm>
          <a:off x="239901" y="1801953"/>
          <a:ext cx="10422255" cy="434900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22255"/>
              </a:tblGrid>
              <a:tr h="6285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DB 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수정</a:t>
                      </a:r>
                      <a:endParaRPr lang="ko-KR" altLang="en-US" sz="2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23642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try {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Class.forName(driver);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System.out.println("Driver Loading Success");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con=DriverManager.getConnection(url,user,password);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System.out.println("DB Connected..");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sql="update membertbl set addr=? where id=?";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pstmt = con.prepareStatement(sql);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pstmt.setString(1, "옥천");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pstmt.setString(2, "aaa");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int num = pstmt.executeUpdate();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if(num==1)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{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System.out.println("Update Succeed");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}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endParaRPr lang="en-US" altLang="en-US" sz="14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18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60" y="654596"/>
            <a:ext cx="2513905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UPDATE Code</a:t>
            </a:r>
            <a:endParaRPr lang="en-US" altLang="ko-KR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graphicFrame>
        <p:nvGraphicFramePr>
          <p:cNvPr id="69" name=""/>
          <p:cNvGraphicFramePr/>
          <p:nvPr/>
        </p:nvGraphicFramePr>
        <p:xfrm>
          <a:off x="239901" y="1801953"/>
          <a:ext cx="10422255" cy="47776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22255"/>
              </a:tblGrid>
              <a:tr h="6285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DB 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수정</a:t>
                      </a:r>
                      <a:endParaRPr lang="ko-KR" altLang="en-US" sz="2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23642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}catch(Exception e){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e.printStackTrace();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}finally {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try {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if(rs!=null)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	rs.close();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}catch(Exception e1) {};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try {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if(pstmt!=null)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	pstmt.close();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}catch(Exception e2) {}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try {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if(con !=null)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	con.close();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}catch(Exception e) {}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}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5187231" cy="1796858"/>
            <a:chOff x="527769" y="1728426"/>
            <a:chExt cx="5187231" cy="1796858"/>
          </a:xfrm>
        </p:grpSpPr>
        <p:sp>
          <p:nvSpPr>
            <p:cNvPr id="18" name="TextBox 17"/>
            <p:cNvSpPr txBox="1"/>
            <p:nvPr/>
          </p:nvSpPr>
          <p:spPr>
            <a:xfrm>
              <a:off x="558058" y="3058923"/>
              <a:ext cx="1324082" cy="4663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5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DELETE</a:t>
              </a:r>
              <a:endParaRPr lang="en-US" altLang="ko-KR" sz="2500" b="1" spc="-150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64121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7.</a:t>
              </a:r>
              <a:endPara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"/>
          <p:cNvSpPr/>
          <p:nvPr/>
        </p:nvSpPr>
        <p:spPr>
          <a:xfrm>
            <a:off x="9820275" y="6491287"/>
            <a:ext cx="2247900" cy="23812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53048" y="6334052"/>
            <a:ext cx="3238952" cy="523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18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1327" y="686346"/>
            <a:ext cx="4609404" cy="543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 spc="-150">
                <a:solidFill>
                  <a:srgbClr val="808080"/>
                </a:solidFill>
                <a:latin typeface="+mj-lt"/>
                <a:ea typeface="THE명품고딕L"/>
              </a:rPr>
              <a:t>Cnnector/J </a:t>
            </a:r>
            <a:r>
              <a: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rPr>
              <a:t>다운로드</a:t>
            </a:r>
            <a:r>
              <a:rPr lang="en-US" altLang="ko-KR" sz="3000" b="1" spc="-150">
                <a:solidFill>
                  <a:srgbClr val="808080"/>
                </a:solidFill>
                <a:latin typeface="+mj-lt"/>
                <a:ea typeface="THE명품고딕L"/>
              </a:rPr>
              <a:t>/</a:t>
            </a:r>
            <a:r>
              <a: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rPr>
              <a:t>설정</a:t>
            </a:r>
            <a:endParaRPr lang="ko-KR" altLang="en-US" sz="3000" b="1" spc="-150">
              <a:solidFill>
                <a:srgbClr val="808080"/>
              </a:solidFill>
              <a:latin typeface="+mj-lt"/>
              <a:ea typeface="THE명품고딕L"/>
            </a:endParaRPr>
          </a:p>
        </p:txBody>
      </p:sp>
      <p:sp>
        <p:nvSpPr>
          <p:cNvPr id="65" name=""/>
          <p:cNvSpPr/>
          <p:nvPr/>
        </p:nvSpPr>
        <p:spPr>
          <a:xfrm>
            <a:off x="6311899" y="4550833"/>
            <a:ext cx="1259416" cy="30691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rcRect b="3720"/>
          <a:stretch>
            <a:fillRect/>
          </a:stretch>
        </p:blipFill>
        <p:spPr>
          <a:xfrm>
            <a:off x="148167" y="155012"/>
            <a:ext cx="9832769" cy="6602866"/>
          </a:xfrm>
          <a:prstGeom prst="rect">
            <a:avLst/>
          </a:prstGeom>
        </p:spPr>
      </p:pic>
      <p:sp>
        <p:nvSpPr>
          <p:cNvPr id="68" name=""/>
          <p:cNvSpPr/>
          <p:nvPr/>
        </p:nvSpPr>
        <p:spPr>
          <a:xfrm>
            <a:off x="9963150" y="179916"/>
            <a:ext cx="2053167" cy="6572250"/>
          </a:xfrm>
          <a:prstGeom prst="flowChartProcess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18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60" y="654596"/>
            <a:ext cx="2475805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DELETE Code</a:t>
            </a:r>
            <a:endParaRPr lang="en-US" altLang="ko-KR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graphicFrame>
        <p:nvGraphicFramePr>
          <p:cNvPr id="69" name=""/>
          <p:cNvGraphicFramePr/>
          <p:nvPr/>
        </p:nvGraphicFramePr>
        <p:xfrm>
          <a:off x="239901" y="1801953"/>
          <a:ext cx="10422255" cy="349175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22255"/>
              </a:tblGrid>
              <a:tr h="6285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DB 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삭제</a:t>
                      </a:r>
                      <a:endParaRPr lang="ko-KR" altLang="en-US" sz="2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23642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String driver = "com.mysql.cj.jdbc.Driver";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String url = "jdbc:mysql://localhost:3306/tempDB";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String user = "root";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String password = "1234";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//연결에 사용될 참조변수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String sql; 					//sql 문저장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PreparedStatement pstmt =null;	//sql문 명령 전달하는 용도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ResultSet rs = null;			//쿼리 결과 저장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Connection con = null;			//연결 정보 저장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endParaRPr lang="en-US" altLang="en-US" sz="14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18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60" y="654596"/>
            <a:ext cx="2475805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DELETE Code</a:t>
            </a:r>
            <a:endParaRPr lang="en-US" altLang="ko-KR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graphicFrame>
        <p:nvGraphicFramePr>
          <p:cNvPr id="69" name=""/>
          <p:cNvGraphicFramePr/>
          <p:nvPr/>
        </p:nvGraphicFramePr>
        <p:xfrm>
          <a:off x="239901" y="1801953"/>
          <a:ext cx="10422255" cy="434900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22255"/>
              </a:tblGrid>
              <a:tr h="6285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DB 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삭제</a:t>
                      </a:r>
                      <a:endParaRPr lang="ko-KR" altLang="en-US" sz="2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23642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try {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Class.forName(driver);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System.out.println("Driver Loading Success");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con=DriverManager.getConnection(url,user,password);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System.out.println("DB Connected..");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sql="delete from membertbl where id=?";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pstmt = con.prepareStatement(sql);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pstmt.setString(1, "aaa");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int num = pstmt.executeUpdate();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if(num==1)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{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System.out.println("Delete Succeed");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}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endParaRPr lang="en-US" altLang="en-US" sz="14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18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60" y="654596"/>
            <a:ext cx="2475805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DELETE Code</a:t>
            </a:r>
            <a:endParaRPr lang="en-US" altLang="ko-KR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graphicFrame>
        <p:nvGraphicFramePr>
          <p:cNvPr id="69" name=""/>
          <p:cNvGraphicFramePr/>
          <p:nvPr/>
        </p:nvGraphicFramePr>
        <p:xfrm>
          <a:off x="239901" y="1801953"/>
          <a:ext cx="10422255" cy="47776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22255"/>
              </a:tblGrid>
              <a:tr h="6285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DB 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삭제</a:t>
                      </a:r>
                      <a:endParaRPr lang="ko-KR" altLang="en-US" sz="2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23642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}catch(Exception e){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e.printStackTrace();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}finally {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try {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if(rs!=null)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	rs.close();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}catch(Exception e1) {};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try {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if(pstmt!=null)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	pstmt.close();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}catch(Exception e2) {}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try {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if(con !=null)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		con.close();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	}catch(Exception e) {}	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>
                          <a:latin typeface="나눔고딕"/>
                          <a:ea typeface="나눔고딕"/>
                        </a:rPr>
                        <a:t>	}</a:t>
                      </a:r>
                      <a:endParaRPr lang="en-US" altLang="en-US" sz="14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3841851" cy="7521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1" spc="-150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rPr>
              <a:t>고생하셨습니다</a:t>
            </a:r>
            <a:endParaRPr lang="ko-KR" altLang="en-US" sz="4400" b="1" spc="-150">
              <a:solidFill>
                <a:schemeClr val="bg1"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7" y="2211262"/>
            <a:ext cx="3068873" cy="13015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E N</a:t>
            </a:r>
            <a:r>
              <a:rPr lang="ko-KR" altLang="en-US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 </a:t>
            </a:r>
            <a:r>
              <a: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D.</a:t>
            </a:r>
            <a:endParaRPr lang="en-US" altLang="ko-KR" sz="8000" b="1" spc="-15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53048" y="6334052"/>
            <a:ext cx="3238952" cy="523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5187231" cy="1873058"/>
            <a:chOff x="527769" y="1728426"/>
            <a:chExt cx="5187231" cy="1873058"/>
          </a:xfrm>
        </p:grpSpPr>
        <p:sp>
          <p:nvSpPr>
            <p:cNvPr id="18" name="TextBox 17"/>
            <p:cNvSpPr txBox="1"/>
            <p:nvPr/>
          </p:nvSpPr>
          <p:spPr>
            <a:xfrm>
              <a:off x="558059" y="3058923"/>
              <a:ext cx="4486381" cy="5425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0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Connector/J </a:t>
              </a:r>
              <a:r>
                <a:rPr lang="ko-KR" altLang="en-US" sz="30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다운로드</a:t>
              </a:r>
              <a:r>
                <a:rPr lang="en-US" altLang="ko-KR" sz="30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/</a:t>
              </a:r>
              <a:r>
                <a:rPr lang="ko-KR" altLang="en-US" sz="30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설정</a:t>
              </a:r>
              <a:endParaRPr lang="ko-KR" altLang="en-US" sz="3000" b="1" spc="-150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64121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2.</a:t>
              </a:r>
              <a:endPara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"/>
          <p:cNvSpPr/>
          <p:nvPr/>
        </p:nvSpPr>
        <p:spPr>
          <a:xfrm>
            <a:off x="9820275" y="6491287"/>
            <a:ext cx="2247900" cy="23812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53048" y="6334052"/>
            <a:ext cx="3238952" cy="523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18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1327" y="686346"/>
            <a:ext cx="4609404" cy="543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 spc="-150">
                <a:solidFill>
                  <a:srgbClr val="808080"/>
                </a:solidFill>
                <a:latin typeface="+mj-lt"/>
                <a:ea typeface="THE명품고딕L"/>
              </a:rPr>
              <a:t>Connector/J </a:t>
            </a:r>
            <a:r>
              <a: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rPr>
              <a:t>다운로드</a:t>
            </a:r>
            <a:r>
              <a:rPr lang="en-US" altLang="ko-KR" sz="3000" b="1" spc="-150">
                <a:solidFill>
                  <a:srgbClr val="808080"/>
                </a:solidFill>
                <a:latin typeface="+mj-lt"/>
                <a:ea typeface="THE명품고딕L"/>
              </a:rPr>
              <a:t>/</a:t>
            </a:r>
            <a:r>
              <a: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rPr>
              <a:t>설정</a:t>
            </a:r>
            <a:endParaRPr lang="ko-KR" altLang="en-US" sz="3000" b="1" spc="-150">
              <a:solidFill>
                <a:srgbClr val="808080"/>
              </a:solidFill>
              <a:latin typeface="+mj-lt"/>
              <a:ea typeface="THE명품고딕L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3"/>
          <a:srcRect b="31020"/>
          <a:stretch>
            <a:fillRect/>
          </a:stretch>
        </p:blipFill>
        <p:spPr>
          <a:xfrm>
            <a:off x="482525" y="2584074"/>
            <a:ext cx="8649907" cy="3705975"/>
          </a:xfrm>
          <a:prstGeom prst="rect">
            <a:avLst/>
          </a:prstGeom>
        </p:spPr>
      </p:pic>
      <p:sp>
        <p:nvSpPr>
          <p:cNvPr id="64" name=""/>
          <p:cNvSpPr txBox="1"/>
          <p:nvPr/>
        </p:nvSpPr>
        <p:spPr>
          <a:xfrm>
            <a:off x="472015" y="2073698"/>
            <a:ext cx="4866217" cy="3627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/>
              <a:t>https://www.mysql.com/downloads/</a:t>
            </a:r>
            <a:endParaRPr lang="en-US"/>
          </a:p>
        </p:txBody>
      </p:sp>
      <p:sp>
        <p:nvSpPr>
          <p:cNvPr id="65" name=""/>
          <p:cNvSpPr/>
          <p:nvPr/>
        </p:nvSpPr>
        <p:spPr>
          <a:xfrm>
            <a:off x="6311899" y="4550833"/>
            <a:ext cx="1259416" cy="30691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18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61" y="654596"/>
            <a:ext cx="4485579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b="1" spc="-150">
                <a:solidFill>
                  <a:srgbClr val="808080"/>
                </a:solidFill>
                <a:latin typeface="+mj-lt"/>
                <a:ea typeface="THE명품고딕L"/>
              </a:rPr>
              <a:t>Connector/J </a:t>
            </a:r>
            <a:r>
              <a: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rPr>
              <a:t>다운로드</a:t>
            </a:r>
            <a:r>
              <a:rPr lang="en-US" altLang="ko-KR" sz="3000" b="1" spc="-150">
                <a:solidFill>
                  <a:srgbClr val="808080"/>
                </a:solidFill>
                <a:latin typeface="+mj-lt"/>
                <a:ea typeface="THE명품고딕L"/>
              </a:rPr>
              <a:t>/</a:t>
            </a:r>
            <a:r>
              <a: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rPr>
              <a:t>설정</a:t>
            </a:r>
            <a:endParaRPr lang="ko-KR" altLang="en-US" sz="3000" b="1" spc="-150">
              <a:solidFill>
                <a:srgbClr val="808080"/>
              </a:solidFill>
              <a:latin typeface="+mj-lt"/>
              <a:ea typeface="THE명품고딕L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69" name=""/>
          <p:cNvPicPr>
            <a:picLocks noChangeAspect="1"/>
          </p:cNvPicPr>
          <p:nvPr/>
        </p:nvPicPr>
        <p:blipFill rotWithShape="1">
          <a:blip r:embed="rId3"/>
          <a:srcRect b="20320"/>
          <a:stretch>
            <a:fillRect/>
          </a:stretch>
        </p:blipFill>
        <p:spPr>
          <a:xfrm>
            <a:off x="454758" y="1996157"/>
            <a:ext cx="4667901" cy="4440486"/>
          </a:xfrm>
          <a:prstGeom prst="rect">
            <a:avLst/>
          </a:prstGeom>
        </p:spPr>
      </p:pic>
      <p:sp>
        <p:nvSpPr>
          <p:cNvPr id="72" name=""/>
          <p:cNvSpPr/>
          <p:nvPr/>
        </p:nvSpPr>
        <p:spPr>
          <a:xfrm>
            <a:off x="692149" y="5650441"/>
            <a:ext cx="4275666" cy="30691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18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61" y="654596"/>
            <a:ext cx="4485579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b="1" spc="-150">
                <a:solidFill>
                  <a:srgbClr val="808080"/>
                </a:solidFill>
                <a:latin typeface="+mj-lt"/>
                <a:ea typeface="THE명품고딕L"/>
              </a:rPr>
              <a:t>Connector/J </a:t>
            </a:r>
            <a:r>
              <a: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rPr>
              <a:t>다운로드</a:t>
            </a:r>
            <a:r>
              <a:rPr lang="en-US" altLang="ko-KR" sz="3000" b="1" spc="-150">
                <a:solidFill>
                  <a:srgbClr val="808080"/>
                </a:solidFill>
                <a:latin typeface="+mj-lt"/>
                <a:ea typeface="THE명품고딕L"/>
              </a:rPr>
              <a:t>/</a:t>
            </a:r>
            <a:r>
              <a: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rPr>
              <a:t>설정</a:t>
            </a:r>
            <a:endParaRPr lang="ko-KR" altLang="en-US" sz="3000" b="1" spc="-150">
              <a:solidFill>
                <a:srgbClr val="808080"/>
              </a:solidFill>
              <a:latin typeface="+mj-lt"/>
              <a:ea typeface="THE명품고딕L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6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2872" y="2014754"/>
            <a:ext cx="9107171" cy="4458322"/>
          </a:xfrm>
          <a:prstGeom prst="rect">
            <a:avLst/>
          </a:prstGeom>
        </p:spPr>
      </p:pic>
      <p:sp>
        <p:nvSpPr>
          <p:cNvPr id="70" name=""/>
          <p:cNvSpPr/>
          <p:nvPr/>
        </p:nvSpPr>
        <p:spPr>
          <a:xfrm>
            <a:off x="8544984" y="4951940"/>
            <a:ext cx="963082" cy="30691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18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61" y="654596"/>
            <a:ext cx="4485579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b="1" spc="-150">
                <a:solidFill>
                  <a:srgbClr val="808080"/>
                </a:solidFill>
                <a:latin typeface="+mj-lt"/>
                <a:ea typeface="THE명품고딕L"/>
              </a:rPr>
              <a:t>Connector/J </a:t>
            </a:r>
            <a:r>
              <a: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rPr>
              <a:t>다운로드</a:t>
            </a:r>
            <a:r>
              <a:rPr lang="en-US" altLang="ko-KR" sz="3000" b="1" spc="-150">
                <a:solidFill>
                  <a:srgbClr val="808080"/>
                </a:solidFill>
                <a:latin typeface="+mj-lt"/>
                <a:ea typeface="THE명품고딕L"/>
              </a:rPr>
              <a:t>/</a:t>
            </a:r>
            <a:r>
              <a: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rPr>
              <a:t>설정</a:t>
            </a:r>
            <a:endParaRPr lang="ko-KR" altLang="en-US" sz="3000" b="1" spc="-150">
              <a:solidFill>
                <a:srgbClr val="808080"/>
              </a:solidFill>
              <a:latin typeface="+mj-lt"/>
              <a:ea typeface="THE명품고딕L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69" name=""/>
          <p:cNvPicPr>
            <a:picLocks noChangeAspect="1"/>
          </p:cNvPicPr>
          <p:nvPr/>
        </p:nvPicPr>
        <p:blipFill rotWithShape="1">
          <a:blip r:embed="rId3"/>
          <a:srcRect l="6100" b="8220"/>
          <a:stretch>
            <a:fillRect/>
          </a:stretch>
        </p:blipFill>
        <p:spPr>
          <a:xfrm>
            <a:off x="254000" y="1683073"/>
            <a:ext cx="3909005" cy="2719271"/>
          </a:xfrm>
          <a:prstGeom prst="rect">
            <a:avLst/>
          </a:prstGeom>
        </p:spPr>
      </p:pic>
      <p:pic>
        <p:nvPicPr>
          <p:cNvPr id="7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3482" y="4697823"/>
            <a:ext cx="5182323" cy="1695686"/>
          </a:xfrm>
          <a:prstGeom prst="rect">
            <a:avLst/>
          </a:prstGeom>
        </p:spPr>
      </p:pic>
      <p:sp>
        <p:nvSpPr>
          <p:cNvPr id="71" name=""/>
          <p:cNvSpPr/>
          <p:nvPr/>
        </p:nvSpPr>
        <p:spPr>
          <a:xfrm>
            <a:off x="416985" y="3999440"/>
            <a:ext cx="2656415" cy="30691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2" name=""/>
          <p:cNvSpPr/>
          <p:nvPr/>
        </p:nvSpPr>
        <p:spPr>
          <a:xfrm>
            <a:off x="579968" y="5908674"/>
            <a:ext cx="3069165" cy="30691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18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61" y="654596"/>
            <a:ext cx="4485579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b="1" spc="-150">
                <a:solidFill>
                  <a:srgbClr val="808080"/>
                </a:solidFill>
                <a:latin typeface="+mj-lt"/>
                <a:ea typeface="THE명품고딕L"/>
              </a:rPr>
              <a:t>Connector/J </a:t>
            </a:r>
            <a:r>
              <a: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rPr>
              <a:t>다운로드</a:t>
            </a:r>
            <a:r>
              <a:rPr lang="en-US" altLang="ko-KR" sz="3000" b="1" spc="-150">
                <a:solidFill>
                  <a:srgbClr val="808080"/>
                </a:solidFill>
                <a:latin typeface="+mj-lt"/>
                <a:ea typeface="THE명품고딕L"/>
              </a:rPr>
              <a:t>/</a:t>
            </a:r>
            <a:r>
              <a: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rPr>
              <a:t>설정</a:t>
            </a:r>
            <a:endParaRPr lang="ko-KR" altLang="en-US" sz="3000" b="1" spc="-150">
              <a:solidFill>
                <a:srgbClr val="808080"/>
              </a:solidFill>
              <a:latin typeface="+mj-lt"/>
              <a:ea typeface="THE명품고딕L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6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021" y="2001765"/>
            <a:ext cx="2562582" cy="1028843"/>
          </a:xfrm>
          <a:prstGeom prst="rect">
            <a:avLst/>
          </a:prstGeom>
        </p:spPr>
      </p:pic>
      <p:pic>
        <p:nvPicPr>
          <p:cNvPr id="7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2586" y="3735917"/>
            <a:ext cx="6811325" cy="2762635"/>
          </a:xfrm>
          <a:prstGeom prst="rect">
            <a:avLst/>
          </a:prstGeom>
        </p:spPr>
      </p:pic>
      <p:sp>
        <p:nvSpPr>
          <p:cNvPr id="73" name=""/>
          <p:cNvSpPr txBox="1"/>
          <p:nvPr/>
        </p:nvSpPr>
        <p:spPr>
          <a:xfrm>
            <a:off x="7404099" y="5369065"/>
            <a:ext cx="4368801" cy="118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이클립스 왼쪽 </a:t>
            </a:r>
            <a:r>
              <a:rPr lang="en-US" altLang="ko-KR"/>
              <a:t>Package Explorer -&gt;</a:t>
            </a:r>
            <a:endParaRPr lang="en-US" altLang="ko-KR"/>
          </a:p>
          <a:p>
            <a:pPr>
              <a:defRPr/>
            </a:pPr>
            <a:r>
              <a:rPr lang="en-US" altLang="ko-KR"/>
              <a:t>JRE</a:t>
            </a:r>
            <a:r>
              <a:rPr lang="ko-KR" altLang="en-US"/>
              <a:t> </a:t>
            </a:r>
            <a:r>
              <a:rPr lang="en-US" altLang="ko-KR"/>
              <a:t>System Library </a:t>
            </a:r>
            <a:r>
              <a:rPr lang="ko-KR" altLang="en-US"/>
              <a:t>우클릭</a:t>
            </a:r>
            <a:r>
              <a:rPr lang="en-US" altLang="ko-KR"/>
              <a:t>-&gt;</a:t>
            </a:r>
            <a:endParaRPr lang="en-US" altLang="ko-KR"/>
          </a:p>
          <a:p>
            <a:pPr>
              <a:defRPr/>
            </a:pPr>
            <a:r>
              <a:rPr lang="en-US" altLang="ko-KR"/>
              <a:t>Build Path-&gt;</a:t>
            </a:r>
            <a:endParaRPr lang="en-US" altLang="ko-KR"/>
          </a:p>
          <a:p>
            <a:pPr>
              <a:defRPr/>
            </a:pPr>
            <a:r>
              <a:rPr lang="en-US" altLang="ko-KR"/>
              <a:t>Configure Build Path..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5899</ep:Words>
  <ep:PresentationFormat>와이드스크린</ep:PresentationFormat>
  <ep:Paragraphs>884</ep:Paragraphs>
  <ep:Slides>33</ep:Slides>
  <ep:Notes>130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ep:HeadingPairs>
  <ep:TitlesOfParts>
    <vt:vector size="3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2015-07-07T04:48:58.000</dcterms:created>
  <dc:creator>Saebyeol Yu</dc:creator>
  <cp:lastModifiedBy>jwg13</cp:lastModifiedBy>
  <dcterms:modified xsi:type="dcterms:W3CDTF">2020-12-06T08:24:24.037</dcterms:modified>
  <cp:revision>626</cp:revision>
  <dc:title>PowerPoint 프레젠테이션</dc:title>
  <cp:version>1000.0000.01</cp:version>
</cp:coreProperties>
</file>