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DF4B4-429A-4D45-9827-C76A342AE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74AADB-6CEF-4BA5-812E-1F7823C18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4B4CD-57BE-428E-9EE6-8FB3982F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DEFF-C7BE-4291-8BC1-0D37012498D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DE92E-CFAC-45F0-A4F6-892F35117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19418-D060-477B-8575-3ECFBEB6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338-6C38-419C-B89E-7FD89480A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48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D5BF0-55B6-46C1-B2B3-507B33E3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FBCD3D-1311-4973-8120-96EC49535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45C40-8FEB-4128-8937-CC017175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DEFF-C7BE-4291-8BC1-0D37012498D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AA368-24CD-4AA3-AC60-468CC828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D9544-B2B1-47F7-8781-8CFE4CE5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338-6C38-419C-B89E-7FD89480A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43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9F145C-D9F2-4181-B442-A723F79A2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FED746-3509-4315-8A82-5021673A3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25C94-5ED6-470D-B462-0DE3D7EC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DEFF-C7BE-4291-8BC1-0D37012498D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C091E-A3AB-40A3-B850-AF099691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B35B9-A33F-48DB-8E5D-3FD36D56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338-6C38-419C-B89E-7FD89480A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6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E05B0-F444-4DA2-8F97-FD6A267D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2E635-D96F-41E8-B55A-C734A5D77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E968C3-03A1-4966-AE55-F1F7A5E6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DEFF-C7BE-4291-8BC1-0D37012498D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625E2-61A8-4BB2-9E8D-98620296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D8602-AAA4-4CB9-B651-7ABC8B7E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338-6C38-419C-B89E-7FD89480A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21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616FD-07E3-45AD-9BEB-67FA9F7B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BEBFAA-00BB-4C8A-874E-AE7F35C7B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EAC0E-6D05-4AA0-AB2D-436DE6E9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DEFF-C7BE-4291-8BC1-0D37012498D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32314E-5314-4A52-8FCE-4EC18AE5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BEE7C-F823-4424-998C-FA334F49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338-6C38-419C-B89E-7FD89480A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D9737-2739-40AE-8EF4-D8439A05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C8ECE-855D-41AB-866D-FA1862740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00C1E-AA6E-46EA-9E56-61F7EE622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B48408-B1D5-4EB0-850D-E58698D3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DEFF-C7BE-4291-8BC1-0D37012498D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0702BE-CC18-44D7-BB42-F961F09E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5FC9D2-7995-4742-8978-1BD1EDB6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338-6C38-419C-B89E-7FD89480A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40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DEB5E-859E-4437-856A-B3ED8B2F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B5C25-BC15-4EEB-9262-51899DB66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0CE4F-6191-486D-9A6D-BE92C794C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983CD3-111D-4CBC-9934-7904F7725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38BA40-3D26-4BF7-9234-726AF393A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50DA66-A144-46AD-986D-13125112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DEFF-C7BE-4291-8BC1-0D37012498D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FA1DDE-13AD-44A6-8D20-BD02DF75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B84C4B-BAAD-4E0C-AE51-D83C75F5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338-6C38-419C-B89E-7FD89480A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50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51E3D-8843-46A7-9408-C593509E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7352F-17AC-41AC-9184-B4C9FE7F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DEFF-C7BE-4291-8BC1-0D37012498D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CAA41A-B224-4D0D-B614-1F180BC5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FDCCE1-5715-4F59-A07B-702CCE44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338-6C38-419C-B89E-7FD89480A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01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0BB82C-320D-4932-8F79-CB340306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DEFF-C7BE-4291-8BC1-0D37012498D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DE0222-5F93-4F79-815D-57B64197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5C4CF4-5353-4864-B8C9-7D029032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338-6C38-419C-B89E-7FD89480A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82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17CBB-04BA-4FB6-8AF5-DFBFE068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B2B33-1B4D-4289-B742-16DD865A2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456267-1C73-43D5-A7C2-6F52E364F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BF4AB-0475-42EE-B235-B9EBA4A8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DEFF-C7BE-4291-8BC1-0D37012498D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6FE8A2-B100-4327-BF7A-416F30E2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BB4C8C-2BC2-461A-95F0-9319CA50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338-6C38-419C-B89E-7FD89480A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3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F79BE-500C-4390-BB1E-C2568DAF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51A92B-71E9-4260-9E6F-FFEF9C775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A27A5-4502-44DE-9D9D-7DEC317D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A78FC0-669E-41A3-B6EC-12F4E671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DEFF-C7BE-4291-8BC1-0D37012498D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7E1047-7080-4974-A1D9-7C942A82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A88726-F916-4A92-BB93-46D1E66C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7338-6C38-419C-B89E-7FD89480A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3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F1CE6F-6600-4340-A90D-76C7CDA5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B226DE-D121-49A7-9164-29C9D8FC5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6506C-D0B4-4931-80FE-D02BB300B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ADEFF-C7BE-4291-8BC1-0D37012498D4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63715-6162-4455-AE0A-1921E137F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1330C-9383-4F33-BD66-027822351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27338-6C38-419C-B89E-7FD89480A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2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8ADB6-AFAE-42EA-A53C-DD8EAF0A2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테스트 분석 결과</a:t>
            </a:r>
          </a:p>
        </p:txBody>
      </p:sp>
    </p:spTree>
    <p:extLst>
      <p:ext uri="{BB962C8B-B14F-4D97-AF65-F5344CB8AC3E}">
        <p14:creationId xmlns:p14="http://schemas.microsoft.com/office/powerpoint/2010/main" val="155768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07ECB-F1AF-419C-B30A-B46A283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소비자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2B43FC-5308-4D4D-84AE-0FD2433DA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50449"/>
              </p:ext>
            </p:extLst>
          </p:nvPr>
        </p:nvGraphicFramePr>
        <p:xfrm>
          <a:off x="1247198" y="2122881"/>
          <a:ext cx="1974780" cy="18545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390">
                  <a:extLst>
                    <a:ext uri="{9D8B030D-6E8A-4147-A177-3AD203B41FA5}">
                      <a16:colId xmlns:a16="http://schemas.microsoft.com/office/drawing/2014/main" val="4222681928"/>
                    </a:ext>
                  </a:extLst>
                </a:gridCol>
                <a:gridCol w="987390">
                  <a:extLst>
                    <a:ext uri="{9D8B030D-6E8A-4147-A177-3AD203B41FA5}">
                      <a16:colId xmlns:a16="http://schemas.microsoft.com/office/drawing/2014/main" val="2406952606"/>
                    </a:ext>
                  </a:extLst>
                </a:gridCol>
              </a:tblGrid>
              <a:tr h="3090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연령대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응답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4815909"/>
                  </a:ext>
                </a:extLst>
              </a:tr>
              <a:tr h="3090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r>
                        <a:rPr lang="ko-KR" altLang="en-US" sz="1100" u="none" strike="noStrike">
                          <a:effectLst/>
                        </a:rPr>
                        <a:t>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9267226"/>
                  </a:ext>
                </a:extLst>
              </a:tr>
              <a:tr h="3090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20</a:t>
                      </a:r>
                      <a:r>
                        <a:rPr lang="ko-KR" altLang="en-US" sz="1100" u="none" strike="noStrike">
                          <a:effectLst/>
                        </a:rPr>
                        <a:t>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3788148"/>
                  </a:ext>
                </a:extLst>
              </a:tr>
              <a:tr h="3090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r>
                        <a:rPr lang="ko-KR" altLang="en-US" sz="1100" u="none" strike="noStrike">
                          <a:effectLst/>
                        </a:rPr>
                        <a:t>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8645660"/>
                  </a:ext>
                </a:extLst>
              </a:tr>
              <a:tr h="3090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r>
                        <a:rPr lang="ko-KR" altLang="en-US" sz="1100" u="none" strike="noStrike">
                          <a:effectLst/>
                        </a:rPr>
                        <a:t>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4627728"/>
                  </a:ext>
                </a:extLst>
              </a:tr>
              <a:tr h="3090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r>
                        <a:rPr lang="ko-KR" altLang="en-US" sz="1100" u="none" strike="noStrike">
                          <a:effectLst/>
                        </a:rPr>
                        <a:t>대 이상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64345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995A61C-7F1D-4863-A210-2066B30C7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91148"/>
              </p:ext>
            </p:extLst>
          </p:nvPr>
        </p:nvGraphicFramePr>
        <p:xfrm>
          <a:off x="3675829" y="2122881"/>
          <a:ext cx="1974780" cy="1236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390">
                  <a:extLst>
                    <a:ext uri="{9D8B030D-6E8A-4147-A177-3AD203B41FA5}">
                      <a16:colId xmlns:a16="http://schemas.microsoft.com/office/drawing/2014/main" val="3847047353"/>
                    </a:ext>
                  </a:extLst>
                </a:gridCol>
                <a:gridCol w="987390">
                  <a:extLst>
                    <a:ext uri="{9D8B030D-6E8A-4147-A177-3AD203B41FA5}">
                      <a16:colId xmlns:a16="http://schemas.microsoft.com/office/drawing/2014/main" val="3057392097"/>
                    </a:ext>
                  </a:extLst>
                </a:gridCol>
              </a:tblGrid>
              <a:tr h="3090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응답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9045509"/>
                  </a:ext>
                </a:extLst>
              </a:tr>
              <a:tr h="3090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여성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789566"/>
                  </a:ext>
                </a:extLst>
              </a:tr>
              <a:tr h="3090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남성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4626404"/>
                  </a:ext>
                </a:extLst>
              </a:tr>
              <a:tr h="3090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명시 안함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26966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D1C9A75-D064-4690-B0CC-E82F67AB4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01211"/>
              </p:ext>
            </p:extLst>
          </p:nvPr>
        </p:nvGraphicFramePr>
        <p:xfrm>
          <a:off x="6104459" y="2136637"/>
          <a:ext cx="2575828" cy="15454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2950">
                  <a:extLst>
                    <a:ext uri="{9D8B030D-6E8A-4147-A177-3AD203B41FA5}">
                      <a16:colId xmlns:a16="http://schemas.microsoft.com/office/drawing/2014/main" val="4086741738"/>
                    </a:ext>
                  </a:extLst>
                </a:gridCol>
                <a:gridCol w="1062878">
                  <a:extLst>
                    <a:ext uri="{9D8B030D-6E8A-4147-A177-3AD203B41FA5}">
                      <a16:colId xmlns:a16="http://schemas.microsoft.com/office/drawing/2014/main" val="2185677840"/>
                    </a:ext>
                  </a:extLst>
                </a:gridCol>
              </a:tblGrid>
              <a:tr h="3090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응답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1001015"/>
                  </a:ext>
                </a:extLst>
              </a:tr>
              <a:tr h="3090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직장인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자영업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6525982"/>
                  </a:ext>
                </a:extLst>
              </a:tr>
              <a:tr h="3090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학생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5502747"/>
                  </a:ext>
                </a:extLst>
              </a:tr>
              <a:tr h="3090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주부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7744177"/>
                  </a:ext>
                </a:extLst>
              </a:tr>
              <a:tr h="3090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명시 안함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246748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CBCBB55-5CDD-43E4-BAEC-3E58C7D12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486281"/>
              </p:ext>
            </p:extLst>
          </p:nvPr>
        </p:nvGraphicFramePr>
        <p:xfrm>
          <a:off x="9134138" y="2136637"/>
          <a:ext cx="2448262" cy="1236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8909">
                  <a:extLst>
                    <a:ext uri="{9D8B030D-6E8A-4147-A177-3AD203B41FA5}">
                      <a16:colId xmlns:a16="http://schemas.microsoft.com/office/drawing/2014/main" val="3763658911"/>
                    </a:ext>
                  </a:extLst>
                </a:gridCol>
                <a:gridCol w="1039353">
                  <a:extLst>
                    <a:ext uri="{9D8B030D-6E8A-4147-A177-3AD203B41FA5}">
                      <a16:colId xmlns:a16="http://schemas.microsoft.com/office/drawing/2014/main" val="1890417118"/>
                    </a:ext>
                  </a:extLst>
                </a:gridCol>
              </a:tblGrid>
              <a:tr h="3090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성별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응답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8162208"/>
                  </a:ext>
                </a:extLst>
              </a:tr>
              <a:tr h="3090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r>
                        <a:rPr lang="ko-KR" altLang="en-US" sz="1100" u="none" strike="noStrike" dirty="0">
                          <a:effectLst/>
                        </a:rPr>
                        <a:t>인 가구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3109458"/>
                  </a:ext>
                </a:extLst>
              </a:tr>
              <a:tr h="3090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r>
                        <a:rPr lang="ko-KR" altLang="en-US" sz="1100" u="none" strike="noStrike">
                          <a:effectLst/>
                        </a:rPr>
                        <a:t>인 가구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5607138"/>
                  </a:ext>
                </a:extLst>
              </a:tr>
              <a:tr h="3090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</a:rPr>
                        <a:t>인 이상 가구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648857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622D8A7-05A3-4505-A958-B1D5B8AB0EBF}"/>
              </a:ext>
            </a:extLst>
          </p:cNvPr>
          <p:cNvSpPr txBox="1"/>
          <p:nvPr/>
        </p:nvSpPr>
        <p:spPr>
          <a:xfrm>
            <a:off x="1580148" y="4314425"/>
            <a:ext cx="3682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전체 </a:t>
            </a:r>
            <a:r>
              <a:rPr lang="en-US" altLang="ko-KR" dirty="0"/>
              <a:t>: 92</a:t>
            </a:r>
            <a:r>
              <a:rPr lang="ko-KR" altLang="en-US" dirty="0"/>
              <a:t>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질병이 있음 체크</a:t>
            </a:r>
            <a:r>
              <a:rPr lang="en-US" altLang="ko-KR" dirty="0"/>
              <a:t>: 56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ko-KR" altLang="en-US" dirty="0" err="1"/>
              <a:t>알러지</a:t>
            </a:r>
            <a:r>
              <a:rPr lang="ko-KR" altLang="en-US" dirty="0"/>
              <a:t> 체크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32</a:t>
            </a:r>
            <a:r>
              <a:rPr lang="ko-KR" altLang="en-US" dirty="0"/>
              <a:t>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DE25D-D555-485E-B6C6-77AB5FE47C41}"/>
              </a:ext>
            </a:extLst>
          </p:cNvPr>
          <p:cNvSpPr txBox="1"/>
          <p:nvPr/>
        </p:nvSpPr>
        <p:spPr>
          <a:xfrm>
            <a:off x="5643048" y="4253830"/>
            <a:ext cx="3880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게시물</a:t>
            </a:r>
            <a:r>
              <a:rPr lang="en-US" altLang="ko-KR" dirty="0"/>
              <a:t>: </a:t>
            </a: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인스타 </a:t>
            </a:r>
            <a:r>
              <a:rPr lang="en-US" altLang="ko-KR" dirty="0"/>
              <a:t>5, </a:t>
            </a:r>
            <a:r>
              <a:rPr lang="ko-KR" altLang="en-US" dirty="0" err="1"/>
              <a:t>틱톡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</a:p>
          <a:p>
            <a:endParaRPr lang="en-US" altLang="ko-KR" dirty="0"/>
          </a:p>
          <a:p>
            <a:r>
              <a:rPr lang="ko-KR" altLang="en-US" dirty="0"/>
              <a:t>주문 대비 </a:t>
            </a:r>
            <a:r>
              <a:rPr lang="en-US" altLang="ko-KR" dirty="0"/>
              <a:t>10% </a:t>
            </a:r>
            <a:r>
              <a:rPr lang="ko-KR" altLang="en-US" dirty="0"/>
              <a:t>가 게시물이 됨</a:t>
            </a:r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id="{792C7A5C-0CCD-4C6B-A3CD-A378AE9CB196}"/>
              </a:ext>
            </a:extLst>
          </p:cNvPr>
          <p:cNvSpPr/>
          <p:nvPr/>
        </p:nvSpPr>
        <p:spPr>
          <a:xfrm>
            <a:off x="1066800" y="2886076"/>
            <a:ext cx="513348" cy="361950"/>
          </a:xfrm>
          <a:prstGeom prst="arc">
            <a:avLst>
              <a:gd name="adj1" fmla="val 2636719"/>
              <a:gd name="adj2" fmla="val 186930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2760F-ADA5-4447-944E-B7BAF5029361}"/>
              </a:ext>
            </a:extLst>
          </p:cNvPr>
          <p:cNvSpPr txBox="1"/>
          <p:nvPr/>
        </p:nvSpPr>
        <p:spPr>
          <a:xfrm>
            <a:off x="290224" y="2886076"/>
            <a:ext cx="866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약 </a:t>
            </a:r>
            <a:r>
              <a:rPr lang="en-US" altLang="ko-KR" sz="1400" dirty="0"/>
              <a:t>77%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0872CD-B0F3-4ADD-810E-049EE0355847}"/>
              </a:ext>
            </a:extLst>
          </p:cNvPr>
          <p:cNvSpPr txBox="1"/>
          <p:nvPr/>
        </p:nvSpPr>
        <p:spPr>
          <a:xfrm>
            <a:off x="3819524" y="3622344"/>
            <a:ext cx="1974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67%</a:t>
            </a:r>
            <a:r>
              <a:rPr lang="ko-KR" altLang="en-US" sz="1400" dirty="0"/>
              <a:t>가 </a:t>
            </a:r>
            <a:r>
              <a:rPr lang="en-US" altLang="ko-KR" sz="1400" dirty="0"/>
              <a:t>2030 </a:t>
            </a:r>
            <a:r>
              <a:rPr lang="ko-KR" altLang="en-US" sz="1400" dirty="0"/>
              <a:t>여성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9214F6-B579-4AB7-9049-F326673E74F1}"/>
              </a:ext>
            </a:extLst>
          </p:cNvPr>
          <p:cNvSpPr txBox="1"/>
          <p:nvPr/>
        </p:nvSpPr>
        <p:spPr>
          <a:xfrm>
            <a:off x="5643047" y="5425752"/>
            <a:ext cx="5426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강아지 좋아하는 음식 없음</a:t>
            </a:r>
            <a:r>
              <a:rPr lang="en-US" altLang="ko-KR" dirty="0"/>
              <a:t>: 7</a:t>
            </a:r>
            <a:r>
              <a:rPr lang="ko-KR" altLang="en-US" dirty="0"/>
              <a:t>명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그 중 </a:t>
            </a:r>
            <a:r>
              <a:rPr lang="en-US" altLang="ko-KR" dirty="0"/>
              <a:t>3</a:t>
            </a:r>
            <a:r>
              <a:rPr lang="ko-KR" altLang="en-US" dirty="0"/>
              <a:t>명은 뭐든 좋아함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실제 좋아하는 음식 없음 체크</a:t>
            </a:r>
            <a:r>
              <a:rPr lang="en-US" altLang="ko-KR" dirty="0"/>
              <a:t>: 4</a:t>
            </a:r>
            <a:r>
              <a:rPr lang="ko-KR" altLang="en-US" dirty="0"/>
              <a:t>명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4%)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26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07ECB-F1AF-419C-B30A-B46A2831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제품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6314DB1-B7C7-4B9E-A1A7-8649D5D59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5395"/>
              </p:ext>
            </p:extLst>
          </p:nvPr>
        </p:nvGraphicFramePr>
        <p:xfrm>
          <a:off x="882434" y="1947417"/>
          <a:ext cx="1897467" cy="29853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655">
                  <a:extLst>
                    <a:ext uri="{9D8B030D-6E8A-4147-A177-3AD203B41FA5}">
                      <a16:colId xmlns:a16="http://schemas.microsoft.com/office/drawing/2014/main" val="2362153656"/>
                    </a:ext>
                  </a:extLst>
                </a:gridCol>
                <a:gridCol w="792812">
                  <a:extLst>
                    <a:ext uri="{9D8B030D-6E8A-4147-A177-3AD203B41FA5}">
                      <a16:colId xmlns:a16="http://schemas.microsoft.com/office/drawing/2014/main" val="4137115460"/>
                    </a:ext>
                  </a:extLst>
                </a:gridCol>
              </a:tblGrid>
              <a:tr h="2296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제품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주문수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8243266"/>
                  </a:ext>
                </a:extLst>
              </a:tr>
              <a:tr h="2296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계란찜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1819591"/>
                  </a:ext>
                </a:extLst>
              </a:tr>
              <a:tr h="2296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계란죽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7789390"/>
                  </a:ext>
                </a:extLst>
              </a:tr>
              <a:tr h="2296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고구마만쥬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71022"/>
                  </a:ext>
                </a:extLst>
              </a:tr>
              <a:tr h="2296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김밥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4835734"/>
                  </a:ext>
                </a:extLst>
              </a:tr>
              <a:tr h="2296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리코타치즈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0802980"/>
                  </a:ext>
                </a:extLst>
              </a:tr>
              <a:tr h="2296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멍치킨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1229928"/>
                  </a:ext>
                </a:extLst>
              </a:tr>
              <a:tr h="2296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소고기무국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3397977"/>
                  </a:ext>
                </a:extLst>
              </a:tr>
              <a:tr h="2296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소시지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9913941"/>
                  </a:ext>
                </a:extLst>
              </a:tr>
              <a:tr h="2296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아이스크림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990119"/>
                  </a:ext>
                </a:extLst>
              </a:tr>
              <a:tr h="2296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치즈볼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440894"/>
                  </a:ext>
                </a:extLst>
              </a:tr>
              <a:tr h="2296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피자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8971818"/>
                  </a:ext>
                </a:extLst>
              </a:tr>
              <a:tr h="22963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79807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EAC6B5-0298-4FA4-8739-E72AAD061BB2}"/>
              </a:ext>
            </a:extLst>
          </p:cNvPr>
          <p:cNvSpPr txBox="1"/>
          <p:nvPr/>
        </p:nvSpPr>
        <p:spPr>
          <a:xfrm flipH="1">
            <a:off x="523435" y="5110067"/>
            <a:ext cx="2516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가지 제품 중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r>
              <a:rPr lang="en-US" altLang="ko-KR" dirty="0"/>
              <a:t>(</a:t>
            </a:r>
            <a:r>
              <a:rPr lang="ko-KR" altLang="en-US" dirty="0" err="1"/>
              <a:t>멍치킨</a:t>
            </a:r>
            <a:r>
              <a:rPr lang="en-US" altLang="ko-KR" dirty="0"/>
              <a:t>, </a:t>
            </a:r>
            <a:r>
              <a:rPr lang="ko-KR" altLang="en-US" dirty="0"/>
              <a:t>아이스크림</a:t>
            </a:r>
            <a:r>
              <a:rPr lang="en-US" altLang="ko-KR" dirty="0"/>
              <a:t>)</a:t>
            </a:r>
            <a:r>
              <a:rPr lang="ko-KR" altLang="en-US" dirty="0"/>
              <a:t> 제품이 약 </a:t>
            </a:r>
            <a:r>
              <a:rPr lang="en-US" altLang="ko-KR" dirty="0"/>
              <a:t>42% </a:t>
            </a:r>
            <a:r>
              <a:rPr lang="ko-KR" altLang="en-US" dirty="0"/>
              <a:t>차지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D5FE518-2205-48E7-821A-4AA655D70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660970"/>
              </p:ext>
            </p:extLst>
          </p:nvPr>
        </p:nvGraphicFramePr>
        <p:xfrm>
          <a:off x="3828717" y="2805261"/>
          <a:ext cx="1897468" cy="116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8734">
                  <a:extLst>
                    <a:ext uri="{9D8B030D-6E8A-4147-A177-3AD203B41FA5}">
                      <a16:colId xmlns:a16="http://schemas.microsoft.com/office/drawing/2014/main" val="3663795222"/>
                    </a:ext>
                  </a:extLst>
                </a:gridCol>
                <a:gridCol w="948734">
                  <a:extLst>
                    <a:ext uri="{9D8B030D-6E8A-4147-A177-3AD203B41FA5}">
                      <a16:colId xmlns:a16="http://schemas.microsoft.com/office/drawing/2014/main" val="3574496012"/>
                    </a:ext>
                  </a:extLst>
                </a:gridCol>
              </a:tblGrid>
              <a:tr h="2903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제품 형태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응답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8319782"/>
                  </a:ext>
                </a:extLst>
              </a:tr>
              <a:tr h="2903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유기농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0568759"/>
                  </a:ext>
                </a:extLst>
              </a:tr>
              <a:tr h="2903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대형마트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9409996"/>
                  </a:ext>
                </a:extLst>
              </a:tr>
              <a:tr h="2903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r>
                        <a:rPr lang="ko-KR" altLang="en-US" sz="1100" u="none" strike="noStrike">
                          <a:effectLst/>
                        </a:rPr>
                        <a:t>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4455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FD2E8A-A257-4D5B-9E59-92B3282BF762}"/>
              </a:ext>
            </a:extLst>
          </p:cNvPr>
          <p:cNvSpPr txBox="1"/>
          <p:nvPr/>
        </p:nvSpPr>
        <p:spPr>
          <a:xfrm>
            <a:off x="3592934" y="5110067"/>
            <a:ext cx="2458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제품의 퀄리티가 가격보다 더 중요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적당한 </a:t>
            </a:r>
            <a:r>
              <a:rPr lang="ko-KR" altLang="en-US" dirty="0" err="1"/>
              <a:t>밸런싱</a:t>
            </a:r>
            <a:r>
              <a:rPr lang="ko-KR" altLang="en-US" dirty="0"/>
              <a:t> 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4CD2E47-95ED-47CD-B9CD-1CD49F49D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211871"/>
              </p:ext>
            </p:extLst>
          </p:nvPr>
        </p:nvGraphicFramePr>
        <p:xfrm>
          <a:off x="6579239" y="1936349"/>
          <a:ext cx="5151716" cy="29853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9861">
                  <a:extLst>
                    <a:ext uri="{9D8B030D-6E8A-4147-A177-3AD203B41FA5}">
                      <a16:colId xmlns:a16="http://schemas.microsoft.com/office/drawing/2014/main" val="3996129377"/>
                    </a:ext>
                  </a:extLst>
                </a:gridCol>
                <a:gridCol w="766371">
                  <a:extLst>
                    <a:ext uri="{9D8B030D-6E8A-4147-A177-3AD203B41FA5}">
                      <a16:colId xmlns:a16="http://schemas.microsoft.com/office/drawing/2014/main" val="2512833866"/>
                    </a:ext>
                  </a:extLst>
                </a:gridCol>
                <a:gridCol w="766371">
                  <a:extLst>
                    <a:ext uri="{9D8B030D-6E8A-4147-A177-3AD203B41FA5}">
                      <a16:colId xmlns:a16="http://schemas.microsoft.com/office/drawing/2014/main" val="271162529"/>
                    </a:ext>
                  </a:extLst>
                </a:gridCol>
                <a:gridCol w="766371">
                  <a:extLst>
                    <a:ext uri="{9D8B030D-6E8A-4147-A177-3AD203B41FA5}">
                      <a16:colId xmlns:a16="http://schemas.microsoft.com/office/drawing/2014/main" val="3664445290"/>
                    </a:ext>
                  </a:extLst>
                </a:gridCol>
                <a:gridCol w="766371">
                  <a:extLst>
                    <a:ext uri="{9D8B030D-6E8A-4147-A177-3AD203B41FA5}">
                      <a16:colId xmlns:a16="http://schemas.microsoft.com/office/drawing/2014/main" val="2054526350"/>
                    </a:ext>
                  </a:extLst>
                </a:gridCol>
                <a:gridCol w="766371">
                  <a:extLst>
                    <a:ext uri="{9D8B030D-6E8A-4147-A177-3AD203B41FA5}">
                      <a16:colId xmlns:a16="http://schemas.microsoft.com/office/drawing/2014/main" val="3965433298"/>
                    </a:ext>
                  </a:extLst>
                </a:gridCol>
              </a:tblGrid>
              <a:tr h="271391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r>
                        <a:rPr lang="ko-KR" altLang="en-US" sz="1100" u="none" strike="noStrike">
                          <a:effectLst/>
                        </a:rPr>
                        <a:t>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95~99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94~90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r>
                        <a:rPr lang="ko-KR" altLang="en-US" sz="1100" u="none" strike="noStrike">
                          <a:effectLst/>
                        </a:rPr>
                        <a:t>미만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총계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1477511"/>
                  </a:ext>
                </a:extLst>
              </a:tr>
              <a:tr h="27139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계란찜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3071265"/>
                  </a:ext>
                </a:extLst>
              </a:tr>
              <a:tr h="27139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고구마만쥬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1(</a:t>
                      </a:r>
                      <a:r>
                        <a:rPr lang="ko-KR" altLang="en-US" sz="1100" u="none" strike="noStrike" dirty="0">
                          <a:effectLst/>
                        </a:rPr>
                        <a:t>적당히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1141525"/>
                  </a:ext>
                </a:extLst>
              </a:tr>
              <a:tr h="27139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김밥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0662920"/>
                  </a:ext>
                </a:extLst>
              </a:tr>
              <a:tr h="27139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단호박 아이스크림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1(</a:t>
                      </a:r>
                      <a:r>
                        <a:rPr lang="ko-KR" altLang="en-US" sz="1100" u="none" strike="noStrike" dirty="0">
                          <a:effectLst/>
                        </a:rPr>
                        <a:t>적당히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3000180"/>
                  </a:ext>
                </a:extLst>
              </a:tr>
              <a:tr h="27139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리코타 치즈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0306788"/>
                  </a:ext>
                </a:extLst>
              </a:tr>
              <a:tr h="27139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멍치킨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9749394"/>
                  </a:ext>
                </a:extLst>
              </a:tr>
              <a:tr h="27139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소고기무국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0786396"/>
                  </a:ext>
                </a:extLst>
              </a:tr>
              <a:tr h="27139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소세지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9662004"/>
                  </a:ext>
                </a:extLst>
              </a:tr>
              <a:tr h="27139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치즈볼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5139189"/>
                  </a:ext>
                </a:extLst>
              </a:tr>
              <a:tr h="271391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피자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24550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263F5B-41CE-42FD-B003-3434CCD9E3A9}"/>
              </a:ext>
            </a:extLst>
          </p:cNvPr>
          <p:cNvSpPr txBox="1"/>
          <p:nvPr/>
        </p:nvSpPr>
        <p:spPr>
          <a:xfrm>
            <a:off x="6579239" y="5167310"/>
            <a:ext cx="466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단순한 제품이 만족도가 상대적으로 높음 </a:t>
            </a:r>
            <a:r>
              <a:rPr lang="en-US" altLang="ko-KR" dirty="0"/>
              <a:t>(</a:t>
            </a:r>
            <a:r>
              <a:rPr lang="ko-KR" altLang="en-US" dirty="0"/>
              <a:t>특히 아이스크림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747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E790D-BCAC-4A90-98E1-52FC55ED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서비스 </a:t>
            </a:r>
            <a:r>
              <a:rPr lang="en-US" altLang="ko-KR" dirty="0"/>
              <a:t>– </a:t>
            </a:r>
            <a:r>
              <a:rPr lang="ko-KR" altLang="en-US" dirty="0"/>
              <a:t>레시피</a:t>
            </a:r>
            <a:r>
              <a:rPr lang="en-US" altLang="ko-KR" dirty="0"/>
              <a:t>, </a:t>
            </a:r>
            <a:r>
              <a:rPr lang="ko-KR" altLang="en-US" dirty="0"/>
              <a:t>추천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CAECE9-75FE-457B-92C2-21468348B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55518"/>
              </p:ext>
            </p:extLst>
          </p:nvPr>
        </p:nvGraphicFramePr>
        <p:xfrm>
          <a:off x="4080236" y="2211670"/>
          <a:ext cx="2327364" cy="1517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6147">
                  <a:extLst>
                    <a:ext uri="{9D8B030D-6E8A-4147-A177-3AD203B41FA5}">
                      <a16:colId xmlns:a16="http://schemas.microsoft.com/office/drawing/2014/main" val="983181874"/>
                    </a:ext>
                  </a:extLst>
                </a:gridCol>
                <a:gridCol w="1391217">
                  <a:extLst>
                    <a:ext uri="{9D8B030D-6E8A-4147-A177-3AD203B41FA5}">
                      <a16:colId xmlns:a16="http://schemas.microsoft.com/office/drawing/2014/main" val="1849029879"/>
                    </a:ext>
                  </a:extLst>
                </a:gridCol>
              </a:tblGrid>
              <a:tr h="2529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Q1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레시피 몇 개</a:t>
                      </a:r>
                      <a:r>
                        <a:rPr lang="en-US" altLang="ko-KR" sz="1100" u="none" strike="noStrike">
                          <a:effectLst/>
                        </a:rPr>
                        <a:t>?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6960906"/>
                  </a:ext>
                </a:extLst>
              </a:tr>
              <a:tr h="2529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50~100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5849395"/>
                  </a:ext>
                </a:extLst>
              </a:tr>
              <a:tr h="2529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100~300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6380105"/>
                  </a:ext>
                </a:extLst>
              </a:tr>
              <a:tr h="2529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300~500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8270861"/>
                  </a:ext>
                </a:extLst>
              </a:tr>
              <a:tr h="2529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500 </a:t>
                      </a:r>
                      <a:r>
                        <a:rPr lang="ko-KR" altLang="en-US" sz="1100" u="none" strike="noStrike">
                          <a:effectLst/>
                        </a:rPr>
                        <a:t>이상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1506772"/>
                  </a:ext>
                </a:extLst>
              </a:tr>
              <a:tr h="25293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527122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C95C51D-7583-49C6-8F5A-2EB57CB7C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08861"/>
              </p:ext>
            </p:extLst>
          </p:nvPr>
        </p:nvGraphicFramePr>
        <p:xfrm>
          <a:off x="1244453" y="2211670"/>
          <a:ext cx="2139658" cy="1844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5952">
                  <a:extLst>
                    <a:ext uri="{9D8B030D-6E8A-4147-A177-3AD203B41FA5}">
                      <a16:colId xmlns:a16="http://schemas.microsoft.com/office/drawing/2014/main" val="1653855760"/>
                    </a:ext>
                  </a:extLst>
                </a:gridCol>
                <a:gridCol w="963706">
                  <a:extLst>
                    <a:ext uri="{9D8B030D-6E8A-4147-A177-3AD203B41FA5}">
                      <a16:colId xmlns:a16="http://schemas.microsoft.com/office/drawing/2014/main" val="42365788"/>
                    </a:ext>
                  </a:extLst>
                </a:gridCol>
              </a:tblGrid>
              <a:tr h="2529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아쉬운 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응답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중복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783724"/>
                  </a:ext>
                </a:extLst>
              </a:tr>
              <a:tr h="2529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레시피 부족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8184967"/>
                  </a:ext>
                </a:extLst>
              </a:tr>
              <a:tr h="4161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레시피 설명 빈약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9840072"/>
                  </a:ext>
                </a:extLst>
              </a:tr>
              <a:tr h="4161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재료 출처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위생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2472741"/>
                  </a:ext>
                </a:extLst>
              </a:tr>
              <a:tr h="25293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기타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5726372"/>
                  </a:ext>
                </a:extLst>
              </a:tr>
              <a:tr h="252933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25788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02397AE-727B-4CFD-848B-CBFEE602D323}"/>
              </a:ext>
            </a:extLst>
          </p:cNvPr>
          <p:cNvSpPr txBox="1"/>
          <p:nvPr/>
        </p:nvSpPr>
        <p:spPr>
          <a:xfrm>
            <a:off x="2047988" y="5277398"/>
            <a:ext cx="3036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 </a:t>
            </a:r>
            <a:r>
              <a:rPr lang="ko-KR" altLang="en-US" dirty="0"/>
              <a:t>우리 제품을 플랫폼으로 바라본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9A016-8181-4E97-8E9D-B3C3189D0AF9}"/>
              </a:ext>
            </a:extLst>
          </p:cNvPr>
          <p:cNvSpPr txBox="1"/>
          <p:nvPr/>
        </p:nvSpPr>
        <p:spPr>
          <a:xfrm>
            <a:off x="2047988" y="4388962"/>
            <a:ext cx="322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생각보다 요구하는 레시피의 양이 많지 않다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3CC2661-1EC6-40C0-A80E-E1254C619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95449"/>
              </p:ext>
            </p:extLst>
          </p:nvPr>
        </p:nvGraphicFramePr>
        <p:xfrm>
          <a:off x="7103725" y="2211670"/>
          <a:ext cx="3875597" cy="1844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1852">
                  <a:extLst>
                    <a:ext uri="{9D8B030D-6E8A-4147-A177-3AD203B41FA5}">
                      <a16:colId xmlns:a16="http://schemas.microsoft.com/office/drawing/2014/main" val="3140170521"/>
                    </a:ext>
                  </a:extLst>
                </a:gridCol>
                <a:gridCol w="2763745">
                  <a:extLst>
                    <a:ext uri="{9D8B030D-6E8A-4147-A177-3AD203B41FA5}">
                      <a16:colId xmlns:a16="http://schemas.microsoft.com/office/drawing/2014/main" val="1435200771"/>
                    </a:ext>
                  </a:extLst>
                </a:gridCol>
              </a:tblGrid>
              <a:tr h="3073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Q2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어떤 레시피가 추천됐으면</a:t>
                      </a:r>
                      <a:r>
                        <a:rPr lang="en-US" altLang="ko-KR" sz="1100" u="none" strike="noStrike" dirty="0">
                          <a:effectLst/>
                        </a:rPr>
                        <a:t>?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4879932"/>
                  </a:ext>
                </a:extLst>
              </a:tr>
              <a:tr h="3073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간편요리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9472769"/>
                  </a:ext>
                </a:extLst>
              </a:tr>
              <a:tr h="3073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강아지 건강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4414419"/>
                  </a:ext>
                </a:extLst>
              </a:tr>
              <a:tr h="3073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인기 많은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3947840"/>
                  </a:ext>
                </a:extLst>
              </a:tr>
              <a:tr h="3073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 (</a:t>
                      </a:r>
                      <a:r>
                        <a:rPr lang="ko-KR" altLang="en-US" sz="1100" u="none" strike="noStrike" dirty="0">
                          <a:effectLst/>
                        </a:rPr>
                        <a:t>특별한</a:t>
                      </a:r>
                      <a:r>
                        <a:rPr lang="en-US" altLang="ko-KR" sz="1100" u="none" strike="noStrike" dirty="0">
                          <a:effectLst/>
                        </a:rPr>
                        <a:t>: 5, </a:t>
                      </a:r>
                      <a:r>
                        <a:rPr lang="ko-KR" altLang="en-US" sz="1100" u="none" strike="noStrike" dirty="0">
                          <a:effectLst/>
                        </a:rPr>
                        <a:t>강아지 좋아하는</a:t>
                      </a:r>
                      <a:r>
                        <a:rPr lang="en-US" altLang="ko-KR" sz="1100" u="none" strike="noStrike" dirty="0">
                          <a:effectLst/>
                        </a:rPr>
                        <a:t>: 1)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2776640"/>
                  </a:ext>
                </a:extLst>
              </a:tr>
              <a:tr h="307352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49111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4FF9ADF-07EE-47B0-B0FC-CB9F5308832F}"/>
              </a:ext>
            </a:extLst>
          </p:cNvPr>
          <p:cNvSpPr txBox="1"/>
          <p:nvPr/>
        </p:nvSpPr>
        <p:spPr>
          <a:xfrm>
            <a:off x="10979322" y="2816580"/>
            <a:ext cx="80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약 </a:t>
            </a:r>
            <a:r>
              <a:rPr lang="en-US" altLang="ko-KR" sz="1400" dirty="0"/>
              <a:t>54%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306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96605-01BC-4B2C-9119-A351903E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배송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3053F47-90B5-4028-BB0F-FE11A9299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770296"/>
              </p:ext>
            </p:extLst>
          </p:nvPr>
        </p:nvGraphicFramePr>
        <p:xfrm>
          <a:off x="1253217" y="1844631"/>
          <a:ext cx="4705999" cy="17383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6253">
                  <a:extLst>
                    <a:ext uri="{9D8B030D-6E8A-4147-A177-3AD203B41FA5}">
                      <a16:colId xmlns:a16="http://schemas.microsoft.com/office/drawing/2014/main" val="1894031970"/>
                    </a:ext>
                  </a:extLst>
                </a:gridCol>
                <a:gridCol w="808668">
                  <a:extLst>
                    <a:ext uri="{9D8B030D-6E8A-4147-A177-3AD203B41FA5}">
                      <a16:colId xmlns:a16="http://schemas.microsoft.com/office/drawing/2014/main" val="2093069819"/>
                    </a:ext>
                  </a:extLst>
                </a:gridCol>
                <a:gridCol w="1572410">
                  <a:extLst>
                    <a:ext uri="{9D8B030D-6E8A-4147-A177-3AD203B41FA5}">
                      <a16:colId xmlns:a16="http://schemas.microsoft.com/office/drawing/2014/main" val="3704734886"/>
                    </a:ext>
                  </a:extLst>
                </a:gridCol>
                <a:gridCol w="808668">
                  <a:extLst>
                    <a:ext uri="{9D8B030D-6E8A-4147-A177-3AD203B41FA5}">
                      <a16:colId xmlns:a16="http://schemas.microsoft.com/office/drawing/2014/main" val="640713810"/>
                    </a:ext>
                  </a:extLst>
                </a:gridCol>
              </a:tblGrid>
              <a:tr h="2897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Q1 (</a:t>
                      </a:r>
                      <a:r>
                        <a:rPr lang="ko-KR" altLang="en-US" sz="1100" u="none" strike="noStrike" dirty="0">
                          <a:effectLst/>
                        </a:rPr>
                        <a:t>배송속도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Q2 (</a:t>
                      </a:r>
                      <a:r>
                        <a:rPr lang="ko-KR" altLang="en-US" sz="1100" u="none" strike="noStrike" dirty="0">
                          <a:effectLst/>
                        </a:rPr>
                        <a:t>원하는 배송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2132844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 (</a:t>
                      </a:r>
                      <a:r>
                        <a:rPr lang="ko-KR" altLang="en-US" sz="1100" u="none" strike="noStrike" dirty="0">
                          <a:effectLst/>
                        </a:rPr>
                        <a:t>더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빨랐으면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즉시배달</a:t>
                      </a:r>
                      <a:r>
                        <a:rPr lang="en-US" altLang="ko-KR" sz="1100" u="none" strike="noStrike" dirty="0">
                          <a:effectLst/>
                        </a:rPr>
                        <a:t>(3500)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8366480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 (</a:t>
                      </a:r>
                      <a:r>
                        <a:rPr lang="ko-KR" altLang="en-US" sz="1100" u="none" strike="noStrike" dirty="0">
                          <a:effectLst/>
                        </a:rPr>
                        <a:t>받는 시간 지정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r>
                        <a:rPr lang="ko-KR" altLang="en-US" sz="1100" u="none" strike="noStrike">
                          <a:effectLst/>
                        </a:rPr>
                        <a:t>시간 이내</a:t>
                      </a:r>
                      <a:r>
                        <a:rPr lang="en-US" altLang="ko-KR" sz="1100" u="none" strike="noStrike">
                          <a:effectLst/>
                        </a:rPr>
                        <a:t>(2500)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7347389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 (</a:t>
                      </a:r>
                      <a:r>
                        <a:rPr lang="ko-KR" altLang="en-US" sz="1100" u="none" strike="noStrike" dirty="0">
                          <a:effectLst/>
                        </a:rPr>
                        <a:t>좋아요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새벽배송</a:t>
                      </a:r>
                      <a:r>
                        <a:rPr lang="en-US" altLang="ko-KR" sz="1100" u="none" strike="noStrike">
                          <a:effectLst/>
                        </a:rPr>
                        <a:t>(2000)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163770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 (</a:t>
                      </a:r>
                      <a:r>
                        <a:rPr lang="ko-KR" altLang="en-US" sz="1100" u="none" strike="noStrike" dirty="0">
                          <a:effectLst/>
                        </a:rPr>
                        <a:t>더 느려도 됨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다음날 오전</a:t>
                      </a:r>
                      <a:r>
                        <a:rPr lang="en-US" altLang="ko-KR" sz="1100" u="none" strike="noStrike">
                          <a:effectLst/>
                        </a:rPr>
                        <a:t>(1500)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3266340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063045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4D80645-56FD-4EA9-ADDE-7AEC5F14D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05275"/>
              </p:ext>
            </p:extLst>
          </p:nvPr>
        </p:nvGraphicFramePr>
        <p:xfrm>
          <a:off x="7207970" y="2214339"/>
          <a:ext cx="2851828" cy="12146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5300">
                  <a:extLst>
                    <a:ext uri="{9D8B030D-6E8A-4147-A177-3AD203B41FA5}">
                      <a16:colId xmlns:a16="http://schemas.microsoft.com/office/drawing/2014/main" val="1061673946"/>
                    </a:ext>
                  </a:extLst>
                </a:gridCol>
                <a:gridCol w="1006528">
                  <a:extLst>
                    <a:ext uri="{9D8B030D-6E8A-4147-A177-3AD203B41FA5}">
                      <a16:colId xmlns:a16="http://schemas.microsoft.com/office/drawing/2014/main" val="1665519394"/>
                    </a:ext>
                  </a:extLst>
                </a:gridCol>
              </a:tblGrid>
              <a:tr h="4048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배송 형태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1863854"/>
                  </a:ext>
                </a:extLst>
              </a:tr>
              <a:tr h="4048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당일 배송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6087331"/>
                  </a:ext>
                </a:extLst>
              </a:tr>
              <a:tr h="4048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다음날 저녁 배송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81719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242932-262B-4153-B7DE-636B50CF5C1F}"/>
              </a:ext>
            </a:extLst>
          </p:cNvPr>
          <p:cNvSpPr txBox="1"/>
          <p:nvPr/>
        </p:nvSpPr>
        <p:spPr>
          <a:xfrm>
            <a:off x="7207970" y="1734010"/>
            <a:ext cx="318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테스트에서 배송형태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F75073D-5E42-4C48-97C5-3D9315926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371981"/>
              </p:ext>
            </p:extLst>
          </p:nvPr>
        </p:nvGraphicFramePr>
        <p:xfrm>
          <a:off x="1290155" y="4456564"/>
          <a:ext cx="2316062" cy="1661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8031">
                  <a:extLst>
                    <a:ext uri="{9D8B030D-6E8A-4147-A177-3AD203B41FA5}">
                      <a16:colId xmlns:a16="http://schemas.microsoft.com/office/drawing/2014/main" val="4238560948"/>
                    </a:ext>
                  </a:extLst>
                </a:gridCol>
                <a:gridCol w="1158031">
                  <a:extLst>
                    <a:ext uri="{9D8B030D-6E8A-4147-A177-3AD203B41FA5}">
                      <a16:colId xmlns:a16="http://schemas.microsoft.com/office/drawing/2014/main" val="2002628091"/>
                    </a:ext>
                  </a:extLst>
                </a:gridCol>
              </a:tblGrid>
              <a:tr h="3323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배송형태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응답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3900970"/>
                  </a:ext>
                </a:extLst>
              </a:tr>
              <a:tr h="332399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새벽배송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8271548"/>
                  </a:ext>
                </a:extLst>
              </a:tr>
              <a:tr h="332399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dirty="0">
                          <a:effectLst/>
                        </a:rPr>
                        <a:t>즉시배송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1568172"/>
                  </a:ext>
                </a:extLst>
              </a:tr>
              <a:tr h="3323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택배배송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338363"/>
                  </a:ext>
                </a:extLst>
              </a:tr>
              <a:tr h="3323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거점배송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4526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CB7DA24-99EB-481D-A33A-B1F7F7ADAF74}"/>
              </a:ext>
            </a:extLst>
          </p:cNvPr>
          <p:cNvSpPr txBox="1"/>
          <p:nvPr/>
        </p:nvSpPr>
        <p:spPr>
          <a:xfrm>
            <a:off x="1475390" y="3885898"/>
            <a:ext cx="194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배송 형태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D532D-BE6C-48C2-B506-19AD5D7A43D8}"/>
              </a:ext>
            </a:extLst>
          </p:cNvPr>
          <p:cNvSpPr txBox="1"/>
          <p:nvPr/>
        </p:nvSpPr>
        <p:spPr>
          <a:xfrm>
            <a:off x="5183348" y="4070564"/>
            <a:ext cx="6023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사용자는 빠른 배송을 원함</a:t>
            </a:r>
            <a:r>
              <a:rPr lang="en-US" altLang="ko-KR" dirty="0"/>
              <a:t>(</a:t>
            </a:r>
            <a:r>
              <a:rPr lang="ko-KR" altLang="en-US" dirty="0"/>
              <a:t>배달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실제로는 전날 주문한 뒤 다음날 배송을 받은 사람들이 많지만 배송에는 대부분 만족하는 형태 </a:t>
            </a:r>
            <a:r>
              <a:rPr lang="en-US" altLang="ko-KR" dirty="0"/>
              <a:t>(</a:t>
            </a:r>
            <a:r>
              <a:rPr lang="ko-KR" altLang="en-US" dirty="0"/>
              <a:t>다만 무료로 받는 거라 만족하는 것일 수도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빠른 배송은 다음날에 배송만 되면 되는 정도로</a:t>
            </a:r>
          </a:p>
        </p:txBody>
      </p:sp>
    </p:spTree>
    <p:extLst>
      <p:ext uri="{BB962C8B-B14F-4D97-AF65-F5344CB8AC3E}">
        <p14:creationId xmlns:p14="http://schemas.microsoft.com/office/powerpoint/2010/main" val="162547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C6727-3BB5-4133-A303-12DFABEE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기타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A36B6AE-1A96-49CB-B767-4513001DD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09546"/>
              </p:ext>
            </p:extLst>
          </p:nvPr>
        </p:nvGraphicFramePr>
        <p:xfrm>
          <a:off x="1476375" y="2459832"/>
          <a:ext cx="4067175" cy="1325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3435">
                  <a:extLst>
                    <a:ext uri="{9D8B030D-6E8A-4147-A177-3AD203B41FA5}">
                      <a16:colId xmlns:a16="http://schemas.microsoft.com/office/drawing/2014/main" val="3353403475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435786007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3052156985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3975108991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3298270643"/>
                    </a:ext>
                  </a:extLst>
                </a:gridCol>
              </a:tblGrid>
              <a:tr h="38635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잘 모르겠다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아니요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1530825"/>
                  </a:ext>
                </a:extLst>
              </a:tr>
              <a:tr h="2348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유기농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7944345"/>
                  </a:ext>
                </a:extLst>
              </a:tr>
              <a:tr h="2348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대형마트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7900263"/>
                  </a:ext>
                </a:extLst>
              </a:tr>
              <a:tr h="234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</a:t>
                      </a:r>
                      <a:r>
                        <a:rPr lang="ko-KR" altLang="en-US" sz="1100" u="none" strike="noStrike">
                          <a:effectLst/>
                        </a:rPr>
                        <a:t>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7723787"/>
                  </a:ext>
                </a:extLst>
              </a:tr>
              <a:tr h="234802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949580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DDB02FD-1AC7-4D51-9ACA-8D2BCD8B3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5249"/>
              </p:ext>
            </p:extLst>
          </p:nvPr>
        </p:nvGraphicFramePr>
        <p:xfrm>
          <a:off x="6391276" y="2459832"/>
          <a:ext cx="3990972" cy="24931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7743">
                  <a:extLst>
                    <a:ext uri="{9D8B030D-6E8A-4147-A177-3AD203B41FA5}">
                      <a16:colId xmlns:a16="http://schemas.microsoft.com/office/drawing/2014/main" val="204126653"/>
                    </a:ext>
                  </a:extLst>
                </a:gridCol>
                <a:gridCol w="997743">
                  <a:extLst>
                    <a:ext uri="{9D8B030D-6E8A-4147-A177-3AD203B41FA5}">
                      <a16:colId xmlns:a16="http://schemas.microsoft.com/office/drawing/2014/main" val="4037329703"/>
                    </a:ext>
                  </a:extLst>
                </a:gridCol>
                <a:gridCol w="997743">
                  <a:extLst>
                    <a:ext uri="{9D8B030D-6E8A-4147-A177-3AD203B41FA5}">
                      <a16:colId xmlns:a16="http://schemas.microsoft.com/office/drawing/2014/main" val="581033357"/>
                    </a:ext>
                  </a:extLst>
                </a:gridCol>
                <a:gridCol w="997743">
                  <a:extLst>
                    <a:ext uri="{9D8B030D-6E8A-4147-A177-3AD203B41FA5}">
                      <a16:colId xmlns:a16="http://schemas.microsoft.com/office/drawing/2014/main" val="2257616813"/>
                    </a:ext>
                  </a:extLst>
                </a:gridCol>
              </a:tblGrid>
              <a:tr h="2770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유기농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대형마트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 </a:t>
                      </a:r>
                      <a:r>
                        <a:rPr lang="ko-KR" altLang="en-US" sz="1100" u="none" strike="noStrike">
                          <a:effectLst/>
                        </a:rPr>
                        <a:t>급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8454656"/>
                  </a:ext>
                </a:extLst>
              </a:tr>
              <a:tr h="277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전체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679645"/>
                  </a:ext>
                </a:extLst>
              </a:tr>
              <a:tr h="277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퍼센트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1038295"/>
                  </a:ext>
                </a:extLst>
              </a:tr>
              <a:tr h="2770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8292461"/>
                  </a:ext>
                </a:extLst>
              </a:tr>
              <a:tr h="277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네 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046203"/>
                  </a:ext>
                </a:extLst>
              </a:tr>
              <a:tr h="277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퍼센트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29%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59%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2685774"/>
                  </a:ext>
                </a:extLst>
              </a:tr>
              <a:tr h="2770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3841732"/>
                  </a:ext>
                </a:extLst>
              </a:tr>
              <a:tr h="2770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네</a:t>
                      </a:r>
                      <a:r>
                        <a:rPr lang="en-US" altLang="ko-KR" sz="1100" u="none" strike="noStrike">
                          <a:effectLst/>
                        </a:rPr>
                        <a:t>, </a:t>
                      </a:r>
                      <a:r>
                        <a:rPr lang="ko-KR" altLang="en-US" sz="1100" u="none" strike="noStrike">
                          <a:effectLst/>
                        </a:rPr>
                        <a:t>잘몰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1670091"/>
                  </a:ext>
                </a:extLst>
              </a:tr>
              <a:tr h="277019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149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96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535</Words>
  <Application>Microsoft Office PowerPoint</Application>
  <PresentationFormat>와이드스크린</PresentationFormat>
  <Paragraphs>263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돋움</vt:lpstr>
      <vt:lpstr>맑은 고딕</vt:lpstr>
      <vt:lpstr>Arial</vt:lpstr>
      <vt:lpstr>Office 테마</vt:lpstr>
      <vt:lpstr>테스트 분석 결과</vt:lpstr>
      <vt:lpstr>1. 소비자</vt:lpstr>
      <vt:lpstr>1. 제품</vt:lpstr>
      <vt:lpstr>2. 서비스 – 레시피, 추천</vt:lpstr>
      <vt:lpstr>3. 배송</vt:lpstr>
      <vt:lpstr>4. 기타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분석</dc:title>
  <dc:creator>이 동혁</dc:creator>
  <cp:lastModifiedBy>이 동혁</cp:lastModifiedBy>
  <cp:revision>10</cp:revision>
  <dcterms:created xsi:type="dcterms:W3CDTF">2021-08-12T06:02:38Z</dcterms:created>
  <dcterms:modified xsi:type="dcterms:W3CDTF">2022-06-08T12:16:34Z</dcterms:modified>
</cp:coreProperties>
</file>