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란 하늘을 배경으로 아래에서 올려다본 열기구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열기구의 윗부분을 위에서 근접 촬영한 사진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란 하늘을 배경으로 아래에서 올려다본 열기구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파란 하늘을 배경으로 아래에서 올려다본 열기구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란 하늘을 배경으로 아래에서 올려다본 열기구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anpub.com/manifest-android-interview-kr" TargetMode="External"/><Relationship Id="rId3" Type="http://schemas.openxmlformats.org/officeDocument/2006/relationships/hyperlink" Target="https://developer.android.com/guide/components/intents-filters?hl=en" TargetMode="External"/><Relationship Id="rId4" Type="http://schemas.openxmlformats.org/officeDocument/2006/relationships/hyperlink" Target="https://developer.android.com/develop/background-work/background-tasks/persistent?hl=en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채넛"/>
          <p:cNvSpPr txBox="1"/>
          <p:nvPr>
            <p:ph type="body" idx="21"/>
          </p:nvPr>
        </p:nvSpPr>
        <p:spPr>
          <a:xfrm>
            <a:off x="1968499" y="11347963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채넛</a:t>
            </a:r>
          </a:p>
        </p:txBody>
      </p:sp>
      <p:sp>
        <p:nvSpPr>
          <p:cNvPr id="172" name="인텐트란 무엇인가요 ?"/>
          <p:cNvSpPr txBox="1"/>
          <p:nvPr>
            <p:ph type="ctrTitle"/>
          </p:nvPr>
        </p:nvSpPr>
        <p:spPr>
          <a:xfrm>
            <a:off x="1968496" y="25749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인텐트란 무엇인가요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39" name="암시적 인텐트"/>
          <p:cNvSpPr txBox="1"/>
          <p:nvPr/>
        </p:nvSpPr>
        <p:spPr>
          <a:xfrm>
            <a:off x="8161408" y="24868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  <p:sp>
        <p:nvSpPr>
          <p:cNvPr id="240" name="송신측 예시"/>
          <p:cNvSpPr txBox="1"/>
          <p:nvPr/>
        </p:nvSpPr>
        <p:spPr>
          <a:xfrm>
            <a:off x="2269887" y="3706024"/>
            <a:ext cx="2452625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송신측 예시</a:t>
            </a:r>
          </a:p>
        </p:txBody>
      </p:sp>
      <p:pic>
        <p:nvPicPr>
          <p:cNvPr id="241" name="스크린샷 2025-07-13 14.48.23.png" descr="스크린샷 2025-07-13 14.4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5929" y="4617863"/>
            <a:ext cx="14418142" cy="8486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44" name="암시적 인텐트"/>
          <p:cNvSpPr txBox="1"/>
          <p:nvPr/>
        </p:nvSpPr>
        <p:spPr>
          <a:xfrm>
            <a:off x="8161408" y="24868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  <p:sp>
        <p:nvSpPr>
          <p:cNvPr id="245" name="수신측 예시"/>
          <p:cNvSpPr txBox="1"/>
          <p:nvPr/>
        </p:nvSpPr>
        <p:spPr>
          <a:xfrm>
            <a:off x="2269887" y="3706024"/>
            <a:ext cx="2452625" cy="74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수신측 예시</a:t>
            </a:r>
          </a:p>
        </p:txBody>
      </p:sp>
      <p:pic>
        <p:nvPicPr>
          <p:cNvPr id="246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6" y="4682249"/>
            <a:ext cx="19539148" cy="62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사용 예시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사용 예시</a:t>
            </a:r>
          </a:p>
        </p:txBody>
      </p:sp>
      <p:sp>
        <p:nvSpPr>
          <p:cNvPr id="249" name="Activity"/>
          <p:cNvSpPr txBox="1"/>
          <p:nvPr/>
        </p:nvSpPr>
        <p:spPr>
          <a:xfrm>
            <a:off x="7108287" y="2555522"/>
            <a:ext cx="17698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Activity</a:t>
            </a:r>
          </a:p>
        </p:txBody>
      </p:sp>
      <p:pic>
        <p:nvPicPr>
          <p:cNvPr id="25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499" y="5055063"/>
            <a:ext cx="19786601" cy="26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송신측"/>
          <p:cNvSpPr txBox="1"/>
          <p:nvPr/>
        </p:nvSpPr>
        <p:spPr>
          <a:xfrm>
            <a:off x="2142887" y="4193610"/>
            <a:ext cx="14325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송신측</a:t>
            </a:r>
          </a:p>
        </p:txBody>
      </p:sp>
      <p:sp>
        <p:nvSpPr>
          <p:cNvPr id="252" name="수신측"/>
          <p:cNvSpPr txBox="1"/>
          <p:nvPr/>
        </p:nvSpPr>
        <p:spPr>
          <a:xfrm>
            <a:off x="2142887" y="9019610"/>
            <a:ext cx="14325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수신측</a:t>
            </a:r>
          </a:p>
        </p:txBody>
      </p:sp>
      <p:pic>
        <p:nvPicPr>
          <p:cNvPr id="253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2149" y="9816727"/>
            <a:ext cx="197993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사용 예시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사용 예시</a:t>
            </a:r>
          </a:p>
        </p:txBody>
      </p:sp>
      <p:sp>
        <p:nvSpPr>
          <p:cNvPr id="256" name="Activity"/>
          <p:cNvSpPr txBox="1"/>
          <p:nvPr/>
        </p:nvSpPr>
        <p:spPr>
          <a:xfrm>
            <a:off x="7108287" y="2555522"/>
            <a:ext cx="17698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Activity</a:t>
            </a:r>
          </a:p>
        </p:txBody>
      </p:sp>
      <p:sp>
        <p:nvSpPr>
          <p:cNvPr id="257" name="수신측 메서드"/>
          <p:cNvSpPr txBox="1"/>
          <p:nvPr/>
        </p:nvSpPr>
        <p:spPr>
          <a:xfrm>
            <a:off x="2142887" y="4178623"/>
            <a:ext cx="2892045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수신측 메서드</a:t>
            </a:r>
          </a:p>
        </p:txBody>
      </p:sp>
      <p:pic>
        <p:nvPicPr>
          <p:cNvPr id="258" name="스크린샷 2025-07-13 15.00.55.png" descr="스크린샷 2025-07-13 15.00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1750" y="5052750"/>
            <a:ext cx="19850101" cy="51054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기본형 타입은 null 값을 가질 수 없기에 동일한 이름의 번들 객체가 없다면 기본값을 설정하도록 메서드 지원"/>
          <p:cNvSpPr txBox="1"/>
          <p:nvPr/>
        </p:nvSpPr>
        <p:spPr>
          <a:xfrm>
            <a:off x="1784287" y="10718423"/>
            <a:ext cx="21478749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기본형 타입은 null 값을 가질 수 없기에 동일한 이름의 번들 객체가 없다면 기본값을 설정하도록 메서드 지원</a:t>
            </a:r>
          </a:p>
        </p:txBody>
      </p:sp>
      <p:sp>
        <p:nvSpPr>
          <p:cNvPr id="260" name="참조형 타입은 null 값을 가질 수 있기에 기본값을 제공하지 않고 null 값을 반환하도록 메서드 지원"/>
          <p:cNvSpPr txBox="1"/>
          <p:nvPr/>
        </p:nvSpPr>
        <p:spPr>
          <a:xfrm>
            <a:off x="1784287" y="11607423"/>
            <a:ext cx="19491453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참조형 타입은 null 값을 가질 수 있기에 기본값을 제공하지 않고 null 값을 반환하도록 메서드 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IntentService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 defTabSz="1682453">
              <a:defRPr spc="-138" sz="6900"/>
            </a:lvl1pPr>
          </a:lstStyle>
          <a:p>
            <a:pPr/>
            <a:r>
              <a:t>IntentService</a:t>
            </a:r>
          </a:p>
        </p:txBody>
      </p:sp>
      <p:sp>
        <p:nvSpPr>
          <p:cNvPr id="263" name="텍스트"/>
          <p:cNvSpPr txBox="1"/>
          <p:nvPr/>
        </p:nvSpPr>
        <p:spPr>
          <a:xfrm>
            <a:off x="2142887" y="2882341"/>
            <a:ext cx="127001" cy="181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64" name="Service에서 인텐트 기반 작업을 쉽게 처리하기 위해 주로 사용되었던 객체"/>
          <p:cNvSpPr txBox="1"/>
          <p:nvPr/>
        </p:nvSpPr>
        <p:spPr>
          <a:xfrm>
            <a:off x="2113994" y="3827423"/>
            <a:ext cx="14933169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Service에서 인텐트 기반 작업을 쉽게 처리하기 위해 주로 사용되었던 객체</a:t>
            </a:r>
          </a:p>
        </p:txBody>
      </p:sp>
      <p:sp>
        <p:nvSpPr>
          <p:cNvPr id="265" name="하나의 Worker thread에서 처리한다."/>
          <p:cNvSpPr txBox="1"/>
          <p:nvPr/>
        </p:nvSpPr>
        <p:spPr>
          <a:xfrm>
            <a:off x="2113994" y="4729123"/>
            <a:ext cx="769112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하나의 Worker thread에서 처리한다.</a:t>
            </a:r>
          </a:p>
        </p:txBody>
      </p:sp>
      <p:sp>
        <p:nvSpPr>
          <p:cNvPr id="266" name="앱의 메인 루프를 막지는 않지만 한 번에 하나의 요청만 처리한다."/>
          <p:cNvSpPr txBox="1"/>
          <p:nvPr/>
        </p:nvSpPr>
        <p:spPr>
          <a:xfrm>
            <a:off x="2088594" y="5567323"/>
            <a:ext cx="1295146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앱의 메인 루프를 막지는 않지만 한 번에 하나의 요청만 처리한다.</a:t>
            </a:r>
          </a:p>
        </p:txBody>
      </p:sp>
      <p:sp>
        <p:nvSpPr>
          <p:cNvPr id="267" name="Android 8.0 (API26, 오레오) 부터 모든 백그라운드 실행 제한의 영향을 받아 Android 11(API30) 부터 Deprecated 되었다."/>
          <p:cNvSpPr txBox="1"/>
          <p:nvPr/>
        </p:nvSpPr>
        <p:spPr>
          <a:xfrm>
            <a:off x="2076194" y="6461470"/>
            <a:ext cx="16070866" cy="133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Android 8.0 (API26, 오레오) 부터 모든 백그라운드 실행 제한의 영향을 받아 Android 11(API30) 부터 Deprecated 되었다.</a:t>
            </a:r>
          </a:p>
        </p:txBody>
      </p:sp>
      <p:sp>
        <p:nvSpPr>
          <p:cNvPr id="268" name="cf. Service : 사용자 인터페이스 없이 백그라운드에서 작업을 수행하는 구성요소"/>
          <p:cNvSpPr txBox="1"/>
          <p:nvPr/>
        </p:nvSpPr>
        <p:spPr>
          <a:xfrm>
            <a:off x="2072526" y="9553074"/>
            <a:ext cx="1607820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cf. Service : 사용자 인터페이스 없이 백그라운드에서 작업을 수행하는 구성요소</a:t>
            </a:r>
          </a:p>
        </p:txBody>
      </p:sp>
      <p:sp>
        <p:nvSpPr>
          <p:cNvPr id="269" name="cf. Worker thread : 특정한 작업(시간이 오래 걸리는 연산, 네트워크 통신 등)을 Main thread와 분리하여 처리하기 위해 만들어진 스레드로 UI, Main thread가 바쁘지 않게 백그라운드에서 무거운 작업을 처리하는 역할을 한다."/>
          <p:cNvSpPr txBox="1"/>
          <p:nvPr/>
        </p:nvSpPr>
        <p:spPr>
          <a:xfrm>
            <a:off x="2072526" y="10360234"/>
            <a:ext cx="19238600" cy="192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cf. Worker thread : 특정한 작업(시간이 오래 걸리는 연산, 네트워크 통신 등)을 Main thread와 분리하여 처리하기 위해 만들어진 스레드로 UI, Main thread가 바쁘지 않게 백그라운드에서 무거운 작업을 처리하는 역할을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IntentService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 defTabSz="1682453">
              <a:defRPr spc="-138" sz="6900"/>
            </a:lvl1pPr>
          </a:lstStyle>
          <a:p>
            <a:pPr/>
            <a:r>
              <a:t>IntentService</a:t>
            </a:r>
          </a:p>
        </p:txBody>
      </p:sp>
      <p:sp>
        <p:nvSpPr>
          <p:cNvPr id="272" name="텍스트"/>
          <p:cNvSpPr txBox="1"/>
          <p:nvPr/>
        </p:nvSpPr>
        <p:spPr>
          <a:xfrm>
            <a:off x="2142887" y="3009341"/>
            <a:ext cx="127001" cy="181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73" name="IntentService의 사용 대안"/>
          <p:cNvSpPr txBox="1"/>
          <p:nvPr/>
        </p:nvSpPr>
        <p:spPr>
          <a:xfrm>
            <a:off x="2113994" y="3954423"/>
            <a:ext cx="5566665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IntentService의 사용 대안</a:t>
            </a:r>
          </a:p>
        </p:txBody>
      </p:sp>
      <p:sp>
        <p:nvSpPr>
          <p:cNvPr id="274" name="Job Api가 Service를 대체하기 위해 나왔다."/>
          <p:cNvSpPr txBox="1"/>
          <p:nvPr/>
        </p:nvSpPr>
        <p:spPr>
          <a:xfrm>
            <a:off x="2113994" y="4843423"/>
            <a:ext cx="9078469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 Api가 Service를 대체하기 위해 나왔다.</a:t>
            </a:r>
          </a:p>
        </p:txBody>
      </p:sp>
      <p:sp>
        <p:nvSpPr>
          <p:cNvPr id="275" name="JobScheduler : API 21 이상에서만 사용 가능하다. 다만, 일부 기기에서 버그 및 제한이 존재한다."/>
          <p:cNvSpPr txBox="1"/>
          <p:nvPr/>
        </p:nvSpPr>
        <p:spPr>
          <a:xfrm>
            <a:off x="2113994" y="5732423"/>
            <a:ext cx="19765265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JobScheduler : API 21 이상에서만 사용 가능하다. 다만, 일부 기기에서 버그 및 제한이 존재한다.</a:t>
            </a:r>
          </a:p>
        </p:txBody>
      </p:sp>
      <p:sp>
        <p:nvSpPr>
          <p:cNvPr id="276" name="JobDispatcher : 구글 플레이 서비스 의존성, 일관성이 부족하다."/>
          <p:cNvSpPr txBox="1"/>
          <p:nvPr/>
        </p:nvSpPr>
        <p:spPr>
          <a:xfrm>
            <a:off x="3035593" y="6619630"/>
            <a:ext cx="1318768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JobDispatcher : 구글 플레이 서비스 의존성, 일관성이 부족하다.</a:t>
            </a:r>
          </a:p>
        </p:txBody>
      </p:sp>
      <p:sp>
        <p:nvSpPr>
          <p:cNvPr id="277" name="선"/>
          <p:cNvSpPr/>
          <p:nvPr/>
        </p:nvSpPr>
        <p:spPr>
          <a:xfrm>
            <a:off x="2191531" y="6963783"/>
            <a:ext cx="698863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JobIntentService : 즉시 실행이 보장되지 않거나, 제조사 커스텀 OS에서 동작이 불안정하다."/>
          <p:cNvSpPr txBox="1"/>
          <p:nvPr/>
        </p:nvSpPr>
        <p:spPr>
          <a:xfrm>
            <a:off x="3035593" y="7635630"/>
            <a:ext cx="1879854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JobIntentService : 즉시 실행이 보장되지 않거나, 제조사 커스텀 OS에서 동작이 불안정하다.</a:t>
            </a:r>
          </a:p>
        </p:txBody>
      </p:sp>
      <p:sp>
        <p:nvSpPr>
          <p:cNvPr id="279" name="선"/>
          <p:cNvSpPr/>
          <p:nvPr/>
        </p:nvSpPr>
        <p:spPr>
          <a:xfrm>
            <a:off x="2191531" y="7979783"/>
            <a:ext cx="698863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" name="WorkManager"/>
          <p:cNvSpPr txBox="1"/>
          <p:nvPr/>
        </p:nvSpPr>
        <p:spPr>
          <a:xfrm>
            <a:off x="3035593" y="8673729"/>
            <a:ext cx="32842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WorkManager</a:t>
            </a:r>
          </a:p>
        </p:txBody>
      </p:sp>
      <p:sp>
        <p:nvSpPr>
          <p:cNvPr id="281" name="선"/>
          <p:cNvSpPr/>
          <p:nvPr/>
        </p:nvSpPr>
        <p:spPr>
          <a:xfrm>
            <a:off x="2191531" y="8995783"/>
            <a:ext cx="698863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IntentService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 defTabSz="1682453">
              <a:defRPr spc="-138" sz="6900"/>
            </a:lvl1pPr>
          </a:lstStyle>
          <a:p>
            <a:pPr/>
            <a:r>
              <a:t>IntentService</a:t>
            </a:r>
          </a:p>
        </p:txBody>
      </p:sp>
      <p:sp>
        <p:nvSpPr>
          <p:cNvPr id="284" name="텍스트"/>
          <p:cNvSpPr txBox="1"/>
          <p:nvPr/>
        </p:nvSpPr>
        <p:spPr>
          <a:xfrm>
            <a:off x="2142887" y="3009341"/>
            <a:ext cx="127001" cy="181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85" name="WorkManager"/>
          <p:cNvSpPr txBox="1"/>
          <p:nvPr/>
        </p:nvSpPr>
        <p:spPr>
          <a:xfrm>
            <a:off x="2113994" y="3976522"/>
            <a:ext cx="32842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WorkManager</a:t>
            </a:r>
          </a:p>
        </p:txBody>
      </p:sp>
      <p:sp>
        <p:nvSpPr>
          <p:cNvPr id="286" name="Android Jetpack 라이브러리"/>
          <p:cNvSpPr txBox="1"/>
          <p:nvPr/>
        </p:nvSpPr>
        <p:spPr>
          <a:xfrm>
            <a:off x="2113994" y="5036921"/>
            <a:ext cx="4966310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Android Jetpack 라이브러리</a:t>
            </a:r>
          </a:p>
        </p:txBody>
      </p:sp>
      <p:sp>
        <p:nvSpPr>
          <p:cNvPr id="287" name="백그라운드 작업 관리 시스템으로, 앱이 종료되거나 기기가 재부팅되어도 반드시 실행되어야 하는 작업을 안전하게 예약하고 실행할 수 있다."/>
          <p:cNvSpPr txBox="1"/>
          <p:nvPr/>
        </p:nvSpPr>
        <p:spPr>
          <a:xfrm>
            <a:off x="2113994" y="5857371"/>
            <a:ext cx="18413728" cy="107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백그라운드 작업 관리 시스템으로, 앱이 종료되거나 기기가 재부팅되어도 반드시 실행되어야 하는 작업을 안전하게 예약하고 실행할 수 있다.</a:t>
            </a:r>
          </a:p>
        </p:txBody>
      </p:sp>
      <p:sp>
        <p:nvSpPr>
          <p:cNvPr id="288" name="내부적으로 API 레벨에 따라 JobScheduler, AlarmManager, BroadcastReceiver 등을 알맞게 선택해준다."/>
          <p:cNvSpPr txBox="1"/>
          <p:nvPr/>
        </p:nvSpPr>
        <p:spPr>
          <a:xfrm>
            <a:off x="2113994" y="7259420"/>
            <a:ext cx="18413728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내부적으로 API 레벨에 따라 JobScheduler, AlarmManager, BroadcastReceiver 등을 알맞게 선택해준다.</a:t>
            </a:r>
          </a:p>
        </p:txBody>
      </p:sp>
      <p:sp>
        <p:nvSpPr>
          <p:cNvPr id="289" name="백그라운드에서 주기적으로 서버와 앱의 데이터를 동기화하거나, 백그라운드에서 즉시 실행할 작업 예약에 사용된다."/>
          <p:cNvSpPr txBox="1"/>
          <p:nvPr/>
        </p:nvSpPr>
        <p:spPr>
          <a:xfrm>
            <a:off x="2113994" y="8250020"/>
            <a:ext cx="18931378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백그라운드에서 주기적으로 서버와 앱의 데이터를 동기화하거나, 백그라운드에서 즉시 실행할 작업 예약에 사용된다.</a:t>
            </a:r>
          </a:p>
        </p:txBody>
      </p:sp>
      <p:sp>
        <p:nvSpPr>
          <p:cNvPr id="290" name="Doze mode 같은 절전 기능을 지키고 있어서 개발자가 신경쓸 부분을 줄여준다."/>
          <p:cNvSpPr txBox="1"/>
          <p:nvPr/>
        </p:nvSpPr>
        <p:spPr>
          <a:xfrm>
            <a:off x="2113994" y="9100920"/>
            <a:ext cx="18931378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Doze mode 같은 절전 기능을 지키고 있어서 개발자가 신경쓸 부분을 줄여준다.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질문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질문</a:t>
            </a:r>
          </a:p>
        </p:txBody>
      </p:sp>
      <p:sp>
        <p:nvSpPr>
          <p:cNvPr id="293" name="텍스트"/>
          <p:cNvSpPr txBox="1"/>
          <p:nvPr/>
        </p:nvSpPr>
        <p:spPr>
          <a:xfrm>
            <a:off x="2142887" y="3009341"/>
            <a:ext cx="127001" cy="181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294" name="❓ 명시적 인텐트와 암시적 인텐트의 차이점은 무엇이며, 각각 어떤 시나리오에서 사용해야 하나요?"/>
          <p:cNvSpPr txBox="1"/>
          <p:nvPr/>
        </p:nvSpPr>
        <p:spPr>
          <a:xfrm>
            <a:off x="2113994" y="3937660"/>
            <a:ext cx="1973681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❓</a:t>
            </a:r>
            <a:r>
              <a:t> 명시적 인텐트와 암시적 인텐트의 차이점은 무엇이며, 각각 어떤 시나리오에서 사용해야 하나요?</a:t>
            </a:r>
          </a:p>
        </p:txBody>
      </p:sp>
      <p:sp>
        <p:nvSpPr>
          <p:cNvPr id="295" name="실행할 컴포넌트를 정확히 명시하느냐 아니냐의 차이가 있다."/>
          <p:cNvSpPr txBox="1"/>
          <p:nvPr/>
        </p:nvSpPr>
        <p:spPr>
          <a:xfrm>
            <a:off x="2113994" y="5036921"/>
            <a:ext cx="9693555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실행할 컴포넌트를 정확히 명시하느냐 아니냐의 차이가 있다.</a:t>
            </a:r>
          </a:p>
        </p:txBody>
      </p:sp>
      <p:sp>
        <p:nvSpPr>
          <p:cNvPr id="296" name="명시적 인텐트의 경우 앱의 화면전환에 사용할 수 있다.  예를 들어 채팅이라는 서비스를 이용할 때 채팅방을 클릭해서 채팅방 내부로 이동하는 경우 명시적 인텐트를 사용할 수 있다."/>
          <p:cNvSpPr txBox="1"/>
          <p:nvPr/>
        </p:nvSpPr>
        <p:spPr>
          <a:xfrm>
            <a:off x="2113994" y="5819271"/>
            <a:ext cx="19611747" cy="107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명시적 인텐트의 경우 앱의 화면전환에 사용할 수 있다. </a:t>
            </a:r>
            <a:br/>
            <a:r>
              <a:t>예를 들어 채팅이라는 서비스를 이용할 때 채팅방을 클릭해서 채팅방 내부로 이동하는 경우 명시적 인텐트를 사용할 수 있다.</a:t>
            </a:r>
          </a:p>
        </p:txBody>
      </p:sp>
      <p:sp>
        <p:nvSpPr>
          <p:cNvPr id="297" name="암시적 인텐트의 경우 작업의 의도만 전달하여 일치하는 컴포넌트가 실행되도록 할 때 사용할 수 있다. 예를 들어 사용자가 링크를 클릭할 경우 웹 브라우저로 이동하는 경우 암시적 인텐트를 사용할 수 있다. 또 다른 경우로는 번호에 암시적 인텐트를 적용해 사용자 기기의 다이얼에 번호를 입력해주는 경우가 있다."/>
          <p:cNvSpPr txBox="1"/>
          <p:nvPr/>
        </p:nvSpPr>
        <p:spPr>
          <a:xfrm>
            <a:off x="2113994" y="7109620"/>
            <a:ext cx="16812057" cy="154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암시적 인텐트의 경우 작업의 의도만 전달하여 일치하는 컴포넌트가 실행되도록 할 때 사용할 수 있다.</a:t>
            </a:r>
            <a:br/>
            <a:r>
              <a:t>예를 들어 사용자가 링크를 클릭할 경우 웹 브라우저로 이동하는 경우 암시적 인텐트를 사용할 수 있다.</a:t>
            </a:r>
            <a:br/>
            <a:r>
              <a:t>또 다른 경우로는 번호에 암시적 인텐트를 적용해 사용자 기기의 다이얼에 번호를 입력해주는 경우가 있다.</a:t>
            </a:r>
          </a:p>
        </p:txBody>
      </p:sp>
      <p:sp>
        <p:nvSpPr>
          <p:cNvPr id="298" name="암시적 인텐트 사용 시 주의 사항으로는 개인정보 민감 작업에 대해서는 제한 될 수 있다."/>
          <p:cNvSpPr txBox="1"/>
          <p:nvPr/>
        </p:nvSpPr>
        <p:spPr>
          <a:xfrm>
            <a:off x="2113994" y="8846920"/>
            <a:ext cx="13999769" cy="608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암시적 인텐트 사용 시 주의 사항으로는 개인정보 민감 작업에 대해서는 제한 될 수 있다.</a:t>
            </a:r>
          </a:p>
        </p:txBody>
      </p:sp>
      <p:sp>
        <p:nvSpPr>
          <p:cNvPr id="299" name="차이점에 대해 추가적으로 말하면 명시적은 자신의 앱 내부 컴포넌트를 호출할 때만 사용가능하고,  암시적 인텐트는 다른 앱의 컴포넌트도 호출할 수 있다."/>
          <p:cNvSpPr txBox="1"/>
          <p:nvPr/>
        </p:nvSpPr>
        <p:spPr>
          <a:xfrm>
            <a:off x="2113994" y="9629270"/>
            <a:ext cx="15644470" cy="107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차이점에 대해 추가적으로 말하면 명시적은 자신의 앱 내부 컴포넌트를 호출할 때만 사용가능하고, </a:t>
            </a:r>
            <a:br/>
            <a:r>
              <a:t>암시적 인텐트는 다른 앱의 컴포넌트도 호출할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질문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질문</a:t>
            </a:r>
          </a:p>
        </p:txBody>
      </p:sp>
      <p:sp>
        <p:nvSpPr>
          <p:cNvPr id="302" name="텍스트"/>
          <p:cNvSpPr txBox="1"/>
          <p:nvPr/>
        </p:nvSpPr>
        <p:spPr>
          <a:xfrm>
            <a:off x="2142887" y="3009341"/>
            <a:ext cx="127001" cy="181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303" name="❓안드로이드 시스템은 암시적 인텐트를 처리할 앱을 어떻게 결정하며, 적합한 애플리케이션을 찾지 못하면  어떻게 되나요?"/>
          <p:cNvSpPr txBox="1"/>
          <p:nvPr/>
        </p:nvSpPr>
        <p:spPr>
          <a:xfrm>
            <a:off x="2113994" y="3644416"/>
            <a:ext cx="21212049" cy="136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❓</a:t>
            </a:r>
            <a:r>
              <a:t>안드로이드 시스템은 암시적 인텐트를 처리할 앱을 어떻게 결정하며, 적합한 애플리케이션을 찾지 못하면</a:t>
            </a:r>
            <a:br/>
            <a:r>
              <a:t> 어떻게 되나요?</a:t>
            </a:r>
          </a:p>
        </p:txBody>
      </p:sp>
      <p:sp>
        <p:nvSpPr>
          <p:cNvPr id="304" name="설치된 모든 앱의 인텐트 필터를 확인하여, 해당 인텐트를 처리할 수 있는 컴포넌트를 찾는다. 적합한 인텐트 필터가 여러 개라면, 사용자에게 선택화면을 보여주며 원하는 앱을 선택할 수 있다."/>
          <p:cNvSpPr txBox="1"/>
          <p:nvPr/>
        </p:nvSpPr>
        <p:spPr>
          <a:xfrm>
            <a:off x="2136762" y="5398998"/>
            <a:ext cx="15405914" cy="107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설치된 모든 앱의 인텐트 필터를 확인하여, 해당 인텐트를 처리할 수 있는 컴포넌트를 찾는다.</a:t>
            </a:r>
            <a:br/>
            <a:r>
              <a:t>적합한 인텐트 필터가 여러 개라면, 사용자에게 선택화면을 보여주며 원하는 앱을 선택할 수 있다.</a:t>
            </a:r>
          </a:p>
        </p:txBody>
      </p:sp>
      <p:sp>
        <p:nvSpPr>
          <p:cNvPr id="305" name="만약, 적합한 애플리케이션을 하나도 찾지 못하면 ActivityNotFoundException 예외가 발생하며, 앱이 강제 종료될 수 있다. 이를 방지하기 위해, Intent.resolveActivity()로 사전에 처리 가능한 앱이 있는 지 확인하는 것을 권장한다."/>
          <p:cNvSpPr txBox="1"/>
          <p:nvPr/>
        </p:nvSpPr>
        <p:spPr>
          <a:xfrm>
            <a:off x="2100694" y="6634221"/>
            <a:ext cx="19881190" cy="107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만약, 적합한 애플리케이션을 하나도 찾지 못하면 ActivityNotFoundException 예외가 발생하며, 앱이 강제 종료될 수 있다.</a:t>
            </a:r>
            <a:br/>
            <a:r>
              <a:t>이를 방지하기 위해, Intent.resolveActivity()로 사전에 처리 가능한 앱이 있는 지 확인하는 것을 권장한다.</a:t>
            </a:r>
          </a:p>
        </p:txBody>
      </p:sp>
      <p:pic>
        <p:nvPicPr>
          <p:cNvPr id="306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010" y="8157434"/>
            <a:ext cx="20463980" cy="4193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참고"/>
          <p:cNvSpPr txBox="1"/>
          <p:nvPr>
            <p:ph type="ctrTitle"/>
          </p:nvPr>
        </p:nvSpPr>
        <p:spPr>
          <a:xfrm>
            <a:off x="2130899" y="1718170"/>
            <a:ext cx="54585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참고</a:t>
            </a:r>
          </a:p>
        </p:txBody>
      </p:sp>
      <p:sp>
        <p:nvSpPr>
          <p:cNvPr id="309" name="https://leanpub.com/manifest-android-interview-kr"/>
          <p:cNvSpPr txBox="1"/>
          <p:nvPr/>
        </p:nvSpPr>
        <p:spPr>
          <a:xfrm>
            <a:off x="2130899" y="3496170"/>
            <a:ext cx="19615708" cy="181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584920">
              <a:lnSpc>
                <a:spcPct val="80000"/>
              </a:lnSpc>
              <a:spcBef>
                <a:spcPts val="0"/>
              </a:spcBef>
              <a:defRPr b="1" spc="-130" sz="6500" u="sng">
                <a:solidFill>
                  <a:srgbClr val="FFFFFF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https://leanpub.com/manifest-android-interview-kr</a:t>
            </a:r>
          </a:p>
        </p:txBody>
      </p:sp>
      <p:sp>
        <p:nvSpPr>
          <p:cNvPr id="310" name="https://developer.android.com/guide/components/intents-filters?hl=en"/>
          <p:cNvSpPr txBox="1"/>
          <p:nvPr/>
        </p:nvSpPr>
        <p:spPr>
          <a:xfrm>
            <a:off x="2130899" y="5909170"/>
            <a:ext cx="19615708" cy="1817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511770">
              <a:lnSpc>
                <a:spcPct val="80000"/>
              </a:lnSpc>
              <a:spcBef>
                <a:spcPts val="0"/>
              </a:spcBef>
              <a:defRPr b="1" spc="-124" sz="6200" u="sng">
                <a:solidFill>
                  <a:srgbClr val="FFFFFF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https://developer.android.com/guide/components/intents-filters?hl=en</a:t>
            </a:r>
          </a:p>
        </p:txBody>
      </p:sp>
      <p:sp>
        <p:nvSpPr>
          <p:cNvPr id="311" name="https://developer.android.com/develop/background-work/background-tasks/persistent?hl=en"/>
          <p:cNvSpPr txBox="1"/>
          <p:nvPr/>
        </p:nvSpPr>
        <p:spPr>
          <a:xfrm>
            <a:off x="2118199" y="8195171"/>
            <a:ext cx="19615708" cy="1817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511770">
              <a:lnSpc>
                <a:spcPct val="80000"/>
              </a:lnSpc>
              <a:spcBef>
                <a:spcPts val="0"/>
              </a:spcBef>
              <a:defRPr b="1" spc="-124" sz="6200" u="sng">
                <a:solidFill>
                  <a:srgbClr val="FFFFFF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https://developer.android.com/develop/background-work/background-tasks/persistent?hl=en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목차"/>
          <p:cNvSpPr txBox="1"/>
          <p:nvPr>
            <p:ph type="ctrTitle"/>
          </p:nvPr>
        </p:nvSpPr>
        <p:spPr>
          <a:xfrm>
            <a:off x="3867877" y="2264720"/>
            <a:ext cx="1349660" cy="1078790"/>
          </a:xfrm>
          <a:prstGeom prst="rect">
            <a:avLst/>
          </a:prstGeom>
        </p:spPr>
        <p:txBody>
          <a:bodyPr/>
          <a:lstStyle>
            <a:lvl1pPr defTabSz="2316421">
              <a:defRPr b="0" spc="-114" sz="5700">
                <a:solidFill>
                  <a:srgbClr val="A2A2A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175" name="1."/>
          <p:cNvSpPr txBox="1"/>
          <p:nvPr/>
        </p:nvSpPr>
        <p:spPr>
          <a:xfrm>
            <a:off x="4045677" y="3792091"/>
            <a:ext cx="1349660" cy="1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F2E1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76" name="인텐트 정의"/>
          <p:cNvSpPr txBox="1"/>
          <p:nvPr/>
        </p:nvSpPr>
        <p:spPr>
          <a:xfrm>
            <a:off x="5293986" y="3398392"/>
            <a:ext cx="12217572" cy="171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인텐트 정의</a:t>
            </a:r>
          </a:p>
        </p:txBody>
      </p:sp>
      <p:sp>
        <p:nvSpPr>
          <p:cNvPr id="177" name="2."/>
          <p:cNvSpPr txBox="1"/>
          <p:nvPr/>
        </p:nvSpPr>
        <p:spPr>
          <a:xfrm>
            <a:off x="4045677" y="5570091"/>
            <a:ext cx="1349660" cy="1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F2E1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78" name="인텐트 유형"/>
          <p:cNvSpPr txBox="1"/>
          <p:nvPr/>
        </p:nvSpPr>
        <p:spPr>
          <a:xfrm>
            <a:off x="5293986" y="5252170"/>
            <a:ext cx="12319846" cy="1587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인텐트 유형</a:t>
            </a:r>
          </a:p>
        </p:txBody>
      </p:sp>
      <p:sp>
        <p:nvSpPr>
          <p:cNvPr id="179" name="3."/>
          <p:cNvSpPr txBox="1"/>
          <p:nvPr/>
        </p:nvSpPr>
        <p:spPr>
          <a:xfrm>
            <a:off x="4045677" y="7475091"/>
            <a:ext cx="1349660" cy="1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F2E1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80" name="사용 예시 (Activity)"/>
          <p:cNvSpPr txBox="1"/>
          <p:nvPr/>
        </p:nvSpPr>
        <p:spPr>
          <a:xfrm>
            <a:off x="5293986" y="7030591"/>
            <a:ext cx="12526502" cy="171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사용 예시 (Activity)</a:t>
            </a:r>
          </a:p>
        </p:txBody>
      </p:sp>
      <p:sp>
        <p:nvSpPr>
          <p:cNvPr id="181" name="5."/>
          <p:cNvSpPr txBox="1"/>
          <p:nvPr/>
        </p:nvSpPr>
        <p:spPr>
          <a:xfrm>
            <a:off x="4045677" y="10916791"/>
            <a:ext cx="1349660" cy="1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F2E1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182" name="질문"/>
          <p:cNvSpPr txBox="1"/>
          <p:nvPr/>
        </p:nvSpPr>
        <p:spPr>
          <a:xfrm>
            <a:off x="5293986" y="10472291"/>
            <a:ext cx="12526502" cy="171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질문</a:t>
            </a:r>
          </a:p>
        </p:txBody>
      </p:sp>
      <p:sp>
        <p:nvSpPr>
          <p:cNvPr id="183" name="4."/>
          <p:cNvSpPr txBox="1"/>
          <p:nvPr/>
        </p:nvSpPr>
        <p:spPr>
          <a:xfrm>
            <a:off x="4045677" y="9126091"/>
            <a:ext cx="1349660" cy="1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pc="-119" sz="6000">
                <a:solidFill>
                  <a:srgbClr val="F2E1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84" name="IntentService"/>
          <p:cNvSpPr txBox="1"/>
          <p:nvPr/>
        </p:nvSpPr>
        <p:spPr>
          <a:xfrm>
            <a:off x="5293986" y="8681591"/>
            <a:ext cx="12526502" cy="171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59" sz="8000">
                <a:solidFill>
                  <a:srgbClr val="FFFFFF"/>
                </a:solidFill>
              </a:defRPr>
            </a:lvl1pPr>
          </a:lstStyle>
          <a:p>
            <a:pPr/>
            <a:r>
              <a:t>IntentService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인텐트란 ?"/>
          <p:cNvSpPr txBox="1"/>
          <p:nvPr>
            <p:ph type="ctrTitle"/>
          </p:nvPr>
        </p:nvSpPr>
        <p:spPr>
          <a:xfrm>
            <a:off x="2257899" y="28738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인텐트란 ?</a:t>
            </a:r>
          </a:p>
        </p:txBody>
      </p:sp>
      <p:sp>
        <p:nvSpPr>
          <p:cNvPr id="187" name="다른 앱 컴포넌트에 요청을 보내는 메시징 객체…"/>
          <p:cNvSpPr txBox="1"/>
          <p:nvPr/>
        </p:nvSpPr>
        <p:spPr>
          <a:xfrm>
            <a:off x="2248584" y="6116168"/>
            <a:ext cx="21971003" cy="234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6000">
                <a:solidFill>
                  <a:srgbClr val="FFFFFF"/>
                </a:solidFill>
              </a:defRPr>
            </a:pPr>
            <a:r>
              <a:t>다른 앱 컴포넌트에 요청을 보내는 메시징 객체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b="1" sz="4000">
                <a:solidFill>
                  <a:srgbClr val="FFFFFF"/>
                </a:solidFill>
              </a:defRPr>
            </a:pPr>
            <a:r>
              <a:t>* 컴포넌트 : (Activity, Service, Broadcast receiver, Content Provider)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컴포넌트 이름을 명시해서 사용하는 방식의 인텐트"/>
          <p:cNvSpPr txBox="1"/>
          <p:nvPr/>
        </p:nvSpPr>
        <p:spPr>
          <a:xfrm>
            <a:off x="2409837" y="4694333"/>
            <a:ext cx="12035029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컴포넌트 이름을 명시해서 사용하는 방식의 인텐트</a:t>
            </a:r>
          </a:p>
        </p:txBody>
      </p:sp>
      <p:sp>
        <p:nvSpPr>
          <p:cNvPr id="190" name="자신의 앱 내에서 컴포넌트를 시작하기 위해 주로 사용한다."/>
          <p:cNvSpPr txBox="1"/>
          <p:nvPr/>
        </p:nvSpPr>
        <p:spPr>
          <a:xfrm>
            <a:off x="2409837" y="5837333"/>
            <a:ext cx="14125347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자신의 앱 내에서 컴포넌트를 시작하기 위해 주로 사용한다.</a:t>
            </a:r>
          </a:p>
        </p:txBody>
      </p:sp>
      <p:sp>
        <p:nvSpPr>
          <p:cNvPr id="191" name="사용 예시"/>
          <p:cNvSpPr txBox="1"/>
          <p:nvPr/>
        </p:nvSpPr>
        <p:spPr>
          <a:xfrm>
            <a:off x="2409837" y="7742334"/>
            <a:ext cx="239298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사용 예시</a:t>
            </a:r>
          </a:p>
        </p:txBody>
      </p:sp>
      <p:sp>
        <p:nvSpPr>
          <p:cNvPr id="192" name="1. 앱 내에서 새로운 액티비티를 시작"/>
          <p:cNvSpPr txBox="1"/>
          <p:nvPr/>
        </p:nvSpPr>
        <p:spPr>
          <a:xfrm>
            <a:off x="2486037" y="8818481"/>
            <a:ext cx="7395973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1. 앱 내에서 새로운 액티비티를 시작</a:t>
            </a:r>
          </a:p>
        </p:txBody>
      </p:sp>
      <p:sp>
        <p:nvSpPr>
          <p:cNvPr id="193" name="2. 백그라운드에서 파일을 다운로드 하기 위해 서비스를 시작"/>
          <p:cNvSpPr txBox="1"/>
          <p:nvPr/>
        </p:nvSpPr>
        <p:spPr>
          <a:xfrm>
            <a:off x="2486037" y="9758281"/>
            <a:ext cx="12072621" cy="741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2. 백그라운드에서 파일을 다운로드 하기 위해 서비스를 시작</a:t>
            </a:r>
          </a:p>
        </p:txBody>
      </p:sp>
      <p:sp>
        <p:nvSpPr>
          <p:cNvPr id="194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195" name="명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명시적 인텐트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198" name="코드 예시"/>
          <p:cNvSpPr txBox="1"/>
          <p:nvPr/>
        </p:nvSpPr>
        <p:spPr>
          <a:xfrm>
            <a:off x="2371437" y="4504934"/>
            <a:ext cx="239298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코드 예시</a:t>
            </a:r>
          </a:p>
        </p:txBody>
      </p:sp>
      <p:pic>
        <p:nvPicPr>
          <p:cNvPr id="199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7350" y="5670765"/>
            <a:ext cx="21099260" cy="52589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00" name="명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명시적 인텐트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특정 컴포넌트 이름을 지정하지 않고 수행할 동작을 선언하는 방식의 인텐트"/>
          <p:cNvSpPr txBox="1"/>
          <p:nvPr/>
        </p:nvSpPr>
        <p:spPr>
          <a:xfrm>
            <a:off x="2409837" y="5240433"/>
            <a:ext cx="17985944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특정 컴포넌트 이름을 지정하지 않고 수행할 동작을 선언하는 방식의 인텐트</a:t>
            </a:r>
          </a:p>
        </p:txBody>
      </p:sp>
      <p:sp>
        <p:nvSpPr>
          <p:cNvPr id="203" name="action, category, data 기반으로 어떤 컴포넌트가 인텐트를 처리할 수 있는 지 결정한다."/>
          <p:cNvSpPr txBox="1"/>
          <p:nvPr/>
        </p:nvSpPr>
        <p:spPr>
          <a:xfrm>
            <a:off x="2409837" y="6764434"/>
            <a:ext cx="21412506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action, category, data 기반으로 어떤 컴포넌트가 인텐트를 처리할 수 있는 지 결정한다.</a:t>
            </a:r>
          </a:p>
        </p:txBody>
      </p:sp>
      <p:sp>
        <p:nvSpPr>
          <p:cNvPr id="204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05" name="암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ction의 종류"/>
          <p:cNvSpPr txBox="1"/>
          <p:nvPr/>
        </p:nvSpPr>
        <p:spPr>
          <a:xfrm>
            <a:off x="2409837" y="4821333"/>
            <a:ext cx="3604261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Action의 종류</a:t>
            </a:r>
          </a:p>
        </p:txBody>
      </p:sp>
      <p:sp>
        <p:nvSpPr>
          <p:cNvPr id="208" name="1. ACTION_VIEW : 사용자에게 보여줄 때 사용 (웹페이지, 연락처, 사진, ...)"/>
          <p:cNvSpPr txBox="1"/>
          <p:nvPr/>
        </p:nvSpPr>
        <p:spPr>
          <a:xfrm>
            <a:off x="2294637" y="6046265"/>
            <a:ext cx="1838401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1.</a:t>
            </a:r>
            <a:r>
              <a:t> ACTION_VIEW : 사용자에게 보여줄 때 사용 (웹페이지, 연락처, 사진, ...)</a:t>
            </a:r>
          </a:p>
        </p:txBody>
      </p:sp>
      <p:sp>
        <p:nvSpPr>
          <p:cNvPr id="209" name="2. ACTION_SEND : 다른 앱으로 공유할 때 사용 (이미지, 텍스트 전송, ...)"/>
          <p:cNvSpPr txBox="1"/>
          <p:nvPr/>
        </p:nvSpPr>
        <p:spPr>
          <a:xfrm>
            <a:off x="2294637" y="6979665"/>
            <a:ext cx="18026178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2.</a:t>
            </a:r>
            <a:r>
              <a:t> ACTION_SEND : 다른 앱으로 공유할 때 사용 (이미지, 텍스트 전송, ...)</a:t>
            </a:r>
          </a:p>
        </p:txBody>
      </p:sp>
      <p:sp>
        <p:nvSpPr>
          <p:cNvPr id="210" name="3. ACTION_DIAL : 다이얼 앱을 열어 전화번호 입력한 상태로 표시"/>
          <p:cNvSpPr txBox="1"/>
          <p:nvPr/>
        </p:nvSpPr>
        <p:spPr>
          <a:xfrm>
            <a:off x="2294637" y="7881365"/>
            <a:ext cx="16208351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3.</a:t>
            </a:r>
            <a:r>
              <a:t> ACTION_DIAL : 다이얼 앱을 열어 전화번호 입력한 상태로 표시</a:t>
            </a:r>
          </a:p>
        </p:txBody>
      </p:sp>
      <p:sp>
        <p:nvSpPr>
          <p:cNvPr id="211" name="4. ACTION_CALL : 지정된 번호로 바로 전화 걸 때 사용 (사용 시, 권한 필요)"/>
          <p:cNvSpPr txBox="1"/>
          <p:nvPr/>
        </p:nvSpPr>
        <p:spPr>
          <a:xfrm>
            <a:off x="2294637" y="8757665"/>
            <a:ext cx="18618099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4.</a:t>
            </a:r>
            <a:r>
              <a:t> ACTION_CALL : 지정된 번호로 바로 전화 걸 때 사용 (사용 시, 권한 필요)</a:t>
            </a:r>
          </a:p>
        </p:txBody>
      </p:sp>
      <p:sp>
        <p:nvSpPr>
          <p:cNvPr id="212" name="5. ACTION_EDIT : 수정할 때 사용 (연락처 수정, ...)"/>
          <p:cNvSpPr txBox="1"/>
          <p:nvPr/>
        </p:nvSpPr>
        <p:spPr>
          <a:xfrm>
            <a:off x="2269237" y="9659365"/>
            <a:ext cx="12971984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5.</a:t>
            </a:r>
            <a:r>
              <a:t> ACTION_EDIT : 수정할 때 사용 (연락처 수정, ...) </a:t>
            </a:r>
          </a:p>
        </p:txBody>
      </p:sp>
      <p:sp>
        <p:nvSpPr>
          <p:cNvPr id="213" name="6. ACTION_SENDTO : 특정 수신자에게 데이터 전송할 때 사용 (이메일, SMS, ...)"/>
          <p:cNvSpPr txBox="1"/>
          <p:nvPr/>
        </p:nvSpPr>
        <p:spPr>
          <a:xfrm>
            <a:off x="2269237" y="10548365"/>
            <a:ext cx="20160387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6.</a:t>
            </a:r>
            <a:r>
              <a:t> ACTION_SENDTO : 특정 수신자에게 데이터 전송할 때 사용 (이메일, SMS, ...)</a:t>
            </a:r>
          </a:p>
        </p:txBody>
      </p:sp>
      <p:sp>
        <p:nvSpPr>
          <p:cNvPr id="214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15" name="암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ategory의 종류"/>
          <p:cNvSpPr txBox="1"/>
          <p:nvPr/>
        </p:nvSpPr>
        <p:spPr>
          <a:xfrm>
            <a:off x="2409837" y="4821333"/>
            <a:ext cx="4360165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Category의 종류</a:t>
            </a:r>
          </a:p>
        </p:txBody>
      </p:sp>
      <p:sp>
        <p:nvSpPr>
          <p:cNvPr id="218" name="1. DEFAULT : 대부분 암시적 인텐트에서 필수, 명시하지 않으면 연결되지 않는다."/>
          <p:cNvSpPr txBox="1"/>
          <p:nvPr/>
        </p:nvSpPr>
        <p:spPr>
          <a:xfrm>
            <a:off x="2307337" y="6046265"/>
            <a:ext cx="1964893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1.</a:t>
            </a:r>
            <a:r>
              <a:t> DEFAULT : 대부분 암시적 인텐트에서 필수, </a:t>
            </a:r>
            <a:r>
              <a:rPr>
                <a:solidFill>
                  <a:srgbClr val="F2E168"/>
                </a:solidFill>
              </a:rPr>
              <a:t>명시하지 않으면 연결되지 않는다.</a:t>
            </a:r>
          </a:p>
        </p:txBody>
      </p:sp>
      <p:sp>
        <p:nvSpPr>
          <p:cNvPr id="219" name="2. BROWSABLE : 웹 브라우저 등에서 URI를 통해 액티비티를 실행할 수 있게 한다."/>
          <p:cNvSpPr txBox="1"/>
          <p:nvPr/>
        </p:nvSpPr>
        <p:spPr>
          <a:xfrm>
            <a:off x="2307337" y="7011465"/>
            <a:ext cx="20448119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2.</a:t>
            </a:r>
            <a:r>
              <a:t> BROWSABLE : 웹 브라우저 등에서 URI를 통해 액티비티를 실행할 수 있게 한다.</a:t>
            </a:r>
          </a:p>
        </p:txBody>
      </p:sp>
      <p:sp>
        <p:nvSpPr>
          <p:cNvPr id="220" name="3. LAUNCHER : 앱 런처에서 실행 가능한 액티비티임을 명시한다."/>
          <p:cNvSpPr txBox="1"/>
          <p:nvPr/>
        </p:nvSpPr>
        <p:spPr>
          <a:xfrm>
            <a:off x="2294637" y="7976665"/>
            <a:ext cx="1614800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3.</a:t>
            </a:r>
            <a:r>
              <a:t> LAUNCHER : 앱 런처에서 실행 가능한 액티비티임을 명시한다.</a:t>
            </a:r>
          </a:p>
        </p:txBody>
      </p:sp>
      <p:sp>
        <p:nvSpPr>
          <p:cNvPr id="221" name="4. HOME : 홈 화면 역할의 액티비티임을 명시한다."/>
          <p:cNvSpPr txBox="1"/>
          <p:nvPr/>
        </p:nvSpPr>
        <p:spPr>
          <a:xfrm>
            <a:off x="2269237" y="8954565"/>
            <a:ext cx="12391645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4.</a:t>
            </a:r>
            <a:r>
              <a:t> HOME : 홈 화면 역할의 액티비티임을 명시한다.</a:t>
            </a:r>
          </a:p>
        </p:txBody>
      </p:sp>
      <p:sp>
        <p:nvSpPr>
          <p:cNvPr id="222" name="5. ALTERNATIVE : 대체 동작을 제공하는 컴포넌트에 사용한다."/>
          <p:cNvSpPr txBox="1"/>
          <p:nvPr/>
        </p:nvSpPr>
        <p:spPr>
          <a:xfrm>
            <a:off x="2269237" y="9907065"/>
            <a:ext cx="1548902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5.</a:t>
            </a:r>
            <a:r>
              <a:t> ALTERNATIVE : 대체 동작을 제공하는 컴포넌트에 사용한다.</a:t>
            </a:r>
          </a:p>
        </p:txBody>
      </p:sp>
      <p:sp>
        <p:nvSpPr>
          <p:cNvPr id="223" name="6. SELECTED_ALTERNATIVE : 선택된 대체 동작에 사용한다."/>
          <p:cNvSpPr txBox="1"/>
          <p:nvPr/>
        </p:nvSpPr>
        <p:spPr>
          <a:xfrm>
            <a:off x="2269237" y="10859565"/>
            <a:ext cx="15531085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6. </a:t>
            </a:r>
            <a:r>
              <a:t>SELECTED_ALTERNATIVE : 선택된 대체 동작에 사용한다.</a:t>
            </a:r>
          </a:p>
        </p:txBody>
      </p:sp>
      <p:sp>
        <p:nvSpPr>
          <p:cNvPr id="224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25" name="암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인텐트 유형"/>
          <p:cNvSpPr txBox="1"/>
          <p:nvPr>
            <p:ph type="ctrTitle"/>
          </p:nvPr>
        </p:nvSpPr>
        <p:spPr>
          <a:xfrm>
            <a:off x="2257899" y="1718170"/>
            <a:ext cx="11214357" cy="1817189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인텐트 유형</a:t>
            </a:r>
          </a:p>
        </p:txBody>
      </p:sp>
      <p:sp>
        <p:nvSpPr>
          <p:cNvPr id="228" name="암시적 인텐트"/>
          <p:cNvSpPr txBox="1"/>
          <p:nvPr/>
        </p:nvSpPr>
        <p:spPr>
          <a:xfrm>
            <a:off x="8162008" y="2485949"/>
            <a:ext cx="344759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암시적 인텐트</a:t>
            </a:r>
          </a:p>
        </p:txBody>
      </p:sp>
      <p:sp>
        <p:nvSpPr>
          <p:cNvPr id="229" name="Data의 종류"/>
          <p:cNvSpPr txBox="1"/>
          <p:nvPr/>
        </p:nvSpPr>
        <p:spPr>
          <a:xfrm>
            <a:off x="2409837" y="4821333"/>
            <a:ext cx="3141575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Data의 종류</a:t>
            </a:r>
          </a:p>
        </p:txBody>
      </p:sp>
      <p:sp>
        <p:nvSpPr>
          <p:cNvPr id="230" name="1. mimeType : 처리 가능한 MIME 타입을 지정"/>
          <p:cNvSpPr txBox="1"/>
          <p:nvPr/>
        </p:nvSpPr>
        <p:spPr>
          <a:xfrm>
            <a:off x="2307337" y="6046265"/>
            <a:ext cx="1162233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1.</a:t>
            </a:r>
            <a:r>
              <a:t> mimeType : 처리 가능한 MIME 타입을 지정</a:t>
            </a:r>
          </a:p>
        </p:txBody>
      </p:sp>
      <p:sp>
        <p:nvSpPr>
          <p:cNvPr id="231" name="2. scheme : URI의 scheme 지정"/>
          <p:cNvSpPr txBox="1"/>
          <p:nvPr/>
        </p:nvSpPr>
        <p:spPr>
          <a:xfrm>
            <a:off x="2307337" y="6935265"/>
            <a:ext cx="852861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2.</a:t>
            </a:r>
            <a:r>
              <a:t> scheme : URI의 scheme 지정</a:t>
            </a:r>
          </a:p>
        </p:txBody>
      </p:sp>
      <p:sp>
        <p:nvSpPr>
          <p:cNvPr id="232" name="3. host : URI의 host 지정"/>
          <p:cNvSpPr txBox="1"/>
          <p:nvPr/>
        </p:nvSpPr>
        <p:spPr>
          <a:xfrm>
            <a:off x="2307337" y="7811565"/>
            <a:ext cx="6608370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3.</a:t>
            </a:r>
            <a:r>
              <a:t> host : URI의 host 지정</a:t>
            </a:r>
          </a:p>
        </p:txBody>
      </p:sp>
      <p:sp>
        <p:nvSpPr>
          <p:cNvPr id="233" name="4. port : URI의 port 지정"/>
          <p:cNvSpPr txBox="1"/>
          <p:nvPr/>
        </p:nvSpPr>
        <p:spPr>
          <a:xfrm>
            <a:off x="2307337" y="8687865"/>
            <a:ext cx="6449874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4.</a:t>
            </a:r>
            <a:r>
              <a:t> port : URI의 port 지정</a:t>
            </a:r>
          </a:p>
        </p:txBody>
      </p:sp>
      <p:sp>
        <p:nvSpPr>
          <p:cNvPr id="234" name="5. path : URI의 경로 지정"/>
          <p:cNvSpPr txBox="1"/>
          <p:nvPr/>
        </p:nvSpPr>
        <p:spPr>
          <a:xfrm>
            <a:off x="2256537" y="9576865"/>
            <a:ext cx="6511443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5.</a:t>
            </a:r>
            <a:r>
              <a:t> path : URI의 경로 지정</a:t>
            </a:r>
          </a:p>
        </p:txBody>
      </p:sp>
      <p:sp>
        <p:nvSpPr>
          <p:cNvPr id="235" name="6. pathPattern : 와일드카드 패턴으로 경로 지정"/>
          <p:cNvSpPr txBox="1"/>
          <p:nvPr/>
        </p:nvSpPr>
        <p:spPr>
          <a:xfrm>
            <a:off x="2243837" y="10478565"/>
            <a:ext cx="11870437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6.</a:t>
            </a:r>
            <a:r>
              <a:t> pathPattern : 와일드카드 패턴으로 경로 지정</a:t>
            </a:r>
          </a:p>
        </p:txBody>
      </p:sp>
      <p:sp>
        <p:nvSpPr>
          <p:cNvPr id="236" name="7. pathPrefix : 경로의 접두어 지정"/>
          <p:cNvSpPr txBox="1"/>
          <p:nvPr/>
        </p:nvSpPr>
        <p:spPr>
          <a:xfrm>
            <a:off x="2243837" y="11405665"/>
            <a:ext cx="8623707" cy="8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2E168"/>
                </a:solidFill>
              </a:rPr>
              <a:t>7.</a:t>
            </a:r>
            <a:r>
              <a:t> pathPrefix : 경로의 접두어 지정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