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D347-0B7E-4D3C-AC4C-7CAB3686175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E66F-63F0-4ACC-B3FD-229FFB863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 reckoning with </a:t>
            </a:r>
            <a:r>
              <a:rPr lang="en-US" dirty="0" smtClean="0"/>
              <a:t>Encoder only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85130" y="3700046"/>
            <a:ext cx="335457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x </a:t>
            </a:r>
            <a:r>
              <a:rPr lang="en-US" sz="1600" dirty="0" smtClean="0"/>
              <a:t>=</a:t>
            </a:r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>
                <a:latin typeface="Calibri"/>
              </a:rPr>
              <a:t>*</a:t>
            </a:r>
            <a:r>
              <a:rPr lang="en-US" sz="1600" dirty="0" err="1" smtClean="0">
                <a:latin typeface="Calibri"/>
              </a:rPr>
              <a:t>cos</a:t>
            </a:r>
            <a:r>
              <a:rPr lang="en-US" sz="1600" dirty="0" smtClean="0">
                <a:latin typeface="Calibri"/>
              </a:rPr>
              <a:t>(</a:t>
            </a:r>
            <a:r>
              <a:rPr lang="el-GR" sz="1600" i="1" dirty="0" smtClean="0">
                <a:latin typeface="Calibri"/>
              </a:rPr>
              <a:t>ϴ</a:t>
            </a:r>
            <a:r>
              <a:rPr lang="en-US" sz="1600" i="1" dirty="0" smtClean="0">
                <a:latin typeface="Calibri"/>
              </a:rPr>
              <a:t>k-1</a:t>
            </a:r>
            <a:r>
              <a:rPr lang="en-US" sz="1600" dirty="0" smtClean="0">
                <a:latin typeface="Calibri"/>
              </a:rPr>
              <a:t>+</a:t>
            </a:r>
            <a:r>
              <a:rPr lang="el-GR" sz="1600" i="1" dirty="0" smtClean="0">
                <a:latin typeface="Calibri"/>
              </a:rPr>
              <a:t>Δϴ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l-GR" sz="1600" i="1" dirty="0" smtClean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y </a:t>
            </a:r>
            <a:r>
              <a:rPr lang="en-US" sz="1600" dirty="0"/>
              <a:t>=</a:t>
            </a:r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>
                <a:latin typeface="Calibri"/>
              </a:rPr>
              <a:t>*sin(</a:t>
            </a:r>
            <a:r>
              <a:rPr lang="el-GR" sz="1600" i="1" dirty="0" smtClean="0">
                <a:latin typeface="Calibri"/>
              </a:rPr>
              <a:t>ϴ</a:t>
            </a:r>
            <a:r>
              <a:rPr lang="en-US" sz="1600" i="1" dirty="0"/>
              <a:t> k-1</a:t>
            </a:r>
            <a:r>
              <a:rPr lang="en-US" sz="1600" dirty="0"/>
              <a:t>+</a:t>
            </a:r>
            <a:r>
              <a:rPr lang="el-GR" sz="1600" i="1" dirty="0" smtClean="0"/>
              <a:t>Δϴ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085130" y="4462046"/>
            <a:ext cx="335457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 smtClean="0">
                <a:latin typeface="Calibri"/>
              </a:rPr>
              <a:t>Δϴ</a:t>
            </a:r>
            <a:r>
              <a:rPr lang="en-US" sz="1600" i="1" dirty="0" smtClean="0"/>
              <a:t>= (</a:t>
            </a:r>
            <a:r>
              <a:rPr lang="en-US" sz="1600" i="1" dirty="0" err="1"/>
              <a:t>dist_wR</a:t>
            </a:r>
            <a:r>
              <a:rPr lang="en-US" sz="1600" i="1" dirty="0"/>
              <a:t> - </a:t>
            </a:r>
            <a:r>
              <a:rPr lang="en-US" sz="1600" i="1" dirty="0" err="1"/>
              <a:t>dist_wL</a:t>
            </a:r>
            <a:r>
              <a:rPr lang="en-US" sz="1600" i="1" dirty="0" smtClean="0"/>
              <a:t>)/</a:t>
            </a:r>
            <a:r>
              <a:rPr lang="en-US" sz="1600" i="1" dirty="0"/>
              <a:t> axis width</a:t>
            </a:r>
            <a:endParaRPr 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5085130" y="5013269"/>
            <a:ext cx="335457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 smtClean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/>
              <a:t>=</a:t>
            </a:r>
            <a:r>
              <a:rPr lang="el-GR" sz="1600" i="1" dirty="0"/>
              <a:t> </a:t>
            </a:r>
            <a:r>
              <a:rPr lang="en-US" sz="1600" i="1" dirty="0" smtClean="0"/>
              <a:t>(</a:t>
            </a:r>
            <a:r>
              <a:rPr lang="el-GR" sz="1600" i="1" dirty="0" smtClean="0"/>
              <a:t>Δ</a:t>
            </a:r>
            <a:r>
              <a:rPr lang="en-US" sz="1600" i="1" dirty="0" err="1" smtClean="0"/>
              <a:t>dL</a:t>
            </a:r>
            <a:r>
              <a:rPr lang="en-US" sz="1600" i="1" dirty="0" smtClean="0"/>
              <a:t>+</a:t>
            </a:r>
            <a:r>
              <a:rPr lang="el-GR" sz="1600" i="1" dirty="0"/>
              <a:t> </a:t>
            </a:r>
            <a:r>
              <a:rPr lang="el-GR" sz="1600" i="1" dirty="0" smtClean="0"/>
              <a:t>Δ</a:t>
            </a:r>
            <a:r>
              <a:rPr lang="en-US" sz="1600" i="1" dirty="0" err="1" smtClean="0"/>
              <a:t>dR</a:t>
            </a:r>
            <a:r>
              <a:rPr lang="en-US" sz="1600" i="1" dirty="0" smtClean="0"/>
              <a:t>)/2</a:t>
            </a:r>
          </a:p>
          <a:p>
            <a:r>
              <a:rPr lang="el-GR" sz="1600" i="1" dirty="0" smtClean="0"/>
              <a:t>Δ</a:t>
            </a:r>
            <a:r>
              <a:rPr lang="en-US" sz="1600" i="1" dirty="0" err="1" smtClean="0"/>
              <a:t>dL</a:t>
            </a:r>
            <a:r>
              <a:rPr lang="en-US" sz="1600" i="1" dirty="0" smtClean="0"/>
              <a:t>=</a:t>
            </a:r>
            <a:r>
              <a:rPr lang="el-GR" sz="1600" i="1" dirty="0"/>
              <a:t> Δ</a:t>
            </a:r>
            <a:r>
              <a:rPr lang="en-US" sz="1600" i="1" dirty="0" err="1" smtClean="0"/>
              <a:t>L_encoder</a:t>
            </a:r>
            <a:r>
              <a:rPr lang="en-US" sz="1600" i="1" dirty="0"/>
              <a:t> *(</a:t>
            </a:r>
            <a:r>
              <a:rPr lang="en-US" sz="1600" i="1" dirty="0" smtClean="0"/>
              <a:t>distance/count#)</a:t>
            </a:r>
            <a:endParaRPr lang="en-US" sz="1600" dirty="0" smtClean="0"/>
          </a:p>
          <a:p>
            <a:r>
              <a:rPr lang="el-GR" sz="1600" i="1" dirty="0"/>
              <a:t>Δ</a:t>
            </a:r>
            <a:r>
              <a:rPr lang="en-US" sz="1600" i="1" dirty="0" err="1" smtClean="0"/>
              <a:t>dR</a:t>
            </a:r>
            <a:r>
              <a:rPr lang="en-US" sz="1600" i="1" dirty="0" smtClean="0"/>
              <a:t>=</a:t>
            </a:r>
            <a:r>
              <a:rPr lang="el-GR" sz="1600" i="1" dirty="0" smtClean="0"/>
              <a:t> Δ</a:t>
            </a:r>
            <a:r>
              <a:rPr lang="en-US" sz="1600" i="1" dirty="0" err="1" smtClean="0"/>
              <a:t>R_encoder</a:t>
            </a:r>
            <a:r>
              <a:rPr lang="en-US" sz="1600" i="1" dirty="0" smtClean="0"/>
              <a:t> </a:t>
            </a:r>
            <a:r>
              <a:rPr lang="en-US" sz="1600" i="1" dirty="0"/>
              <a:t>*(distance/count</a:t>
            </a:r>
            <a:r>
              <a:rPr lang="en-US" sz="1600" i="1" dirty="0" smtClean="0"/>
              <a:t>#)</a:t>
            </a:r>
            <a:endParaRPr lang="en-US" sz="1600" dirty="0"/>
          </a:p>
        </p:txBody>
      </p:sp>
      <p:pic>
        <p:nvPicPr>
          <p:cNvPr id="3074" name="Picture 2" descr="Image result for two wheel dead reckoning robot navi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17026"/>
            <a:ext cx="4419600" cy="33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1524000"/>
                <a:ext cx="7010400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i="1" dirty="0" smtClean="0"/>
                  <a:t>Wheel dia.=199.597mm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i="1" dirty="0" smtClean="0"/>
                  <a:t>axis width=</a:t>
                </a:r>
                <a:r>
                  <a:rPr lang="en-US" sz="1600" i="1" dirty="0"/>
                  <a:t> </a:t>
                </a:r>
                <a:r>
                  <a:rPr lang="en-US" sz="1600" i="1" dirty="0" smtClean="0"/>
                  <a:t>420.7 mm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i="1" dirty="0" smtClean="0"/>
                  <a:t>pulse/Revolution=400,000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i="1" dirty="0" smtClean="0"/>
                  <a:t>One pulse distance=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latin typeface="Cambria Math"/>
                      </a:rPr>
                      <m:t> </m:t>
                    </m:r>
                    <m:r>
                      <a:rPr lang="el-GR" sz="1600" i="1">
                        <a:latin typeface="Cambria Math"/>
                      </a:rPr>
                      <m:t>𝜋</m:t>
                    </m:r>
                    <m:r>
                      <m:rPr>
                        <m:nor/>
                      </m:rPr>
                      <a:rPr lang="en-US" sz="1600" dirty="0"/>
                      <m:t>∗</m:t>
                    </m:r>
                    <m:r>
                      <m:rPr>
                        <m:nor/>
                      </m:rPr>
                      <a:rPr lang="en-US" sz="1600" i="1" dirty="0"/>
                      <m:t>Wheel</m:t>
                    </m:r>
                    <m:r>
                      <m:rPr>
                        <m:nor/>
                      </m:rPr>
                      <a:rPr lang="en-US" sz="1600" i="1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dia</m:t>
                    </m:r>
                    <m:r>
                      <m:rPr>
                        <m:nor/>
                      </m:rPr>
                      <a:rPr lang="en-US" sz="1600" dirty="0"/>
                      <m:t>/</m:t>
                    </m:r>
                    <m:r>
                      <m:rPr>
                        <m:nor/>
                      </m:rPr>
                      <a:rPr lang="en-US" sz="1600" b="0" i="1" dirty="0" smtClean="0"/>
                      <m:t>(</m:t>
                    </m:r>
                    <m:r>
                      <m:rPr>
                        <m:nor/>
                      </m:rPr>
                      <a:rPr lang="en-US" sz="1600" i="1" dirty="0"/>
                      <m:t>pulse</m:t>
                    </m:r>
                    <m:r>
                      <m:rPr>
                        <m:nor/>
                      </m:rPr>
                      <a:rPr lang="en-US" sz="1600" i="1" dirty="0"/>
                      <m:t>/</m:t>
                    </m:r>
                    <m:r>
                      <m:rPr>
                        <m:nor/>
                      </m:rPr>
                      <a:rPr lang="en-US" sz="1600" i="1" dirty="0"/>
                      <m:t>Revolution</m:t>
                    </m:r>
                    <m:r>
                      <m:rPr>
                        <m:nor/>
                      </m:rPr>
                      <a:rPr lang="en-US" sz="1600" dirty="0"/>
                      <m:t>)=</m:t>
                    </m:r>
                    <m:r>
                      <a:rPr lang="el-GR" sz="160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sz="1600" i="1" dirty="0" smtClean="0"/>
                  <a:t>*199.597/400,000  mm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524000"/>
                <a:ext cx="7010400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261" t="-1695" b="-6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 reckoning with </a:t>
            </a:r>
            <a:r>
              <a:rPr lang="en-US" dirty="0" err="1" smtClean="0"/>
              <a:t>Encoder+Gyro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85130" y="2911531"/>
            <a:ext cx="29920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x </a:t>
            </a:r>
            <a:r>
              <a:rPr lang="en-US" sz="1600" dirty="0" smtClean="0"/>
              <a:t>=</a:t>
            </a:r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>
                <a:latin typeface="Calibri"/>
              </a:rPr>
              <a:t>*</a:t>
            </a:r>
            <a:r>
              <a:rPr lang="en-US" sz="1600" dirty="0" err="1" smtClean="0">
                <a:latin typeface="Calibri"/>
              </a:rPr>
              <a:t>cos</a:t>
            </a:r>
            <a:r>
              <a:rPr lang="en-US" sz="1600" dirty="0" smtClean="0">
                <a:latin typeface="Calibri"/>
              </a:rPr>
              <a:t>(</a:t>
            </a:r>
            <a:r>
              <a:rPr lang="el-GR" sz="1600" i="1" dirty="0" smtClean="0">
                <a:latin typeface="Calibri"/>
              </a:rPr>
              <a:t>ϴ</a:t>
            </a:r>
            <a:r>
              <a:rPr lang="en-US" sz="1600" i="1" dirty="0" smtClean="0">
                <a:latin typeface="Calibri"/>
              </a:rPr>
              <a:t>k-1</a:t>
            </a:r>
            <a:r>
              <a:rPr lang="en-US" sz="1600" dirty="0" smtClean="0">
                <a:latin typeface="Calibri"/>
              </a:rPr>
              <a:t>+</a:t>
            </a:r>
            <a:r>
              <a:rPr lang="el-GR" sz="1600" i="1" dirty="0" smtClean="0">
                <a:latin typeface="Calibri"/>
              </a:rPr>
              <a:t>Δϴ</a:t>
            </a:r>
            <a:r>
              <a:rPr lang="en-US" sz="1600" i="1" dirty="0" smtClean="0">
                <a:latin typeface="Calibri"/>
              </a:rPr>
              <a:t>/2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l-GR" sz="1600" i="1" dirty="0" smtClean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y </a:t>
            </a:r>
            <a:r>
              <a:rPr lang="en-US" sz="1600" dirty="0"/>
              <a:t>=</a:t>
            </a:r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>
                <a:latin typeface="Calibri"/>
              </a:rPr>
              <a:t>*sin(</a:t>
            </a:r>
            <a:r>
              <a:rPr lang="el-GR" sz="1600" i="1" dirty="0" smtClean="0">
                <a:latin typeface="Calibri"/>
              </a:rPr>
              <a:t>ϴ</a:t>
            </a:r>
            <a:r>
              <a:rPr lang="en-US" sz="1600" i="1" dirty="0"/>
              <a:t> k-1</a:t>
            </a:r>
            <a:r>
              <a:rPr lang="en-US" sz="1600" dirty="0"/>
              <a:t>+</a:t>
            </a:r>
            <a:r>
              <a:rPr lang="el-GR" sz="1600" i="1" dirty="0"/>
              <a:t>Δϴ</a:t>
            </a:r>
            <a:r>
              <a:rPr lang="en-US" sz="1600" i="1" dirty="0"/>
              <a:t>/2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085130" y="3673531"/>
            <a:ext cx="299207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 smtClean="0">
                <a:latin typeface="Calibri"/>
              </a:rPr>
              <a:t>Δϴ</a:t>
            </a:r>
            <a:r>
              <a:rPr lang="en-US" sz="1600" i="1" dirty="0" smtClean="0">
                <a:latin typeface="Calibri"/>
              </a:rPr>
              <a:t>/2</a:t>
            </a:r>
            <a:r>
              <a:rPr lang="en-US" sz="1600" dirty="0" smtClean="0"/>
              <a:t>= </a:t>
            </a:r>
            <a:r>
              <a:rPr lang="el-GR" sz="1600" i="1" dirty="0" smtClean="0"/>
              <a:t>ϴ</a:t>
            </a:r>
            <a:r>
              <a:rPr lang="en-US" sz="1600" i="1" dirty="0" smtClean="0"/>
              <a:t>gyro(k)-</a:t>
            </a:r>
            <a:r>
              <a:rPr lang="el-GR" sz="1600" i="1" dirty="0" smtClean="0"/>
              <a:t>ϴ</a:t>
            </a:r>
            <a:r>
              <a:rPr lang="en-US" sz="1600" i="1" dirty="0" smtClean="0"/>
              <a:t>gyro(k-1)</a:t>
            </a:r>
            <a:endParaRPr 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5103624" y="4292025"/>
            <a:ext cx="335457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 smtClean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/>
              <a:t>=</a:t>
            </a:r>
            <a:r>
              <a:rPr lang="el-GR" sz="1600" i="1" dirty="0"/>
              <a:t> </a:t>
            </a:r>
            <a:r>
              <a:rPr lang="en-US" sz="1600" i="1" dirty="0" smtClean="0"/>
              <a:t>(</a:t>
            </a:r>
            <a:r>
              <a:rPr lang="el-GR" sz="1600" i="1" dirty="0" smtClean="0"/>
              <a:t>Δ</a:t>
            </a:r>
            <a:r>
              <a:rPr lang="en-US" sz="1600" i="1" dirty="0" err="1" smtClean="0"/>
              <a:t>dL</a:t>
            </a:r>
            <a:r>
              <a:rPr lang="en-US" sz="1600" i="1" dirty="0" smtClean="0"/>
              <a:t>+</a:t>
            </a:r>
            <a:r>
              <a:rPr lang="el-GR" sz="1600" i="1" dirty="0"/>
              <a:t> </a:t>
            </a:r>
            <a:r>
              <a:rPr lang="el-GR" sz="1600" i="1" dirty="0" smtClean="0"/>
              <a:t>Δ</a:t>
            </a:r>
            <a:r>
              <a:rPr lang="en-US" sz="1600" i="1" dirty="0" err="1" smtClean="0"/>
              <a:t>dR</a:t>
            </a:r>
            <a:r>
              <a:rPr lang="en-US" sz="1600" i="1" dirty="0" smtClean="0"/>
              <a:t>)/2</a:t>
            </a:r>
          </a:p>
          <a:p>
            <a:r>
              <a:rPr lang="el-GR" sz="1600" i="1" dirty="0" smtClean="0"/>
              <a:t>Δ</a:t>
            </a:r>
            <a:r>
              <a:rPr lang="en-US" sz="1600" i="1" dirty="0" err="1" smtClean="0"/>
              <a:t>dL</a:t>
            </a:r>
            <a:r>
              <a:rPr lang="en-US" sz="1600" i="1" dirty="0" smtClean="0"/>
              <a:t>=</a:t>
            </a:r>
            <a:r>
              <a:rPr lang="el-GR" sz="1600" i="1" dirty="0"/>
              <a:t> Δ</a:t>
            </a:r>
            <a:r>
              <a:rPr lang="en-US" sz="1600" i="1" dirty="0" err="1" smtClean="0"/>
              <a:t>L_encoder</a:t>
            </a:r>
            <a:r>
              <a:rPr lang="en-US" sz="1600" i="1" dirty="0"/>
              <a:t> *(</a:t>
            </a:r>
            <a:r>
              <a:rPr lang="en-US" sz="1600" i="1" dirty="0" smtClean="0"/>
              <a:t>distance/count#)</a:t>
            </a:r>
            <a:endParaRPr lang="en-US" sz="1600" dirty="0" smtClean="0"/>
          </a:p>
          <a:p>
            <a:r>
              <a:rPr lang="el-GR" sz="1600" i="1" dirty="0"/>
              <a:t>Δ</a:t>
            </a:r>
            <a:r>
              <a:rPr lang="en-US" sz="1600" i="1" dirty="0" err="1" smtClean="0"/>
              <a:t>dR</a:t>
            </a:r>
            <a:r>
              <a:rPr lang="en-US" sz="1600" i="1" dirty="0" smtClean="0"/>
              <a:t>=</a:t>
            </a:r>
            <a:r>
              <a:rPr lang="el-GR" sz="1600" i="1" dirty="0" smtClean="0"/>
              <a:t> Δ</a:t>
            </a:r>
            <a:r>
              <a:rPr lang="en-US" sz="1600" i="1" dirty="0" err="1" smtClean="0"/>
              <a:t>R_encoder</a:t>
            </a:r>
            <a:r>
              <a:rPr lang="en-US" sz="1600" i="1" dirty="0" smtClean="0"/>
              <a:t> </a:t>
            </a:r>
            <a:r>
              <a:rPr lang="en-US" sz="1600" i="1" dirty="0"/>
              <a:t>*(distance/count</a:t>
            </a:r>
            <a:r>
              <a:rPr lang="en-US" sz="1600" i="1" dirty="0" smtClean="0"/>
              <a:t>#)</a:t>
            </a:r>
            <a:endParaRPr lang="en-US" sz="1600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2122"/>
            <a:ext cx="4495800" cy="29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 reckoning with </a:t>
            </a:r>
            <a:r>
              <a:rPr lang="en-US" dirty="0" err="1" smtClean="0"/>
              <a:t>Encoder+Gyro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08930" y="2911531"/>
            <a:ext cx="28396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x </a:t>
            </a:r>
            <a:r>
              <a:rPr lang="en-US" sz="1600" dirty="0" smtClean="0"/>
              <a:t>=</a:t>
            </a:r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>
                <a:latin typeface="Calibri"/>
              </a:rPr>
              <a:t>*</a:t>
            </a:r>
            <a:r>
              <a:rPr lang="en-US" sz="1600" dirty="0" err="1" smtClean="0">
                <a:latin typeface="Calibri"/>
              </a:rPr>
              <a:t>cos</a:t>
            </a:r>
            <a:r>
              <a:rPr lang="en-US" sz="1600" dirty="0" smtClean="0">
                <a:latin typeface="Calibri"/>
              </a:rPr>
              <a:t>(</a:t>
            </a:r>
            <a:r>
              <a:rPr lang="el-GR" sz="1600" i="1" dirty="0">
                <a:latin typeface="Calibri"/>
              </a:rPr>
              <a:t>ϴ</a:t>
            </a:r>
            <a:r>
              <a:rPr lang="en-US" sz="1600" dirty="0">
                <a:latin typeface="Calibri"/>
              </a:rPr>
              <a:t>+</a:t>
            </a:r>
            <a:r>
              <a:rPr lang="el-GR" sz="1600" i="1" dirty="0" smtClean="0">
                <a:latin typeface="Calibri"/>
              </a:rPr>
              <a:t>Δϴ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l-GR" sz="1600" i="1" dirty="0" smtClean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y </a:t>
            </a:r>
            <a:r>
              <a:rPr lang="en-US" sz="1600" dirty="0"/>
              <a:t>=</a:t>
            </a:r>
            <a:r>
              <a:rPr lang="el-GR" sz="1600" i="1" dirty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>
                <a:latin typeface="Calibri"/>
              </a:rPr>
              <a:t>*sin(</a:t>
            </a:r>
            <a:r>
              <a:rPr lang="el-GR" sz="1600" i="1" dirty="0">
                <a:latin typeface="Calibri"/>
              </a:rPr>
              <a:t>ϴ</a:t>
            </a:r>
            <a:r>
              <a:rPr lang="en-US" sz="1600" dirty="0">
                <a:latin typeface="Calibri"/>
              </a:rPr>
              <a:t>+</a:t>
            </a:r>
            <a:r>
              <a:rPr lang="el-GR" sz="1600" i="1" dirty="0" smtClean="0">
                <a:latin typeface="Calibri"/>
              </a:rPr>
              <a:t>Δϴ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008930" y="3851064"/>
            <a:ext cx="283967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 smtClean="0">
                <a:latin typeface="Calibri"/>
              </a:rPr>
              <a:t>Δϴ</a:t>
            </a:r>
            <a:r>
              <a:rPr lang="en-US" sz="1600" dirty="0" smtClean="0"/>
              <a:t>= </a:t>
            </a:r>
            <a:r>
              <a:rPr lang="el-GR" sz="1600" i="1" dirty="0" smtClean="0"/>
              <a:t>ϴ</a:t>
            </a:r>
            <a:r>
              <a:rPr lang="en-US" sz="1600" i="1" dirty="0" smtClean="0"/>
              <a:t>gyro(k)-</a:t>
            </a:r>
            <a:r>
              <a:rPr lang="el-GR" sz="1600" i="1" dirty="0" smtClean="0"/>
              <a:t>ϴ</a:t>
            </a:r>
            <a:r>
              <a:rPr lang="en-US" sz="1600" i="1" dirty="0" err="1" smtClean="0"/>
              <a:t>gro</a:t>
            </a:r>
            <a:r>
              <a:rPr lang="en-US" sz="1600" i="1" dirty="0" smtClean="0"/>
              <a:t>(k-1)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2483" y="1842557"/>
            <a:ext cx="4495800" cy="4000501"/>
            <a:chOff x="304800" y="1600200"/>
            <a:chExt cx="4495800" cy="4000501"/>
          </a:xfrm>
        </p:grpSpPr>
        <p:pic>
          <p:nvPicPr>
            <p:cNvPr id="1026" name="Picture 2" descr="Image result for two wheel dead reckoning robot navig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00200"/>
              <a:ext cx="4182340" cy="400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98956" y="4083727"/>
              <a:ext cx="10623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sz="1400" i="1" dirty="0"/>
                <a:t>ϴ</a:t>
              </a:r>
              <a:r>
                <a:rPr lang="en-US" sz="1400" i="1" dirty="0" smtClean="0"/>
                <a:t>gyro(k-1)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35274" y="2006497"/>
              <a:ext cx="10653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sz="1400" i="1" dirty="0"/>
                <a:t>ϴ</a:t>
              </a:r>
              <a:r>
                <a:rPr lang="en-US" sz="1400" i="1" dirty="0" smtClean="0"/>
                <a:t>gyro(k)</a:t>
              </a:r>
              <a:endParaRPr 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008930" y="4419600"/>
            <a:ext cx="28396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i="1" dirty="0" smtClean="0">
                <a:latin typeface="Calibri"/>
              </a:rPr>
              <a:t>Δ</a:t>
            </a:r>
            <a:r>
              <a:rPr lang="en-US" sz="1600" i="1" dirty="0" smtClean="0">
                <a:latin typeface="Calibri"/>
              </a:rPr>
              <a:t>d</a:t>
            </a:r>
            <a:r>
              <a:rPr lang="en-US" sz="1600" dirty="0" smtClean="0"/>
              <a:t>= (</a:t>
            </a:r>
            <a:r>
              <a:rPr lang="el-GR" sz="1600" i="1" dirty="0" smtClean="0"/>
              <a:t>Δ</a:t>
            </a:r>
            <a:r>
              <a:rPr lang="en-US" sz="1600" i="1" dirty="0" err="1" smtClean="0"/>
              <a:t>R_encoder</a:t>
            </a:r>
            <a:r>
              <a:rPr lang="en-US" sz="1600" i="1" dirty="0" smtClean="0"/>
              <a:t>+</a:t>
            </a:r>
            <a:r>
              <a:rPr lang="el-GR" sz="1600" i="1" dirty="0"/>
              <a:t> </a:t>
            </a:r>
            <a:r>
              <a:rPr lang="el-GR" sz="1600" i="1" dirty="0" smtClean="0"/>
              <a:t>Δ</a:t>
            </a:r>
            <a:r>
              <a:rPr lang="en-US" sz="1600" i="1" dirty="0" err="1" smtClean="0"/>
              <a:t>L_encoder</a:t>
            </a:r>
            <a:r>
              <a:rPr lang="en-US" sz="1600" i="1" dirty="0" smtClean="0"/>
              <a:t>)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  *(distance/</a:t>
            </a:r>
            <a:r>
              <a:rPr lang="en-US" sz="1600" i="1" dirty="0" err="1" smtClean="0"/>
              <a:t>conter</a:t>
            </a:r>
            <a:r>
              <a:rPr lang="en-US" sz="1600" i="1" dirty="0" smtClean="0"/>
              <a:t>)*(1/2)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04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Dead reckoning with Encoder only</vt:lpstr>
      <vt:lpstr>Dead reckoning with Encoder+Gyro (1)</vt:lpstr>
      <vt:lpstr>Dead reckoning with Encoder+Gyro (2)</vt:lpstr>
    </vt:vector>
  </TitlesOfParts>
  <Company>scs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reckoning with Encoder only</dc:title>
  <dc:creator>Banggar</dc:creator>
  <cp:lastModifiedBy>Banggar</cp:lastModifiedBy>
  <cp:revision>1</cp:revision>
  <dcterms:created xsi:type="dcterms:W3CDTF">2019-06-06T04:41:54Z</dcterms:created>
  <dcterms:modified xsi:type="dcterms:W3CDTF">2019-06-06T04:43:39Z</dcterms:modified>
</cp:coreProperties>
</file>