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66" r:id="rId4"/>
    <p:sldId id="268" r:id="rId5"/>
    <p:sldId id="270" r:id="rId6"/>
    <p:sldId id="272" r:id="rId7"/>
    <p:sldId id="278" r:id="rId8"/>
    <p:sldId id="262" r:id="rId9"/>
    <p:sldId id="269" r:id="rId10"/>
    <p:sldId id="276" r:id="rId11"/>
    <p:sldId id="275" r:id="rId12"/>
    <p:sldId id="261" r:id="rId13"/>
    <p:sldId id="260" r:id="rId14"/>
    <p:sldId id="264" r:id="rId15"/>
    <p:sldId id="279" r:id="rId16"/>
    <p:sldId id="265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57" d="100"/>
          <a:sy n="57" d="100"/>
        </p:scale>
        <p:origin x="590" y="72"/>
      </p:cViewPr>
      <p:guideLst>
        <p:guide orient="horz" pos="323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72000" y="3449371"/>
            <a:ext cx="15416396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14400" dirty="0">
                <a:solidFill>
                  <a:srgbClr val="000000"/>
                </a:solidFill>
                <a:latin typeface="THEStayB"/>
                <a:cs typeface="THEStayB"/>
              </a:rPr>
              <a:t>3cent</a:t>
            </a:r>
            <a:r>
              <a:rPr lang="en-US" sz="12600" dirty="0">
                <a:solidFill>
                  <a:srgbClr val="000000"/>
                </a:solidFill>
                <a:latin typeface="THEStayB"/>
                <a:cs typeface="THEStayB"/>
              </a:rPr>
              <a:t> </a:t>
            </a:r>
            <a:endParaRPr lang="en-US" sz="4800" dirty="0">
              <a:solidFill>
                <a:srgbClr val="595959"/>
              </a:solidFill>
              <a:latin typeface="THEStayB"/>
              <a:cs typeface="THEStayB"/>
            </a:endParaRPr>
          </a:p>
        </p:txBody>
      </p:sp>
      <p:grpSp>
        <p:nvGrpSpPr>
          <p:cNvPr id="1005" name="그룹 1005"/>
          <p:cNvGrpSpPr/>
          <p:nvPr/>
        </p:nvGrpSpPr>
        <p:grpSpPr>
          <a:xfrm>
            <a:off x="14446348" y="6183991"/>
            <a:ext cx="2649914" cy="259995"/>
            <a:chOff x="14462306" y="4332042"/>
            <a:chExt cx="2649914" cy="2599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4462306" y="4332042"/>
              <a:ext cx="2649914" cy="2599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869363" y="6824562"/>
            <a:ext cx="5271429" cy="246993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r">
              <a:defRPr/>
            </a:pPr>
            <a:r>
              <a:rPr lang="en-US" sz="4800" kern="0" spc="-100">
                <a:solidFill>
                  <a:srgbClr val="000000"/>
                </a:solidFill>
                <a:latin typeface="THEStayB"/>
                <a:cs typeface="THEStayB"/>
              </a:rPr>
              <a:t>TEAM </a:t>
            </a:r>
            <a:r>
              <a:rPr lang="ko-KR" altLang="en-US" sz="4800" kern="0" spc="-100">
                <a:solidFill>
                  <a:srgbClr val="000000"/>
                </a:solidFill>
                <a:latin typeface="THEStayB"/>
                <a:cs typeface="THEStayB"/>
              </a:rPr>
              <a:t>동전 </a:t>
            </a:r>
          </a:p>
          <a:p>
            <a:pPr algn="r">
              <a:defRPr/>
            </a:pPr>
            <a:r>
              <a:rPr lang="en-US" sz="3600">
                <a:solidFill>
                  <a:srgbClr val="000000"/>
                </a:solidFill>
                <a:latin typeface="THEStayB"/>
                <a:cs typeface="THEStayB"/>
              </a:rPr>
              <a:t>김동현</a:t>
            </a:r>
          </a:p>
          <a:p>
            <a:pPr algn="r">
              <a:defRPr/>
            </a:pPr>
            <a:r>
              <a:rPr lang="en-US" sz="3600">
                <a:solidFill>
                  <a:srgbClr val="000000"/>
                </a:solidFill>
                <a:latin typeface="THEStayB"/>
                <a:cs typeface="THEStayB"/>
              </a:rPr>
              <a:t>박신영</a:t>
            </a:r>
          </a:p>
          <a:p>
            <a:pPr algn="r">
              <a:defRPr/>
            </a:pPr>
            <a:r>
              <a:rPr lang="en-US" sz="3600">
                <a:solidFill>
                  <a:srgbClr val="000000"/>
                </a:solidFill>
                <a:latin typeface="THEStayB"/>
                <a:cs typeface="THEStayB"/>
              </a:rPr>
              <a:t>이예은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9558" y="219565"/>
            <a:ext cx="15484423" cy="293976"/>
            <a:chOff x="2039558" y="219565"/>
            <a:chExt cx="15484423" cy="2939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39558" y="219565"/>
              <a:ext cx="15484423" cy="293976"/>
              <a:chOff x="2039558" y="2195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039558" y="326040"/>
                <a:ext cx="15209495" cy="40513"/>
                <a:chOff x="2039558" y="3260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039558" y="3260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230006" y="219565"/>
                <a:ext cx="293976" cy="293976"/>
                <a:chOff x="17230006" y="2195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7230006" y="219565"/>
                  <a:ext cx="293976" cy="2939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0" y="0"/>
            <a:ext cx="18288000" cy="10286999"/>
            <a:chOff x="0" y="2708199"/>
            <a:chExt cx="18288000" cy="52495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2708199"/>
              <a:ext cx="18288000" cy="5249515"/>
            </a:xfrm>
            <a:prstGeom prst="rect">
              <a:avLst/>
            </a:prstGeom>
          </p:spPr>
        </p:pic>
      </p:grpSp>
      <p:sp>
        <p:nvSpPr>
          <p:cNvPr id="1015" name="TextBox 1014"/>
          <p:cNvSpPr txBox="1"/>
          <p:nvPr/>
        </p:nvSpPr>
        <p:spPr>
          <a:xfrm>
            <a:off x="569041" y="360144"/>
            <a:ext cx="111657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/>
              <a:t>핵심 코드 </a:t>
            </a:r>
            <a:r>
              <a:rPr lang="en-US" altLang="ko-KR" sz="3200" dirty="0"/>
              <a:t>3 : </a:t>
            </a:r>
            <a:r>
              <a:rPr lang="ko-KR" altLang="en-US" sz="3200" dirty="0"/>
              <a:t>마이페이지 수정 </a:t>
            </a:r>
            <a:r>
              <a:rPr lang="en-US" altLang="ko-KR" sz="3200" dirty="0"/>
              <a:t>(</a:t>
            </a:r>
            <a:r>
              <a:rPr lang="ko-KR" altLang="en-US" sz="3200" dirty="0"/>
              <a:t>유저 정보도 함께 수정</a:t>
            </a:r>
            <a:r>
              <a:rPr lang="en-US" altLang="ko-KR" sz="3200" dirty="0"/>
              <a:t>, </a:t>
            </a:r>
            <a:r>
              <a:rPr lang="ko-KR" altLang="en-US" sz="3200" dirty="0"/>
              <a:t>프론트</a:t>
            </a:r>
            <a:r>
              <a:rPr lang="en-US" altLang="ko-KR" sz="3200" dirty="0"/>
              <a:t>)</a:t>
            </a: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05000" y="1400175"/>
            <a:ext cx="6219825" cy="7486650"/>
          </a:xfrm>
          <a:prstGeom prst="rect">
            <a:avLst/>
          </a:prstGeom>
        </p:spPr>
      </p:pic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63124" y="1652587"/>
            <a:ext cx="6315075" cy="698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41246" y="1542123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096" y="2550970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90377" y="2726288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57200" y="646921"/>
            <a:ext cx="11029260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보완 및 계발 계획</a:t>
            </a: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90ED49B-0D54-E3D0-02B2-CD91CC12904A}"/>
              </a:ext>
            </a:extLst>
          </p:cNvPr>
          <p:cNvSpPr txBox="1"/>
          <p:nvPr/>
        </p:nvSpPr>
        <p:spPr>
          <a:xfrm>
            <a:off x="1828800" y="1921578"/>
            <a:ext cx="15689322" cy="754052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1.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상태관리 기능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(REDUX)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 사용 미흡</a:t>
            </a:r>
            <a:endParaRPr lang="en-US" altLang="ko-KR" sz="4400" dirty="0">
              <a:solidFill>
                <a:srgbClr val="000000"/>
              </a:solidFill>
              <a:latin typeface="돋움체" panose="020B0609000101010101" pitchFamily="49" charset="-127"/>
              <a:cs typeface="Bebas"/>
            </a:endParaRPr>
          </a:p>
          <a:p>
            <a:pPr marL="1143000" lvl="0" indent="-1143000">
              <a:buAutoNum type="arabicPeriod"/>
              <a:defRPr/>
            </a:pPr>
            <a:endParaRPr lang="en-US" altLang="ko-KR" sz="4400" dirty="0">
              <a:solidFill>
                <a:srgbClr val="000000"/>
              </a:solidFill>
              <a:latin typeface="돋움체" panose="020B0609000101010101" pitchFamily="49" charset="-127"/>
              <a:cs typeface="Bebas"/>
            </a:endParaRPr>
          </a:p>
          <a:p>
            <a:pPr lvl="0">
              <a:defRPr/>
            </a:pP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2. CSS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너무 별로</a:t>
            </a:r>
            <a:endParaRPr lang="en-US" altLang="ko-KR" sz="4400" dirty="0">
              <a:solidFill>
                <a:srgbClr val="000000"/>
              </a:solidFill>
              <a:latin typeface="돋움체" panose="020B0609000101010101" pitchFamily="49" charset="-127"/>
              <a:cs typeface="Bebas"/>
            </a:endParaRPr>
          </a:p>
          <a:p>
            <a:pPr lvl="0">
              <a:defRPr/>
            </a:pPr>
            <a:endParaRPr lang="en-US" altLang="ko-KR" sz="4400" dirty="0">
              <a:solidFill>
                <a:srgbClr val="000000"/>
              </a:solidFill>
              <a:latin typeface="돋움체" panose="020B0609000101010101" pitchFamily="49" charset="-127"/>
              <a:cs typeface="Bebas"/>
            </a:endParaRPr>
          </a:p>
          <a:p>
            <a:pPr lvl="0">
              <a:defRPr/>
            </a:pP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3.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실용적이고 흥미를 끌 기능 추가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(</a:t>
            </a:r>
            <a:r>
              <a:rPr lang="ko-KR" altLang="en-US" sz="4400" dirty="0" err="1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공유플래너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)</a:t>
            </a:r>
          </a:p>
          <a:p>
            <a:pPr lvl="0">
              <a:defRPr/>
            </a:pPr>
            <a:endParaRPr lang="en-US" altLang="ko-KR" sz="4400" dirty="0">
              <a:solidFill>
                <a:srgbClr val="000000"/>
              </a:solidFill>
              <a:latin typeface="돋움체" panose="020B0609000101010101" pitchFamily="49" charset="-127"/>
              <a:cs typeface="Bebas"/>
            </a:endParaRPr>
          </a:p>
          <a:p>
            <a:pPr lvl="0">
              <a:defRPr/>
            </a:pP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4. </a:t>
            </a:r>
            <a:r>
              <a:rPr lang="ko-KR" altLang="en-US" sz="4400" dirty="0" err="1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부경대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 인증로그인 기능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, </a:t>
            </a:r>
          </a:p>
          <a:p>
            <a:pPr lvl="0">
              <a:defRPr/>
            </a:pP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	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이미지 업로드 기능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,</a:t>
            </a:r>
          </a:p>
          <a:p>
            <a:pPr lvl="2">
              <a:defRPr/>
            </a:pPr>
            <a:r>
              <a:rPr lang="ko-KR" altLang="en-US" sz="4400" dirty="0" err="1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대댓글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및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좋아요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기능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,</a:t>
            </a:r>
          </a:p>
          <a:p>
            <a:pPr lvl="2">
              <a:defRPr/>
            </a:pP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관리자 기능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(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공지사항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및 검열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), </a:t>
            </a:r>
          </a:p>
          <a:p>
            <a:pPr lvl="2">
              <a:defRPr/>
            </a:pP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마이페이지에 내가 쓴 글</a:t>
            </a:r>
            <a:r>
              <a:rPr lang="en-US" altLang="ko-KR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 &amp; </a:t>
            </a:r>
            <a:r>
              <a:rPr lang="ko-KR" altLang="en-US" sz="44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댓글 목록 등 세부기능 추가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9558" y="219565"/>
            <a:ext cx="15484423" cy="293976"/>
            <a:chOff x="2039558" y="219565"/>
            <a:chExt cx="15484423" cy="2939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39558" y="219565"/>
              <a:ext cx="15484423" cy="293976"/>
              <a:chOff x="2039558" y="2195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039558" y="326040"/>
                <a:ext cx="15209495" cy="40513"/>
                <a:chOff x="2039558" y="3260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039558" y="3260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230006" y="219565"/>
                <a:ext cx="293976" cy="293976"/>
                <a:chOff x="17230006" y="2195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7230006" y="219565"/>
                  <a:ext cx="293976" cy="2939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0" y="2514233"/>
            <a:ext cx="18637442" cy="5443481"/>
            <a:chOff x="0" y="2514233"/>
            <a:chExt cx="18637442" cy="54434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2514233"/>
              <a:ext cx="18637442" cy="544348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-9144" y="194999"/>
            <a:ext cx="5293677" cy="87716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ko-KR" altLang="en-US" sz="5100" dirty="0">
                <a:solidFill>
                  <a:srgbClr val="000000"/>
                </a:solidFill>
                <a:latin typeface="THEStayEB"/>
                <a:cs typeface="THEStayEB"/>
              </a:rPr>
              <a:t>이후 변경 계획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376972" y="1083072"/>
            <a:ext cx="17147010" cy="8877887"/>
            <a:chOff x="759991" y="1188327"/>
            <a:chExt cx="7970180" cy="408953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59991" y="1188327"/>
              <a:ext cx="7970180" cy="40895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844726" y="1263861"/>
            <a:ext cx="7885738" cy="6237846"/>
            <a:chOff x="9844726" y="1263861"/>
            <a:chExt cx="7885738" cy="62378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9844726" y="1263861"/>
              <a:ext cx="7885738" cy="62378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7917" y="-613598"/>
            <a:ext cx="2583478" cy="2583478"/>
            <a:chOff x="-207917" y="-613598"/>
            <a:chExt cx="2583478" cy="25834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207917" y="-613598"/>
              <a:ext cx="2583478" cy="25834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03184" y="384165"/>
            <a:ext cx="15484423" cy="293976"/>
            <a:chOff x="2503184" y="384165"/>
            <a:chExt cx="15484423" cy="29397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1" name="Object 21"/>
          <p:cNvSpPr txBox="1"/>
          <p:nvPr/>
        </p:nvSpPr>
        <p:spPr>
          <a:xfrm>
            <a:off x="1346990" y="773430"/>
            <a:ext cx="13787116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6000">
                <a:solidFill>
                  <a:srgbClr val="000000"/>
                </a:solidFill>
                <a:latin typeface="THEStayB"/>
                <a:cs typeface="THEStayB"/>
              </a:rPr>
              <a:t>공유 플래너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519849" y="3153454"/>
            <a:ext cx="2584107" cy="99754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endParaRPr lang="en-US" altLang="ko-KR" sz="6000">
              <a:solidFill>
                <a:srgbClr val="5D6DBE"/>
              </a:solidFill>
              <a:latin typeface="THEStayB"/>
              <a:cs typeface="THEStayB"/>
            </a:endParaRPr>
          </a:p>
        </p:txBody>
      </p:sp>
      <p:grpSp>
        <p:nvGrpSpPr>
          <p:cNvPr id="1011" name="그룹 1011"/>
          <p:cNvGrpSpPr/>
          <p:nvPr/>
        </p:nvGrpSpPr>
        <p:grpSpPr>
          <a:xfrm>
            <a:off x="933572" y="6324048"/>
            <a:ext cx="2188333" cy="2188333"/>
            <a:chOff x="933572" y="6324048"/>
            <a:chExt cx="2188333" cy="218833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933572" y="6324048"/>
              <a:ext cx="2188333" cy="21883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10000" y="6362700"/>
            <a:ext cx="2188333" cy="2188333"/>
            <a:chOff x="3820595" y="6238333"/>
            <a:chExt cx="2188333" cy="21883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820595" y="6238333"/>
              <a:ext cx="2188333" cy="2188333"/>
            </a:xfrm>
            <a:prstGeom prst="rect">
              <a:avLst/>
            </a:prstGeom>
          </p:spPr>
        </p:pic>
      </p:grpSp>
      <p:sp>
        <p:nvSpPr>
          <p:cNvPr id="1014" name="Object 31"/>
          <p:cNvSpPr txBox="1"/>
          <p:nvPr/>
        </p:nvSpPr>
        <p:spPr>
          <a:xfrm>
            <a:off x="3581400" y="3086100"/>
            <a:ext cx="2584143" cy="998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endParaRPr lang="ko-KR" altLang="en-US" sz="6000">
              <a:solidFill>
                <a:srgbClr val="5D6DBE"/>
              </a:solidFill>
              <a:latin typeface="THEStayB"/>
              <a:cs typeface="THEStayB"/>
            </a:endParaRP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7"/>
          <a:srcRect t="7690" b="7770"/>
          <a:stretch>
            <a:fillRect/>
          </a:stretch>
        </p:blipFill>
        <p:spPr>
          <a:xfrm>
            <a:off x="557213" y="2476500"/>
            <a:ext cx="8281987" cy="3352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470102-2210-8D32-BE2E-C4598D96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5896654"/>
            <a:ext cx="8281987" cy="352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04030" y="253596"/>
            <a:ext cx="8121170" cy="82082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4800" dirty="0">
                <a:solidFill>
                  <a:srgbClr val="000000"/>
                </a:solidFill>
                <a:latin typeface="한컴 소망 M"/>
                <a:ea typeface="한컴 소망 M"/>
                <a:cs typeface="THEStayB"/>
              </a:rPr>
              <a:t>이후 개발 계획</a:t>
            </a:r>
          </a:p>
        </p:txBody>
      </p:sp>
      <p:sp>
        <p:nvSpPr>
          <p:cNvPr id="1005" name="직사각형 1010"/>
          <p:cNvSpPr/>
          <p:nvPr/>
        </p:nvSpPr>
        <p:spPr>
          <a:xfrm>
            <a:off x="5486400" y="2552700"/>
            <a:ext cx="11811000" cy="3048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6" name="TextBox 1007"/>
          <p:cNvSpPr txBox="1"/>
          <p:nvPr/>
        </p:nvSpPr>
        <p:spPr>
          <a:xfrm>
            <a:off x="12115800" y="589961"/>
            <a:ext cx="6172200" cy="51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latin typeface="한컴 솔잎 B"/>
                <a:ea typeface="한컴 솔잎 B"/>
              </a:rPr>
              <a:t>김동현 </a:t>
            </a:r>
            <a:r>
              <a:rPr lang="ko-KR" altLang="en-US" sz="2800">
                <a:ea typeface="한컴 솔잎 B"/>
              </a:rPr>
              <a:t>		</a:t>
            </a:r>
            <a:r>
              <a:rPr lang="ko-KR" altLang="en-US" sz="2800">
                <a:latin typeface="한컴 솔잎 B"/>
                <a:ea typeface="한컴 솔잎 B"/>
              </a:rPr>
              <a:t>박신영</a:t>
            </a:r>
            <a:r>
              <a:rPr lang="en-US" altLang="ko-KR" sz="2800">
                <a:ea typeface="한컴 솔잎 B"/>
              </a:rPr>
              <a:t>&amp;</a:t>
            </a:r>
            <a:r>
              <a:rPr lang="ko-KR" altLang="en-US" sz="2800">
                <a:latin typeface="한컴 솔잎 B"/>
                <a:ea typeface="한컴 솔잎 B"/>
              </a:rPr>
              <a:t>이예은 </a:t>
            </a:r>
          </a:p>
        </p:txBody>
      </p:sp>
      <p:sp>
        <p:nvSpPr>
          <p:cNvPr id="1007" name="직사각형 1008"/>
          <p:cNvSpPr/>
          <p:nvPr/>
        </p:nvSpPr>
        <p:spPr>
          <a:xfrm>
            <a:off x="13487400" y="569009"/>
            <a:ext cx="692209" cy="533400"/>
          </a:xfrm>
          <a:prstGeom prst="rect">
            <a:avLst/>
          </a:prstGeom>
          <a:solidFill>
            <a:srgbClr val="FFE76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8" name="직사각형 1009"/>
          <p:cNvSpPr/>
          <p:nvPr/>
        </p:nvSpPr>
        <p:spPr>
          <a:xfrm>
            <a:off x="17297400" y="569009"/>
            <a:ext cx="692209" cy="5334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9" name="직사각형 1011"/>
          <p:cNvSpPr/>
          <p:nvPr/>
        </p:nvSpPr>
        <p:spPr>
          <a:xfrm>
            <a:off x="5638800" y="3238500"/>
            <a:ext cx="26670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0" name="직사각형 1011"/>
          <p:cNvSpPr/>
          <p:nvPr/>
        </p:nvSpPr>
        <p:spPr>
          <a:xfrm>
            <a:off x="8763000" y="4076700"/>
            <a:ext cx="26670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1" name="직사각형 1011"/>
          <p:cNvSpPr/>
          <p:nvPr/>
        </p:nvSpPr>
        <p:spPr>
          <a:xfrm>
            <a:off x="11887200" y="4914900"/>
            <a:ext cx="26670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2" name="직사각형 1011"/>
          <p:cNvSpPr/>
          <p:nvPr/>
        </p:nvSpPr>
        <p:spPr>
          <a:xfrm>
            <a:off x="15087600" y="5600700"/>
            <a:ext cx="2667000" cy="457200"/>
          </a:xfrm>
          <a:prstGeom prst="rect">
            <a:avLst/>
          </a:prstGeom>
          <a:solidFill>
            <a:srgbClr val="BAFF1A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0D531A-9C29-EEDC-B462-C5D34902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342900"/>
            <a:ext cx="17499072" cy="95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67600" y="3853373"/>
            <a:ext cx="1102926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0" dirty="0">
                <a:solidFill>
                  <a:srgbClr val="000000"/>
                </a:solidFill>
                <a:latin typeface="돋움체" panose="020B0609000101010101" pitchFamily="49" charset="-127"/>
                <a:cs typeface="Bebas" pitchFamily="34" charset="0"/>
              </a:rPr>
              <a:t>!</a:t>
            </a:r>
            <a:endParaRPr lang="en-US" dirty="0"/>
          </a:p>
        </p:txBody>
      </p:sp>
      <p:grpSp>
        <p:nvGrpSpPr>
          <p:cNvPr id="13" name="그룹 1005">
            <a:extLst>
              <a:ext uri="{FF2B5EF4-FFF2-40B4-BE49-F238E27FC236}">
                <a16:creationId xmlns:a16="http://schemas.microsoft.com/office/drawing/2014/main" id="{74F98EEA-9FBB-AA7F-E233-887B8DE2EEB4}"/>
              </a:ext>
            </a:extLst>
          </p:cNvPr>
          <p:cNvGrpSpPr/>
          <p:nvPr/>
        </p:nvGrpSpPr>
        <p:grpSpPr>
          <a:xfrm>
            <a:off x="-76200" y="0"/>
            <a:ext cx="18789842" cy="10279793"/>
            <a:chOff x="-152400" y="2456927"/>
            <a:chExt cx="18789842" cy="5500787"/>
          </a:xfrm>
        </p:grpSpPr>
        <p:pic>
          <p:nvPicPr>
            <p:cNvPr id="15" name="Object 12">
              <a:extLst>
                <a:ext uri="{FF2B5EF4-FFF2-40B4-BE49-F238E27FC236}">
                  <a16:creationId xmlns:a16="http://schemas.microsoft.com/office/drawing/2014/main" id="{60306974-7C3E-6F5D-8BF2-50BFA2A132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-152400" y="2456927"/>
              <a:ext cx="18789842" cy="5500787"/>
            </a:xfrm>
            <a:prstGeom prst="rect">
              <a:avLst/>
            </a:prstGeom>
          </p:spPr>
        </p:pic>
      </p:grpSp>
      <p:sp>
        <p:nvSpPr>
          <p:cNvPr id="17" name="Object 14">
            <a:extLst>
              <a:ext uri="{FF2B5EF4-FFF2-40B4-BE49-F238E27FC236}">
                <a16:creationId xmlns:a16="http://schemas.microsoft.com/office/drawing/2014/main" id="{4D149CF7-2748-DBC4-CA69-EECA5F1AEDCF}"/>
              </a:ext>
            </a:extLst>
          </p:cNvPr>
          <p:cNvSpPr txBox="1"/>
          <p:nvPr/>
        </p:nvSpPr>
        <p:spPr>
          <a:xfrm>
            <a:off x="4579469" y="2466559"/>
            <a:ext cx="11029260" cy="45089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7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04252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43029" y="3816777"/>
            <a:ext cx="1102926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0" dirty="0">
                <a:solidFill>
                  <a:srgbClr val="000000"/>
                </a:solidFill>
                <a:latin typeface="돋움체" panose="020B0609000101010101" pitchFamily="49" charset="-127"/>
                <a:cs typeface="Bebas" pitchFamily="34" charset="0"/>
              </a:rPr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7917" y="1321170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722060" y="4076700"/>
            <a:ext cx="8121170" cy="365691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en-US" sz="9600">
                <a:solidFill>
                  <a:srgbClr val="000000"/>
                </a:solidFill>
                <a:latin typeface="THEStayB"/>
                <a:cs typeface="THEStayB"/>
              </a:rPr>
              <a:t>목  차</a:t>
            </a:r>
          </a:p>
          <a:p>
            <a:pPr lvl="0">
              <a:defRPr/>
            </a:pPr>
            <a:endParaRPr lang="en-US"/>
          </a:p>
        </p:txBody>
      </p:sp>
      <p:grpSp>
        <p:nvGrpSpPr>
          <p:cNvPr id="1002" name="그룹 1002"/>
          <p:cNvGrpSpPr/>
          <p:nvPr/>
        </p:nvGrpSpPr>
        <p:grpSpPr>
          <a:xfrm>
            <a:off x="3503614" y="6402676"/>
            <a:ext cx="1926678" cy="259995"/>
            <a:chOff x="3503614" y="6402676"/>
            <a:chExt cx="1926678" cy="25999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503614" y="6402676"/>
              <a:ext cx="1926678" cy="2599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280914" y="2866428"/>
            <a:ext cx="7102086" cy="440120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en-US" altLang="ko-KR" sz="4000" dirty="0">
                <a:latin typeface="한컴 바겐세일 M"/>
                <a:ea typeface="한컴 바겐세일 M"/>
              </a:rPr>
              <a:t>1.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프로젝트</a:t>
            </a:r>
            <a:r>
              <a:rPr lang="en-US" altLang="ko-KR" sz="4000" dirty="0">
                <a:latin typeface="한컴 바겐세일 M"/>
                <a:ea typeface="한컴 바겐세일 M"/>
              </a:rPr>
              <a:t>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개요</a:t>
            </a:r>
            <a:endParaRPr lang="en-US" altLang="ko-KR" sz="4000" dirty="0">
              <a:latin typeface="한컴 바겐세일 M"/>
              <a:ea typeface="한컴 바겐세일 M"/>
            </a:endParaRPr>
          </a:p>
          <a:p>
            <a:pPr algn="just">
              <a:defRPr/>
            </a:pPr>
            <a:endParaRPr lang="en-US" altLang="ko-KR" sz="4000" dirty="0">
              <a:latin typeface="한컴 바겐세일 M"/>
              <a:ea typeface="한컴 바겐세일 M"/>
            </a:endParaRPr>
          </a:p>
          <a:p>
            <a:pPr algn="just">
              <a:defRPr/>
            </a:pPr>
            <a:r>
              <a:rPr lang="en-US" altLang="ko-KR" sz="4000" dirty="0">
                <a:latin typeface="한컴 바겐세일 M"/>
                <a:ea typeface="한컴 바겐세일 M"/>
              </a:rPr>
              <a:t>2.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현재</a:t>
            </a:r>
            <a:r>
              <a:rPr lang="en-US" altLang="ko-KR" sz="4000" dirty="0">
                <a:latin typeface="한컴 바겐세일 M"/>
                <a:ea typeface="한컴 바겐세일 M"/>
              </a:rPr>
              <a:t>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진행</a:t>
            </a:r>
            <a:r>
              <a:rPr lang="en-US" altLang="ko-KR" sz="4000" dirty="0">
                <a:latin typeface="한컴 바겐세일 M"/>
                <a:ea typeface="한컴 바겐세일 M"/>
              </a:rPr>
              <a:t>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상황</a:t>
            </a:r>
            <a:r>
              <a:rPr lang="ko-KR" altLang="en-US" sz="4000" dirty="0">
                <a:latin typeface="한컴 바겐세일 M"/>
                <a:ea typeface="한컴 바겐세일 M"/>
              </a:rPr>
              <a:t> </a:t>
            </a:r>
            <a:endParaRPr lang="en-US" altLang="ko-KR" sz="4000" dirty="0">
              <a:latin typeface="한컴 바겐세일 M"/>
              <a:ea typeface="한컴 바겐세일 M"/>
            </a:endParaRPr>
          </a:p>
          <a:p>
            <a:pPr algn="just">
              <a:defRPr/>
            </a:pPr>
            <a:endParaRPr lang="en-US" altLang="ko-KR" sz="4000" dirty="0">
              <a:latin typeface="한컴 바겐세일 M"/>
              <a:ea typeface="한컴 바겐세일 M"/>
            </a:endParaRPr>
          </a:p>
          <a:p>
            <a:pPr algn="just">
              <a:defRPr/>
            </a:pPr>
            <a:r>
              <a:rPr lang="en-US" altLang="ko-KR" sz="4000" dirty="0">
                <a:latin typeface="한컴 바겐세일 M"/>
                <a:ea typeface="한컴 바겐세일 M"/>
              </a:rPr>
              <a:t>3.</a:t>
            </a:r>
            <a:r>
              <a:rPr lang="ko-KR" altLang="en-US" sz="4000" dirty="0">
                <a:latin typeface="한컴 바겐세일 M"/>
                <a:ea typeface="한컴 바겐세일 M"/>
              </a:rPr>
              <a:t> 핵심코드</a:t>
            </a:r>
          </a:p>
          <a:p>
            <a:pPr algn="just">
              <a:defRPr/>
            </a:pPr>
            <a:endParaRPr lang="en-US" altLang="ko-KR" sz="4000" dirty="0">
              <a:latin typeface="한컴 바겐세일 M"/>
              <a:ea typeface="한컴 바겐세일 M"/>
            </a:endParaRPr>
          </a:p>
          <a:p>
            <a:pPr algn="just">
              <a:defRPr/>
            </a:pPr>
            <a:r>
              <a:rPr lang="en-US" altLang="ko-KR" sz="4000" dirty="0">
                <a:latin typeface="한컴 바겐세일 M"/>
                <a:ea typeface="한컴 바겐세일 M"/>
              </a:rPr>
              <a:t>4. </a:t>
            </a:r>
            <a:r>
              <a:rPr lang="ko-KR" altLang="en-US" sz="4000" dirty="0">
                <a:latin typeface="한컴 바겐세일 M"/>
                <a:ea typeface="한컴 바겐세일 M"/>
              </a:rPr>
              <a:t>보완점</a:t>
            </a:r>
            <a:r>
              <a:rPr lang="en-US" altLang="ko-KR" sz="4000" dirty="0">
                <a:latin typeface="한컴 바겐세일 M"/>
                <a:ea typeface="한컴 바겐세일 M"/>
              </a:rPr>
              <a:t> </a:t>
            </a:r>
            <a:r>
              <a:rPr lang="ko-KR" altLang="en-US" sz="4000" dirty="0">
                <a:latin typeface="한컴 바겐세일 M"/>
                <a:ea typeface="한컴 바겐세일 M"/>
              </a:rPr>
              <a:t>및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이후</a:t>
            </a:r>
            <a:r>
              <a:rPr lang="en-US" altLang="ko-KR" sz="4000" dirty="0">
                <a:latin typeface="한컴 바겐세일 M"/>
                <a:ea typeface="한컴 바겐세일 M"/>
              </a:rPr>
              <a:t>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개발</a:t>
            </a:r>
            <a:r>
              <a:rPr lang="en-US" altLang="ko-KR" sz="4000" dirty="0">
                <a:latin typeface="한컴 바겐세일 M"/>
                <a:ea typeface="한컴 바겐세일 M"/>
              </a:rPr>
              <a:t> </a:t>
            </a:r>
            <a:r>
              <a:rPr lang="en-US" altLang="ko-KR" sz="4000" dirty="0" err="1">
                <a:latin typeface="한컴 바겐세일 M"/>
                <a:ea typeface="한컴 바겐세일 M"/>
              </a:rPr>
              <a:t>계획</a:t>
            </a:r>
            <a:endParaRPr lang="en-US" altLang="ko-KR" sz="4000" dirty="0">
              <a:latin typeface="한컴 바겐세일 M"/>
              <a:ea typeface="한컴 바겐세일 M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3459207" y="3805157"/>
            <a:ext cx="3942169" cy="3942169"/>
            <a:chOff x="2713395" y="3656651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13395" y="3656651"/>
              <a:ext cx="3942169" cy="394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Object 23"/>
            <p:cNvSpPr txBox="1"/>
            <p:nvPr/>
          </p:nvSpPr>
          <p:spPr>
            <a:xfrm>
              <a:off x="463626" y="230154"/>
              <a:ext cx="1624613" cy="37332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400">
                  <a:solidFill>
                    <a:srgbClr val="000000"/>
                  </a:solidFill>
                  <a:latin typeface="THELuxGoR"/>
                  <a:cs typeface="THELuxGoR"/>
                </a:rPr>
                <a:t>0. Contents</a:t>
              </a: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36488" y="564155"/>
            <a:ext cx="11029260" cy="1463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90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프로젝트 개요</a:t>
            </a: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400B728-D727-D792-5669-EF3DD2658AB5}"/>
              </a:ext>
            </a:extLst>
          </p:cNvPr>
          <p:cNvSpPr txBox="1"/>
          <p:nvPr/>
        </p:nvSpPr>
        <p:spPr>
          <a:xfrm>
            <a:off x="4191000" y="1882490"/>
            <a:ext cx="13182600" cy="92332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4400" dirty="0">
                <a:solidFill>
                  <a:srgbClr val="000000"/>
                </a:solidFill>
                <a:latin typeface="한컴 소망 M"/>
                <a:ea typeface="한컴 소망 M"/>
              </a:rPr>
              <a:t>기존</a:t>
            </a:r>
            <a:r>
              <a:rPr lang="en-US" altLang="ko-KR" sz="4400" dirty="0">
                <a:solidFill>
                  <a:srgbClr val="000000"/>
                </a:solidFill>
                <a:latin typeface="한컴 소망 M"/>
                <a:ea typeface="한컴 소망 M"/>
              </a:rPr>
              <a:t>: </a:t>
            </a:r>
            <a:r>
              <a:rPr lang="ko-KR" altLang="en-US" sz="4400" b="0" i="0" u="none" strike="noStrike" dirty="0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과한 익명성이 보장되는 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에브리타임같은</a:t>
            </a:r>
            <a:r>
              <a:rPr lang="ko-KR" altLang="en-US" sz="4400" b="0" i="0" u="none" strike="noStrike" dirty="0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 곳에서 만나기를 꺼려하는 사람들을 위한 커뮤니티를 만들고자 함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.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4400" b="0" i="0" u="none" strike="noStrike" dirty="0">
              <a:solidFill>
                <a:srgbClr val="000000"/>
              </a:solidFill>
              <a:effectLst/>
              <a:latin typeface="한컴 소망 M"/>
              <a:ea typeface="한컴 소망 M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400" dirty="0">
                <a:solidFill>
                  <a:srgbClr val="000000"/>
                </a:solidFill>
                <a:latin typeface="한컴 소망 M"/>
                <a:ea typeface="한컴 소망 M"/>
              </a:rPr>
              <a:t>BUT, </a:t>
            </a:r>
            <a:r>
              <a:rPr lang="ko-KR" altLang="en-US" sz="4400" dirty="0" err="1">
                <a:solidFill>
                  <a:srgbClr val="000000"/>
                </a:solidFill>
                <a:latin typeface="한컴 소망 M"/>
                <a:ea typeface="한컴 소망 M"/>
              </a:rPr>
              <a:t>만들다보니</a:t>
            </a:r>
            <a:r>
              <a:rPr lang="ko-KR" altLang="en-US" sz="4400" dirty="0">
                <a:solidFill>
                  <a:srgbClr val="000000"/>
                </a:solidFill>
                <a:latin typeface="한컴 소망 M"/>
                <a:ea typeface="한컴 소망 M"/>
              </a:rPr>
              <a:t> 너무 진부해서 </a:t>
            </a:r>
            <a:r>
              <a:rPr lang="ko-KR" altLang="en-US" sz="4400" b="0" i="0" u="none" strike="noStrike" dirty="0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대학생들이 실제로 사용하고 싶을 것 같은 기능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(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공유플래너</a:t>
            </a:r>
            <a:r>
              <a:rPr lang="en-US" altLang="ko-KR" sz="4400" b="0" i="0" u="none" strike="noStrike" dirty="0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) </a:t>
            </a:r>
            <a:r>
              <a:rPr lang="ko-KR" altLang="en-US" sz="4400" b="0" i="0" u="none" strike="noStrike" dirty="0">
                <a:solidFill>
                  <a:srgbClr val="000000"/>
                </a:solidFill>
                <a:effectLst/>
                <a:latin typeface="한컴 소망 M"/>
                <a:ea typeface="한컴 소망 M"/>
              </a:rPr>
              <a:t>추가하기로 변경</a:t>
            </a:r>
          </a:p>
          <a:p>
            <a:pPr algn="just">
              <a:defRPr/>
            </a:pPr>
            <a:endParaRPr lang="ko-KR" altLang="en-US" sz="4400" dirty="0"/>
          </a:p>
          <a:p>
            <a:pPr algn="just">
              <a:defRPr/>
            </a:pPr>
            <a:endParaRPr lang="ko-KR" altLang="en-US" sz="4400" dirty="0"/>
          </a:p>
          <a:p>
            <a:pPr algn="just">
              <a:defRPr/>
            </a:pPr>
            <a:endParaRPr lang="ko-KR" alt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838200" y="-518673"/>
            <a:ext cx="7643373" cy="7643373"/>
            <a:chOff x="-207917" y="1321170"/>
            <a:chExt cx="7643373" cy="76433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-207917" y="1321170"/>
              <a:ext cx="7643373" cy="764337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65568" y="-1971084"/>
            <a:ext cx="3942169" cy="3942169"/>
            <a:chOff x="-965921" y="2947439"/>
            <a:chExt cx="3942169" cy="39421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965921" y="2947439"/>
              <a:ext cx="3942169" cy="39421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3626" y="292374"/>
            <a:ext cx="17523982" cy="385767"/>
            <a:chOff x="463626" y="292374"/>
            <a:chExt cx="17523982" cy="3857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503184" y="384165"/>
              <a:ext cx="15484423" cy="293976"/>
              <a:chOff x="2503184" y="384165"/>
              <a:chExt cx="15484423" cy="293976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2503184" y="490640"/>
                <a:ext cx="15209495" cy="40513"/>
                <a:chOff x="2503184" y="490640"/>
                <a:chExt cx="15209495" cy="40513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2503184" y="4906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7693632" y="384165"/>
                <a:ext cx="293976" cy="293976"/>
                <a:chOff x="17693632" y="384165"/>
                <a:chExt cx="293976" cy="293976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7693632" y="384165"/>
                  <a:ext cx="293976" cy="293976"/>
                </a:xfrm>
                <a:prstGeom prst="rect">
                  <a:avLst/>
                </a:prstGeom>
              </p:spPr>
            </p:pic>
          </p:grpSp>
        </p:grpSp>
        <p:sp>
          <p:nvSpPr>
            <p:cNvPr id="23" name="Object 23"/>
            <p:cNvSpPr txBox="1"/>
            <p:nvPr/>
          </p:nvSpPr>
          <p:spPr>
            <a:xfrm>
              <a:off x="463626" y="230154"/>
              <a:ext cx="1624613" cy="37332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400">
                  <a:solidFill>
                    <a:srgbClr val="000000"/>
                  </a:solidFill>
                  <a:latin typeface="THELuxGoR"/>
                  <a:cs typeface="THELuxGoR"/>
                </a:rPr>
                <a:t>0. Contents</a:t>
              </a:r>
              <a:endParaRPr lang="en-US"/>
            </a:p>
          </p:txBody>
        </p:sp>
      </p:grpSp>
      <p:grpSp>
        <p:nvGrpSpPr>
          <p:cNvPr id="1008" name="그룹 1006"/>
          <p:cNvGrpSpPr/>
          <p:nvPr/>
        </p:nvGrpSpPr>
        <p:grpSpPr>
          <a:xfrm>
            <a:off x="3930797" y="2857499"/>
            <a:ext cx="3003403" cy="2895599"/>
            <a:chOff x="5628571" y="883164"/>
            <a:chExt cx="2670172" cy="2670172"/>
          </a:xfrm>
        </p:grpSpPr>
        <p:grpSp>
          <p:nvGrpSpPr>
            <p:cNvPr id="1009" name="그룹 1007"/>
            <p:cNvGrpSpPr/>
            <p:nvPr/>
          </p:nvGrpSpPr>
          <p:grpSpPr>
            <a:xfrm>
              <a:off x="5628571" y="883164"/>
              <a:ext cx="2670172" cy="2670172"/>
              <a:chOff x="5628571" y="883164"/>
              <a:chExt cx="2670172" cy="2670172"/>
            </a:xfrm>
          </p:grpSpPr>
          <p:pic>
            <p:nvPicPr>
              <p:cNvPr id="1010" name="Object 1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5628571" y="883164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1" name="그룹 1008"/>
            <p:cNvGrpSpPr/>
            <p:nvPr/>
          </p:nvGrpSpPr>
          <p:grpSpPr>
            <a:xfrm>
              <a:off x="5786982" y="1041575"/>
              <a:ext cx="2353351" cy="2353351"/>
              <a:chOff x="5786982" y="1041575"/>
              <a:chExt cx="2353351" cy="2353351"/>
            </a:xfrm>
          </p:grpSpPr>
          <p:pic>
            <p:nvPicPr>
              <p:cNvPr id="1012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5786982" y="1041575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09"/>
          <p:cNvGrpSpPr/>
          <p:nvPr/>
        </p:nvGrpSpPr>
        <p:grpSpPr>
          <a:xfrm>
            <a:off x="990599" y="2857499"/>
            <a:ext cx="3048000" cy="2895599"/>
            <a:chOff x="9633007" y="1626022"/>
            <a:chExt cx="2670172" cy="2670172"/>
          </a:xfrm>
        </p:grpSpPr>
        <p:grpSp>
          <p:nvGrpSpPr>
            <p:cNvPr id="1014" name="그룹 1010"/>
            <p:cNvGrpSpPr/>
            <p:nvPr/>
          </p:nvGrpSpPr>
          <p:grpSpPr>
            <a:xfrm>
              <a:off x="9633007" y="1626022"/>
              <a:ext cx="2670172" cy="2670172"/>
              <a:chOff x="9633007" y="1626022"/>
              <a:chExt cx="2670172" cy="2670172"/>
            </a:xfrm>
          </p:grpSpPr>
          <p:pic>
            <p:nvPicPr>
              <p:cNvPr id="1015" name="Object 2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633007" y="1626022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16" name="그룹 1011"/>
            <p:cNvGrpSpPr/>
            <p:nvPr/>
          </p:nvGrpSpPr>
          <p:grpSpPr>
            <a:xfrm>
              <a:off x="9791417" y="1784432"/>
              <a:ext cx="2353351" cy="2353351"/>
              <a:chOff x="9791417" y="1784432"/>
              <a:chExt cx="2353351" cy="2353351"/>
            </a:xfrm>
          </p:grpSpPr>
          <p:pic>
            <p:nvPicPr>
              <p:cNvPr id="1017" name="Object 28"/>
              <p:cNvPicPr>
                <a:picLocks noChangeAspect="1"/>
              </p:cNvPicPr>
              <p:nvPr/>
            </p:nvPicPr>
            <p:blipFill rotWithShape="1">
              <a:blip r:embed="rId8"/>
              <a:stretch>
                <a:fillRect/>
              </a:stretch>
            </p:blipFill>
            <p:spPr>
              <a:xfrm>
                <a:off x="9791417" y="1784432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2"/>
          <p:cNvGrpSpPr/>
          <p:nvPr/>
        </p:nvGrpSpPr>
        <p:grpSpPr>
          <a:xfrm>
            <a:off x="1143000" y="6102782"/>
            <a:ext cx="2851003" cy="2774517"/>
            <a:chOff x="13844819" y="1179147"/>
            <a:chExt cx="2670172" cy="2670172"/>
          </a:xfrm>
        </p:grpSpPr>
        <p:grpSp>
          <p:nvGrpSpPr>
            <p:cNvPr id="1019" name="그룹 1013"/>
            <p:cNvGrpSpPr/>
            <p:nvPr/>
          </p:nvGrpSpPr>
          <p:grpSpPr>
            <a:xfrm>
              <a:off x="13844819" y="1179147"/>
              <a:ext cx="2670172" cy="2670172"/>
              <a:chOff x="13844819" y="1179147"/>
              <a:chExt cx="2670172" cy="2670172"/>
            </a:xfrm>
          </p:grpSpPr>
          <p:pic>
            <p:nvPicPr>
              <p:cNvPr id="1020" name="Object 33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3844819" y="1179147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21" name="그룹 1014"/>
            <p:cNvGrpSpPr/>
            <p:nvPr/>
          </p:nvGrpSpPr>
          <p:grpSpPr>
            <a:xfrm>
              <a:off x="14003230" y="1337558"/>
              <a:ext cx="2353351" cy="2353351"/>
              <a:chOff x="14003230" y="1337558"/>
              <a:chExt cx="2353351" cy="2353351"/>
            </a:xfrm>
          </p:grpSpPr>
          <p:pic>
            <p:nvPicPr>
              <p:cNvPr id="1022" name="Object 36"/>
              <p:cNvPicPr>
                <a:picLocks noChangeAspect="1"/>
              </p:cNvPicPr>
              <p:nvPr/>
            </p:nvPicPr>
            <p:blipFill rotWithShape="1">
              <a:blip r:embed="rId9"/>
              <a:stretch>
                <a:fillRect/>
              </a:stretch>
            </p:blipFill>
            <p:spPr>
              <a:xfrm>
                <a:off x="14003230" y="1337558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15"/>
          <p:cNvGrpSpPr/>
          <p:nvPr/>
        </p:nvGrpSpPr>
        <p:grpSpPr>
          <a:xfrm>
            <a:off x="8534400" y="4762500"/>
            <a:ext cx="3429000" cy="3200400"/>
            <a:chOff x="13787676" y="6022628"/>
            <a:chExt cx="2670172" cy="2670172"/>
          </a:xfrm>
        </p:grpSpPr>
        <p:grpSp>
          <p:nvGrpSpPr>
            <p:cNvPr id="1024" name="그룹 1016"/>
            <p:cNvGrpSpPr/>
            <p:nvPr/>
          </p:nvGrpSpPr>
          <p:grpSpPr>
            <a:xfrm>
              <a:off x="13787676" y="6022628"/>
              <a:ext cx="2670172" cy="2670172"/>
              <a:chOff x="13787676" y="6022628"/>
              <a:chExt cx="2670172" cy="2670172"/>
            </a:xfrm>
          </p:grpSpPr>
          <p:pic>
            <p:nvPicPr>
              <p:cNvPr id="1025" name="Object 41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3787676" y="6022628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26" name="그룹 1017"/>
            <p:cNvGrpSpPr/>
            <p:nvPr/>
          </p:nvGrpSpPr>
          <p:grpSpPr>
            <a:xfrm>
              <a:off x="13946087" y="6181039"/>
              <a:ext cx="2353351" cy="2353351"/>
              <a:chOff x="13946087" y="6181039"/>
              <a:chExt cx="2353351" cy="2353351"/>
            </a:xfrm>
          </p:grpSpPr>
          <p:pic>
            <p:nvPicPr>
              <p:cNvPr id="1027" name="Object 44"/>
              <p:cNvPicPr>
                <a:picLocks noChangeAspect="1"/>
              </p:cNvPicPr>
              <p:nvPr/>
            </p:nvPicPr>
            <p:blipFill rotWithShape="1">
              <a:blip r:embed="rId10"/>
              <a:stretch>
                <a:fillRect/>
              </a:stretch>
            </p:blipFill>
            <p:spPr>
              <a:xfrm>
                <a:off x="13946087" y="6181039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28" name="그룹 1018"/>
          <p:cNvGrpSpPr/>
          <p:nvPr/>
        </p:nvGrpSpPr>
        <p:grpSpPr>
          <a:xfrm>
            <a:off x="8610600" y="2781300"/>
            <a:ext cx="3276600" cy="3200400"/>
            <a:chOff x="1523002" y="1483164"/>
            <a:chExt cx="2723298" cy="2723298"/>
          </a:xfrm>
        </p:grpSpPr>
        <p:grpSp>
          <p:nvGrpSpPr>
            <p:cNvPr id="1029" name="그룹 1019"/>
            <p:cNvGrpSpPr/>
            <p:nvPr/>
          </p:nvGrpSpPr>
          <p:grpSpPr>
            <a:xfrm>
              <a:off x="1523002" y="1483164"/>
              <a:ext cx="2723298" cy="2723298"/>
              <a:chOff x="1523002" y="1483164"/>
              <a:chExt cx="2723298" cy="2723298"/>
            </a:xfrm>
          </p:grpSpPr>
          <p:pic>
            <p:nvPicPr>
              <p:cNvPr id="1030" name="Object 49"/>
              <p:cNvPicPr>
                <a:picLocks noChangeAspect="1"/>
              </p:cNvPicPr>
              <p:nvPr/>
            </p:nvPicPr>
            <p:blipFill rotWithShape="1">
              <a:blip r:embed="rId11"/>
              <a:stretch>
                <a:fillRect/>
              </a:stretch>
            </p:blipFill>
            <p:spPr>
              <a:xfrm>
                <a:off x="1523002" y="1483164"/>
                <a:ext cx="2723298" cy="2723298"/>
              </a:xfrm>
              <a:prstGeom prst="rect">
                <a:avLst/>
              </a:prstGeom>
            </p:spPr>
          </p:pic>
        </p:grpSp>
        <p:grpSp>
          <p:nvGrpSpPr>
            <p:cNvPr id="1031" name="그룹 1020"/>
            <p:cNvGrpSpPr/>
            <p:nvPr/>
          </p:nvGrpSpPr>
          <p:grpSpPr>
            <a:xfrm>
              <a:off x="1684564" y="1644727"/>
              <a:ext cx="2400173" cy="2400173"/>
              <a:chOff x="1684564" y="1644727"/>
              <a:chExt cx="2400173" cy="2400173"/>
            </a:xfrm>
          </p:grpSpPr>
          <p:pic>
            <p:nvPicPr>
              <p:cNvPr id="1032" name="Object 52"/>
              <p:cNvPicPr>
                <a:picLocks noChangeAspect="1"/>
              </p:cNvPicPr>
              <p:nvPr/>
            </p:nvPicPr>
            <p:blipFill rotWithShape="1">
              <a:blip r:embed="rId12"/>
              <a:stretch>
                <a:fillRect/>
              </a:stretch>
            </p:blipFill>
            <p:spPr>
              <a:xfrm>
                <a:off x="1684564" y="1644727"/>
                <a:ext cx="2400173" cy="2400173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21"/>
          <p:cNvGrpSpPr/>
          <p:nvPr/>
        </p:nvGrpSpPr>
        <p:grpSpPr>
          <a:xfrm>
            <a:off x="4006997" y="6057900"/>
            <a:ext cx="3003403" cy="2926917"/>
            <a:chOff x="1608716" y="6594057"/>
            <a:chExt cx="2670172" cy="2670172"/>
          </a:xfrm>
        </p:grpSpPr>
        <p:grpSp>
          <p:nvGrpSpPr>
            <p:cNvPr id="1034" name="그룹 1022"/>
            <p:cNvGrpSpPr/>
            <p:nvPr/>
          </p:nvGrpSpPr>
          <p:grpSpPr>
            <a:xfrm>
              <a:off x="1608716" y="6594057"/>
              <a:ext cx="2670172" cy="2670172"/>
              <a:chOff x="1608716" y="6594057"/>
              <a:chExt cx="2670172" cy="2670172"/>
            </a:xfrm>
          </p:grpSpPr>
          <p:pic>
            <p:nvPicPr>
              <p:cNvPr id="1035" name="Object 57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608716" y="6594057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36" name="그룹 1023"/>
            <p:cNvGrpSpPr/>
            <p:nvPr/>
          </p:nvGrpSpPr>
          <p:grpSpPr>
            <a:xfrm>
              <a:off x="1767127" y="6752467"/>
              <a:ext cx="2353351" cy="2353351"/>
              <a:chOff x="1767127" y="6752467"/>
              <a:chExt cx="2353351" cy="2353351"/>
            </a:xfrm>
          </p:grpSpPr>
          <p:pic>
            <p:nvPicPr>
              <p:cNvPr id="1037" name="Object 60"/>
              <p:cNvPicPr>
                <a:picLocks noChangeAspect="1"/>
              </p:cNvPicPr>
              <p:nvPr/>
            </p:nvPicPr>
            <p:blipFill rotWithShape="1">
              <a:blip r:embed="rId13"/>
              <a:stretch>
                <a:fillRect/>
              </a:stretch>
            </p:blipFill>
            <p:spPr>
              <a:xfrm>
                <a:off x="1767127" y="6752467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38" name="그룹 1024"/>
          <p:cNvGrpSpPr/>
          <p:nvPr/>
        </p:nvGrpSpPr>
        <p:grpSpPr>
          <a:xfrm>
            <a:off x="13639800" y="2781300"/>
            <a:ext cx="3505200" cy="3200400"/>
            <a:chOff x="5628571" y="6022628"/>
            <a:chExt cx="2670172" cy="2670172"/>
          </a:xfrm>
        </p:grpSpPr>
        <p:grpSp>
          <p:nvGrpSpPr>
            <p:cNvPr id="1039" name="그룹 1025"/>
            <p:cNvGrpSpPr/>
            <p:nvPr/>
          </p:nvGrpSpPr>
          <p:grpSpPr>
            <a:xfrm>
              <a:off x="5628571" y="6022628"/>
              <a:ext cx="2670172" cy="2670172"/>
              <a:chOff x="5628571" y="6022628"/>
              <a:chExt cx="2670172" cy="2670172"/>
            </a:xfrm>
          </p:grpSpPr>
          <p:pic>
            <p:nvPicPr>
              <p:cNvPr id="1040" name="Object 65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5628571" y="6022628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41" name="그룹 1026"/>
            <p:cNvGrpSpPr/>
            <p:nvPr/>
          </p:nvGrpSpPr>
          <p:grpSpPr>
            <a:xfrm>
              <a:off x="5786982" y="6181039"/>
              <a:ext cx="2353351" cy="2353351"/>
              <a:chOff x="5786982" y="6181039"/>
              <a:chExt cx="2353351" cy="2353351"/>
            </a:xfrm>
          </p:grpSpPr>
          <p:pic>
            <p:nvPicPr>
              <p:cNvPr id="1042" name="Object 68"/>
              <p:cNvPicPr>
                <a:picLocks noChangeAspect="1"/>
              </p:cNvPicPr>
              <p:nvPr/>
            </p:nvPicPr>
            <p:blipFill rotWithShape="1">
              <a:blip r:embed="rId14"/>
              <a:stretch>
                <a:fillRect/>
              </a:stretch>
            </p:blipFill>
            <p:spPr>
              <a:xfrm>
                <a:off x="5786982" y="6181039"/>
                <a:ext cx="2353351" cy="2353351"/>
              </a:xfrm>
              <a:prstGeom prst="rect">
                <a:avLst/>
              </a:prstGeom>
            </p:spPr>
          </p:pic>
        </p:grpSp>
      </p:grpSp>
      <p:grpSp>
        <p:nvGrpSpPr>
          <p:cNvPr id="1043" name="그룹 1027"/>
          <p:cNvGrpSpPr/>
          <p:nvPr/>
        </p:nvGrpSpPr>
        <p:grpSpPr>
          <a:xfrm>
            <a:off x="13792200" y="5954081"/>
            <a:ext cx="3200400" cy="3075618"/>
            <a:chOff x="9804435" y="6594057"/>
            <a:chExt cx="2670172" cy="2670172"/>
          </a:xfrm>
        </p:grpSpPr>
        <p:grpSp>
          <p:nvGrpSpPr>
            <p:cNvPr id="1044" name="그룹 1028"/>
            <p:cNvGrpSpPr/>
            <p:nvPr/>
          </p:nvGrpSpPr>
          <p:grpSpPr>
            <a:xfrm>
              <a:off x="9804435" y="6594057"/>
              <a:ext cx="2670172" cy="2670172"/>
              <a:chOff x="9804435" y="6594057"/>
              <a:chExt cx="2670172" cy="2670172"/>
            </a:xfrm>
          </p:grpSpPr>
          <p:pic>
            <p:nvPicPr>
              <p:cNvPr id="1045" name="Object 73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9804435" y="6594057"/>
                <a:ext cx="2670172" cy="2670172"/>
              </a:xfrm>
              <a:prstGeom prst="rect">
                <a:avLst/>
              </a:prstGeom>
            </p:spPr>
          </p:pic>
        </p:grpSp>
        <p:grpSp>
          <p:nvGrpSpPr>
            <p:cNvPr id="1046" name="그룹 1029"/>
            <p:cNvGrpSpPr/>
            <p:nvPr/>
          </p:nvGrpSpPr>
          <p:grpSpPr>
            <a:xfrm>
              <a:off x="9962846" y="6752467"/>
              <a:ext cx="2353351" cy="2353351"/>
              <a:chOff x="9962846" y="6752467"/>
              <a:chExt cx="2353351" cy="2353351"/>
            </a:xfrm>
          </p:grpSpPr>
          <p:pic>
            <p:nvPicPr>
              <p:cNvPr id="1047" name="Object 76"/>
              <p:cNvPicPr>
                <a:picLocks noChangeAspect="1"/>
              </p:cNvPicPr>
              <p:nvPr/>
            </p:nvPicPr>
            <p:blipFill rotWithShape="1">
              <a:blip r:embed="rId15"/>
              <a:stretch>
                <a:fillRect/>
              </a:stretch>
            </p:blipFill>
            <p:spPr>
              <a:xfrm>
                <a:off x="9962846" y="6752467"/>
                <a:ext cx="2353351" cy="2353351"/>
              </a:xfrm>
              <a:prstGeom prst="rect">
                <a:avLst/>
              </a:prstGeom>
            </p:spPr>
          </p:pic>
        </p:grpSp>
      </p:grpSp>
      <p:sp>
        <p:nvSpPr>
          <p:cNvPr id="1048" name="TextBox 1"/>
          <p:cNvSpPr txBox="1"/>
          <p:nvPr/>
        </p:nvSpPr>
        <p:spPr>
          <a:xfrm>
            <a:off x="8763000" y="1703070"/>
            <a:ext cx="3025790" cy="1154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>
                <a:latin typeface="한컴 솔잎 B"/>
                <a:ea typeface="한컴 솔잎 B"/>
              </a:rPr>
              <a:t>Back</a:t>
            </a:r>
          </a:p>
        </p:txBody>
      </p:sp>
      <p:sp>
        <p:nvSpPr>
          <p:cNvPr id="1049" name="TextBox 51"/>
          <p:cNvSpPr txBox="1"/>
          <p:nvPr/>
        </p:nvSpPr>
        <p:spPr>
          <a:xfrm>
            <a:off x="2029119" y="1699945"/>
            <a:ext cx="3685881" cy="1157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>
                <a:solidFill>
                  <a:srgbClr val="000000"/>
                </a:solidFill>
                <a:latin typeface="한컴 솔잎 B"/>
                <a:ea typeface="한컴 솔잎 B"/>
              </a:rPr>
              <a:t>FRONT</a:t>
            </a:r>
          </a:p>
        </p:txBody>
      </p:sp>
      <p:sp>
        <p:nvSpPr>
          <p:cNvPr id="1050" name="TextBox 53"/>
          <p:cNvSpPr txBox="1"/>
          <p:nvPr/>
        </p:nvSpPr>
        <p:spPr>
          <a:xfrm>
            <a:off x="14576405" y="1638300"/>
            <a:ext cx="3025795" cy="1154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7000">
                <a:latin typeface="한컴 솔잎 B"/>
                <a:ea typeface="한컴 솔잎 B"/>
              </a:rPr>
              <a:t>etc..</a:t>
            </a:r>
          </a:p>
        </p:txBody>
      </p:sp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16"/>
          <a:srcRect l="9350" t="15580" r="8350" b="14290"/>
          <a:stretch>
            <a:fillRect/>
          </a:stretch>
        </p:blipFill>
        <p:spPr>
          <a:xfrm>
            <a:off x="7848600" y="6972300"/>
            <a:ext cx="525780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CD2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824" y="2619277"/>
            <a:ext cx="4834423" cy="4834423"/>
            <a:chOff x="1341824" y="2619277"/>
            <a:chExt cx="4834423" cy="48344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341824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43028" y="3830955"/>
            <a:ext cx="11029260" cy="1463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90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현재 진행 상황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CADC2-E1B9-0FC5-B2CD-B64149A2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테이블이(가) 표시된 사진&#10;&#10;자동 생성된 설명">
            <a:extLst>
              <a:ext uri="{FF2B5EF4-FFF2-40B4-BE49-F238E27FC236}">
                <a16:creationId xmlns:a16="http://schemas.microsoft.com/office/drawing/2014/main" id="{A50FB6B2-6DCE-ABAF-73AA-E27F3FA5F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080" y="1600200"/>
            <a:ext cx="3963839" cy="4525963"/>
          </a:xfrm>
        </p:spPr>
      </p:pic>
      <p:grpSp>
        <p:nvGrpSpPr>
          <p:cNvPr id="4" name="그룹 1005">
            <a:extLst>
              <a:ext uri="{FF2B5EF4-FFF2-40B4-BE49-F238E27FC236}">
                <a16:creationId xmlns:a16="http://schemas.microsoft.com/office/drawing/2014/main" id="{E81DA7C5-6822-969E-DE23-D792C2E162BA}"/>
              </a:ext>
            </a:extLst>
          </p:cNvPr>
          <p:cNvGrpSpPr/>
          <p:nvPr/>
        </p:nvGrpSpPr>
        <p:grpSpPr>
          <a:xfrm>
            <a:off x="0" y="0"/>
            <a:ext cx="18288000" cy="10286999"/>
            <a:chOff x="0" y="2708199"/>
            <a:chExt cx="18288000" cy="5249515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8EEDD99A-827D-1411-ED95-9AFC7A777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2708199"/>
              <a:ext cx="18288000" cy="524951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590826D-3DC7-49B5-7DCB-86858704E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361" y="474472"/>
            <a:ext cx="5159187" cy="47629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BBB861-E472-55EF-6B51-4379FFC43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802" y="474472"/>
            <a:ext cx="5136325" cy="64928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A7DA81-6996-1302-6BCA-3E94E74A7B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2" y="450788"/>
            <a:ext cx="7049111" cy="480863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ED94B011-A632-CB0A-E9CB-4FE3751A1C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3" y="4015581"/>
            <a:ext cx="4793395" cy="5820755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719B5DD8-4F8E-DEBB-4C07-33F92FBA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0" y="3720873"/>
            <a:ext cx="5212532" cy="59517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FACC77-C869-A137-4E74-5003AEC814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11" y="4015581"/>
            <a:ext cx="4930567" cy="57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4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540CC-F68C-71DE-AABC-F0DB474F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36E63-6B30-81E4-D707-FCFEA6D0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1005">
            <a:extLst>
              <a:ext uri="{FF2B5EF4-FFF2-40B4-BE49-F238E27FC236}">
                <a16:creationId xmlns:a16="http://schemas.microsoft.com/office/drawing/2014/main" id="{D6EDD0F9-027A-DBB7-BE4D-3CFBE3E21F29}"/>
              </a:ext>
            </a:extLst>
          </p:cNvPr>
          <p:cNvGrpSpPr/>
          <p:nvPr/>
        </p:nvGrpSpPr>
        <p:grpSpPr>
          <a:xfrm>
            <a:off x="0" y="16765"/>
            <a:ext cx="18288000" cy="10286999"/>
            <a:chOff x="0" y="2708199"/>
            <a:chExt cx="18288000" cy="5249515"/>
          </a:xfrm>
        </p:grpSpPr>
        <p:pic>
          <p:nvPicPr>
            <p:cNvPr id="5" name="Object 12">
              <a:extLst>
                <a:ext uri="{FF2B5EF4-FFF2-40B4-BE49-F238E27FC236}">
                  <a16:creationId xmlns:a16="http://schemas.microsoft.com/office/drawing/2014/main" id="{9435F0E0-177D-B743-3989-739206091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2708199"/>
              <a:ext cx="18288000" cy="5249515"/>
            </a:xfrm>
            <a:prstGeom prst="rect">
              <a:avLst/>
            </a:prstGeom>
          </p:spPr>
        </p:pic>
      </p:grpSp>
      <p:grpSp>
        <p:nvGrpSpPr>
          <p:cNvPr id="6" name="그룹 1001">
            <a:extLst>
              <a:ext uri="{FF2B5EF4-FFF2-40B4-BE49-F238E27FC236}">
                <a16:creationId xmlns:a16="http://schemas.microsoft.com/office/drawing/2014/main" id="{276584EB-FA73-E406-B1DE-838289BCE96D}"/>
              </a:ext>
            </a:extLst>
          </p:cNvPr>
          <p:cNvGrpSpPr/>
          <p:nvPr/>
        </p:nvGrpSpPr>
        <p:grpSpPr>
          <a:xfrm>
            <a:off x="3841652" y="1435112"/>
            <a:ext cx="7202754" cy="7202754"/>
            <a:chOff x="3841652" y="1435112"/>
            <a:chExt cx="7202754" cy="7202754"/>
          </a:xfrm>
        </p:grpSpPr>
        <p:pic>
          <p:nvPicPr>
            <p:cNvPr id="7" name="Object 2">
              <a:extLst>
                <a:ext uri="{FF2B5EF4-FFF2-40B4-BE49-F238E27FC236}">
                  <a16:creationId xmlns:a16="http://schemas.microsoft.com/office/drawing/2014/main" id="{D197A719-F86C-781E-4834-37AC6CF69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3841652" y="1435112"/>
              <a:ext cx="7202754" cy="7202754"/>
            </a:xfrm>
            <a:prstGeom prst="rect">
              <a:avLst/>
            </a:prstGeom>
          </p:spPr>
        </p:pic>
      </p:grpSp>
      <p:grpSp>
        <p:nvGrpSpPr>
          <p:cNvPr id="8" name="그룹 1003">
            <a:extLst>
              <a:ext uri="{FF2B5EF4-FFF2-40B4-BE49-F238E27FC236}">
                <a16:creationId xmlns:a16="http://schemas.microsoft.com/office/drawing/2014/main" id="{1E32F7DF-EAA0-9014-55E7-1E23B8D336BD}"/>
              </a:ext>
            </a:extLst>
          </p:cNvPr>
          <p:cNvGrpSpPr/>
          <p:nvPr/>
        </p:nvGrpSpPr>
        <p:grpSpPr>
          <a:xfrm>
            <a:off x="5025818" y="2619277"/>
            <a:ext cx="4834423" cy="4834423"/>
            <a:chOff x="5025818" y="2619277"/>
            <a:chExt cx="4834423" cy="4834423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CC9D0CB-13C3-D303-96A4-44F6BB351E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DC31A562-FEC9-C99E-0C45-A0D41C23609D}"/>
              </a:ext>
            </a:extLst>
          </p:cNvPr>
          <p:cNvGrpSpPr/>
          <p:nvPr/>
        </p:nvGrpSpPr>
        <p:grpSpPr>
          <a:xfrm>
            <a:off x="5080494" y="2611657"/>
            <a:ext cx="4834423" cy="4834423"/>
            <a:chOff x="5025818" y="2619277"/>
            <a:chExt cx="4834423" cy="4834423"/>
          </a:xfrm>
        </p:grpSpPr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19DA4A84-6BB2-0DB6-77BE-848EBAC393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025818" y="2619277"/>
              <a:ext cx="4834423" cy="4834423"/>
            </a:xfrm>
            <a:prstGeom prst="rect">
              <a:avLst/>
            </a:prstGeom>
          </p:spPr>
        </p:pic>
      </p:grpSp>
      <p:sp>
        <p:nvSpPr>
          <p:cNvPr id="12" name="Object 14">
            <a:extLst>
              <a:ext uri="{FF2B5EF4-FFF2-40B4-BE49-F238E27FC236}">
                <a16:creationId xmlns:a16="http://schemas.microsoft.com/office/drawing/2014/main" id="{0BEF447B-E07C-9FCC-7B9E-6B2A40E09754}"/>
              </a:ext>
            </a:extLst>
          </p:cNvPr>
          <p:cNvSpPr txBox="1"/>
          <p:nvPr/>
        </p:nvSpPr>
        <p:spPr>
          <a:xfrm>
            <a:off x="7258740" y="4411980"/>
            <a:ext cx="11029260" cy="14630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9000" dirty="0">
                <a:solidFill>
                  <a:srgbClr val="000000"/>
                </a:solidFill>
                <a:latin typeface="돋움체" panose="020B0609000101010101" pitchFamily="49" charset="-127"/>
                <a:cs typeface="Bebas"/>
              </a:rPr>
              <a:t>핵심 코드</a:t>
            </a:r>
          </a:p>
        </p:txBody>
      </p:sp>
    </p:spTree>
    <p:extLst>
      <p:ext uri="{BB962C8B-B14F-4D97-AF65-F5344CB8AC3E}">
        <p14:creationId xmlns:p14="http://schemas.microsoft.com/office/powerpoint/2010/main" val="199981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9558" y="219565"/>
            <a:ext cx="15484423" cy="293976"/>
            <a:chOff x="2039558" y="219565"/>
            <a:chExt cx="15484423" cy="2939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39558" y="219565"/>
              <a:ext cx="15484423" cy="293976"/>
              <a:chOff x="2039558" y="2195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039558" y="326040"/>
                <a:ext cx="15209495" cy="40513"/>
                <a:chOff x="2039558" y="3260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039558" y="3260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230006" y="219565"/>
                <a:ext cx="293976" cy="293976"/>
                <a:chOff x="17230006" y="2195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7230006" y="219565"/>
                  <a:ext cx="293976" cy="2939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-76200" y="0"/>
            <a:ext cx="18789842" cy="10279793"/>
            <a:chOff x="-152400" y="2456927"/>
            <a:chExt cx="18789842" cy="550078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52400" y="2456927"/>
              <a:ext cx="18789842" cy="5500787"/>
            </a:xfrm>
            <a:prstGeom prst="rect">
              <a:avLst/>
            </a:prstGeom>
          </p:spPr>
        </p:pic>
      </p:grp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3510" y="853899"/>
            <a:ext cx="5415516" cy="7277100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577547" y="2523868"/>
            <a:ext cx="6437656" cy="7505700"/>
          </a:xfrm>
          <a:prstGeom prst="rect">
            <a:avLst/>
          </a:prstGeom>
        </p:spPr>
      </p:pic>
      <p:sp>
        <p:nvSpPr>
          <p:cNvPr id="1015" name="TextBox 1014"/>
          <p:cNvSpPr txBox="1"/>
          <p:nvPr/>
        </p:nvSpPr>
        <p:spPr>
          <a:xfrm>
            <a:off x="457200" y="134562"/>
            <a:ext cx="67241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/>
              <a:t>핵심 코드 </a:t>
            </a:r>
            <a:r>
              <a:rPr lang="en-US" altLang="ko-KR" sz="3200" dirty="0"/>
              <a:t>1 : </a:t>
            </a:r>
            <a:r>
              <a:rPr lang="ko-KR" altLang="en-US" sz="3200" dirty="0"/>
              <a:t>로그인 상태 확인</a:t>
            </a:r>
            <a:r>
              <a:rPr lang="en-US" altLang="ko-KR" sz="3200" dirty="0"/>
              <a:t>(</a:t>
            </a:r>
            <a:r>
              <a:rPr lang="ko-KR" altLang="en-US" sz="3200" dirty="0"/>
              <a:t>서버</a:t>
            </a:r>
            <a:r>
              <a:rPr lang="en-US" altLang="ko-KR" sz="3200" dirty="0"/>
              <a:t>)</a:t>
            </a:r>
          </a:p>
        </p:txBody>
      </p: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351672" y="257432"/>
            <a:ext cx="7315200" cy="6629400"/>
          </a:xfrm>
          <a:prstGeom prst="rect">
            <a:avLst/>
          </a:prstGeom>
        </p:spPr>
      </p:pic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701482" y="5406367"/>
            <a:ext cx="6934200" cy="4476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039558" y="219565"/>
            <a:ext cx="15484423" cy="293976"/>
            <a:chOff x="2039558" y="219565"/>
            <a:chExt cx="15484423" cy="29397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2039558" y="219565"/>
              <a:ext cx="15484423" cy="293976"/>
              <a:chOff x="2039558" y="219565"/>
              <a:chExt cx="15484423" cy="293976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2039558" y="326040"/>
                <a:ext cx="15209495" cy="40513"/>
                <a:chOff x="2039558" y="326040"/>
                <a:chExt cx="15209495" cy="40513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2039558" y="326040"/>
                  <a:ext cx="15209495" cy="40513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7230006" y="219565"/>
                <a:ext cx="293976" cy="293976"/>
                <a:chOff x="17230006" y="219565"/>
                <a:chExt cx="293976" cy="293976"/>
              </a:xfrm>
            </p:grpSpPr>
            <p:pic>
              <p:nvPicPr>
                <p:cNvPr id="8" name="Object 7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17230006" y="219565"/>
                  <a:ext cx="293976" cy="2939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5" name="그룹 1005"/>
          <p:cNvGrpSpPr/>
          <p:nvPr/>
        </p:nvGrpSpPr>
        <p:grpSpPr>
          <a:xfrm>
            <a:off x="0" y="0"/>
            <a:ext cx="18637442" cy="10477500"/>
            <a:chOff x="0" y="2514233"/>
            <a:chExt cx="18637442" cy="54434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0" y="2514233"/>
              <a:ext cx="18637442" cy="5443481"/>
            </a:xfrm>
            <a:prstGeom prst="rect">
              <a:avLst/>
            </a:prstGeom>
          </p:spPr>
        </p:pic>
      </p:grpSp>
      <p:pic>
        <p:nvPicPr>
          <p:cNvPr id="1015" name="그림 10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2400" y="932846"/>
            <a:ext cx="7469326" cy="8544814"/>
          </a:xfrm>
          <a:prstGeom prst="rect">
            <a:avLst/>
          </a:prstGeom>
        </p:spPr>
      </p:pic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13488" y="905043"/>
            <a:ext cx="5867400" cy="8572617"/>
          </a:xfrm>
          <a:prstGeom prst="rect">
            <a:avLst/>
          </a:prstGeom>
        </p:spPr>
      </p:pic>
      <p:sp>
        <p:nvSpPr>
          <p:cNvPr id="1017" name="TextBox 1016"/>
          <p:cNvSpPr txBox="1"/>
          <p:nvPr/>
        </p:nvSpPr>
        <p:spPr>
          <a:xfrm>
            <a:off x="464008" y="134115"/>
            <a:ext cx="66225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200" dirty="0"/>
              <a:t>핵심 코드 </a:t>
            </a:r>
            <a:r>
              <a:rPr lang="en-US" altLang="ko-KR" sz="3200" dirty="0"/>
              <a:t>2: </a:t>
            </a:r>
            <a:r>
              <a:rPr lang="ko-KR" altLang="en-US" sz="3200" dirty="0"/>
              <a:t>게시글 페이지</a:t>
            </a:r>
            <a:r>
              <a:rPr lang="en-US" altLang="ko-KR" sz="3200" dirty="0"/>
              <a:t>(</a:t>
            </a:r>
            <a:r>
              <a:rPr lang="ko-KR" altLang="en-US" sz="3200" dirty="0"/>
              <a:t>프론트</a:t>
            </a:r>
            <a:r>
              <a:rPr lang="en-US" altLang="ko-KR" sz="3200" dirty="0"/>
              <a:t>)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2AEE55D-E1B1-1DBE-BDAB-DFF475E437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358" y="905042"/>
            <a:ext cx="5678084" cy="8572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191</Words>
  <Application>Microsoft Office PowerPoint</Application>
  <PresentationFormat>사용자 지정</PresentationFormat>
  <Paragraphs>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THELuxGoR</vt:lpstr>
      <vt:lpstr>THEStayB</vt:lpstr>
      <vt:lpstr>THEStayEB</vt:lpstr>
      <vt:lpstr>돋움체</vt:lpstr>
      <vt:lpstr>한컴 바겐세일 M</vt:lpstr>
      <vt:lpstr>한컴 소망 M</vt:lpstr>
      <vt:lpstr>한컴 솔잎 B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동현</cp:lastModifiedBy>
  <cp:revision>19</cp:revision>
  <dcterms:created xsi:type="dcterms:W3CDTF">2022-05-12T13:51:48Z</dcterms:created>
  <dcterms:modified xsi:type="dcterms:W3CDTF">2022-05-12T09:09:11Z</dcterms:modified>
  <cp:version/>
</cp:coreProperties>
</file>