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2"/>
  </p:notesMasterIdLst>
  <p:sldIdLst>
    <p:sldId id="274" r:id="rId3"/>
    <p:sldId id="258" r:id="rId4"/>
    <p:sldId id="260" r:id="rId5"/>
    <p:sldId id="259" r:id="rId6"/>
    <p:sldId id="312" r:id="rId7"/>
    <p:sldId id="270" r:id="rId8"/>
    <p:sldId id="272" r:id="rId9"/>
    <p:sldId id="271" r:id="rId10"/>
    <p:sldId id="273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091"/>
    <a:srgbClr val="96D100"/>
    <a:srgbClr val="71C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70"/>
    <p:restoredTop sz="94830"/>
  </p:normalViewPr>
  <p:slideViewPr>
    <p:cSldViewPr snapToGrid="0" snapToObjects="1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979EF-3B5F-2F4D-91C8-BA87E4F09850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18ED3-DA12-BB43-8356-B383D2F4C70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693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.56</a:t>
            </a:r>
            <a:r>
              <a:rPr kumimoji="1" lang="ko-KR" altLang="en-US" dirty="0"/>
              <a:t> </a:t>
            </a:r>
            <a:r>
              <a:rPr kumimoji="1" lang="en-US" altLang="ko-KR" dirty="0"/>
              <a:t>22.49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18ED3-DA12-BB43-8356-B383D2F4C707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8907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18ED3-DA12-BB43-8356-B383D2F4C707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6161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11.63</a:t>
            </a:r>
            <a:r>
              <a:rPr kumimoji="1" lang="ko-KR" altLang="en-US" dirty="0"/>
              <a:t> </a:t>
            </a:r>
            <a:r>
              <a:rPr kumimoji="1" lang="en-US" altLang="ko-KR" dirty="0"/>
              <a:t>6.6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3.02</a:t>
            </a:r>
            <a:r>
              <a:rPr kumimoji="1" lang="ko-KR" altLang="en-US" dirty="0"/>
              <a:t> 텍스트 세로 위치 </a:t>
            </a:r>
            <a:r>
              <a:rPr kumimoji="1" lang="en-US" altLang="ko-KR" dirty="0"/>
              <a:t>14.65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18ED3-DA12-BB43-8356-B383D2F4C707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7374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www.researchgate.net</a:t>
            </a:r>
            <a:r>
              <a:rPr kumimoji="1" lang="en" altLang="ko-Kore-KR" dirty="0"/>
              <a:t>/figure/The-Self-Assessment-Manikin-SAM-used-to-rate-the-affective-dimensions-of-valence-top_fig1_277595894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18ED3-DA12-BB43-8356-B383D2F4C707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967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D36A7-1A1C-4386-B62C-BC3824F657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419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18ED3-DA12-BB43-8356-B383D2F4C707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7937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18ED3-DA12-BB43-8356-B383D2F4C707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1776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18ED3-DA12-BB43-8356-B383D2F4C707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2181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18ED3-DA12-BB43-8356-B383D2F4C707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277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83746-E3DE-6E19-198D-D25A04DF1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1236C3-8A0D-C209-3151-66B7C79CB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06FE6-F3F4-4721-B3D5-E5CA3903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0E10-CC3A-D747-BDE6-5429C9D28B30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39334-385B-CE10-D77E-8CB7516B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62086-A128-08A8-3FAA-1E99C6B9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1AFC-92AC-FC43-9448-0E3B1FB1CA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245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D448D-BA76-A6A8-80A3-F95A886E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56842F-D07B-DD42-0AEF-5028A46FB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E90052-637B-9938-B252-0A662ABA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0E10-CC3A-D747-BDE6-5429C9D28B30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47D6AF-62F9-7ACB-9479-6D962850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920A4-4B41-CA58-3B6C-7433BD34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1AFC-92AC-FC43-9448-0E3B1FB1CA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982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9CE7AB-1A21-94BD-8029-4CD0940DF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75DBD-0012-56BD-B1EE-83A42E3AA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413548-6E12-2E04-BC69-A5832DC3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0E10-CC3A-D747-BDE6-5429C9D28B30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E460A-DB71-214C-F3B0-6C653F15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1066D-1A67-D426-6CDE-0CC8C586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1AFC-92AC-FC43-9448-0E3B1FB1CA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3609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0D53-7F30-F94C-9C4B-C0CCDD017638}" type="datetime1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54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A65F-F7AD-224D-898E-3FF0030B85B5}" type="datetime1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65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05C4-0FE0-BF48-8447-0662DEDC7F7F}" type="datetime1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901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8C82-B968-0B4A-9E23-2994A57B129C}" type="datetime1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004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4977-7936-164C-97B1-65CB4E4907C0}" type="datetime1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54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0EF5-9762-F541-AE29-E0E885F1C5CD}" type="datetime1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566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2434-6496-AE46-91FA-6B7CF415E1D2}" type="datetime1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5701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9648-6564-A94D-B672-B8931F774BF8}" type="datetime1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25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3EB28-18C4-3048-0CA7-BDE8093B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5C7C3-5393-65DE-A68A-8BE605BAC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910AC-D182-3ED8-7A04-7523B075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0E10-CC3A-D747-BDE6-5429C9D28B30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C18DE2-B362-5BFA-3E60-B4E84DB8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EBAF0-545E-E3FA-20A9-B6C3A9FE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1AFC-92AC-FC43-9448-0E3B1FB1CA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52020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E699-FBFB-004C-816B-EB77D9FFF881}" type="datetime1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929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5D7B-E8F4-EB44-AD93-58CCF608A953}" type="datetime1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300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DD5A-880E-7941-8E03-B1135CB703EE}" type="datetime1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35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387F2-CDF7-0E1B-4200-717A2CD6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22C4CC-17F4-6335-2ED7-B05551D47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46F99-8296-E341-C67F-06E3E2C9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0E10-CC3A-D747-BDE6-5429C9D28B30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FFEC0-9116-CE9B-5B31-AAF3E2F1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46982-D57A-A248-BD12-15B80FAD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1AFC-92AC-FC43-9448-0E3B1FB1CA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654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B194E-B0B8-C12A-54E6-4A10327C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26A14-AD4E-1AE8-C78C-E546F9816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D45E26-82F0-B8B2-58AD-B8A180309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9774-948C-F0A2-C119-7B7FBD4C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0E10-CC3A-D747-BDE6-5429C9D28B30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8F87D-2A2D-FFE2-D579-72BDEE21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C95D6-B152-9CE0-7C5B-835EECFB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1AFC-92AC-FC43-9448-0E3B1FB1CA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985A7-6729-8DD9-43D6-0E26CACF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C6B6EF-3AB4-6594-1B5D-5028769A6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18B5C5-F725-C8A7-3AB2-CF53BFFD2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8607A2-C295-62FB-3328-66D2E36AF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A20999-167D-9462-21A9-F00BAFD3C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637ABD-FE69-075B-7A3F-E4A4DA7C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0E10-CC3A-D747-BDE6-5429C9D28B30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F01FB7-0FDA-629E-6A38-3AACBD28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B0BFB9-4637-ED82-4B68-FA5A4532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1AFC-92AC-FC43-9448-0E3B1FB1CA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905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82F33-9620-11FF-5ACD-3A2DF4FC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2C5496-B3C1-AF23-8D31-5C863972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0E10-CC3A-D747-BDE6-5429C9D28B30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1EABE3-BCB9-1B50-A94F-9E08EADB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974D63-EF1A-AB96-C8EA-0EF770A7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1AFC-92AC-FC43-9448-0E3B1FB1CA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805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0975BF-F187-4D48-7116-66C3AB74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0E10-CC3A-D747-BDE6-5429C9D28B30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E1198E-04B8-F014-38D5-AB468689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6DCAF3-F2D5-B519-7A89-8732AB11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1AFC-92AC-FC43-9448-0E3B1FB1CA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405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6CE2D-49E9-E9B9-D236-81B7A8DB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3547A-672F-808B-E30A-79FDC22A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38AAD7-9329-D70E-D22C-94340644D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70FAD9-D2D2-802E-2E4A-6D7BB0B9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0E10-CC3A-D747-BDE6-5429C9D28B30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5D4D88-26FE-B5E8-E002-263BE12E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F433B3-E850-8C88-8D6B-D71792BE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1AFC-92AC-FC43-9448-0E3B1FB1CA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088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7FD09-0FF6-ED7C-7E0F-A7CB50E3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1811CD-0398-5D75-C2CC-EA754BCC8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4B6D32-A59A-975D-8986-28DDCB437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3DAE50-9F47-868C-16F9-F462A580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0E10-CC3A-D747-BDE6-5429C9D28B30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4560D-8826-6E9E-2DAD-9EF19604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6E699-CF6B-62B3-5C8D-7FB7FBEC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1AFC-92AC-FC43-9448-0E3B1FB1CA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642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E0B544-CED8-0D60-BC37-6EA6E4E1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1A8ABF-5EBD-DF7E-BFB5-5C79D923F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D9798-FA25-66EA-61AE-8574730B0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90E10-CC3A-D747-BDE6-5429C9D28B30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1EE2E-542F-FCA4-5F55-91634E34A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3707E-F374-B3B4-A2C9-A2AE07E5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31AFC-92AC-FC43-9448-0E3B1FB1CA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856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85CC9-5390-094E-8272-62964B00A40A}" type="datetime1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918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EE4546-5182-73CE-894E-4DC2F5C58E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1444D-965E-89E5-766C-382398359902}"/>
              </a:ext>
            </a:extLst>
          </p:cNvPr>
          <p:cNvSpPr txBox="1"/>
          <p:nvPr/>
        </p:nvSpPr>
        <p:spPr>
          <a:xfrm>
            <a:off x="2048505" y="5043221"/>
            <a:ext cx="8094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안녕하세요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</a:rPr>
              <a:t> 본 실험에 </a:t>
            </a:r>
            <a:r>
              <a:rPr kumimoji="1" lang="ko-KR" altLang="en-US" dirty="0" err="1">
                <a:solidFill>
                  <a:schemeClr val="bg1"/>
                </a:solidFill>
              </a:rPr>
              <a:t>참가해주셔서</a:t>
            </a:r>
            <a:r>
              <a:rPr kumimoji="1" lang="ko-KR" altLang="en-US" dirty="0">
                <a:solidFill>
                  <a:schemeClr val="bg1"/>
                </a:solidFill>
              </a:rPr>
              <a:t> 감사합니다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pPr algn="ctr"/>
            <a:endParaRPr kumimoji="1" lang="en-US" altLang="ko-Kore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이 실험은 이미지를 보고 느껴지는 감정가를 응답하면 되는 간단한 실험입니다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br>
              <a:rPr kumimoji="1" lang="en-US" altLang="ko-KR" dirty="0">
                <a:solidFill>
                  <a:schemeClr val="bg1"/>
                </a:solidFill>
              </a:rPr>
            </a:br>
            <a:br>
              <a:rPr kumimoji="1" lang="en-US" altLang="ko-KR" dirty="0">
                <a:solidFill>
                  <a:schemeClr val="bg1"/>
                </a:solidFill>
              </a:rPr>
            </a:br>
            <a:r>
              <a:rPr kumimoji="1" lang="ko-KR" altLang="en-US" dirty="0">
                <a:solidFill>
                  <a:schemeClr val="bg1"/>
                </a:solidFill>
              </a:rPr>
              <a:t>다음 슬라이드부터 바로 실험 설명을 드리도록 하겠습니다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EAA3F2B-A48D-49F8-5BB6-3C6F5A5F8609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1699261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ysClr val="window" lastClr="FFFFFF"/>
                </a:solidFill>
                <a:latin typeface="Century Gothic" panose="020B0502020202020204" pitchFamily="34" charset="0"/>
              </a:rPr>
              <a:t>Welcome!</a:t>
            </a:r>
            <a:endParaRPr kumimoji="0" lang="en-US" altLang="en-US" sz="6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210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EE4546-5182-73CE-894E-4DC2F5C58E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B080FC2-307F-08E4-4F3F-ACC491E05C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400" y="1087200"/>
            <a:ext cx="7443200" cy="418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91444D-965E-89E5-766C-382398359902}"/>
              </a:ext>
            </a:extLst>
          </p:cNvPr>
          <p:cNvSpPr txBox="1"/>
          <p:nvPr/>
        </p:nvSpPr>
        <p:spPr>
          <a:xfrm>
            <a:off x="3972842" y="5274000"/>
            <a:ext cx="446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위 화면이 나타나면 곧 실험이 시작됩니다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74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3CD7F5E-4A7D-9894-4F8F-026F7D17CC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F9915E-15B9-5504-0326-4A8A30C1BCC2}"/>
              </a:ext>
            </a:extLst>
          </p:cNvPr>
          <p:cNvSpPr txBox="1"/>
          <p:nvPr/>
        </p:nvSpPr>
        <p:spPr>
          <a:xfrm>
            <a:off x="1945419" y="5274000"/>
            <a:ext cx="830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실험이 진행되는 동안 귀하는 화면에 제시되는 여러 개의 사진을 보시게 됩니다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pPr algn="ctr"/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각 사진을 보고 귀하가 어떤 </a:t>
            </a:r>
            <a:r>
              <a:rPr kumimoji="1" lang="en-US" altLang="ko-KR" dirty="0">
                <a:solidFill>
                  <a:schemeClr val="bg1"/>
                </a:solidFill>
              </a:rPr>
              <a:t>“</a:t>
            </a:r>
            <a:r>
              <a:rPr kumimoji="1" lang="ko-KR" altLang="en-US" dirty="0">
                <a:solidFill>
                  <a:schemeClr val="bg1"/>
                </a:solidFill>
              </a:rPr>
              <a:t>감정가</a:t>
            </a:r>
            <a:r>
              <a:rPr kumimoji="1" lang="en-US" altLang="ko-KR" dirty="0">
                <a:solidFill>
                  <a:schemeClr val="bg1"/>
                </a:solidFill>
              </a:rPr>
              <a:t>”</a:t>
            </a:r>
            <a:r>
              <a:rPr kumimoji="1" lang="ko-KR" altLang="en-US" dirty="0" err="1">
                <a:solidFill>
                  <a:schemeClr val="bg1"/>
                </a:solidFill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</a:rPr>
              <a:t> 느꼈는지에 대해 응답하시면 됩니다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4" name="그림 13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E30E49F0-8DF5-F35B-1365-DE2262E2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000" y="1087200"/>
            <a:ext cx="7443200" cy="41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7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5B86ACB-A2E9-42DE-BB2F-9BF8419F959C}"/>
              </a:ext>
            </a:extLst>
          </p:cNvPr>
          <p:cNvSpPr/>
          <p:nvPr/>
        </p:nvSpPr>
        <p:spPr>
          <a:xfrm>
            <a:off x="-6056" y="-6055"/>
            <a:ext cx="12204000" cy="686879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35B4EB-3D5A-B77E-DF5D-8164E6C1F8B8}"/>
              </a:ext>
            </a:extLst>
          </p:cNvPr>
          <p:cNvSpPr txBox="1"/>
          <p:nvPr/>
        </p:nvSpPr>
        <p:spPr>
          <a:xfrm>
            <a:off x="1197379" y="5274000"/>
            <a:ext cx="9797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“</a:t>
            </a:r>
            <a:r>
              <a:rPr kumimoji="1" lang="ko-KR" altLang="en-US" dirty="0">
                <a:solidFill>
                  <a:schemeClr val="bg1"/>
                </a:solidFill>
              </a:rPr>
              <a:t>감정가</a:t>
            </a:r>
            <a:r>
              <a:rPr kumimoji="1" lang="en-US" altLang="ko-KR" dirty="0">
                <a:solidFill>
                  <a:schemeClr val="bg1"/>
                </a:solidFill>
              </a:rPr>
              <a:t>”</a:t>
            </a:r>
            <a:r>
              <a:rPr kumimoji="1" lang="ko-KR" altLang="en-US" dirty="0">
                <a:solidFill>
                  <a:schemeClr val="bg1"/>
                </a:solidFill>
              </a:rPr>
              <a:t>란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귀하가 사진을 보고 느끼는 감정이 부정적인지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긍정적인지를 뜻합니다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pPr algn="ctr"/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예를 들어 분노와 공포는 부정적 감정가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기쁨이나 행복은 긍정적인 감정가에 속하게 됩니다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br>
              <a:rPr kumimoji="1" lang="en-US" altLang="ko-KR" dirty="0">
                <a:solidFill>
                  <a:schemeClr val="bg1"/>
                </a:solidFill>
              </a:rPr>
            </a:b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긍정적일수록 높은 점수를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부정적일수록 낮은 점수를 매기게 됩니다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73502B-E625-DB03-D504-0CD09F866391}"/>
              </a:ext>
            </a:extLst>
          </p:cNvPr>
          <p:cNvSpPr txBox="1"/>
          <p:nvPr/>
        </p:nvSpPr>
        <p:spPr>
          <a:xfrm>
            <a:off x="2875402" y="4050481"/>
            <a:ext cx="41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86BEBB-B5DF-8C0F-E31A-948018AC7D41}"/>
              </a:ext>
            </a:extLst>
          </p:cNvPr>
          <p:cNvSpPr txBox="1"/>
          <p:nvPr/>
        </p:nvSpPr>
        <p:spPr>
          <a:xfrm>
            <a:off x="4055381" y="4066168"/>
            <a:ext cx="41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D58B41-23F0-57A9-B09C-BFD1F3E6769A}"/>
              </a:ext>
            </a:extLst>
          </p:cNvPr>
          <p:cNvSpPr txBox="1"/>
          <p:nvPr/>
        </p:nvSpPr>
        <p:spPr>
          <a:xfrm>
            <a:off x="5332162" y="4050481"/>
            <a:ext cx="41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0182F8-35EE-33AE-DB7A-F70E60C6BDEC}"/>
              </a:ext>
            </a:extLst>
          </p:cNvPr>
          <p:cNvSpPr txBox="1"/>
          <p:nvPr/>
        </p:nvSpPr>
        <p:spPr>
          <a:xfrm>
            <a:off x="6567961" y="4066168"/>
            <a:ext cx="41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D3A13A-B750-73EF-B2D0-2A01890AB886}"/>
              </a:ext>
            </a:extLst>
          </p:cNvPr>
          <p:cNvSpPr txBox="1"/>
          <p:nvPr/>
        </p:nvSpPr>
        <p:spPr>
          <a:xfrm>
            <a:off x="7803760" y="4066168"/>
            <a:ext cx="41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482E92-81DF-5A15-8102-503B91602301}"/>
              </a:ext>
            </a:extLst>
          </p:cNvPr>
          <p:cNvSpPr txBox="1"/>
          <p:nvPr/>
        </p:nvSpPr>
        <p:spPr>
          <a:xfrm>
            <a:off x="8986383" y="4064400"/>
            <a:ext cx="41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6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954D9B-9546-5437-CB48-26A661973165}"/>
              </a:ext>
            </a:extLst>
          </p:cNvPr>
          <p:cNvSpPr txBox="1"/>
          <p:nvPr/>
        </p:nvSpPr>
        <p:spPr>
          <a:xfrm>
            <a:off x="8032245" y="4188171"/>
            <a:ext cx="803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긍정적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417D93D-B4B9-28D8-0A8D-910B1115B98D}"/>
              </a:ext>
            </a:extLst>
          </p:cNvPr>
          <p:cNvGrpSpPr/>
          <p:nvPr/>
        </p:nvGrpSpPr>
        <p:grpSpPr>
          <a:xfrm>
            <a:off x="2444334" y="3828573"/>
            <a:ext cx="7303331" cy="838500"/>
            <a:chOff x="2519042" y="3663897"/>
            <a:chExt cx="7303331" cy="58516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BEB9D41-398F-EFF8-5274-4F3291DDC3E1}"/>
                </a:ext>
              </a:extLst>
            </p:cNvPr>
            <p:cNvSpPr/>
            <p:nvPr/>
          </p:nvSpPr>
          <p:spPr>
            <a:xfrm>
              <a:off x="2519042" y="3663897"/>
              <a:ext cx="7284922" cy="5851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D72993-F644-9164-E784-6C13EA239F16}"/>
                </a:ext>
              </a:extLst>
            </p:cNvPr>
            <p:cNvSpPr txBox="1"/>
            <p:nvPr/>
          </p:nvSpPr>
          <p:spPr>
            <a:xfrm>
              <a:off x="2599649" y="3781790"/>
              <a:ext cx="34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1</a:t>
              </a:r>
              <a:endParaRPr kumimoji="1" lang="ko-Kore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8EB8D9-1A94-8736-EC76-66704AA87066}"/>
                </a:ext>
              </a:extLst>
            </p:cNvPr>
            <p:cNvSpPr txBox="1"/>
            <p:nvPr/>
          </p:nvSpPr>
          <p:spPr>
            <a:xfrm>
              <a:off x="5312842" y="3780000"/>
              <a:ext cx="34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3</a:t>
              </a:r>
              <a:endParaRPr kumimoji="1" lang="ko-Kore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E7A128-44D2-0824-1DF1-EB301BC527AC}"/>
                </a:ext>
              </a:extLst>
            </p:cNvPr>
            <p:cNvSpPr txBox="1"/>
            <p:nvPr/>
          </p:nvSpPr>
          <p:spPr>
            <a:xfrm>
              <a:off x="6766461" y="3780000"/>
              <a:ext cx="34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4</a:t>
              </a:r>
              <a:endParaRPr kumimoji="1" lang="ko-Kore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0821C9-2FB0-7DB8-4675-DD9841F8457D}"/>
                </a:ext>
              </a:extLst>
            </p:cNvPr>
            <p:cNvSpPr txBox="1"/>
            <p:nvPr/>
          </p:nvSpPr>
          <p:spPr>
            <a:xfrm>
              <a:off x="9477202" y="3780000"/>
              <a:ext cx="34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6</a:t>
              </a:r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1B3E98-5CEC-F03D-0953-E01145826F53}"/>
                </a:ext>
              </a:extLst>
            </p:cNvPr>
            <p:cNvSpPr txBox="1"/>
            <p:nvPr/>
          </p:nvSpPr>
          <p:spPr>
            <a:xfrm>
              <a:off x="8172132" y="3781790"/>
              <a:ext cx="34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5</a:t>
              </a:r>
              <a:endParaRPr kumimoji="1" lang="ko-Kore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162EFC-CC54-CA42-39C5-71B9D843464D}"/>
                </a:ext>
              </a:extLst>
            </p:cNvPr>
            <p:cNvSpPr txBox="1"/>
            <p:nvPr/>
          </p:nvSpPr>
          <p:spPr>
            <a:xfrm>
              <a:off x="3885379" y="3781790"/>
              <a:ext cx="34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2</a:t>
              </a:r>
              <a:endParaRPr kumimoji="1" lang="ko-Kore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5C58416-EEE3-6E67-D1F3-EC75EEF294FD}"/>
              </a:ext>
            </a:extLst>
          </p:cNvPr>
          <p:cNvSpPr txBox="1"/>
          <p:nvPr/>
        </p:nvSpPr>
        <p:spPr>
          <a:xfrm>
            <a:off x="3394608" y="4263838"/>
            <a:ext cx="114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부정적</a:t>
            </a:r>
            <a:r>
              <a:rPr kumimoji="1" lang="ko-KR" altLang="en-US" sz="1200" dirty="0"/>
              <a:t> 감정가</a:t>
            </a:r>
            <a:endParaRPr kumimoji="1" lang="ko-Kore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9AD948-CB9B-27EC-55B7-76FC5695B952}"/>
              </a:ext>
            </a:extLst>
          </p:cNvPr>
          <p:cNvSpPr txBox="1"/>
          <p:nvPr/>
        </p:nvSpPr>
        <p:spPr>
          <a:xfrm>
            <a:off x="7646924" y="4264563"/>
            <a:ext cx="134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긍정적</a:t>
            </a:r>
            <a:r>
              <a:rPr kumimoji="1" lang="en-US" altLang="ko-Kore-KR" sz="1200" dirty="0"/>
              <a:t> </a:t>
            </a:r>
            <a:r>
              <a:rPr kumimoji="1" lang="ko-KR" altLang="en-US" sz="1200" dirty="0"/>
              <a:t>감정가</a:t>
            </a:r>
            <a:endParaRPr kumimoji="1" lang="ko-Kore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B3A5BC-A326-C68E-3C32-03A501F9ED41}"/>
              </a:ext>
            </a:extLst>
          </p:cNvPr>
          <p:cNvSpPr/>
          <p:nvPr/>
        </p:nvSpPr>
        <p:spPr>
          <a:xfrm>
            <a:off x="2444334" y="2090057"/>
            <a:ext cx="7284922" cy="17385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981C7C0-B388-AE6A-8F8D-0050F95A3949}"/>
              </a:ext>
            </a:extLst>
          </p:cNvPr>
          <p:cNvCxnSpPr>
            <a:cxnSpLocks/>
          </p:cNvCxnSpPr>
          <p:nvPr/>
        </p:nvCxnSpPr>
        <p:spPr>
          <a:xfrm>
            <a:off x="7282040" y="4540585"/>
            <a:ext cx="1993694" cy="147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2763B7B-7D1A-4610-7A2B-CB80CA23824F}"/>
              </a:ext>
            </a:extLst>
          </p:cNvPr>
          <p:cNvCxnSpPr>
            <a:cxnSpLocks/>
          </p:cNvCxnSpPr>
          <p:nvPr/>
        </p:nvCxnSpPr>
        <p:spPr>
          <a:xfrm flipH="1">
            <a:off x="2911844" y="4524162"/>
            <a:ext cx="2003127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79BA94E-F846-3F62-C060-FD891F6DA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311" y="2242800"/>
            <a:ext cx="1295400" cy="1447800"/>
          </a:xfrm>
          <a:prstGeom prst="rect">
            <a:avLst/>
          </a:prstGeom>
        </p:spPr>
      </p:pic>
      <p:pic>
        <p:nvPicPr>
          <p:cNvPr id="14" name="그림 1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60D393D-0143-B132-9703-D5FFA0368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550" y="2242762"/>
            <a:ext cx="1295400" cy="1447800"/>
          </a:xfrm>
          <a:prstGeom prst="rect">
            <a:avLst/>
          </a:prstGeom>
        </p:spPr>
      </p:pic>
      <p:pic>
        <p:nvPicPr>
          <p:cNvPr id="27" name="그림 2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F87846FC-6623-33FF-5B7A-E784318B1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487" y="2242762"/>
            <a:ext cx="1295400" cy="1447800"/>
          </a:xfrm>
          <a:prstGeom prst="rect">
            <a:avLst/>
          </a:prstGeom>
        </p:spPr>
      </p:pic>
      <p:pic>
        <p:nvPicPr>
          <p:cNvPr id="29" name="그림 2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E3D4337-2866-90FA-82EA-35D6D5306F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7492" y="2242800"/>
            <a:ext cx="1295400" cy="1447800"/>
          </a:xfrm>
          <a:prstGeom prst="rect">
            <a:avLst/>
          </a:prstGeom>
        </p:spPr>
      </p:pic>
      <p:pic>
        <p:nvPicPr>
          <p:cNvPr id="40" name="그림 3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1D9AD16-4DC8-8EBC-58F6-117813B432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0068" y="2242800"/>
            <a:ext cx="1295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4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972B3DAE-88A9-94FD-58CB-1B0D25D6C5A3}"/>
              </a:ext>
            </a:extLst>
          </p:cNvPr>
          <p:cNvSpPr/>
          <p:nvPr/>
        </p:nvSpPr>
        <p:spPr>
          <a:xfrm>
            <a:off x="-1" y="0"/>
            <a:ext cx="121932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15283" y="1167137"/>
            <a:ext cx="9308869" cy="823595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/>
              <a:t>키보드 응답 안내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24163" y="2654955"/>
            <a:ext cx="10343674" cy="241114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273050" lvl="1" indent="0" algn="ctr">
              <a:lnSpc>
                <a:spcPct val="120000"/>
              </a:lnSpc>
              <a:spcAft>
                <a:spcPts val="1800"/>
              </a:spcAft>
              <a:buNone/>
              <a:defRPr/>
            </a:pPr>
            <a:r>
              <a:rPr lang="ko-KR" altLang="en-US" sz="1800" dirty="0"/>
              <a:t>실험에서 응답을 할 때에는 </a:t>
            </a:r>
            <a:r>
              <a:rPr lang="en-US" altLang="ko-KR" sz="1800" dirty="0"/>
              <a:t> </a:t>
            </a:r>
            <a:br>
              <a:rPr lang="en-US" altLang="ko-KR" sz="1800" dirty="0"/>
            </a:br>
            <a:r>
              <a:rPr lang="ko-KR" altLang="en-US" sz="1800" dirty="0"/>
              <a:t>키보드의 여섯 가지 키를 사용합니다</a:t>
            </a:r>
            <a:r>
              <a:rPr lang="en-US" altLang="ko-KR" sz="1800" dirty="0"/>
              <a:t>.</a:t>
            </a:r>
          </a:p>
          <a:p>
            <a:pPr marL="273050" lvl="1" indent="0" algn="ctr">
              <a:lnSpc>
                <a:spcPct val="120000"/>
              </a:lnSpc>
              <a:spcAft>
                <a:spcPts val="1800"/>
              </a:spcAft>
              <a:buNone/>
              <a:defRPr/>
            </a:pPr>
            <a:r>
              <a:rPr lang="en-US" altLang="ko-KR" sz="2000" b="1" dirty="0">
                <a:solidFill>
                  <a:srgbClr val="71C1EF"/>
                </a:solidFill>
              </a:rPr>
              <a:t>‘Z’</a:t>
            </a:r>
            <a:r>
              <a:rPr lang="en-US" altLang="ko-KR" sz="2000" dirty="0"/>
              <a:t> </a:t>
            </a:r>
            <a:r>
              <a:rPr lang="ko-KR" altLang="en-US" sz="1800" dirty="0"/>
              <a:t>키는 </a:t>
            </a:r>
            <a:r>
              <a:rPr lang="ko-KR" altLang="en-US" sz="1800" b="1" dirty="0">
                <a:solidFill>
                  <a:srgbClr val="71C1EF"/>
                </a:solidFill>
              </a:rPr>
              <a:t>왼손 약지</a:t>
            </a:r>
            <a:r>
              <a:rPr lang="en-US" altLang="ko-KR" sz="1800" dirty="0">
                <a:solidFill>
                  <a:srgbClr val="71C1EF"/>
                </a:solidFill>
              </a:rPr>
              <a:t>,</a:t>
            </a:r>
            <a:r>
              <a:rPr lang="ko-KR" altLang="en-US" sz="1800" dirty="0">
                <a:solidFill>
                  <a:srgbClr val="71C1EF"/>
                </a:solidFill>
              </a:rPr>
              <a:t> </a:t>
            </a:r>
            <a:r>
              <a:rPr lang="en-US" altLang="ko-KR" sz="2000" b="1" dirty="0">
                <a:solidFill>
                  <a:srgbClr val="71C1EF"/>
                </a:solidFill>
              </a:rPr>
              <a:t>‘X’</a:t>
            </a:r>
            <a:r>
              <a:rPr lang="en-US" altLang="ko-KR" sz="2000" dirty="0">
                <a:solidFill>
                  <a:srgbClr val="71C1EF"/>
                </a:solidFill>
              </a:rPr>
              <a:t> </a:t>
            </a:r>
            <a:r>
              <a:rPr lang="ko-KR" altLang="en-US" sz="1800" dirty="0"/>
              <a:t>키는 </a:t>
            </a:r>
            <a:r>
              <a:rPr lang="ko-KR" altLang="en-US" sz="1800" b="1" dirty="0">
                <a:solidFill>
                  <a:srgbClr val="71C1EF"/>
                </a:solidFill>
              </a:rPr>
              <a:t>왼손 중지</a:t>
            </a:r>
            <a:r>
              <a:rPr lang="en-US" altLang="ko-KR" sz="1800" dirty="0">
                <a:solidFill>
                  <a:srgbClr val="71C1EF"/>
                </a:solidFill>
              </a:rPr>
              <a:t>,</a:t>
            </a:r>
            <a:r>
              <a:rPr lang="ko-KR" altLang="en-US" sz="1800" dirty="0">
                <a:solidFill>
                  <a:srgbClr val="71C1EF"/>
                </a:solidFill>
              </a:rPr>
              <a:t> </a:t>
            </a:r>
            <a:r>
              <a:rPr lang="en-US" altLang="ko-KR" sz="2000" b="1" dirty="0">
                <a:solidFill>
                  <a:srgbClr val="71C1EF"/>
                </a:solidFill>
              </a:rPr>
              <a:t>‘C’</a:t>
            </a:r>
            <a:r>
              <a:rPr lang="en-US" altLang="ko-KR" sz="2000" dirty="0">
                <a:solidFill>
                  <a:srgbClr val="71C1EF"/>
                </a:solidFill>
              </a:rPr>
              <a:t> </a:t>
            </a:r>
            <a:r>
              <a:rPr lang="ko-KR" altLang="en-US" sz="1800" dirty="0"/>
              <a:t>키는 </a:t>
            </a:r>
            <a:r>
              <a:rPr lang="ko-KR" altLang="en-US" sz="1800" b="1" dirty="0">
                <a:solidFill>
                  <a:srgbClr val="71C1EF"/>
                </a:solidFill>
              </a:rPr>
              <a:t>왼손 검지</a:t>
            </a:r>
            <a:br>
              <a:rPr lang="en-US" altLang="ko-KR" sz="1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sz="1800" dirty="0"/>
              <a:t> </a:t>
            </a:r>
            <a:br>
              <a:rPr lang="en-US" altLang="ko-KR" sz="1800" dirty="0"/>
            </a:br>
            <a:r>
              <a:rPr lang="en-US" altLang="ko-KR" sz="2000" b="1" dirty="0">
                <a:solidFill>
                  <a:srgbClr val="A9D091"/>
                </a:solidFill>
              </a:rPr>
              <a:t>‘&lt;’</a:t>
            </a: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800" dirty="0"/>
              <a:t>키는 </a:t>
            </a:r>
            <a:r>
              <a:rPr lang="ko-KR" altLang="en-US" sz="1800" b="1" dirty="0">
                <a:solidFill>
                  <a:srgbClr val="A9D091"/>
                </a:solidFill>
              </a:rPr>
              <a:t>오른손 검지</a:t>
            </a:r>
            <a:r>
              <a:rPr lang="en-US" altLang="ko-KR" sz="1800" dirty="0">
                <a:solidFill>
                  <a:srgbClr val="A9D091"/>
                </a:solidFill>
              </a:rPr>
              <a:t>,</a:t>
            </a:r>
            <a:r>
              <a:rPr lang="ko-KR" altLang="en-US" sz="1800" dirty="0">
                <a:solidFill>
                  <a:srgbClr val="A9D091"/>
                </a:solidFill>
              </a:rPr>
              <a:t> </a:t>
            </a:r>
            <a:r>
              <a:rPr lang="en-US" altLang="ko-KR" sz="2000" b="1" dirty="0">
                <a:solidFill>
                  <a:srgbClr val="A9D091"/>
                </a:solidFill>
              </a:rPr>
              <a:t>‘&gt;’</a:t>
            </a:r>
            <a:r>
              <a:rPr lang="en-US" altLang="ko-KR" sz="1800" dirty="0">
                <a:solidFill>
                  <a:srgbClr val="A9D091"/>
                </a:solidFill>
              </a:rPr>
              <a:t> </a:t>
            </a:r>
            <a:r>
              <a:rPr lang="ko-KR" altLang="en-US" sz="1800" dirty="0"/>
              <a:t>키는 </a:t>
            </a:r>
            <a:r>
              <a:rPr lang="ko-KR" altLang="en-US" sz="1800" b="1" dirty="0">
                <a:solidFill>
                  <a:srgbClr val="A9D091"/>
                </a:solidFill>
              </a:rPr>
              <a:t>오른손 중지</a:t>
            </a:r>
            <a:r>
              <a:rPr lang="en-US" altLang="ko-KR" sz="1800" b="1" dirty="0">
                <a:solidFill>
                  <a:srgbClr val="A9D091"/>
                </a:solidFill>
              </a:rPr>
              <a:t>,</a:t>
            </a:r>
            <a:r>
              <a:rPr lang="ko-KR" altLang="en-US" sz="1800" b="1" dirty="0">
                <a:solidFill>
                  <a:srgbClr val="A9D091"/>
                </a:solidFill>
              </a:rPr>
              <a:t> </a:t>
            </a:r>
            <a:br>
              <a:rPr lang="en-US" altLang="ko-KR" sz="18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sz="1800" b="1" dirty="0">
                <a:solidFill>
                  <a:srgbClr val="A9D091"/>
                </a:solidFill>
              </a:rPr>
              <a:t>’?’</a:t>
            </a:r>
            <a:r>
              <a:rPr lang="ko-KR" altLang="en-US" sz="1800" b="1" dirty="0">
                <a:solidFill>
                  <a:srgbClr val="A9D091"/>
                </a:solidFill>
              </a:rPr>
              <a:t>키는 오른손 약지로</a:t>
            </a:r>
            <a:r>
              <a:rPr lang="ko-KR" altLang="en-US" sz="1800" dirty="0">
                <a:solidFill>
                  <a:srgbClr val="A9D091"/>
                </a:solidFill>
              </a:rPr>
              <a:t> </a:t>
            </a:r>
            <a:r>
              <a:rPr lang="ko-KR" altLang="en-US" sz="1800" dirty="0"/>
              <a:t>누르시면 됩니다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sp>
        <p:nvSpPr>
          <p:cNvPr id="34" name="Rounded Rectangle 1">
            <a:extLst>
              <a:ext uri="{FF2B5EF4-FFF2-40B4-BE49-F238E27FC236}">
                <a16:creationId xmlns:a16="http://schemas.microsoft.com/office/drawing/2014/main" id="{EA6CA0E8-B9D2-4146-B915-34239396027C}"/>
              </a:ext>
            </a:extLst>
          </p:cNvPr>
          <p:cNvSpPr/>
          <p:nvPr/>
        </p:nvSpPr>
        <p:spPr>
          <a:xfrm>
            <a:off x="1527525" y="2171447"/>
            <a:ext cx="1263176" cy="51031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DF5F35-1079-8651-E219-BB43415DE595}"/>
              </a:ext>
            </a:extLst>
          </p:cNvPr>
          <p:cNvSpPr txBox="1"/>
          <p:nvPr/>
        </p:nvSpPr>
        <p:spPr>
          <a:xfrm>
            <a:off x="1717913" y="1589324"/>
            <a:ext cx="38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756808-C0F9-3945-200A-482282003205}"/>
              </a:ext>
            </a:extLst>
          </p:cNvPr>
          <p:cNvSpPr txBox="1"/>
          <p:nvPr/>
        </p:nvSpPr>
        <p:spPr>
          <a:xfrm>
            <a:off x="2681126" y="1597187"/>
            <a:ext cx="38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1EA6628-787A-5D2D-8769-6A44F36D90BE}"/>
              </a:ext>
            </a:extLst>
          </p:cNvPr>
          <p:cNvGrpSpPr/>
          <p:nvPr/>
        </p:nvGrpSpPr>
        <p:grpSpPr>
          <a:xfrm>
            <a:off x="1597286" y="1756358"/>
            <a:ext cx="1184169" cy="830497"/>
            <a:chOff x="1597286" y="1756358"/>
            <a:chExt cx="1184169" cy="830497"/>
          </a:xfrm>
        </p:grpSpPr>
        <p:grpSp>
          <p:nvGrpSpPr>
            <p:cNvPr id="25" name="Group 3">
              <a:extLst>
                <a:ext uri="{FF2B5EF4-FFF2-40B4-BE49-F238E27FC236}">
                  <a16:creationId xmlns:a16="http://schemas.microsoft.com/office/drawing/2014/main" id="{DA487814-3807-3D48-BEC3-AC1B29ED6E30}"/>
                </a:ext>
              </a:extLst>
            </p:cNvPr>
            <p:cNvGrpSpPr/>
            <p:nvPr/>
          </p:nvGrpSpPr>
          <p:grpSpPr>
            <a:xfrm>
              <a:off x="1994101" y="2279078"/>
              <a:ext cx="298204" cy="307777"/>
              <a:chOff x="5564391" y="4961865"/>
              <a:chExt cx="370880" cy="307777"/>
            </a:xfrm>
          </p:grpSpPr>
          <p:sp>
            <p:nvSpPr>
              <p:cNvPr id="27" name="Rounded Rectangle 1">
                <a:extLst>
                  <a:ext uri="{FF2B5EF4-FFF2-40B4-BE49-F238E27FC236}">
                    <a16:creationId xmlns:a16="http://schemas.microsoft.com/office/drawing/2014/main" id="{9979DD57-2FA2-074C-80FB-06DF71195CCB}"/>
                  </a:ext>
                </a:extLst>
              </p:cNvPr>
              <p:cNvSpPr/>
              <p:nvPr/>
            </p:nvSpPr>
            <p:spPr>
              <a:xfrm>
                <a:off x="5567870" y="4961934"/>
                <a:ext cx="367401" cy="294918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26" name="TextBox 1">
                <a:extLst>
                  <a:ext uri="{FF2B5EF4-FFF2-40B4-BE49-F238E27FC236}">
                    <a16:creationId xmlns:a16="http://schemas.microsoft.com/office/drawing/2014/main" id="{C61B8EFE-0B49-E044-994B-06988D26A1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4391" y="4961865"/>
                <a:ext cx="29540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X</a:t>
                </a: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+mn-cs"/>
                </a:endParaRPr>
              </a:p>
            </p:txBody>
          </p:sp>
        </p:grpSp>
        <p:grpSp>
          <p:nvGrpSpPr>
            <p:cNvPr id="28" name="Group 3">
              <a:extLst>
                <a:ext uri="{FF2B5EF4-FFF2-40B4-BE49-F238E27FC236}">
                  <a16:creationId xmlns:a16="http://schemas.microsoft.com/office/drawing/2014/main" id="{48777618-CC12-8BC1-BF6B-B8AB7436F114}"/>
                </a:ext>
              </a:extLst>
            </p:cNvPr>
            <p:cNvGrpSpPr/>
            <p:nvPr/>
          </p:nvGrpSpPr>
          <p:grpSpPr>
            <a:xfrm>
              <a:off x="2384646" y="2277341"/>
              <a:ext cx="298204" cy="307777"/>
              <a:chOff x="5564391" y="4961865"/>
              <a:chExt cx="370880" cy="307777"/>
            </a:xfrm>
          </p:grpSpPr>
          <p:sp>
            <p:nvSpPr>
              <p:cNvPr id="29" name="Rounded Rectangle 1">
                <a:extLst>
                  <a:ext uri="{FF2B5EF4-FFF2-40B4-BE49-F238E27FC236}">
                    <a16:creationId xmlns:a16="http://schemas.microsoft.com/office/drawing/2014/main" id="{A6D87136-EE7D-3DC0-2E6C-78FF656EEE5D}"/>
                  </a:ext>
                </a:extLst>
              </p:cNvPr>
              <p:cNvSpPr/>
              <p:nvPr/>
            </p:nvSpPr>
            <p:spPr>
              <a:xfrm>
                <a:off x="5567870" y="4961934"/>
                <a:ext cx="367401" cy="294918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30" name="TextBox 1">
                <a:extLst>
                  <a:ext uri="{FF2B5EF4-FFF2-40B4-BE49-F238E27FC236}">
                    <a16:creationId xmlns:a16="http://schemas.microsoft.com/office/drawing/2014/main" id="{C2C72948-1AEE-D4A9-2042-FDB54530F2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4391" y="4961865"/>
                <a:ext cx="295408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</a:t>
                </a: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+mn-cs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AD55E9-D73E-500A-31CD-5D13E4355F62}"/>
                </a:ext>
              </a:extLst>
            </p:cNvPr>
            <p:cNvSpPr txBox="1"/>
            <p:nvPr/>
          </p:nvSpPr>
          <p:spPr>
            <a:xfrm>
              <a:off x="1597286" y="1756800"/>
              <a:ext cx="384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ore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1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6739B1-E0DB-2A43-66EA-22964BF3590E}"/>
                </a:ext>
              </a:extLst>
            </p:cNvPr>
            <p:cNvSpPr txBox="1"/>
            <p:nvPr/>
          </p:nvSpPr>
          <p:spPr>
            <a:xfrm>
              <a:off x="2004516" y="1756358"/>
              <a:ext cx="384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ore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  <a:endParaRPr kumimoji="1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6CEB9AA-3C48-2656-3339-11E7F52A4F10}"/>
                </a:ext>
              </a:extLst>
            </p:cNvPr>
            <p:cNvSpPr txBox="1"/>
            <p:nvPr/>
          </p:nvSpPr>
          <p:spPr>
            <a:xfrm>
              <a:off x="2396515" y="1765033"/>
              <a:ext cx="384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ore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  <a:endParaRPr kumimoji="1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0" name="Group 3">
              <a:extLst>
                <a:ext uri="{FF2B5EF4-FFF2-40B4-BE49-F238E27FC236}">
                  <a16:creationId xmlns:a16="http://schemas.microsoft.com/office/drawing/2014/main" id="{9E4143C2-D677-3F88-6C35-580B5F3C20F1}"/>
                </a:ext>
              </a:extLst>
            </p:cNvPr>
            <p:cNvGrpSpPr/>
            <p:nvPr/>
          </p:nvGrpSpPr>
          <p:grpSpPr>
            <a:xfrm>
              <a:off x="1597286" y="2277340"/>
              <a:ext cx="298204" cy="307777"/>
              <a:chOff x="5564391" y="4961865"/>
              <a:chExt cx="370880" cy="307777"/>
            </a:xfrm>
          </p:grpSpPr>
          <p:sp>
            <p:nvSpPr>
              <p:cNvPr id="61" name="Rounded Rectangle 1">
                <a:extLst>
                  <a:ext uri="{FF2B5EF4-FFF2-40B4-BE49-F238E27FC236}">
                    <a16:creationId xmlns:a16="http://schemas.microsoft.com/office/drawing/2014/main" id="{F396B797-BF96-149B-00C8-009B904D0BF5}"/>
                  </a:ext>
                </a:extLst>
              </p:cNvPr>
              <p:cNvSpPr/>
              <p:nvPr/>
            </p:nvSpPr>
            <p:spPr>
              <a:xfrm>
                <a:off x="5567870" y="4961934"/>
                <a:ext cx="367401" cy="294918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62" name="TextBox 1">
                <a:extLst>
                  <a:ext uri="{FF2B5EF4-FFF2-40B4-BE49-F238E27FC236}">
                    <a16:creationId xmlns:a16="http://schemas.microsoft.com/office/drawing/2014/main" id="{A5F7EADF-2671-D320-DB6B-30D44D68ED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4391" y="4961865"/>
                <a:ext cx="29540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Z</a:t>
                </a: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+mn-cs"/>
                </a:endParaRPr>
              </a:p>
            </p:txBody>
          </p: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A9C4B91-884B-40AC-9A0B-38F00F0C5F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773"/>
          <a:stretch/>
        </p:blipFill>
        <p:spPr>
          <a:xfrm rot="1023510">
            <a:off x="1302518" y="2498073"/>
            <a:ext cx="1600671" cy="2076800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910EF93F-F961-A105-5C32-A6812C1EAB78}"/>
              </a:ext>
            </a:extLst>
          </p:cNvPr>
          <p:cNvGrpSpPr/>
          <p:nvPr/>
        </p:nvGrpSpPr>
        <p:grpSpPr>
          <a:xfrm>
            <a:off x="9838263" y="1756800"/>
            <a:ext cx="1290933" cy="926020"/>
            <a:chOff x="9838263" y="1908144"/>
            <a:chExt cx="1290933" cy="926020"/>
          </a:xfrm>
        </p:grpSpPr>
        <p:grpSp>
          <p:nvGrpSpPr>
            <p:cNvPr id="38" name="Group 3">
              <a:extLst>
                <a:ext uri="{FF2B5EF4-FFF2-40B4-BE49-F238E27FC236}">
                  <a16:creationId xmlns:a16="http://schemas.microsoft.com/office/drawing/2014/main" id="{9D3570F7-913B-46A7-8438-DEF0424C1052}"/>
                </a:ext>
              </a:extLst>
            </p:cNvPr>
            <p:cNvGrpSpPr/>
            <p:nvPr/>
          </p:nvGrpSpPr>
          <p:grpSpPr>
            <a:xfrm>
              <a:off x="10304839" y="2431478"/>
              <a:ext cx="298204" cy="307777"/>
              <a:chOff x="5564391" y="4961865"/>
              <a:chExt cx="370880" cy="307777"/>
            </a:xfrm>
          </p:grpSpPr>
          <p:sp>
            <p:nvSpPr>
              <p:cNvPr id="69" name="Rounded Rectangle 1">
                <a:extLst>
                  <a:ext uri="{FF2B5EF4-FFF2-40B4-BE49-F238E27FC236}">
                    <a16:creationId xmlns:a16="http://schemas.microsoft.com/office/drawing/2014/main" id="{4D864ABE-972F-C901-36AA-758B02D0730C}"/>
                  </a:ext>
                </a:extLst>
              </p:cNvPr>
              <p:cNvSpPr/>
              <p:nvPr/>
            </p:nvSpPr>
            <p:spPr>
              <a:xfrm>
                <a:off x="5567870" y="4961934"/>
                <a:ext cx="367401" cy="294918"/>
              </a:xfrm>
              <a:prstGeom prst="round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TextBox 1">
                <a:extLst>
                  <a:ext uri="{FF2B5EF4-FFF2-40B4-BE49-F238E27FC236}">
                    <a16:creationId xmlns:a16="http://schemas.microsoft.com/office/drawing/2014/main" id="{0400351D-D784-4BBD-C3BD-C34A5A3A59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4391" y="4961865"/>
                <a:ext cx="29540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ko-KR" sz="1400" dirty="0">
                    <a:solidFill>
                      <a:schemeClr val="bg1"/>
                    </a:solidFill>
                  </a:rPr>
                  <a:t>&gt;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" name="Rounded Rectangle 1">
              <a:extLst>
                <a:ext uri="{FF2B5EF4-FFF2-40B4-BE49-F238E27FC236}">
                  <a16:creationId xmlns:a16="http://schemas.microsoft.com/office/drawing/2014/main" id="{B2C70B00-F830-AEEA-13C0-9538EF84F138}"/>
                </a:ext>
              </a:extLst>
            </p:cNvPr>
            <p:cNvSpPr/>
            <p:nvPr/>
          </p:nvSpPr>
          <p:spPr>
            <a:xfrm>
              <a:off x="9838263" y="2323847"/>
              <a:ext cx="1263176" cy="51031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Group 3">
              <a:extLst>
                <a:ext uri="{FF2B5EF4-FFF2-40B4-BE49-F238E27FC236}">
                  <a16:creationId xmlns:a16="http://schemas.microsoft.com/office/drawing/2014/main" id="{00C9E9D8-3040-C912-DED5-AEDB52791A4F}"/>
                </a:ext>
              </a:extLst>
            </p:cNvPr>
            <p:cNvGrpSpPr/>
            <p:nvPr/>
          </p:nvGrpSpPr>
          <p:grpSpPr>
            <a:xfrm>
              <a:off x="10695384" y="2429741"/>
              <a:ext cx="298204" cy="307777"/>
              <a:chOff x="5564391" y="4961865"/>
              <a:chExt cx="370880" cy="307777"/>
            </a:xfrm>
          </p:grpSpPr>
          <p:sp>
            <p:nvSpPr>
              <p:cNvPr id="67" name="Rounded Rectangle 1">
                <a:extLst>
                  <a:ext uri="{FF2B5EF4-FFF2-40B4-BE49-F238E27FC236}">
                    <a16:creationId xmlns:a16="http://schemas.microsoft.com/office/drawing/2014/main" id="{FBE7F691-A1AB-22BD-8AAE-896FA9F70033}"/>
                  </a:ext>
                </a:extLst>
              </p:cNvPr>
              <p:cNvSpPr/>
              <p:nvPr/>
            </p:nvSpPr>
            <p:spPr>
              <a:xfrm>
                <a:off x="5567870" y="4961934"/>
                <a:ext cx="367401" cy="294918"/>
              </a:xfrm>
              <a:prstGeom prst="round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TextBox 1">
                <a:extLst>
                  <a:ext uri="{FF2B5EF4-FFF2-40B4-BE49-F238E27FC236}">
                    <a16:creationId xmlns:a16="http://schemas.microsoft.com/office/drawing/2014/main" id="{B1ED7B5C-09B2-6C79-78A8-C1E9580341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4391" y="4961865"/>
                <a:ext cx="29540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ko-KR" sz="1400" dirty="0">
                    <a:solidFill>
                      <a:schemeClr val="bg1"/>
                    </a:solidFill>
                  </a:rPr>
                  <a:t>?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1" name="Group 3">
              <a:extLst>
                <a:ext uri="{FF2B5EF4-FFF2-40B4-BE49-F238E27FC236}">
                  <a16:creationId xmlns:a16="http://schemas.microsoft.com/office/drawing/2014/main" id="{62753261-F988-6F07-117F-E7DA57D7DC44}"/>
                </a:ext>
              </a:extLst>
            </p:cNvPr>
            <p:cNvGrpSpPr/>
            <p:nvPr/>
          </p:nvGrpSpPr>
          <p:grpSpPr>
            <a:xfrm>
              <a:off x="9925718" y="2429809"/>
              <a:ext cx="295407" cy="308354"/>
              <a:chOff x="5567870" y="4961934"/>
              <a:chExt cx="367401" cy="308354"/>
            </a:xfrm>
          </p:grpSpPr>
          <p:sp>
            <p:nvSpPr>
              <p:cNvPr id="65" name="Rounded Rectangle 1">
                <a:extLst>
                  <a:ext uri="{FF2B5EF4-FFF2-40B4-BE49-F238E27FC236}">
                    <a16:creationId xmlns:a16="http://schemas.microsoft.com/office/drawing/2014/main" id="{FFB9E9D3-CC51-CDEE-92BD-D6D449266BBB}"/>
                  </a:ext>
                </a:extLst>
              </p:cNvPr>
              <p:cNvSpPr/>
              <p:nvPr/>
            </p:nvSpPr>
            <p:spPr>
              <a:xfrm>
                <a:off x="5567870" y="4961934"/>
                <a:ext cx="367401" cy="294918"/>
              </a:xfrm>
              <a:prstGeom prst="round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TextBox 1">
                <a:extLst>
                  <a:ext uri="{FF2B5EF4-FFF2-40B4-BE49-F238E27FC236}">
                    <a16:creationId xmlns:a16="http://schemas.microsoft.com/office/drawing/2014/main" id="{814462DD-71B9-9DE9-944D-1989C11787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71777" y="4962511"/>
                <a:ext cx="29540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ko-KR" sz="1400" dirty="0">
                    <a:solidFill>
                      <a:schemeClr val="bg1"/>
                    </a:solidFill>
                  </a:rPr>
                  <a:t>&lt;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526308-52C5-D950-9FB1-14F4D69FD910}"/>
                </a:ext>
              </a:extLst>
            </p:cNvPr>
            <p:cNvSpPr txBox="1"/>
            <p:nvPr/>
          </p:nvSpPr>
          <p:spPr>
            <a:xfrm>
              <a:off x="9908024" y="1908144"/>
              <a:ext cx="384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4</a:t>
              </a:r>
              <a:endParaRPr kumimoji="1" lang="ko-Kore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302D67A-3C35-2677-E29A-563B591A425F}"/>
                </a:ext>
              </a:extLst>
            </p:cNvPr>
            <p:cNvSpPr txBox="1"/>
            <p:nvPr/>
          </p:nvSpPr>
          <p:spPr>
            <a:xfrm>
              <a:off x="10326140" y="1908758"/>
              <a:ext cx="384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5</a:t>
              </a:r>
              <a:endParaRPr kumimoji="1" lang="ko-Kore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CD1AA8D-0768-FAA0-C1C7-241DF69FF40D}"/>
                </a:ext>
              </a:extLst>
            </p:cNvPr>
            <p:cNvSpPr txBox="1"/>
            <p:nvPr/>
          </p:nvSpPr>
          <p:spPr>
            <a:xfrm>
              <a:off x="10744256" y="1908144"/>
              <a:ext cx="384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6</a:t>
              </a:r>
              <a:endParaRPr kumimoji="1" lang="ko-Kore-KR" altLang="en-US" dirty="0"/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F1C1CFF3-E488-F4ED-7062-6C514A010C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27"/>
          <a:stretch/>
        </p:blipFill>
        <p:spPr>
          <a:xfrm rot="20431748">
            <a:off x="9745906" y="2536414"/>
            <a:ext cx="1592906" cy="207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1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3CD7F5E-4A7D-9894-4F8F-026F7D17CC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4" name="그림 23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E5633508-5C49-62AC-000C-74A1663E9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000" y="1087200"/>
            <a:ext cx="7443200" cy="418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F39F34-9C3A-AEA6-B8B2-2F1DD2632FF5}"/>
              </a:ext>
            </a:extLst>
          </p:cNvPr>
          <p:cNvSpPr txBox="1"/>
          <p:nvPr/>
        </p:nvSpPr>
        <p:spPr>
          <a:xfrm>
            <a:off x="1249376" y="4819637"/>
            <a:ext cx="96932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각 사진이 제시되면 귀하가 느끼신 감정가를 </a:t>
            </a:r>
            <a:r>
              <a:rPr kumimoji="1" lang="en-US" altLang="ko-KR" dirty="0">
                <a:solidFill>
                  <a:schemeClr val="bg1"/>
                </a:solidFill>
              </a:rPr>
              <a:t>6</a:t>
            </a:r>
            <a:r>
              <a:rPr kumimoji="1" lang="ko-KR" altLang="en-US" dirty="0">
                <a:solidFill>
                  <a:schemeClr val="bg1"/>
                </a:solidFill>
              </a:rPr>
              <a:t>점 척도로 응답해주시면 됩니다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pPr algn="ctr"/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위에 제시된 키보드 배열에 따라 매우 긍정적인 감정을 느꼈다면 </a:t>
            </a:r>
            <a:r>
              <a:rPr kumimoji="1" lang="en-US" altLang="ko-KR" dirty="0">
                <a:solidFill>
                  <a:schemeClr val="bg1"/>
                </a:solidFill>
              </a:rPr>
              <a:t>6</a:t>
            </a:r>
            <a:r>
              <a:rPr kumimoji="1" lang="ko-KR" altLang="en-US" dirty="0">
                <a:solidFill>
                  <a:schemeClr val="bg1"/>
                </a:solidFill>
              </a:rPr>
              <a:t>점에 해당하는 </a:t>
            </a:r>
            <a:r>
              <a:rPr kumimoji="1" lang="en-US" altLang="ko-KR" dirty="0">
                <a:solidFill>
                  <a:schemeClr val="bg1"/>
                </a:solidFill>
              </a:rPr>
              <a:t>“?”</a:t>
            </a:r>
            <a:r>
              <a:rPr kumimoji="1" lang="ko-KR" altLang="en-US" dirty="0">
                <a:solidFill>
                  <a:schemeClr val="bg1"/>
                </a:solidFill>
              </a:rPr>
              <a:t> 키를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br>
              <a:rPr kumimoji="1" lang="en-US" altLang="ko-KR" dirty="0">
                <a:solidFill>
                  <a:schemeClr val="bg1"/>
                </a:solidFill>
              </a:rPr>
            </a:br>
            <a:r>
              <a:rPr kumimoji="1" lang="ko-KR" altLang="en-US" dirty="0">
                <a:solidFill>
                  <a:schemeClr val="bg1"/>
                </a:solidFill>
              </a:rPr>
              <a:t>매우 부정적인 느낌이 들었다면 </a:t>
            </a:r>
            <a:r>
              <a:rPr kumimoji="1" lang="en-US" altLang="ko-KR" dirty="0">
                <a:solidFill>
                  <a:schemeClr val="bg1"/>
                </a:solidFill>
              </a:rPr>
              <a:t>1</a:t>
            </a:r>
            <a:r>
              <a:rPr kumimoji="1" lang="ko-KR" altLang="en-US" dirty="0">
                <a:solidFill>
                  <a:schemeClr val="bg1"/>
                </a:solidFill>
              </a:rPr>
              <a:t>점에 해당하는 </a:t>
            </a:r>
            <a:r>
              <a:rPr kumimoji="1" lang="en-US" altLang="ko-KR" dirty="0">
                <a:solidFill>
                  <a:schemeClr val="bg1"/>
                </a:solidFill>
              </a:rPr>
              <a:t>“z”</a:t>
            </a:r>
            <a:r>
              <a:rPr kumimoji="1" lang="ko-KR" altLang="en-US" dirty="0">
                <a:solidFill>
                  <a:schemeClr val="bg1"/>
                </a:solidFill>
              </a:rPr>
              <a:t>키를 눌러주세요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pPr algn="ctr"/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사진에 해당하는 감정가가 무엇인지 깊이 고민하기보다는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br>
              <a:rPr kumimoji="1" lang="en-US" altLang="ko-KR" dirty="0">
                <a:solidFill>
                  <a:schemeClr val="bg1"/>
                </a:solidFill>
              </a:rPr>
            </a:br>
            <a:r>
              <a:rPr kumimoji="1" lang="ko-KR" altLang="en-US" dirty="0">
                <a:solidFill>
                  <a:schemeClr val="bg1"/>
                </a:solidFill>
              </a:rPr>
              <a:t>사진을 보고 생기는 순간적인 느낌을 보고해주시면  됩니다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A67C699-BE36-CDB1-C64C-72453933B3A0}"/>
              </a:ext>
            </a:extLst>
          </p:cNvPr>
          <p:cNvGrpSpPr/>
          <p:nvPr/>
        </p:nvGrpSpPr>
        <p:grpSpPr>
          <a:xfrm>
            <a:off x="4380599" y="212400"/>
            <a:ext cx="3430800" cy="1371600"/>
            <a:chOff x="4579200" y="212400"/>
            <a:chExt cx="3430800" cy="1371600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4A4F553-859B-7FEC-2FD9-F290E302F010}"/>
                </a:ext>
              </a:extLst>
            </p:cNvPr>
            <p:cNvGrpSpPr/>
            <p:nvPr/>
          </p:nvGrpSpPr>
          <p:grpSpPr>
            <a:xfrm>
              <a:off x="4579200" y="212400"/>
              <a:ext cx="3430800" cy="1371600"/>
              <a:chOff x="4592272" y="390636"/>
              <a:chExt cx="3047129" cy="1193364"/>
            </a:xfrm>
          </p:grpSpPr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05ACBC4D-69C0-89ED-D060-D372D2C4180F}"/>
                  </a:ext>
                </a:extLst>
              </p:cNvPr>
              <p:cNvGrpSpPr/>
              <p:nvPr/>
            </p:nvGrpSpPr>
            <p:grpSpPr>
              <a:xfrm>
                <a:off x="4634864" y="390636"/>
                <a:ext cx="3004537" cy="1193364"/>
                <a:chOff x="4861831" y="377392"/>
                <a:chExt cx="3004537" cy="1193364"/>
              </a:xfrm>
            </p:grpSpPr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AAD5143-E6CA-BF91-0F23-DB57A8065902}"/>
                    </a:ext>
                  </a:extLst>
                </p:cNvPr>
                <p:cNvSpPr txBox="1"/>
                <p:nvPr/>
              </p:nvSpPr>
              <p:spPr>
                <a:xfrm>
                  <a:off x="6816692" y="1323907"/>
                  <a:ext cx="104967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800" dirty="0">
                      <a:solidFill>
                        <a:schemeClr val="bg1"/>
                      </a:solidFill>
                    </a:rPr>
                    <a:t>매우 긍정적</a:t>
                  </a:r>
                  <a:endParaRPr kumimoji="1" lang="ko-Kore-KR" altLang="en-US" sz="8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90" name="그룹 89">
                  <a:extLst>
                    <a:ext uri="{FF2B5EF4-FFF2-40B4-BE49-F238E27FC236}">
                      <a16:creationId xmlns:a16="http://schemas.microsoft.com/office/drawing/2014/main" id="{9461F839-8388-56D7-3DE8-23D834AEA8DF}"/>
                    </a:ext>
                  </a:extLst>
                </p:cNvPr>
                <p:cNvGrpSpPr/>
                <p:nvPr/>
              </p:nvGrpSpPr>
              <p:grpSpPr>
                <a:xfrm>
                  <a:off x="4861831" y="377392"/>
                  <a:ext cx="2954655" cy="1193364"/>
                  <a:chOff x="3923680" y="299607"/>
                  <a:chExt cx="2954655" cy="1193364"/>
                </a:xfrm>
              </p:grpSpPr>
              <p:sp>
                <p:nvSpPr>
                  <p:cNvPr id="91" name="Rounded Rectangle 1">
                    <a:extLst>
                      <a:ext uri="{FF2B5EF4-FFF2-40B4-BE49-F238E27FC236}">
                        <a16:creationId xmlns:a16="http://schemas.microsoft.com/office/drawing/2014/main" id="{26AAA578-8D70-167E-D19D-9AAB9FD4CCB4}"/>
                      </a:ext>
                    </a:extLst>
                  </p:cNvPr>
                  <p:cNvSpPr/>
                  <p:nvPr/>
                </p:nvSpPr>
                <p:spPr>
                  <a:xfrm>
                    <a:off x="3923680" y="670357"/>
                    <a:ext cx="2954655" cy="822614"/>
                  </a:xfrm>
                  <a:prstGeom prst="roundRect">
                    <a:avLst/>
                  </a:prstGeom>
                  <a:noFill/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  <p:grpSp>
                <p:nvGrpSpPr>
                  <p:cNvPr id="92" name="그룹 91">
                    <a:extLst>
                      <a:ext uri="{FF2B5EF4-FFF2-40B4-BE49-F238E27FC236}">
                        <a16:creationId xmlns:a16="http://schemas.microsoft.com/office/drawing/2014/main" id="{1175D274-5080-A244-A8E5-882DD78E6880}"/>
                      </a:ext>
                    </a:extLst>
                  </p:cNvPr>
                  <p:cNvGrpSpPr/>
                  <p:nvPr/>
                </p:nvGrpSpPr>
                <p:grpSpPr>
                  <a:xfrm>
                    <a:off x="4255426" y="299607"/>
                    <a:ext cx="1184169" cy="900839"/>
                    <a:chOff x="1597286" y="1673226"/>
                    <a:chExt cx="1184169" cy="900839"/>
                  </a:xfrm>
                </p:grpSpPr>
                <p:sp>
                  <p:nvSpPr>
                    <p:cNvPr id="131" name="Rounded Rectangle 1">
                      <a:extLst>
                        <a:ext uri="{FF2B5EF4-FFF2-40B4-BE49-F238E27FC236}">
                          <a16:creationId xmlns:a16="http://schemas.microsoft.com/office/drawing/2014/main" id="{20006370-6947-94D6-72F1-5E61B8EB46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96902" y="2279147"/>
                      <a:ext cx="295407" cy="294918"/>
                    </a:xfrm>
                    <a:prstGeom prst="roundRect">
                      <a:avLst/>
                    </a:prstGeom>
                    <a:ln/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  <p:sp>
                  <p:nvSpPr>
                    <p:cNvPr id="129" name="Rounded Rectangle 1">
                      <a:extLst>
                        <a:ext uri="{FF2B5EF4-FFF2-40B4-BE49-F238E27FC236}">
                          <a16:creationId xmlns:a16="http://schemas.microsoft.com/office/drawing/2014/main" id="{F56BB2E5-C476-DF00-2F87-3D16281337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87447" y="2277410"/>
                      <a:ext cx="295407" cy="294918"/>
                    </a:xfrm>
                    <a:prstGeom prst="roundRect">
                      <a:avLst/>
                    </a:prstGeom>
                    <a:ln/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0A450EAE-2034-23F9-2F2A-F824D47712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97286" y="1675801"/>
                      <a:ext cx="3849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ore-KR" sz="18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1" lang="ko-Kore-KR" altLang="en-US" sz="180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4F294E95-B7BE-7649-58A5-27323E29DA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04516" y="1673226"/>
                      <a:ext cx="3849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ore-KR" sz="18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kumimoji="1" lang="ko-Kore-KR" altLang="en-US" sz="180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F2A2FECE-704E-F482-C817-6B02C0DDC1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6515" y="1674990"/>
                      <a:ext cx="3849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ore-KR" sz="18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kumimoji="1" lang="ko-Kore-KR" altLang="en-US" sz="180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7" name="Rounded Rectangle 1">
                      <a:extLst>
                        <a:ext uri="{FF2B5EF4-FFF2-40B4-BE49-F238E27FC236}">
                          <a16:creationId xmlns:a16="http://schemas.microsoft.com/office/drawing/2014/main" id="{03291C11-0837-B33D-7317-B64907AFA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087" y="2277409"/>
                      <a:ext cx="295407" cy="294918"/>
                    </a:xfrm>
                    <a:prstGeom prst="roundRect">
                      <a:avLst/>
                    </a:prstGeom>
                    <a:ln/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93" name="그룹 92">
                    <a:extLst>
                      <a:ext uri="{FF2B5EF4-FFF2-40B4-BE49-F238E27FC236}">
                        <a16:creationId xmlns:a16="http://schemas.microsoft.com/office/drawing/2014/main" id="{A76A11A9-3AB5-7B62-138C-ADC90DDBD6F6}"/>
                      </a:ext>
                    </a:extLst>
                  </p:cNvPr>
                  <p:cNvGrpSpPr/>
                  <p:nvPr/>
                </p:nvGrpSpPr>
                <p:grpSpPr>
                  <a:xfrm>
                    <a:off x="5444929" y="301371"/>
                    <a:ext cx="1158688" cy="896118"/>
                    <a:chOff x="9299793" y="369532"/>
                    <a:chExt cx="1158688" cy="896118"/>
                  </a:xfrm>
                </p:grpSpPr>
                <p:sp>
                  <p:nvSpPr>
                    <p:cNvPr id="119" name="Rounded Rectangle 1">
                      <a:extLst>
                        <a:ext uri="{FF2B5EF4-FFF2-40B4-BE49-F238E27FC236}">
                          <a16:creationId xmlns:a16="http://schemas.microsoft.com/office/drawing/2014/main" id="{DD33B414-F46B-3521-F7BE-0DD813D38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94075" y="970732"/>
                      <a:ext cx="295407" cy="294918"/>
                    </a:xfrm>
                    <a:prstGeom prst="roundRect">
                      <a:avLst/>
                    </a:prstGeom>
                    <a:ln/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  <p:sp>
                  <p:nvSpPr>
                    <p:cNvPr id="117" name="Rounded Rectangle 1">
                      <a:extLst>
                        <a:ext uri="{FF2B5EF4-FFF2-40B4-BE49-F238E27FC236}">
                          <a16:creationId xmlns:a16="http://schemas.microsoft.com/office/drawing/2014/main" id="{DA7D2F39-7F81-EB95-41DF-73B49D9D67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84620" y="970732"/>
                      <a:ext cx="295407" cy="294918"/>
                    </a:xfrm>
                    <a:prstGeom prst="roundRect">
                      <a:avLst/>
                    </a:prstGeom>
                    <a:ln/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  <p:sp>
                  <p:nvSpPr>
                    <p:cNvPr id="115" name="Rounded Rectangle 1">
                      <a:extLst>
                        <a:ext uri="{FF2B5EF4-FFF2-40B4-BE49-F238E27FC236}">
                          <a16:creationId xmlns:a16="http://schemas.microsoft.com/office/drawing/2014/main" id="{051F104A-CFAF-FD87-79C8-879F2C17A6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99961" y="970732"/>
                      <a:ext cx="295407" cy="294918"/>
                    </a:xfrm>
                    <a:prstGeom prst="roundRect">
                      <a:avLst/>
                    </a:prstGeom>
                    <a:ln/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06265D00-F1BE-A7B8-EC9A-8B7049D491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99793" y="369532"/>
                      <a:ext cx="3849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ore-KR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4</a:t>
                      </a:r>
                      <a:endParaRPr kumimoji="1" lang="ko-Kore-KR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B70E3E7C-D0C2-E01C-4F84-1012B99A9D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01145" y="369532"/>
                      <a:ext cx="3849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ore-KR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5</a:t>
                      </a:r>
                      <a:endParaRPr kumimoji="1" lang="ko-Kore-KR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31CA7A55-187B-33DE-E576-3D6A11A46D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73541" y="369532"/>
                      <a:ext cx="3849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ore-KR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6</a:t>
                      </a:r>
                      <a:endParaRPr kumimoji="1" lang="ko-Kore-KR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A15DEB3-C308-0A9E-E833-48D41546746A}"/>
                  </a:ext>
                </a:extLst>
              </p:cNvPr>
              <p:cNvSpPr txBox="1"/>
              <p:nvPr/>
            </p:nvSpPr>
            <p:spPr>
              <a:xfrm>
                <a:off x="4592272" y="1317607"/>
                <a:ext cx="10496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800" dirty="0">
                    <a:solidFill>
                      <a:schemeClr val="bg1"/>
                    </a:solidFill>
                  </a:rPr>
                  <a:t>매우 부정적</a:t>
                </a:r>
                <a:endParaRPr kumimoji="1" lang="ko-Kore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" name="TextBox 1">
              <a:extLst>
                <a:ext uri="{FF2B5EF4-FFF2-40B4-BE49-F238E27FC236}">
                  <a16:creationId xmlns:a16="http://schemas.microsoft.com/office/drawing/2014/main" id="{CB975EBE-A5D8-68DF-23F0-2361100B7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6083" y="915344"/>
              <a:ext cx="266290" cy="353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X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38" name="TextBox 1">
              <a:extLst>
                <a:ext uri="{FF2B5EF4-FFF2-40B4-BE49-F238E27FC236}">
                  <a16:creationId xmlns:a16="http://schemas.microsoft.com/office/drawing/2014/main" id="{34C6B54E-9B28-B254-E2B1-FD31B7599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2055" y="919288"/>
              <a:ext cx="266290" cy="353395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39" name="TextBox 1">
              <a:extLst>
                <a:ext uri="{FF2B5EF4-FFF2-40B4-BE49-F238E27FC236}">
                  <a16:creationId xmlns:a16="http://schemas.microsoft.com/office/drawing/2014/main" id="{2C503F5E-7888-6532-2AEA-4F009EE26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4658" y="928677"/>
              <a:ext cx="266290" cy="353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Z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40" name="TextBox 1">
              <a:extLst>
                <a:ext uri="{FF2B5EF4-FFF2-40B4-BE49-F238E27FC236}">
                  <a16:creationId xmlns:a16="http://schemas.microsoft.com/office/drawing/2014/main" id="{4921115F-5D91-B432-9647-C68B7B39D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1492" y="917966"/>
              <a:ext cx="266290" cy="353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&gt;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1" name="TextBox 1">
              <a:extLst>
                <a:ext uri="{FF2B5EF4-FFF2-40B4-BE49-F238E27FC236}">
                  <a16:creationId xmlns:a16="http://schemas.microsoft.com/office/drawing/2014/main" id="{121A4504-3314-00B8-9583-BE81E6677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3402" y="912028"/>
              <a:ext cx="266290" cy="353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?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2" name="TextBox 1">
              <a:extLst>
                <a:ext uri="{FF2B5EF4-FFF2-40B4-BE49-F238E27FC236}">
                  <a16:creationId xmlns:a16="http://schemas.microsoft.com/office/drawing/2014/main" id="{891B41FD-6F5C-DA6B-CF92-EA3A4F736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2548" y="917966"/>
              <a:ext cx="266290" cy="353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&lt;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18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3CD7F5E-4A7D-9894-4F8F-026F7D17CC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F9915E-15B9-5504-0326-4A8A30C1BCC2}"/>
              </a:ext>
            </a:extLst>
          </p:cNvPr>
          <p:cNvSpPr txBox="1"/>
          <p:nvPr/>
        </p:nvSpPr>
        <p:spPr>
          <a:xfrm>
            <a:off x="1543124" y="5274000"/>
            <a:ext cx="9105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어떤 감정가를 느꼈는지 응답하시면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즉시 사진 위에 십자가 표시가 나타납니다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br>
              <a:rPr kumimoji="1" lang="en-US" altLang="ko-KR" dirty="0">
                <a:solidFill>
                  <a:schemeClr val="bg1"/>
                </a:solidFill>
              </a:rPr>
            </a:br>
            <a:r>
              <a:rPr kumimoji="1" lang="ko-KR" altLang="en-US" dirty="0">
                <a:solidFill>
                  <a:schemeClr val="bg1"/>
                </a:solidFill>
              </a:rPr>
              <a:t>잠시 기다리시면 곧 새로운 사진이 나타나니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그 전까지는 십자가 표시를 응시해주세요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1" name="그림 10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AD299A4B-F424-6B0E-4419-99B5C243A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000" y="1087200"/>
            <a:ext cx="7443200" cy="4186800"/>
          </a:xfrm>
          <a:prstGeom prst="rect">
            <a:avLst/>
          </a:prstGeom>
        </p:spPr>
      </p:pic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03E8EBD4-8E9F-4D20-BC1B-F5FACDD4F177}"/>
              </a:ext>
            </a:extLst>
          </p:cNvPr>
          <p:cNvCxnSpPr>
            <a:cxnSpLocks/>
          </p:cNvCxnSpPr>
          <p:nvPr/>
        </p:nvCxnSpPr>
        <p:spPr>
          <a:xfrm flipV="1">
            <a:off x="6119933" y="2938114"/>
            <a:ext cx="0" cy="51441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C5EDAFE5-4EDB-9FA3-86FF-C425D6EA31D0}"/>
              </a:ext>
            </a:extLst>
          </p:cNvPr>
          <p:cNvCxnSpPr>
            <a:cxnSpLocks/>
          </p:cNvCxnSpPr>
          <p:nvPr/>
        </p:nvCxnSpPr>
        <p:spPr>
          <a:xfrm>
            <a:off x="5849617" y="3212481"/>
            <a:ext cx="5148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0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857D531-2955-29F0-CEA2-A4E8B13992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1EA165-8B03-C0BD-FBDB-C881CD4656D0}"/>
              </a:ext>
            </a:extLst>
          </p:cNvPr>
          <p:cNvSpPr txBox="1"/>
          <p:nvPr/>
        </p:nvSpPr>
        <p:spPr>
          <a:xfrm>
            <a:off x="1078048" y="5281937"/>
            <a:ext cx="10035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다음 사진이 나타나면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앞서 </a:t>
            </a:r>
            <a:r>
              <a:rPr kumimoji="1" lang="ko-KR" altLang="en-US" dirty="0" err="1">
                <a:solidFill>
                  <a:schemeClr val="bg1"/>
                </a:solidFill>
              </a:rPr>
              <a:t>설명드린것과</a:t>
            </a:r>
            <a:r>
              <a:rPr kumimoji="1" lang="ko-KR" altLang="en-US" dirty="0">
                <a:solidFill>
                  <a:schemeClr val="bg1"/>
                </a:solidFill>
              </a:rPr>
              <a:t> 같이 </a:t>
            </a:r>
            <a:br>
              <a:rPr kumimoji="1" lang="en-US" altLang="ko-KR" dirty="0">
                <a:solidFill>
                  <a:schemeClr val="bg1"/>
                </a:solidFill>
              </a:rPr>
            </a:br>
            <a:r>
              <a:rPr kumimoji="1" lang="ko-KR" altLang="en-US" dirty="0">
                <a:solidFill>
                  <a:schemeClr val="bg1"/>
                </a:solidFill>
              </a:rPr>
              <a:t>새로 제시된 사진이 어떤 감정가를 느끼게 해주는지를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</a:rPr>
              <a:t>응답해주시면 됩니다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pPr algn="ctr"/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 이 과정은 실험이 끝날 때까지 반복되며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이번 실험은 약 </a:t>
            </a:r>
            <a:r>
              <a:rPr kumimoji="1" lang="en-US" altLang="ko-KR" dirty="0">
                <a:solidFill>
                  <a:schemeClr val="bg1"/>
                </a:solidFill>
              </a:rPr>
              <a:t>20</a:t>
            </a:r>
            <a:r>
              <a:rPr kumimoji="1" lang="ko-KR" altLang="en-US" dirty="0">
                <a:solidFill>
                  <a:schemeClr val="bg1"/>
                </a:solidFill>
              </a:rPr>
              <a:t>분이 소요됩니다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그림 2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73C1A3C0-D7D0-A5AE-6FCD-EC9FADFF6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5" name="그림 4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441ABB1C-9707-3429-0054-5C309D94A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000" y="1087200"/>
            <a:ext cx="7443200" cy="41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7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17F3521-2925-A02F-94D4-B10F65DE5D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00198-4CB4-2840-2266-96BDC0B22AA9}"/>
              </a:ext>
            </a:extLst>
          </p:cNvPr>
          <p:cNvSpPr txBox="1"/>
          <p:nvPr/>
        </p:nvSpPr>
        <p:spPr>
          <a:xfrm>
            <a:off x="1663511" y="5274000"/>
            <a:ext cx="8864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잘 이해가 안되는 사항이 있으시다면 언제든지 질문해주시면 됩니다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br>
              <a:rPr kumimoji="1" lang="en-US" altLang="ko-KR" dirty="0">
                <a:solidFill>
                  <a:schemeClr val="bg1"/>
                </a:solidFill>
              </a:rPr>
            </a:br>
            <a:br>
              <a:rPr kumimoji="1" lang="en-US" altLang="ko-KR" dirty="0">
                <a:solidFill>
                  <a:schemeClr val="bg1"/>
                </a:solidFill>
              </a:rPr>
            </a:br>
            <a:r>
              <a:rPr kumimoji="1" lang="ko-KR" altLang="en-US" dirty="0">
                <a:solidFill>
                  <a:schemeClr val="bg1"/>
                </a:solidFill>
              </a:rPr>
              <a:t>실험에 대해 모두 이해가 되셨다면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곧이어 간단한 연습 실험을 진행해보겠습니다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509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375</Words>
  <Application>Microsoft Macintosh PowerPoint</Application>
  <PresentationFormat>와이드스크린</PresentationFormat>
  <Paragraphs>81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Century Gothic</vt:lpstr>
      <vt:lpstr>Office 테마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키보드 응답 안내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</dc:title>
  <dc:creator>(학생) 임창현 (에너지및화학공학부)</dc:creator>
  <cp:lastModifiedBy>(학생) 임창현 (에너지및화학공학부)</cp:lastModifiedBy>
  <cp:revision>23</cp:revision>
  <dcterms:created xsi:type="dcterms:W3CDTF">2022-11-11T06:41:46Z</dcterms:created>
  <dcterms:modified xsi:type="dcterms:W3CDTF">2022-11-23T08:18:52Z</dcterms:modified>
</cp:coreProperties>
</file>