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74" r:id="rId3"/>
    <p:sldId id="275" r:id="rId4"/>
    <p:sldId id="276" r:id="rId5"/>
    <p:sldId id="261" r:id="rId6"/>
    <p:sldId id="312" r:id="rId7"/>
    <p:sldId id="270" r:id="rId8"/>
    <p:sldId id="272" r:id="rId9"/>
    <p:sldId id="271" r:id="rId10"/>
    <p:sldId id="273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6216"/>
  </p:normalViewPr>
  <p:slideViewPr>
    <p:cSldViewPr snapToGrid="0" snapToObjects="1">
      <p:cViewPr varScale="1">
        <p:scale>
          <a:sx n="120" d="100"/>
          <a:sy n="120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EC76C09A-1750-7146-873D-A91E09F651AF}" type="datetimeFigureOut">
              <a:rPr kumimoji="1" lang="ko-Kore-KR" altLang="en-US" smtClean="0"/>
              <a:pPr/>
              <a:t>2022. 11. 28.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FB32A569-AEA0-6940-A6C8-E31F257832DD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4209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비비드함</a:t>
            </a:r>
            <a:r>
              <a:rPr kumimoji="1" lang="ko-KR" altLang="en-US" dirty="0"/>
              <a:t> </a:t>
            </a:r>
            <a:r>
              <a:rPr kumimoji="1" lang="en-US" altLang="ko-KR" dirty="0"/>
              <a:t>vs </a:t>
            </a:r>
            <a:r>
              <a:rPr kumimoji="1" lang="ko-KR" altLang="en-US" dirty="0" err="1"/>
              <a:t>비비드한</a:t>
            </a:r>
            <a:r>
              <a:rPr kumimoji="1" lang="ko-KR" altLang="en-US" dirty="0"/>
              <a:t> 정도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890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616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11.63</a:t>
            </a:r>
            <a:r>
              <a:rPr kumimoji="1" lang="ko-KR" altLang="en-US" dirty="0"/>
              <a:t> </a:t>
            </a:r>
            <a:r>
              <a:rPr kumimoji="1" lang="en-US" altLang="ko-KR" dirty="0"/>
              <a:t>6.6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3.02</a:t>
            </a:r>
            <a:r>
              <a:rPr kumimoji="1" lang="ko-KR" altLang="en-US" dirty="0"/>
              <a:t> 텍스트 세로 위치 </a:t>
            </a:r>
            <a:r>
              <a:rPr kumimoji="1" lang="en-US" altLang="ko-KR" dirty="0"/>
              <a:t>14.65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37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선명함은 특정하고 뚜렷한 어린 시절의 기억의 생생함이나 맑은 밤에 빛나는 네온사인의 선명함과 같이 선명함 또는 밝음을 의미한다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무언가가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생생할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그것은 빛나거나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강력하거나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날카롭고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선명하다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b="1" i="0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hue, chroma (saturation), and value (lightness)</a:t>
            </a:r>
            <a:r>
              <a:rPr lang="en" altLang="ko-Kore-KR" b="0" i="0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96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D36A7-1A1C-4386-B62C-BC3824F657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1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뚜렷함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흐릿함 </a:t>
            </a:r>
            <a:r>
              <a:rPr kumimoji="1" lang="en-US" altLang="ko-KR" dirty="0"/>
              <a:t>vs </a:t>
            </a:r>
            <a:r>
              <a:rPr kumimoji="1" lang="ko-KR" altLang="en-US" dirty="0"/>
              <a:t>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작은 </a:t>
            </a:r>
            <a:r>
              <a:rPr kumimoji="1" lang="en-US" altLang="ko-KR" dirty="0"/>
              <a:t>vs </a:t>
            </a:r>
            <a:r>
              <a:rPr kumimoji="1" lang="ko-KR" altLang="en-US" dirty="0"/>
              <a:t>높은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낮은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18ED3-DA12-BB43-8356-B383D2F4C707}" type="slidenum">
              <a:rPr kumimoji="1" lang="ko-Kore-KR" altLang="en-US" sz="120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ore-KR" altLang="en-US" sz="12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93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177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어떤</a:t>
            </a:r>
            <a:r>
              <a:rPr kumimoji="1" lang="ko-KR" altLang="en-US" dirty="0"/>
              <a:t> 크기의 </a:t>
            </a:r>
            <a:r>
              <a:rPr kumimoji="1" lang="ko-KR" altLang="en-US" dirty="0" err="1"/>
              <a:t>비비드함</a:t>
            </a:r>
            <a:r>
              <a:rPr kumimoji="1" lang="ko-KR" altLang="en-US" dirty="0"/>
              <a:t> </a:t>
            </a:r>
            <a:r>
              <a:rPr kumimoji="1" lang="en-US" altLang="ko-KR" dirty="0"/>
              <a:t>vs </a:t>
            </a:r>
            <a:r>
              <a:rPr kumimoji="1" lang="ko-KR" altLang="en-US" dirty="0" err="1"/>
              <a:t>비비드한</a:t>
            </a:r>
            <a:r>
              <a:rPr kumimoji="1" lang="ko-KR" altLang="en-US" dirty="0"/>
              <a:t> 정도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18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18ED3-DA12-BB43-8356-B383D2F4C70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77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79BF0-BFCE-DAF5-EDE0-55476CD9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2B94C-6930-1806-A063-6BACD415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ED7E6-5ACB-E5F3-767C-45334C78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43070-EFB4-9356-9130-6D40AEDA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C1912-BF27-6479-C825-4E81FD87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187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5118-0894-1980-A8D5-DAA0619D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D0F9C-E79D-CD03-CA26-029BF8CD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50134-D14C-A1E7-C1A2-7C20E9D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9FC67-E35D-4CD2-54D2-85BE2441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9E0C1-E6C0-D68E-38C5-77EE0333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856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5049F-A2F6-3E0C-7287-BBB8A346B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A44EC-F9D4-DE11-E6F7-1EDA8981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29AB2-832F-E8A4-F527-0773E0AF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FBD36-4A1A-266E-3028-465217C4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088BF-99DF-1F1F-654B-0D9398C5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366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D53-7F30-F94C-9C4B-C0CCDD017638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50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65F-F7AD-224D-898E-3FF0030B85B5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8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05C4-0FE0-BF48-8447-0662DEDC7F7F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5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C82-B968-0B4A-9E23-2994A57B129C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977-7936-164C-97B1-65CB4E4907C0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6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0EF5-9762-F541-AE29-E0E885F1C5CD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98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2434-6496-AE46-91FA-6B7CF415E1D2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0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9648-6564-A94D-B672-B8931F774BF8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8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96B67-4A4C-73AB-7313-341036CA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6E4E1-E9DD-8FBF-44D8-3981F899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0C382-5061-7200-2F2E-279A010E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9A13B-410F-8593-EE43-F1EE0C41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D9F47-1398-9C36-73F5-66DC6AC8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348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E699-FBFB-004C-816B-EB77D9FFF881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02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5D7B-E8F4-EB44-AD93-58CCF608A953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75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DD5A-880E-7941-8E03-B1135CB703EE}" type="datetime1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0DEF-135D-450A-84FF-CA1E642F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4858B-3BF7-DF12-892B-5D994664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4A2C4-CAED-5F0B-B449-07E4B852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7A416-CEF0-84C0-E404-94A9CFAA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D4338-74A7-DA68-E49D-E00BACB8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88C67-EACF-6011-CA0C-C5208B2A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02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5AE94-58BF-1F4E-80F3-28641E8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17EB6-DED8-AF78-60EE-6778152D4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CD7BD-34E2-5A54-3685-CD051CFD5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CC995-358C-A000-DF2F-1FB7166A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FD367-1F6C-9862-98C8-0F8EFBA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4EF38-563A-BD10-8ED0-8231EC1A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30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67F14-22AA-4969-D3CB-43E0A890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ED60A-1CD6-9A9B-49C0-A8CAD1A4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521AD-5B1D-F16B-AAF6-77B6365CB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2F9843-6953-7BBB-E844-1917D165D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81FDC-5CF8-3B44-E6B2-7160FDA42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036062-1B7F-56A9-B24D-D9ADD0A9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70A355-7269-348C-FD00-BEA37FFC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BDBC6-065F-BFE1-D3D8-47F8CD74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72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F192-8655-31A5-F4E0-8E150C48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3A41F6-7964-D50C-43DC-05434CF4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1D8459-0712-33B6-7F95-9385139A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2EFCA-65D0-039E-CBA4-CE1DD43F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01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309AD4-9598-162A-59A5-E82AF23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633DDF-E4D8-B28D-54A4-34E27881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B17B1-FF5F-797A-6B1F-0BCD6FE9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65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F47C1-6280-8F8A-7AFD-9515C37E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43C20-4AF1-AE61-8E43-466FA14E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2C512-F04F-DE31-F859-0C8E69E9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39AB7-17F1-405A-9542-04EF280F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3AFB7-4EFB-BF83-4912-EF4EBA8C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BCB3F-DAB1-D932-B7D0-7E69B3D1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16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B55A-9C38-BE39-B823-DC77DA13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53C585-F078-0BCB-14CF-40AC92549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421C4-A0EC-EB55-4C1E-45B95431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21CA9-401A-AFCC-C24E-4BA90BE0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E20C-BB11-3840-91AB-F715708136DB}" type="datetimeFigureOut">
              <a:rPr kumimoji="1" lang="ko-Kore-KR" altLang="en-US" smtClean="0"/>
              <a:t>2022. 11. 28.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C955F-093D-F11D-5B47-E102C821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55C8B-A357-3354-763A-E4CD164D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70BE-1E2E-8947-9CDD-891CA28D7E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643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74BB4C-3615-9DC7-A04C-23F71CAA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FB995-3112-A9CA-AECA-7517AFE3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8AFE5-A684-7751-CF1C-44CC2F0EF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24CE20C-BB11-3840-91AB-F715708136DB}" type="datetimeFigureOut">
              <a:rPr kumimoji="1" lang="ko-Kore-KR" altLang="en-US" smtClean="0"/>
              <a:pPr/>
              <a:t>2022. 11. 28.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A4330-0CF9-EFBE-96D0-6AA02219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9F23C-18BD-3014-17D8-29743A9F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5EE70BE-1E2E-8947-9CDD-891CA28D7EF4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90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EF685CC9-5390-094E-8272-62964B00A40A}" type="datetime1">
              <a:rPr lang="ko-KR" altLang="en-US" smtClean="0"/>
              <a:pPr/>
              <a:t>2022. 11. 28.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1CB0DEF-135D-450A-84FF-CA1E642F28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61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EE4546-5182-73CE-894E-4DC2F5C58E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444D-965E-89E5-766C-382398359902}"/>
              </a:ext>
            </a:extLst>
          </p:cNvPr>
          <p:cNvSpPr txBox="1"/>
          <p:nvPr/>
        </p:nvSpPr>
        <p:spPr>
          <a:xfrm>
            <a:off x="2048505" y="5043221"/>
            <a:ext cx="8094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안녕하세요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본 실험에 </a:t>
            </a:r>
            <a:r>
              <a:rPr kumimoji="1" lang="ko-KR" alt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참가해주셔서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감사합니다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algn="ctr"/>
            <a:endParaRPr kumimoji="1" lang="en-US" altLang="ko-Kore-KR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이 실험은 이미지의 </a:t>
            </a:r>
            <a:r>
              <a:rPr kumimoji="1" lang="ko-KR" alt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비비드함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 (vividness)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을 응답하면 되는 간단한 실험입니다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b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b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다음 슬라이드부터 바로 실험 설명을 드리도록 하겠습니다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AA3F2B-A48D-49F8-5BB6-3C6F5A5F8609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699261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ysClr val="window" lastClr="FFFFFF"/>
                </a:solidFill>
                <a:latin typeface="Century Gothic" panose="020B0502020202020204" pitchFamily="34" charset="0"/>
              </a:rPr>
              <a:t>Welcome!</a:t>
            </a:r>
            <a:endParaRPr kumimoji="0" lang="en-US" altLang="en-US" sz="6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21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EE4546-5182-73CE-894E-4DC2F5C58E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B080FC2-307F-08E4-4F3F-ACC491E05C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00" y="1087200"/>
            <a:ext cx="7443200" cy="41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1444D-965E-89E5-766C-382398359902}"/>
              </a:ext>
            </a:extLst>
          </p:cNvPr>
          <p:cNvSpPr txBox="1"/>
          <p:nvPr/>
        </p:nvSpPr>
        <p:spPr>
          <a:xfrm>
            <a:off x="3972842" y="5274000"/>
            <a:ext cx="446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위 화면이 나타나면 곧 실험이 시작됩니다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7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CD7F5E-4A7D-9894-4F8F-026F7D17CC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915E-15B9-5504-0326-4A8A30C1BCC2}"/>
              </a:ext>
            </a:extLst>
          </p:cNvPr>
          <p:cNvSpPr txBox="1"/>
          <p:nvPr/>
        </p:nvSpPr>
        <p:spPr>
          <a:xfrm>
            <a:off x="1945419" y="5274000"/>
            <a:ext cx="830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실험이 진행되는 동안 귀하는 화면에 제시되는 여러 개의 사진을 보시게 됩니다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각 사진을 보고 귀하가 느낀 </a:t>
            </a:r>
            <a:r>
              <a:rPr kumimoji="1" lang="ko-KR" alt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비비드한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정도에 대해 응답하시면 됩니다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4" name="그림 1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E30E49F0-8DF5-F35B-1365-DE2262E2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F18A75-3EA2-3C71-084C-9C0E39433592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80F97D-CCFB-AED9-18F8-C2B1DA39DEE5}"/>
              </a:ext>
            </a:extLst>
          </p:cNvPr>
          <p:cNvSpPr txBox="1">
            <a:spLocks/>
          </p:cNvSpPr>
          <p:nvPr/>
        </p:nvSpPr>
        <p:spPr>
          <a:xfrm>
            <a:off x="1425645" y="3658122"/>
            <a:ext cx="9338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kumimoji="1" lang="en-US" altLang="ko-Kore-KR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ko-KR" alt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비비드함</a:t>
            </a:r>
            <a: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kumimoji="1" lang="en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  <a:t>vividness)</a:t>
            </a:r>
            <a:r>
              <a:rPr kumimoji="1" lang="ko-KR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은 해당 영상의 색들이 검정색으로부터 </a:t>
            </a:r>
            <a:b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kumimoji="1" lang="ko-KR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얼마나 떨어져 있는가를 나타내는 색 속성으로 정의됩니다</a:t>
            </a:r>
            <a: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b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kumimoji="1" lang="en-US" altLang="ko-KR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ko-KR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영상의 색이 검정색과 멀리 떨어져 있다고 판단될수록 </a:t>
            </a:r>
            <a:r>
              <a:rPr kumimoji="1" lang="ko-KR" alt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비비드한</a:t>
            </a:r>
            <a:r>
              <a:rPr kumimoji="1" lang="ko-KR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것이며</a:t>
            </a:r>
            <a:b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kumimoji="1" lang="ko-KR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검정색과 가까이 있다고 판단될수록 </a:t>
            </a:r>
            <a:r>
              <a:rPr kumimoji="1" lang="ko-KR" alt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비비드하지</a:t>
            </a:r>
            <a:r>
              <a:rPr kumimoji="1" lang="ko-KR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kumimoji="1" lang="ko-KR" alt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않은것입니다</a:t>
            </a:r>
            <a: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b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b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kumimoji="1" lang="ko-KR" alt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비비드할수록</a:t>
            </a:r>
            <a:r>
              <a:rPr kumimoji="1" lang="ko-KR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높은 점수를</a:t>
            </a:r>
            <a: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kumimoji="1" lang="ko-KR" alt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비비드하지</a:t>
            </a:r>
            <a:r>
              <a:rPr kumimoji="1" lang="ko-KR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않을수록 낮은 점수를 매기게 됩니다</a:t>
            </a:r>
            <a: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br>
              <a:rPr kumimoji="1" lang="en-US" altLang="ko-K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kumimoji="1" lang="en-US" altLang="ko-Kore-KR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kumimoji="1" lang="en" altLang="ko-Kore-KR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kumimoji="1" lang="en" altLang="ko-Kore-KR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A7315FF-F09F-97A5-A4E6-471E29556FB6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699261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5800" b="1" dirty="0">
                <a:solidFill>
                  <a:sysClr val="window" lastClr="FFFFFF"/>
                </a:solidFill>
              </a:rPr>
              <a:t>What is vividness?</a:t>
            </a:r>
          </a:p>
        </p:txBody>
      </p:sp>
    </p:spTree>
    <p:extLst>
      <p:ext uri="{BB962C8B-B14F-4D97-AF65-F5344CB8AC3E}">
        <p14:creationId xmlns:p14="http://schemas.microsoft.com/office/powerpoint/2010/main" val="341429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A77491-38B3-4ABD-7010-55EC031CF4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15283" y="1167137"/>
            <a:ext cx="9308869" cy="823595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키보드 응답 안내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24163" y="2654955"/>
            <a:ext cx="10343674" cy="24111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273050" lvl="1" indent="0" algn="ctr">
              <a:lnSpc>
                <a:spcPct val="120000"/>
              </a:lnSpc>
              <a:spcAft>
                <a:spcPts val="1800"/>
              </a:spcAft>
              <a:buNone/>
              <a:defRPr/>
            </a:pPr>
            <a:r>
              <a:rPr lang="ko-KR" altLang="en-US" sz="1800" dirty="0"/>
              <a:t>실험에서 응답을 할 때에는 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ko-KR" altLang="en-US" sz="1800" dirty="0"/>
              <a:t>키보드의 여섯 가지 키를 사용합니다</a:t>
            </a:r>
            <a:r>
              <a:rPr lang="en-US" altLang="ko-KR" sz="1800" dirty="0"/>
              <a:t>.</a:t>
            </a:r>
          </a:p>
          <a:p>
            <a:pPr marL="273050" lvl="1" indent="0" algn="ctr">
              <a:lnSpc>
                <a:spcPct val="120000"/>
              </a:lnSpc>
              <a:spcAft>
                <a:spcPts val="1800"/>
              </a:spcAft>
              <a:buNone/>
              <a:defRPr/>
            </a:pPr>
            <a:r>
              <a:rPr lang="en-US" altLang="ko-KR" sz="2000" b="1" dirty="0">
                <a:solidFill>
                  <a:srgbClr val="71C1EF"/>
                </a:solidFill>
              </a:rPr>
              <a:t>‘Z’</a:t>
            </a:r>
            <a:r>
              <a:rPr lang="en-US" altLang="ko-KR" sz="2000" dirty="0"/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71C1EF"/>
                </a:solidFill>
              </a:rPr>
              <a:t>왼손 약지</a:t>
            </a:r>
            <a:r>
              <a:rPr lang="en-US" altLang="ko-KR" sz="1800" dirty="0">
                <a:solidFill>
                  <a:srgbClr val="71C1EF"/>
                </a:solidFill>
              </a:rPr>
              <a:t>,</a:t>
            </a:r>
            <a:r>
              <a:rPr lang="ko-KR" altLang="en-US" sz="1800" dirty="0">
                <a:solidFill>
                  <a:srgbClr val="71C1EF"/>
                </a:solidFill>
              </a:rPr>
              <a:t> </a:t>
            </a:r>
            <a:r>
              <a:rPr lang="en-US" altLang="ko-KR" sz="2000" b="1" dirty="0">
                <a:solidFill>
                  <a:srgbClr val="71C1EF"/>
                </a:solidFill>
              </a:rPr>
              <a:t>‘X’</a:t>
            </a:r>
            <a:r>
              <a:rPr lang="en-US" altLang="ko-KR" sz="2000" dirty="0">
                <a:solidFill>
                  <a:srgbClr val="71C1EF"/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71C1EF"/>
                </a:solidFill>
              </a:rPr>
              <a:t>왼손 중지</a:t>
            </a:r>
            <a:r>
              <a:rPr lang="en-US" altLang="ko-KR" sz="1800" dirty="0">
                <a:solidFill>
                  <a:srgbClr val="71C1EF"/>
                </a:solidFill>
              </a:rPr>
              <a:t>,</a:t>
            </a:r>
            <a:r>
              <a:rPr lang="ko-KR" altLang="en-US" sz="1800" dirty="0">
                <a:solidFill>
                  <a:srgbClr val="71C1EF"/>
                </a:solidFill>
              </a:rPr>
              <a:t> </a:t>
            </a:r>
            <a:r>
              <a:rPr lang="en-US" altLang="ko-KR" sz="2000" b="1" dirty="0">
                <a:solidFill>
                  <a:srgbClr val="71C1EF"/>
                </a:solidFill>
              </a:rPr>
              <a:t>‘C’</a:t>
            </a:r>
            <a:r>
              <a:rPr lang="en-US" altLang="ko-KR" sz="2000" dirty="0">
                <a:solidFill>
                  <a:srgbClr val="71C1EF"/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71C1EF"/>
                </a:solidFill>
              </a:rPr>
              <a:t>왼손 검지</a:t>
            </a:r>
            <a:br>
              <a:rPr lang="en-US" altLang="ko-KR" sz="1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2000" b="1" dirty="0">
                <a:solidFill>
                  <a:srgbClr val="A9D091"/>
                </a:solidFill>
              </a:rPr>
              <a:t>‘&lt;’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A9D091"/>
                </a:solidFill>
              </a:rPr>
              <a:t>오른손 검지</a:t>
            </a:r>
            <a:r>
              <a:rPr lang="en-US" altLang="ko-KR" sz="1800" dirty="0">
                <a:solidFill>
                  <a:srgbClr val="A9D091"/>
                </a:solidFill>
              </a:rPr>
              <a:t>,</a:t>
            </a:r>
            <a:r>
              <a:rPr lang="ko-KR" altLang="en-US" sz="1800" dirty="0">
                <a:solidFill>
                  <a:srgbClr val="A9D091"/>
                </a:solidFill>
              </a:rPr>
              <a:t> </a:t>
            </a:r>
            <a:r>
              <a:rPr lang="en-US" altLang="ko-KR" sz="2000" b="1" dirty="0">
                <a:solidFill>
                  <a:srgbClr val="A9D091"/>
                </a:solidFill>
              </a:rPr>
              <a:t>‘&gt;’</a:t>
            </a:r>
            <a:r>
              <a:rPr lang="en-US" altLang="ko-KR" sz="1800" dirty="0">
                <a:solidFill>
                  <a:srgbClr val="A9D091"/>
                </a:solidFill>
              </a:rPr>
              <a:t> </a:t>
            </a:r>
            <a:r>
              <a:rPr lang="ko-KR" altLang="en-US" sz="1800" dirty="0"/>
              <a:t>키는 </a:t>
            </a:r>
            <a:r>
              <a:rPr lang="ko-KR" altLang="en-US" sz="1800" b="1" dirty="0">
                <a:solidFill>
                  <a:srgbClr val="A9D091"/>
                </a:solidFill>
              </a:rPr>
              <a:t>오른손 중지</a:t>
            </a:r>
            <a:r>
              <a:rPr lang="en-US" altLang="ko-KR" sz="1800" b="1" dirty="0">
                <a:solidFill>
                  <a:srgbClr val="A9D091"/>
                </a:solidFill>
              </a:rPr>
              <a:t>,</a:t>
            </a:r>
            <a:r>
              <a:rPr lang="ko-KR" altLang="en-US" sz="1800" b="1" dirty="0">
                <a:solidFill>
                  <a:srgbClr val="A9D091"/>
                </a:solidFill>
              </a:rPr>
              <a:t> </a:t>
            </a:r>
            <a:b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800" b="1" dirty="0">
                <a:solidFill>
                  <a:srgbClr val="A9D091"/>
                </a:solidFill>
              </a:rPr>
              <a:t>’?’</a:t>
            </a:r>
            <a:r>
              <a:rPr lang="ko-KR" altLang="en-US" sz="1800" b="1" dirty="0">
                <a:solidFill>
                  <a:srgbClr val="A9D091"/>
                </a:solidFill>
              </a:rPr>
              <a:t>키는 오른손 약지로</a:t>
            </a:r>
            <a:r>
              <a:rPr lang="ko-KR" altLang="en-US" sz="1800" dirty="0">
                <a:solidFill>
                  <a:srgbClr val="A9D091"/>
                </a:solidFill>
              </a:rPr>
              <a:t> </a:t>
            </a:r>
            <a:r>
              <a:rPr lang="ko-KR" altLang="en-US" sz="1800" dirty="0"/>
              <a:t>누르시면 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EA6CA0E8-B9D2-4146-B915-34239396027C}"/>
              </a:ext>
            </a:extLst>
          </p:cNvPr>
          <p:cNvSpPr/>
          <p:nvPr/>
        </p:nvSpPr>
        <p:spPr>
          <a:xfrm>
            <a:off x="1527525" y="2171447"/>
            <a:ext cx="1263176" cy="51031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DF5F35-1079-8651-E219-BB43415DE595}"/>
              </a:ext>
            </a:extLst>
          </p:cNvPr>
          <p:cNvSpPr txBox="1"/>
          <p:nvPr/>
        </p:nvSpPr>
        <p:spPr>
          <a:xfrm>
            <a:off x="1717913" y="1589324"/>
            <a:ext cx="3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kumimoji="1" lang="ko-Kore-KR" altLang="en-US" sz="1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56808-C0F9-3945-200A-482282003205}"/>
              </a:ext>
            </a:extLst>
          </p:cNvPr>
          <p:cNvSpPr txBox="1"/>
          <p:nvPr/>
        </p:nvSpPr>
        <p:spPr>
          <a:xfrm>
            <a:off x="2681126" y="1597187"/>
            <a:ext cx="3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kumimoji="1" lang="ko-Kore-KR" altLang="en-US" sz="1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EA6628-787A-5D2D-8769-6A44F36D90BE}"/>
              </a:ext>
            </a:extLst>
          </p:cNvPr>
          <p:cNvGrpSpPr/>
          <p:nvPr/>
        </p:nvGrpSpPr>
        <p:grpSpPr>
          <a:xfrm>
            <a:off x="1597286" y="1756358"/>
            <a:ext cx="1184169" cy="830497"/>
            <a:chOff x="1597286" y="1756358"/>
            <a:chExt cx="1184169" cy="830497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DA487814-3807-3D48-BEC3-AC1B29ED6E30}"/>
                </a:ext>
              </a:extLst>
            </p:cNvPr>
            <p:cNvGrpSpPr/>
            <p:nvPr/>
          </p:nvGrpSpPr>
          <p:grpSpPr>
            <a:xfrm>
              <a:off x="1994101" y="2279078"/>
              <a:ext cx="298204" cy="307777"/>
              <a:chOff x="5564391" y="4961865"/>
              <a:chExt cx="370880" cy="307777"/>
            </a:xfrm>
          </p:grpSpPr>
          <p:sp>
            <p:nvSpPr>
              <p:cNvPr id="27" name="Rounded Rectangle 1">
                <a:extLst>
                  <a:ext uri="{FF2B5EF4-FFF2-40B4-BE49-F238E27FC236}">
                    <a16:creationId xmlns:a16="http://schemas.microsoft.com/office/drawing/2014/main" id="{9979DD57-2FA2-074C-80FB-06DF71195CCB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6" name="TextBox 1">
                <a:extLst>
                  <a:ext uri="{FF2B5EF4-FFF2-40B4-BE49-F238E27FC236}">
                    <a16:creationId xmlns:a16="http://schemas.microsoft.com/office/drawing/2014/main" id="{C61B8EFE-0B49-E044-994B-06988D26A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48777618-CC12-8BC1-BF6B-B8AB7436F114}"/>
                </a:ext>
              </a:extLst>
            </p:cNvPr>
            <p:cNvGrpSpPr/>
            <p:nvPr/>
          </p:nvGrpSpPr>
          <p:grpSpPr>
            <a:xfrm>
              <a:off x="2384646" y="2277341"/>
              <a:ext cx="298204" cy="307777"/>
              <a:chOff x="5564391" y="4961865"/>
              <a:chExt cx="370880" cy="307777"/>
            </a:xfrm>
          </p:grpSpPr>
          <p:sp>
            <p:nvSpPr>
              <p:cNvPr id="29" name="Rounded Rectangle 1">
                <a:extLst>
                  <a:ext uri="{FF2B5EF4-FFF2-40B4-BE49-F238E27FC236}">
                    <a16:creationId xmlns:a16="http://schemas.microsoft.com/office/drawing/2014/main" id="{A6D87136-EE7D-3DC0-2E6C-78FF656EEE5D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30" name="TextBox 1">
                <a:extLst>
                  <a:ext uri="{FF2B5EF4-FFF2-40B4-BE49-F238E27FC236}">
                    <a16:creationId xmlns:a16="http://schemas.microsoft.com/office/drawing/2014/main" id="{C2C72948-1AEE-D4A9-2042-FDB54530F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AD55E9-D73E-500A-31CD-5D13E4355F62}"/>
                </a:ext>
              </a:extLst>
            </p:cNvPr>
            <p:cNvSpPr txBox="1"/>
            <p:nvPr/>
          </p:nvSpPr>
          <p:spPr>
            <a:xfrm>
              <a:off x="1597286" y="1758933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80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kumimoji="1" lang="ko-Kore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6739B1-E0DB-2A43-66EA-22964BF3590E}"/>
                </a:ext>
              </a:extLst>
            </p:cNvPr>
            <p:cNvSpPr txBox="1"/>
            <p:nvPr/>
          </p:nvSpPr>
          <p:spPr>
            <a:xfrm>
              <a:off x="2004516" y="1756358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80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kumimoji="1" lang="ko-Kore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CEB9AA-3C48-2656-3339-11E7F52A4F10}"/>
                </a:ext>
              </a:extLst>
            </p:cNvPr>
            <p:cNvSpPr txBox="1"/>
            <p:nvPr/>
          </p:nvSpPr>
          <p:spPr>
            <a:xfrm>
              <a:off x="2396515" y="1765033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80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kumimoji="1" lang="ko-Kore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60" name="Group 3">
              <a:extLst>
                <a:ext uri="{FF2B5EF4-FFF2-40B4-BE49-F238E27FC236}">
                  <a16:creationId xmlns:a16="http://schemas.microsoft.com/office/drawing/2014/main" id="{9E4143C2-D677-3F88-6C35-580B5F3C20F1}"/>
                </a:ext>
              </a:extLst>
            </p:cNvPr>
            <p:cNvGrpSpPr/>
            <p:nvPr/>
          </p:nvGrpSpPr>
          <p:grpSpPr>
            <a:xfrm>
              <a:off x="1597286" y="2277340"/>
              <a:ext cx="298204" cy="307777"/>
              <a:chOff x="5564391" y="4961865"/>
              <a:chExt cx="370880" cy="307777"/>
            </a:xfrm>
          </p:grpSpPr>
          <p:sp>
            <p:nvSpPr>
              <p:cNvPr id="61" name="Rounded Rectangle 1">
                <a:extLst>
                  <a:ext uri="{FF2B5EF4-FFF2-40B4-BE49-F238E27FC236}">
                    <a16:creationId xmlns:a16="http://schemas.microsoft.com/office/drawing/2014/main" id="{F396B797-BF96-149B-00C8-009B904D0BF5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62" name="TextBox 1">
                <a:extLst>
                  <a:ext uri="{FF2B5EF4-FFF2-40B4-BE49-F238E27FC236}">
                    <a16:creationId xmlns:a16="http://schemas.microsoft.com/office/drawing/2014/main" id="{A5F7EADF-2671-D320-DB6B-30D44D68ED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Z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A9C4B91-884B-40AC-9A0B-38F00F0C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773"/>
          <a:stretch/>
        </p:blipFill>
        <p:spPr>
          <a:xfrm rot="1023510">
            <a:off x="1302518" y="2498073"/>
            <a:ext cx="1600671" cy="20768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E5E308-53C7-8442-D5E9-A1E340FA9C02}"/>
              </a:ext>
            </a:extLst>
          </p:cNvPr>
          <p:cNvGrpSpPr/>
          <p:nvPr/>
        </p:nvGrpSpPr>
        <p:grpSpPr>
          <a:xfrm>
            <a:off x="9838263" y="1757414"/>
            <a:ext cx="1290933" cy="925406"/>
            <a:chOff x="9838263" y="1908758"/>
            <a:chExt cx="1290933" cy="925406"/>
          </a:xfrm>
        </p:grpSpPr>
        <p:grpSp>
          <p:nvGrpSpPr>
            <p:cNvPr id="38" name="Group 3">
              <a:extLst>
                <a:ext uri="{FF2B5EF4-FFF2-40B4-BE49-F238E27FC236}">
                  <a16:creationId xmlns:a16="http://schemas.microsoft.com/office/drawing/2014/main" id="{DCC8E406-25B0-1021-71D9-99E4D8C33B5F}"/>
                </a:ext>
              </a:extLst>
            </p:cNvPr>
            <p:cNvGrpSpPr/>
            <p:nvPr/>
          </p:nvGrpSpPr>
          <p:grpSpPr>
            <a:xfrm>
              <a:off x="10304839" y="2431478"/>
              <a:ext cx="298204" cy="307777"/>
              <a:chOff x="5564391" y="4961865"/>
              <a:chExt cx="370880" cy="307777"/>
            </a:xfrm>
          </p:grpSpPr>
          <p:sp>
            <p:nvSpPr>
              <p:cNvPr id="69" name="Rounded Rectangle 1">
                <a:extLst>
                  <a:ext uri="{FF2B5EF4-FFF2-40B4-BE49-F238E27FC236}">
                    <a16:creationId xmlns:a16="http://schemas.microsoft.com/office/drawing/2014/main" id="{2BF989E6-CD57-3184-C0E8-FEF148103DF8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TextBox 1">
                <a:extLst>
                  <a:ext uri="{FF2B5EF4-FFF2-40B4-BE49-F238E27FC236}">
                    <a16:creationId xmlns:a16="http://schemas.microsoft.com/office/drawing/2014/main" id="{56C58E10-1412-492E-8EB5-DCFFCC165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&gt;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35A7B451-B8E1-4225-7CAB-6CF9744344B9}"/>
                </a:ext>
              </a:extLst>
            </p:cNvPr>
            <p:cNvSpPr/>
            <p:nvPr/>
          </p:nvSpPr>
          <p:spPr>
            <a:xfrm>
              <a:off x="9838263" y="2323847"/>
              <a:ext cx="1263176" cy="5103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04117B71-CEFF-E906-E9D2-14485ECEB45D}"/>
                </a:ext>
              </a:extLst>
            </p:cNvPr>
            <p:cNvGrpSpPr/>
            <p:nvPr/>
          </p:nvGrpSpPr>
          <p:grpSpPr>
            <a:xfrm>
              <a:off x="10695384" y="2429741"/>
              <a:ext cx="298204" cy="307777"/>
              <a:chOff x="5564391" y="4961865"/>
              <a:chExt cx="370880" cy="307777"/>
            </a:xfrm>
          </p:grpSpPr>
          <p:sp>
            <p:nvSpPr>
              <p:cNvPr id="67" name="Rounded Rectangle 1">
                <a:extLst>
                  <a:ext uri="{FF2B5EF4-FFF2-40B4-BE49-F238E27FC236}">
                    <a16:creationId xmlns:a16="http://schemas.microsoft.com/office/drawing/2014/main" id="{C8080E7C-BEA6-24D1-7EBE-F6048B7AE36A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TextBox 1">
                <a:extLst>
                  <a:ext uri="{FF2B5EF4-FFF2-40B4-BE49-F238E27FC236}">
                    <a16:creationId xmlns:a16="http://schemas.microsoft.com/office/drawing/2014/main" id="{56A0C74D-7217-7F64-4E5D-9FE742CDD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4391" y="4961865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?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E64553B1-A2AA-EDD3-558B-0B9D4AA8C5E9}"/>
                </a:ext>
              </a:extLst>
            </p:cNvPr>
            <p:cNvGrpSpPr/>
            <p:nvPr/>
          </p:nvGrpSpPr>
          <p:grpSpPr>
            <a:xfrm>
              <a:off x="9925718" y="2429809"/>
              <a:ext cx="295407" cy="308354"/>
              <a:chOff x="5567870" y="4961934"/>
              <a:chExt cx="367401" cy="308354"/>
            </a:xfrm>
          </p:grpSpPr>
          <p:sp>
            <p:nvSpPr>
              <p:cNvPr id="65" name="Rounded Rectangle 1">
                <a:extLst>
                  <a:ext uri="{FF2B5EF4-FFF2-40B4-BE49-F238E27FC236}">
                    <a16:creationId xmlns:a16="http://schemas.microsoft.com/office/drawing/2014/main" id="{8B2849CE-781E-8EFE-D05B-02CA0C4C091E}"/>
                  </a:ext>
                </a:extLst>
              </p:cNvPr>
              <p:cNvSpPr/>
              <p:nvPr/>
            </p:nvSpPr>
            <p:spPr>
              <a:xfrm>
                <a:off x="5567870" y="4961934"/>
                <a:ext cx="367401" cy="29491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TextBox 1">
                <a:extLst>
                  <a:ext uri="{FF2B5EF4-FFF2-40B4-BE49-F238E27FC236}">
                    <a16:creationId xmlns:a16="http://schemas.microsoft.com/office/drawing/2014/main" id="{B6BA636B-F2BC-B6E4-36DC-F26931A51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777" y="4962511"/>
                <a:ext cx="2954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&lt;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ADACAC-6D5F-4590-1F37-6853F17AB8F8}"/>
                </a:ext>
              </a:extLst>
            </p:cNvPr>
            <p:cNvSpPr txBox="1"/>
            <p:nvPr/>
          </p:nvSpPr>
          <p:spPr>
            <a:xfrm>
              <a:off x="9908024" y="1911333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4</a:t>
              </a:r>
              <a:endParaRPr kumimoji="1" lang="ko-Kore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CDA735-57E8-5B62-2920-3A5FB72CC2AE}"/>
                </a:ext>
              </a:extLst>
            </p:cNvPr>
            <p:cNvSpPr txBox="1"/>
            <p:nvPr/>
          </p:nvSpPr>
          <p:spPr>
            <a:xfrm>
              <a:off x="10326140" y="1908758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00FF7C-072C-981B-3284-E826CC5FB468}"/>
                </a:ext>
              </a:extLst>
            </p:cNvPr>
            <p:cNvSpPr txBox="1"/>
            <p:nvPr/>
          </p:nvSpPr>
          <p:spPr>
            <a:xfrm>
              <a:off x="10744256" y="1918499"/>
              <a:ext cx="3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0FB9BDF3-6D9F-6E57-18CB-87FD977D3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27"/>
          <a:stretch/>
        </p:blipFill>
        <p:spPr>
          <a:xfrm rot="20431748">
            <a:off x="9745906" y="2536414"/>
            <a:ext cx="1592906" cy="20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1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CD7F5E-4A7D-9894-4F8F-026F7D17CC0C}"/>
              </a:ext>
            </a:extLst>
          </p:cNvPr>
          <p:cNvSpPr/>
          <p:nvPr/>
        </p:nvSpPr>
        <p:spPr>
          <a:xfrm>
            <a:off x="0" y="424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4" name="그림 2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E5633508-5C49-62AC-000C-74A1663E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39F34-9C3A-AEA6-B8B2-2F1DD2632FF5}"/>
              </a:ext>
            </a:extLst>
          </p:cNvPr>
          <p:cNvSpPr txBox="1"/>
          <p:nvPr/>
        </p:nvSpPr>
        <p:spPr>
          <a:xfrm>
            <a:off x="1169968" y="4815772"/>
            <a:ext cx="9852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각 사진이 제시되면 귀하가 느끼신 </a:t>
            </a:r>
            <a:r>
              <a:rPr kumimoji="1" lang="ko-KR" altLang="en-US" sz="180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비비드함을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 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6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점 척도로 응답해주시면 됩니다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위에 제시된 키보드 배열에 따라 매우 </a:t>
            </a:r>
            <a:r>
              <a:rPr kumimoji="1" lang="ko-KR" altLang="en-US" dirty="0" err="1">
                <a:solidFill>
                  <a:prstClr val="white"/>
                </a:solidFill>
                <a:latin typeface="Calibri" panose="020F0502020204030204" pitchFamily="34" charset="0"/>
              </a:rPr>
              <a:t>비비드했다면</a:t>
            </a:r>
            <a:r>
              <a:rPr kumimoji="1" lang="ko-KR" altLang="en-US" dirty="0">
                <a:solidFill>
                  <a:prstClr val="white"/>
                </a:solidFill>
                <a:latin typeface="Calibri" panose="020F0502020204030204" pitchFamily="34" charset="0"/>
              </a:rPr>
              <a:t> 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6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점에 해당하는 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“?”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 키를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,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 </a:t>
            </a:r>
            <a:b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</a:b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전혀 </a:t>
            </a:r>
            <a:r>
              <a:rPr kumimoji="1" lang="ko-KR" altLang="en-US" sz="180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비비드하지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 않음을 느끼셨다면 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1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점에 해당하는 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“z”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키를 눌러주세요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사진이 얼마나 </a:t>
            </a:r>
            <a:r>
              <a:rPr kumimoji="1" lang="ko-KR" altLang="en-US" sz="180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비비드한지를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 깊이 고민하기보다는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,</a:t>
            </a: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 </a:t>
            </a:r>
            <a:b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</a:br>
            <a:r>
              <a:rPr kumimoji="1" lang="ko-KR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사진을 보고 생기는 순간적인 느낌을 보고해주시면  됩니다</a:t>
            </a:r>
            <a:r>
              <a:rPr kumimoji="1" lang="en-US" altLang="ko-KR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9E68EF-F707-34E8-55DC-D9DA861F7321}"/>
              </a:ext>
            </a:extLst>
          </p:cNvPr>
          <p:cNvSpPr txBox="1"/>
          <p:nvPr/>
        </p:nvSpPr>
        <p:spPr>
          <a:xfrm>
            <a:off x="1647829" y="130830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 </a:t>
            </a:r>
            <a:endParaRPr kumimoji="0" lang="en-KR" sz="1800" u="none" strike="noStrike" kern="1200" cap="none" spc="0" normalizeH="0" baseline="0" noProof="0" dirty="0">
              <a:ln>
                <a:noFill/>
              </a:ln>
              <a:solidFill>
                <a:srgbClr val="71C1E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69A4CC-368D-BD09-9F5A-E992BAB10B2C}"/>
              </a:ext>
            </a:extLst>
          </p:cNvPr>
          <p:cNvGrpSpPr/>
          <p:nvPr/>
        </p:nvGrpSpPr>
        <p:grpSpPr>
          <a:xfrm>
            <a:off x="4381244" y="213756"/>
            <a:ext cx="3429510" cy="1370244"/>
            <a:chOff x="4580396" y="390636"/>
            <a:chExt cx="3059005" cy="11933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A600B7D-1227-761F-4AC1-5DF48C71D005}"/>
                </a:ext>
              </a:extLst>
            </p:cNvPr>
            <p:cNvGrpSpPr/>
            <p:nvPr/>
          </p:nvGrpSpPr>
          <p:grpSpPr>
            <a:xfrm>
              <a:off x="4634864" y="390636"/>
              <a:ext cx="3004537" cy="1193364"/>
              <a:chOff x="4861831" y="377392"/>
              <a:chExt cx="3004537" cy="119336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3975DD-E3CF-7012-C952-4EA32D5A697B}"/>
                  </a:ext>
                </a:extLst>
              </p:cNvPr>
              <p:cNvSpPr txBox="1"/>
              <p:nvPr/>
            </p:nvSpPr>
            <p:spPr>
              <a:xfrm>
                <a:off x="6816692" y="1323907"/>
                <a:ext cx="10496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800" dirty="0">
                    <a:solidFill>
                      <a:schemeClr val="bg1"/>
                    </a:solidFill>
                  </a:rPr>
                  <a:t>매우 </a:t>
                </a:r>
                <a:r>
                  <a:rPr kumimoji="1" lang="ko-KR" altLang="en-US" sz="800" dirty="0" err="1">
                    <a:solidFill>
                      <a:schemeClr val="bg1"/>
                    </a:solidFill>
                  </a:rPr>
                  <a:t>비비드함</a:t>
                </a:r>
                <a:endParaRPr kumimoji="1" lang="ko-Kore-KR" altLang="en-US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944A400-295F-AEB8-5891-996C9DEE009D}"/>
                  </a:ext>
                </a:extLst>
              </p:cNvPr>
              <p:cNvGrpSpPr/>
              <p:nvPr/>
            </p:nvGrpSpPr>
            <p:grpSpPr>
              <a:xfrm>
                <a:off x="4861831" y="377392"/>
                <a:ext cx="2954655" cy="1193364"/>
                <a:chOff x="3923680" y="299607"/>
                <a:chExt cx="2954655" cy="1193364"/>
              </a:xfrm>
            </p:grpSpPr>
            <p:sp>
              <p:nvSpPr>
                <p:cNvPr id="61" name="Rounded Rectangle 1">
                  <a:extLst>
                    <a:ext uri="{FF2B5EF4-FFF2-40B4-BE49-F238E27FC236}">
                      <a16:creationId xmlns:a16="http://schemas.microsoft.com/office/drawing/2014/main" id="{4CFE5BD4-7616-7CE8-E3F9-75F011BDB0F9}"/>
                    </a:ext>
                  </a:extLst>
                </p:cNvPr>
                <p:cNvSpPr/>
                <p:nvPr/>
              </p:nvSpPr>
              <p:spPr>
                <a:xfrm>
                  <a:off x="3923680" y="670357"/>
                  <a:ext cx="2954655" cy="822614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508E469A-D4CC-A760-F99D-4302610D811B}"/>
                    </a:ext>
                  </a:extLst>
                </p:cNvPr>
                <p:cNvGrpSpPr/>
                <p:nvPr/>
              </p:nvGrpSpPr>
              <p:grpSpPr>
                <a:xfrm>
                  <a:off x="4255426" y="299607"/>
                  <a:ext cx="1184169" cy="930411"/>
                  <a:chOff x="1597286" y="1673226"/>
                  <a:chExt cx="1184169" cy="930411"/>
                </a:xfrm>
              </p:grpSpPr>
              <p:grpSp>
                <p:nvGrpSpPr>
                  <p:cNvPr id="76" name="Group 3">
                    <a:extLst>
                      <a:ext uri="{FF2B5EF4-FFF2-40B4-BE49-F238E27FC236}">
                        <a16:creationId xmlns:a16="http://schemas.microsoft.com/office/drawing/2014/main" id="{95174CBE-5954-CE32-656F-4DC6CB306153}"/>
                      </a:ext>
                    </a:extLst>
                  </p:cNvPr>
                  <p:cNvGrpSpPr/>
                  <p:nvPr/>
                </p:nvGrpSpPr>
                <p:grpSpPr>
                  <a:xfrm>
                    <a:off x="1996902" y="2279147"/>
                    <a:ext cx="295407" cy="312879"/>
                    <a:chOff x="5567870" y="4961934"/>
                    <a:chExt cx="367401" cy="312879"/>
                  </a:xfrm>
                </p:grpSpPr>
                <p:sp>
                  <p:nvSpPr>
                    <p:cNvPr id="102" name="Rounded Rectangle 1">
                      <a:extLst>
                        <a:ext uri="{FF2B5EF4-FFF2-40B4-BE49-F238E27FC236}">
                          <a16:creationId xmlns:a16="http://schemas.microsoft.com/office/drawing/2014/main" id="{37A65582-99DB-ECA0-EE1F-F5F8C91C0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61934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03" name="TextBox 1">
                      <a:extLst>
                        <a:ext uri="{FF2B5EF4-FFF2-40B4-BE49-F238E27FC236}">
                          <a16:creationId xmlns:a16="http://schemas.microsoft.com/office/drawing/2014/main" id="{672FDEFA-5D35-3C12-894B-28F51D3866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4153" y="4967036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X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7" name="Group 3">
                    <a:extLst>
                      <a:ext uri="{FF2B5EF4-FFF2-40B4-BE49-F238E27FC236}">
                        <a16:creationId xmlns:a16="http://schemas.microsoft.com/office/drawing/2014/main" id="{C3D136A3-6095-51B8-0AD3-69A2FEB73C4E}"/>
                      </a:ext>
                    </a:extLst>
                  </p:cNvPr>
                  <p:cNvGrpSpPr/>
                  <p:nvPr/>
                </p:nvGrpSpPr>
                <p:grpSpPr>
                  <a:xfrm>
                    <a:off x="2387447" y="2277410"/>
                    <a:ext cx="295407" cy="318050"/>
                    <a:chOff x="5567870" y="4961934"/>
                    <a:chExt cx="367401" cy="318050"/>
                  </a:xfrm>
                </p:grpSpPr>
                <p:sp>
                  <p:nvSpPr>
                    <p:cNvPr id="100" name="Rounded Rectangle 1">
                      <a:extLst>
                        <a:ext uri="{FF2B5EF4-FFF2-40B4-BE49-F238E27FC236}">
                          <a16:creationId xmlns:a16="http://schemas.microsoft.com/office/drawing/2014/main" id="{864480CD-B8C7-0549-0895-E5A035B8A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61934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101" name="TextBox 1">
                      <a:extLst>
                        <a:ext uri="{FF2B5EF4-FFF2-40B4-BE49-F238E27FC236}">
                          <a16:creationId xmlns:a16="http://schemas.microsoft.com/office/drawing/2014/main" id="{DC1AC877-F429-28DC-82A4-966F50C97D6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70978" y="4972207"/>
                      <a:ext cx="295408" cy="307777"/>
                    </a:xfrm>
                    <a:prstGeom prst="rect">
                      <a:avLst/>
                    </a:prstGeom>
                    <a:noFill/>
                    <a:ln w="635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C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6B30B96-735B-9504-0A35-6218294A82D1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286" y="1675801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rPr>
                      <a:t>1</a:t>
                    </a:r>
                    <a:endParaRPr kumimoji="1" lang="ko-Kore-KR" altLang="en-US" sz="180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E7D6D8DE-145B-82DA-2E2E-6869F945FD8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4516" y="1673226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rPr>
                      <a:t>2</a:t>
                    </a:r>
                    <a:endParaRPr kumimoji="1" lang="ko-Kore-KR" altLang="en-US" sz="180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0A981D4C-6E4A-ABFE-11E9-0F6E9CEC5D3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515" y="1674990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rPr>
                      <a:t>3</a:t>
                    </a:r>
                    <a:endParaRPr kumimoji="1" lang="ko-Kore-KR" altLang="en-US" sz="180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2" name="Group 3">
                    <a:extLst>
                      <a:ext uri="{FF2B5EF4-FFF2-40B4-BE49-F238E27FC236}">
                        <a16:creationId xmlns:a16="http://schemas.microsoft.com/office/drawing/2014/main" id="{D6564522-8C53-16DA-DF45-3C3C255AE628}"/>
                      </a:ext>
                    </a:extLst>
                  </p:cNvPr>
                  <p:cNvGrpSpPr/>
                  <p:nvPr/>
                </p:nvGrpSpPr>
                <p:grpSpPr>
                  <a:xfrm>
                    <a:off x="1600087" y="2277409"/>
                    <a:ext cx="295407" cy="326228"/>
                    <a:chOff x="5567870" y="4961934"/>
                    <a:chExt cx="367401" cy="326228"/>
                  </a:xfrm>
                </p:grpSpPr>
                <p:sp>
                  <p:nvSpPr>
                    <p:cNvPr id="85" name="Rounded Rectangle 1">
                      <a:extLst>
                        <a:ext uri="{FF2B5EF4-FFF2-40B4-BE49-F238E27FC236}">
                          <a16:creationId xmlns:a16="http://schemas.microsoft.com/office/drawing/2014/main" id="{1999725C-9C27-2DEE-E629-15D180E31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61934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99" name="TextBox 1">
                      <a:extLst>
                        <a:ext uri="{FF2B5EF4-FFF2-40B4-BE49-F238E27FC236}">
                          <a16:creationId xmlns:a16="http://schemas.microsoft.com/office/drawing/2014/main" id="{0EAAA38D-D5B7-08EF-836B-A73ED7ABD9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7982" y="4980385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Z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F751209B-B9B2-6685-60C6-EF3C1389E2B6}"/>
                    </a:ext>
                  </a:extLst>
                </p:cNvPr>
                <p:cNvGrpSpPr/>
                <p:nvPr/>
              </p:nvGrpSpPr>
              <p:grpSpPr>
                <a:xfrm>
                  <a:off x="5444929" y="301371"/>
                  <a:ext cx="1158688" cy="919319"/>
                  <a:chOff x="9299793" y="369532"/>
                  <a:chExt cx="1158688" cy="919319"/>
                </a:xfrm>
              </p:grpSpPr>
              <p:grpSp>
                <p:nvGrpSpPr>
                  <p:cNvPr id="64" name="Group 3">
                    <a:extLst>
                      <a:ext uri="{FF2B5EF4-FFF2-40B4-BE49-F238E27FC236}">
                        <a16:creationId xmlns:a16="http://schemas.microsoft.com/office/drawing/2014/main" id="{44F96BBB-33A8-DDB0-9721-C028C4C37E27}"/>
                      </a:ext>
                    </a:extLst>
                  </p:cNvPr>
                  <p:cNvGrpSpPr/>
                  <p:nvPr/>
                </p:nvGrpSpPr>
                <p:grpSpPr>
                  <a:xfrm>
                    <a:off x="9694075" y="970732"/>
                    <a:ext cx="295407" cy="318119"/>
                    <a:chOff x="5567870" y="4950302"/>
                    <a:chExt cx="367401" cy="318119"/>
                  </a:xfrm>
                </p:grpSpPr>
                <p:sp>
                  <p:nvSpPr>
                    <p:cNvPr id="74" name="Rounded Rectangle 1">
                      <a:extLst>
                        <a:ext uri="{FF2B5EF4-FFF2-40B4-BE49-F238E27FC236}">
                          <a16:creationId xmlns:a16="http://schemas.microsoft.com/office/drawing/2014/main" id="{A3834BD3-0DFB-A0DA-2276-18B0D0849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50302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75" name="TextBox 1">
                      <a:extLst>
                        <a:ext uri="{FF2B5EF4-FFF2-40B4-BE49-F238E27FC236}">
                          <a16:creationId xmlns:a16="http://schemas.microsoft.com/office/drawing/2014/main" id="{508A9400-DA89-E690-F5FC-88EE44A8D46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03915" y="4960644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&gt;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5" name="Group 3">
                    <a:extLst>
                      <a:ext uri="{FF2B5EF4-FFF2-40B4-BE49-F238E27FC236}">
                        <a16:creationId xmlns:a16="http://schemas.microsoft.com/office/drawing/2014/main" id="{E887455A-6019-92AE-6D7B-7EA3268C7A43}"/>
                      </a:ext>
                    </a:extLst>
                  </p:cNvPr>
                  <p:cNvGrpSpPr/>
                  <p:nvPr/>
                </p:nvGrpSpPr>
                <p:grpSpPr>
                  <a:xfrm>
                    <a:off x="10084620" y="970732"/>
                    <a:ext cx="295407" cy="312948"/>
                    <a:chOff x="5567870" y="4952039"/>
                    <a:chExt cx="367401" cy="312948"/>
                  </a:xfrm>
                </p:grpSpPr>
                <p:sp>
                  <p:nvSpPr>
                    <p:cNvPr id="72" name="Rounded Rectangle 1">
                      <a:extLst>
                        <a:ext uri="{FF2B5EF4-FFF2-40B4-BE49-F238E27FC236}">
                          <a16:creationId xmlns:a16="http://schemas.microsoft.com/office/drawing/2014/main" id="{6E4424E1-0328-BC5C-8606-213702F66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870" y="4952039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73" name="TextBox 1">
                      <a:extLst>
                        <a:ext uri="{FF2B5EF4-FFF2-40B4-BE49-F238E27FC236}">
                          <a16:creationId xmlns:a16="http://schemas.microsoft.com/office/drawing/2014/main" id="{810FBD3C-780F-A6AE-0831-7CFDC0F588F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97328" y="4957210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?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6" name="Group 3">
                    <a:extLst>
                      <a:ext uri="{FF2B5EF4-FFF2-40B4-BE49-F238E27FC236}">
                        <a16:creationId xmlns:a16="http://schemas.microsoft.com/office/drawing/2014/main" id="{A4386D7B-784A-478E-20B7-A9F7BD41A04F}"/>
                      </a:ext>
                    </a:extLst>
                  </p:cNvPr>
                  <p:cNvGrpSpPr/>
                  <p:nvPr/>
                </p:nvGrpSpPr>
                <p:grpSpPr>
                  <a:xfrm>
                    <a:off x="9299961" y="970732"/>
                    <a:ext cx="295407" cy="318119"/>
                    <a:chOff x="5552706" y="4952040"/>
                    <a:chExt cx="367401" cy="318119"/>
                  </a:xfrm>
                </p:grpSpPr>
                <p:sp>
                  <p:nvSpPr>
                    <p:cNvPr id="70" name="Rounded Rectangle 1">
                      <a:extLst>
                        <a:ext uri="{FF2B5EF4-FFF2-40B4-BE49-F238E27FC236}">
                          <a16:creationId xmlns:a16="http://schemas.microsoft.com/office/drawing/2014/main" id="{337F3F67-F706-6D67-7C7D-046DBD582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2706" y="4952040"/>
                      <a:ext cx="367401" cy="29491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  <p:sp>
                  <p:nvSpPr>
                    <p:cNvPr id="71" name="TextBox 1">
                      <a:extLst>
                        <a:ext uri="{FF2B5EF4-FFF2-40B4-BE49-F238E27FC236}">
                          <a16:creationId xmlns:a16="http://schemas.microsoft.com/office/drawing/2014/main" id="{6E50EB99-3A3B-8D6D-B96B-DDD5E088739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69787" y="4962382"/>
                      <a:ext cx="295408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&lt;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7639D1F-1456-1B23-81F4-3CD4805F18A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9793" y="369532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4</a:t>
                    </a:r>
                    <a:endParaRPr kumimoji="1" lang="ko-Kore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DCC4EF9-7E1B-3144-DB62-A50925593C7A}"/>
                      </a:ext>
                    </a:extLst>
                  </p:cNvPr>
                  <p:cNvSpPr txBox="1"/>
                  <p:nvPr/>
                </p:nvSpPr>
                <p:spPr>
                  <a:xfrm>
                    <a:off x="9701145" y="369532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5</a:t>
                    </a:r>
                    <a:endParaRPr kumimoji="1" lang="ko-Kore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0B25C56-3794-086F-9AA3-02B057AEBE2C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3541" y="369532"/>
                    <a:ext cx="384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ore-K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6</a:t>
                    </a:r>
                    <a:endParaRPr kumimoji="1" lang="ko-Kore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B29076-0A21-F1FA-EBBE-5806B7BAD094}"/>
                </a:ext>
              </a:extLst>
            </p:cNvPr>
            <p:cNvSpPr txBox="1"/>
            <p:nvPr/>
          </p:nvSpPr>
          <p:spPr>
            <a:xfrm>
              <a:off x="4580396" y="1317607"/>
              <a:ext cx="1161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dirty="0">
                  <a:solidFill>
                    <a:schemeClr val="bg1"/>
                  </a:solidFill>
                </a:rPr>
                <a:t>전혀 </a:t>
              </a:r>
              <a:r>
                <a:rPr kumimoji="1" lang="ko-KR" altLang="en-US" sz="800" dirty="0" err="1">
                  <a:solidFill>
                    <a:schemeClr val="bg1"/>
                  </a:solidFill>
                </a:rPr>
                <a:t>비비드하지</a:t>
              </a:r>
              <a:r>
                <a:rPr kumimoji="1" lang="ko-KR" altLang="en-US" sz="800" dirty="0">
                  <a:solidFill>
                    <a:schemeClr val="bg1"/>
                  </a:solidFill>
                </a:rPr>
                <a:t> 않음</a:t>
              </a:r>
              <a:endParaRPr kumimoji="1" lang="ko-Kore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18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3CD7F5E-4A7D-9894-4F8F-026F7D17CC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915E-15B9-5504-0326-4A8A30C1BCC2}"/>
              </a:ext>
            </a:extLst>
          </p:cNvPr>
          <p:cNvSpPr txBox="1"/>
          <p:nvPr/>
        </p:nvSpPr>
        <p:spPr>
          <a:xfrm>
            <a:off x="1543124" y="5274000"/>
            <a:ext cx="910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얼마나 </a:t>
            </a:r>
            <a:r>
              <a:rPr kumimoji="1" lang="ko-KR" alt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비비드한지를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응답하시면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즉시 사진 위에 십자가 표시가 나타납니다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kumimoji="1" lang="en-US" altLang="ko-KR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b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잠시 기다리시면 곧 새로운 사진이 나타나니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그 전까지는 십자가 표시를 응시해주세요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1" name="그림 10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AD299A4B-F424-6B0E-4419-99B5C243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3E8EBD4-8E9F-4D20-BC1B-F5FACDD4F177}"/>
              </a:ext>
            </a:extLst>
          </p:cNvPr>
          <p:cNvCxnSpPr>
            <a:cxnSpLocks/>
          </p:cNvCxnSpPr>
          <p:nvPr/>
        </p:nvCxnSpPr>
        <p:spPr>
          <a:xfrm flipV="1">
            <a:off x="6119933" y="2938114"/>
            <a:ext cx="0" cy="51441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5EDAFE5-4EDB-9FA3-86FF-C425D6EA31D0}"/>
              </a:ext>
            </a:extLst>
          </p:cNvPr>
          <p:cNvCxnSpPr>
            <a:cxnSpLocks/>
          </p:cNvCxnSpPr>
          <p:nvPr/>
        </p:nvCxnSpPr>
        <p:spPr>
          <a:xfrm>
            <a:off x="5849617" y="3212481"/>
            <a:ext cx="5148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0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857D531-2955-29F0-CEA2-A4E8B1399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EA165-8B03-C0BD-FBDB-C881CD4656D0}"/>
              </a:ext>
            </a:extLst>
          </p:cNvPr>
          <p:cNvSpPr txBox="1"/>
          <p:nvPr/>
        </p:nvSpPr>
        <p:spPr>
          <a:xfrm>
            <a:off x="1078048" y="5281937"/>
            <a:ext cx="1003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다음 사진이 나타나면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앞서 </a:t>
            </a:r>
            <a:r>
              <a:rPr kumimoji="1" lang="ko-KR" alt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설명드린것과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같이 </a:t>
            </a:r>
            <a:b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새로 제시된 사진으로부터 어떤 크기의 </a:t>
            </a:r>
            <a:r>
              <a:rPr kumimoji="1" lang="ko-KR" alt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비비드함을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느꼈는지 응답해주시면 됩니다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이 과정은 실험이 끝날 때까지 반복되며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이번 실험은 약 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20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분이 소요됩니다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3" name="그림 2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73C1A3C0-D7D0-A5AE-6FCD-EC9FADFF6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441ABB1C-9707-3429-0054-5C309D94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1087200"/>
            <a:ext cx="74432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7F3521-2925-A02F-94D4-B10F65DE5D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00198-4CB4-2840-2266-96BDC0B22AA9}"/>
              </a:ext>
            </a:extLst>
          </p:cNvPr>
          <p:cNvSpPr txBox="1"/>
          <p:nvPr/>
        </p:nvSpPr>
        <p:spPr>
          <a:xfrm>
            <a:off x="1663511" y="5274000"/>
            <a:ext cx="886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잘 이해가 안되는 사항이 있으시다면 언제든지 질문해주시면 됩니다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b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b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실험에 대해 모두 이해가 되셨다면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곧이어 간단한 연습 실험을 진행해보겠습니다</a:t>
            </a:r>
            <a:r>
              <a:rPr kumimoji="1" lang="en-US" altLang="ko-KR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9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418</Words>
  <Application>Microsoft Macintosh PowerPoint</Application>
  <PresentationFormat>와이드스크린</PresentationFormat>
  <Paragraphs>71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Apple SD Gothic Neo</vt:lpstr>
      <vt:lpstr>맑은 고딕</vt:lpstr>
      <vt:lpstr>noto</vt:lpstr>
      <vt:lpstr>Arial</vt:lpstr>
      <vt:lpstr>Calibri</vt:lpstr>
      <vt:lpstr>Calibri Light</vt:lpstr>
      <vt:lpstr>Century Gothic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키보드 응답 안내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임창현 (에너지및화학공학부)</dc:creator>
  <cp:lastModifiedBy>(학생) 임창현 (에너지및화학공학부)</cp:lastModifiedBy>
  <cp:revision>19</cp:revision>
  <dcterms:created xsi:type="dcterms:W3CDTF">2022-11-22T11:34:43Z</dcterms:created>
  <dcterms:modified xsi:type="dcterms:W3CDTF">2022-11-28T03:00:40Z</dcterms:modified>
</cp:coreProperties>
</file>