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2"/>
  </p:notesMasterIdLst>
  <p:sldIdLst>
    <p:sldId id="274" r:id="rId3"/>
    <p:sldId id="275" r:id="rId4"/>
    <p:sldId id="276" r:id="rId5"/>
    <p:sldId id="261" r:id="rId6"/>
    <p:sldId id="312" r:id="rId7"/>
    <p:sldId id="313" r:id="rId8"/>
    <p:sldId id="272" r:id="rId9"/>
    <p:sldId id="271" r:id="rId10"/>
    <p:sldId id="273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70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A8960-8A17-D245-9916-241BC681636A}" type="datetimeFigureOut">
              <a:rPr kumimoji="1" lang="ko-Kore-KR" altLang="en-US" smtClean="0"/>
              <a:t>2022. 11. 23.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BD2EE-138E-544D-AFEB-D40B4E1DD0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246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.56</a:t>
            </a:r>
            <a:r>
              <a:rPr kumimoji="1" lang="ko-KR" altLang="en-US" dirty="0"/>
              <a:t> </a:t>
            </a:r>
            <a:r>
              <a:rPr kumimoji="1" lang="en-US" altLang="ko-KR" dirty="0"/>
              <a:t>22.49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18ED3-DA12-BB43-8356-B383D2F4C707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8907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18ED3-DA12-BB43-8356-B383D2F4C707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6161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11.63</a:t>
            </a:r>
            <a:r>
              <a:rPr kumimoji="1" lang="ko-KR" altLang="en-US" dirty="0"/>
              <a:t> </a:t>
            </a:r>
            <a:r>
              <a:rPr kumimoji="1" lang="en-US" altLang="ko-KR" dirty="0"/>
              <a:t>6.6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3.02</a:t>
            </a:r>
            <a:r>
              <a:rPr kumimoji="1" lang="ko-KR" altLang="en-US" dirty="0"/>
              <a:t> 텍스트 세로 위치 </a:t>
            </a:r>
            <a:r>
              <a:rPr kumimoji="1" lang="en-US" altLang="ko-KR" dirty="0"/>
              <a:t>14.65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18ED3-DA12-BB43-8356-B383D2F4C707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7374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dirty="0">
                <a:solidFill>
                  <a:schemeClr val="bg1"/>
                </a:solidFill>
              </a:rPr>
              <a:t>너무 고민하여 점수를 매기지 마시고</a:t>
            </a:r>
            <a:r>
              <a:rPr kumimoji="1" lang="en-US" altLang="ko-KR" sz="1200" dirty="0">
                <a:solidFill>
                  <a:schemeClr val="bg1"/>
                </a:solidFill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</a:rPr>
              <a:t> 이미지를 봤을 때의 즉각적인 느낌을 반영하여 점수를 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매겨주시면</a:t>
            </a:r>
            <a:r>
              <a:rPr kumimoji="1" lang="ko-KR" altLang="en-US" sz="1200" dirty="0">
                <a:solidFill>
                  <a:schemeClr val="bg1"/>
                </a:solidFill>
              </a:rPr>
              <a:t> 됩니다</a:t>
            </a:r>
            <a:r>
              <a:rPr kumimoji="1" lang="en-US" altLang="ko-KR" sz="1200" dirty="0">
                <a:solidFill>
                  <a:schemeClr val="bg1"/>
                </a:solidFill>
              </a:rPr>
              <a:t>. https://</a:t>
            </a:r>
            <a:r>
              <a:rPr kumimoji="1" lang="en-US" altLang="ko-KR" sz="1200" dirty="0" err="1">
                <a:solidFill>
                  <a:schemeClr val="bg1"/>
                </a:solidFill>
              </a:rPr>
              <a:t>www.researchgate.net</a:t>
            </a:r>
            <a:r>
              <a:rPr kumimoji="1" lang="en-US" altLang="ko-KR" sz="1200" dirty="0">
                <a:solidFill>
                  <a:schemeClr val="bg1"/>
                </a:solidFill>
              </a:rPr>
              <a:t>/figure/The-Self-Assessment-Manikin-SAM-used-to-rate-the-affective-dimensions-of-valence-top_fig1_277595894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18ED3-DA12-BB43-8356-B383D2F4C707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962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D36A7-1A1C-4386-B62C-BC3824F6574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419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718ED3-DA12-BB43-8356-B383D2F4C707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937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18ED3-DA12-BB43-8356-B383D2F4C707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1776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18ED3-DA12-BB43-8356-B383D2F4C707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2181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18ED3-DA12-BB43-8356-B383D2F4C707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277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BDFA7-76DF-F89A-1FB7-D89472AE8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70F73E-C1F9-14FD-BB37-926DC5444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E6C1F8-639D-0842-5DE0-76F22AF3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DC89-0334-9640-99D3-EF02218DF1FD}" type="datetimeFigureOut">
              <a:rPr kumimoji="1" lang="ko-Kore-KR" altLang="en-US" smtClean="0"/>
              <a:t>2022. 11. 23.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823BA-56A6-04AF-0A3C-5B4EBD2D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A744CA-6326-DBEC-CD66-FCD3DEB4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9C48-FF07-F34D-B29C-79B9C5A1A9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844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A3C2D-6D29-B87E-AEF1-F33F85C5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2D2FC8-F19F-A4DA-182C-A72B638BD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05F41-E537-D0E8-43D8-50DA3F9F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DC89-0334-9640-99D3-EF02218DF1FD}" type="datetimeFigureOut">
              <a:rPr kumimoji="1" lang="ko-Kore-KR" altLang="en-US" smtClean="0"/>
              <a:t>2022. 11. 23.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96EEA-C279-13C3-E57C-2AA621BB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DC35B-14A4-13B7-211B-30257A8AA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9C48-FF07-F34D-B29C-79B9C5A1A9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826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E2C07E-47F5-B86B-9589-6523959D38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C3C347-56E7-5CD2-1585-FED287A8C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11035-655D-4AA5-430B-A1606B3C5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DC89-0334-9640-99D3-EF02218DF1FD}" type="datetimeFigureOut">
              <a:rPr kumimoji="1" lang="ko-Kore-KR" altLang="en-US" smtClean="0"/>
              <a:t>2022. 11. 23.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396284-5C6B-00DD-22FD-2954C21A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CF5147-68D1-CE09-5609-D0CB20FF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9C48-FF07-F34D-B29C-79B9C5A1A9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9156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0D53-7F30-F94C-9C4B-C0CCDD017638}" type="datetime1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0DEF-135D-450A-84FF-CA1E642F2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58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A65F-F7AD-224D-898E-3FF0030B85B5}" type="datetime1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0DEF-135D-450A-84FF-CA1E642F2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571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05C4-0FE0-BF48-8447-0662DEDC7F7F}" type="datetime1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0DEF-135D-450A-84FF-CA1E642F2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741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8C82-B968-0B4A-9E23-2994A57B129C}" type="datetime1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0DEF-135D-450A-84FF-CA1E642F2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696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4977-7936-164C-97B1-65CB4E4907C0}" type="datetime1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0DEF-135D-450A-84FF-CA1E642F2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205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0EF5-9762-F541-AE29-E0E885F1C5CD}" type="datetime1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0DEF-135D-450A-84FF-CA1E642F2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820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2434-6496-AE46-91FA-6B7CF415E1D2}" type="datetime1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0DEF-135D-450A-84FF-CA1E642F2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586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9648-6564-A94D-B672-B8931F774BF8}" type="datetime1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0DEF-135D-450A-84FF-CA1E642F2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36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8B82D-83C7-1494-1608-843BF6EB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E88E6-A7AE-B04D-DC1F-3C1A12355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AC8816-6721-BC0E-C2C8-1731F235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DC89-0334-9640-99D3-EF02218DF1FD}" type="datetimeFigureOut">
              <a:rPr kumimoji="1" lang="ko-Kore-KR" altLang="en-US" smtClean="0"/>
              <a:t>2022. 11. 23.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17D399-86F6-176F-AF3B-FB614C931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5D9C2-F03A-929B-BDF0-198EEA07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9C48-FF07-F34D-B29C-79B9C5A1A9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77092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E699-FBFB-004C-816B-EB77D9FFF881}" type="datetime1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0DEF-135D-450A-84FF-CA1E642F2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601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5D7B-E8F4-EB44-AD93-58CCF608A953}" type="datetime1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0DEF-135D-450A-84FF-CA1E642F2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9726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DD5A-880E-7941-8E03-B1135CB703EE}" type="datetime1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0DEF-135D-450A-84FF-CA1E642F2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79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63459-3530-F91F-6EC9-450252278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87398F-4E66-B412-07CC-51DA3B6C3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17C9A4-FD99-B85E-4F71-A158AA8B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DC89-0334-9640-99D3-EF02218DF1FD}" type="datetimeFigureOut">
              <a:rPr kumimoji="1" lang="ko-Kore-KR" altLang="en-US" smtClean="0"/>
              <a:t>2022. 11. 23.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AA39A3-D9C2-E559-64A9-B95E9812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8A1BB-AA66-6056-BE18-E3A600B29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9C48-FF07-F34D-B29C-79B9C5A1A9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43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629C0-91A2-E384-2492-1FE98C9F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D7D3C-C14C-20A3-214E-2A1BB041E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D8768-D8CB-5981-EA17-2C79F6753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820644-91AE-9607-1DF5-AACCFEC7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DC89-0334-9640-99D3-EF02218DF1FD}" type="datetimeFigureOut">
              <a:rPr kumimoji="1" lang="ko-Kore-KR" altLang="en-US" smtClean="0"/>
              <a:t>2022. 11. 23.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A2758-E420-39D4-0A45-09B63BD42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E7C690-9648-FB5B-229A-1F63FB06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9C48-FF07-F34D-B29C-79B9C5A1A9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750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5E931-D05B-A927-42EF-586CB6A76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88A59-3DC6-E618-1B43-E2C70E1BB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D2510C-50F7-E60C-6253-B6DA5B0B3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531F0B-441E-48EA-DF11-2E9252BB4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BFEE6D-C419-B77A-EC72-1D558711F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B1CDE5-D3B7-83CE-8793-47EEFEBC3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DC89-0334-9640-99D3-EF02218DF1FD}" type="datetimeFigureOut">
              <a:rPr kumimoji="1" lang="ko-Kore-KR" altLang="en-US" smtClean="0"/>
              <a:t>2022. 11. 23.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0EB437-7F65-0CFA-53B3-DA87FAEF3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14CFDB-8549-645B-0B78-0092836D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9C48-FF07-F34D-B29C-79B9C5A1A9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418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91CC5-74B6-883D-7308-2593B495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A8B1B0-36F1-3D39-EC07-20B989CD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DC89-0334-9640-99D3-EF02218DF1FD}" type="datetimeFigureOut">
              <a:rPr kumimoji="1" lang="ko-Kore-KR" altLang="en-US" smtClean="0"/>
              <a:t>2022. 11. 23.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374A0C-33B3-FFD2-CEFC-6828A5D6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A4DA84-187D-4E68-9647-516E798F7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9C48-FF07-F34D-B29C-79B9C5A1A9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892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0FE49A-9BE0-81CD-5725-8CF1447F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DC89-0334-9640-99D3-EF02218DF1FD}" type="datetimeFigureOut">
              <a:rPr kumimoji="1" lang="ko-Kore-KR" altLang="en-US" smtClean="0"/>
              <a:t>2022. 11. 23.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1A9DE6-33E9-2E46-69BD-9D4997601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D34436-485E-9082-83B7-02A8000E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9C48-FF07-F34D-B29C-79B9C5A1A9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155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7D186-5209-C869-F889-334F6272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26CF4-C29D-D4A2-C456-B4FDF5CA3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D813C8-1FB9-67FB-B9E5-EDEAEF243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B619E8-3D5F-E72F-11C4-A89DA5C9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DC89-0334-9640-99D3-EF02218DF1FD}" type="datetimeFigureOut">
              <a:rPr kumimoji="1" lang="ko-Kore-KR" altLang="en-US" smtClean="0"/>
              <a:t>2022. 11. 23.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260F08-3A5C-2811-0250-5C2833CC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052837-E199-EDA3-14A1-6D77BD45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9C48-FF07-F34D-B29C-79B9C5A1A9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24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52195-5A67-E481-77BF-2478B99EF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DE24F4-3D44-8DE2-10F6-0192506AE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55F30A-6AA7-6E34-E1E7-FEBADF243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59EED1-6453-053F-9F26-CD3F2119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DC89-0334-9640-99D3-EF02218DF1FD}" type="datetimeFigureOut">
              <a:rPr kumimoji="1" lang="ko-Kore-KR" altLang="en-US" smtClean="0"/>
              <a:t>2022. 11. 23.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F97CFF-46EB-AC4C-2AFB-138E0A43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8528A9-B5B8-24F5-4EB4-3117E153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9C48-FF07-F34D-B29C-79B9C5A1A9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86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5C49D8-2401-9484-0AB7-0C9704739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E7C5DC-6F16-B8DE-C642-F177BF1AD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B2F2EC-E057-4C6A-A9BB-EA82E829D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3DC89-0334-9640-99D3-EF02218DF1FD}" type="datetimeFigureOut">
              <a:rPr kumimoji="1" lang="ko-Kore-KR" altLang="en-US" smtClean="0"/>
              <a:t>2022. 11. 23.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26FC44-5160-ECFC-36AE-E35451974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5A6686-67DC-6D8F-D2CB-1AB6E290A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89C48-FF07-F34D-B29C-79B9C5A1A9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786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85CC9-5390-094E-8272-62964B00A40A}" type="datetime1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B0DEF-135D-450A-84FF-CA1E642F2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238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EE4546-5182-73CE-894E-4DC2F5C58E9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1444D-965E-89E5-766C-382398359902}"/>
              </a:ext>
            </a:extLst>
          </p:cNvPr>
          <p:cNvSpPr txBox="1"/>
          <p:nvPr/>
        </p:nvSpPr>
        <p:spPr>
          <a:xfrm>
            <a:off x="2048504" y="5043221"/>
            <a:ext cx="8655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안녕하세요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  <a:r>
              <a:rPr kumimoji="1" lang="ko-KR" altLang="en-US" dirty="0">
                <a:solidFill>
                  <a:schemeClr val="bg1"/>
                </a:solidFill>
              </a:rPr>
              <a:t> 본 실험에 </a:t>
            </a:r>
            <a:r>
              <a:rPr kumimoji="1" lang="ko-KR" altLang="en-US" dirty="0" err="1">
                <a:solidFill>
                  <a:schemeClr val="bg1"/>
                </a:solidFill>
              </a:rPr>
              <a:t>참가해주셔서</a:t>
            </a:r>
            <a:r>
              <a:rPr kumimoji="1" lang="ko-KR" altLang="en-US" dirty="0">
                <a:solidFill>
                  <a:schemeClr val="bg1"/>
                </a:solidFill>
              </a:rPr>
              <a:t> 감사합니다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  <a:p>
            <a:pPr algn="ctr"/>
            <a:endParaRPr kumimoji="1" lang="en-US" altLang="ko-Kore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이 실험은 이미지를 보고 느껴지는 각성의 정도를 응답하면 되는 간단한 실험입니다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  <a:br>
              <a:rPr kumimoji="1" lang="en-US" altLang="ko-KR" dirty="0">
                <a:solidFill>
                  <a:schemeClr val="bg1"/>
                </a:solidFill>
              </a:rPr>
            </a:br>
            <a:br>
              <a:rPr kumimoji="1" lang="en-US" altLang="ko-KR" dirty="0">
                <a:solidFill>
                  <a:schemeClr val="bg1"/>
                </a:solidFill>
              </a:rPr>
            </a:br>
            <a:r>
              <a:rPr kumimoji="1" lang="ko-KR" altLang="en-US" dirty="0">
                <a:solidFill>
                  <a:schemeClr val="bg1"/>
                </a:solidFill>
              </a:rPr>
              <a:t>다음 슬라이드부터 바로 실험 설명을 드리도록 하겠습니다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EAA3F2B-A48D-49F8-5BB6-3C6F5A5F8609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1699261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solidFill>
                  <a:sysClr val="window" lastClr="FFFFFF"/>
                </a:solidFill>
                <a:latin typeface="Century Gothic" panose="020B0502020202020204" pitchFamily="34" charset="0"/>
              </a:rPr>
              <a:t>Welcome!</a:t>
            </a:r>
            <a:endParaRPr kumimoji="0" lang="en-US" altLang="en-US" sz="60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8210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EE4546-5182-73CE-894E-4DC2F5C58E9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B080FC2-307F-08E4-4F3F-ACC491E05CC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400" y="1087200"/>
            <a:ext cx="7443200" cy="4186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91444D-965E-89E5-766C-382398359902}"/>
              </a:ext>
            </a:extLst>
          </p:cNvPr>
          <p:cNvSpPr txBox="1"/>
          <p:nvPr/>
        </p:nvSpPr>
        <p:spPr>
          <a:xfrm>
            <a:off x="3972842" y="5274000"/>
            <a:ext cx="446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위 화면이 나타나면 곧 실험이 시작됩니다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47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3CD7F5E-4A7D-9894-4F8F-026F7D17CC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F9915E-15B9-5504-0326-4A8A30C1BCC2}"/>
              </a:ext>
            </a:extLst>
          </p:cNvPr>
          <p:cNvSpPr txBox="1"/>
          <p:nvPr/>
        </p:nvSpPr>
        <p:spPr>
          <a:xfrm>
            <a:off x="1945419" y="5274000"/>
            <a:ext cx="8301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실험이 진행되는 동안 귀하는 화면에 제시되는 여러 개의 사진을 보시게 됩니다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  <a:p>
            <a:pPr algn="ctr"/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각 사진을 보고 귀하가 얼마나 크게 </a:t>
            </a:r>
            <a:r>
              <a:rPr kumimoji="1" lang="en-US" altLang="ko-KR" dirty="0">
                <a:solidFill>
                  <a:schemeClr val="bg1"/>
                </a:solidFill>
              </a:rPr>
              <a:t>“</a:t>
            </a:r>
            <a:r>
              <a:rPr kumimoji="1" lang="ko-KR" altLang="en-US" dirty="0">
                <a:solidFill>
                  <a:schemeClr val="bg1"/>
                </a:solidFill>
              </a:rPr>
              <a:t>각성</a:t>
            </a:r>
            <a:r>
              <a:rPr kumimoji="1" lang="en-US" altLang="ko-KR" dirty="0">
                <a:solidFill>
                  <a:schemeClr val="bg1"/>
                </a:solidFill>
              </a:rPr>
              <a:t>”</a:t>
            </a:r>
            <a:r>
              <a:rPr kumimoji="1" lang="ko-KR" altLang="en-US" dirty="0">
                <a:solidFill>
                  <a:schemeClr val="bg1"/>
                </a:solidFill>
              </a:rPr>
              <a:t>되었는지에 대해 응답하시면 됩니다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4" name="그림 13" descr="텍스트, 화면이(가) 표시된 사진&#10;&#10;자동 생성된 설명">
            <a:extLst>
              <a:ext uri="{FF2B5EF4-FFF2-40B4-BE49-F238E27FC236}">
                <a16:creationId xmlns:a16="http://schemas.microsoft.com/office/drawing/2014/main" id="{E30E49F0-8DF5-F35B-1365-DE2262E24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000" y="1087200"/>
            <a:ext cx="7443200" cy="41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7F18A75-3EA2-3C71-084C-9C0E39433592}"/>
              </a:ext>
            </a:extLst>
          </p:cNvPr>
          <p:cNvSpPr/>
          <p:nvPr/>
        </p:nvSpPr>
        <p:spPr>
          <a:xfrm>
            <a:off x="0" y="0"/>
            <a:ext cx="121896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180F97D-CCFB-AED9-18F8-C2B1DA39DEE5}"/>
              </a:ext>
            </a:extLst>
          </p:cNvPr>
          <p:cNvSpPr txBox="1">
            <a:spLocks/>
          </p:cNvSpPr>
          <p:nvPr/>
        </p:nvSpPr>
        <p:spPr>
          <a:xfrm>
            <a:off x="1425645" y="4391769"/>
            <a:ext cx="93383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endParaRPr kumimoji="1" lang="en-US" altLang="ko-Kore-KR" sz="1800" dirty="0">
              <a:solidFill>
                <a:schemeClr val="bg1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kumimoji="1" lang="en-US" altLang="ko-KR" sz="1800" dirty="0">
                <a:solidFill>
                  <a:schemeClr val="bg1"/>
                </a:solidFill>
              </a:rPr>
              <a:t>“</a:t>
            </a:r>
            <a:r>
              <a:rPr kumimoji="1" lang="ko-KR" altLang="en-US" sz="1800" dirty="0">
                <a:solidFill>
                  <a:schemeClr val="bg1"/>
                </a:solidFill>
              </a:rPr>
              <a:t>각성</a:t>
            </a:r>
            <a:r>
              <a:rPr kumimoji="1" lang="en-US" altLang="ko-KR" sz="1800" dirty="0">
                <a:solidFill>
                  <a:schemeClr val="bg1"/>
                </a:solidFill>
              </a:rPr>
              <a:t>”</a:t>
            </a:r>
            <a:r>
              <a:rPr kumimoji="1" lang="ko-KR" altLang="en-US" sz="1800" dirty="0">
                <a:solidFill>
                  <a:schemeClr val="bg1"/>
                </a:solidFill>
              </a:rPr>
              <a:t>은 자극에 반응을 보이는 생리적</a:t>
            </a:r>
            <a:r>
              <a:rPr kumimoji="1" lang="en-US" altLang="ko-KR" sz="1800" dirty="0">
                <a:solidFill>
                  <a:schemeClr val="bg1"/>
                </a:solidFill>
              </a:rPr>
              <a:t>, </a:t>
            </a:r>
            <a:r>
              <a:rPr kumimoji="1" lang="ko-KR" altLang="en-US" sz="1800" dirty="0">
                <a:solidFill>
                  <a:schemeClr val="bg1"/>
                </a:solidFill>
              </a:rPr>
              <a:t>심리적 상태입니다</a:t>
            </a:r>
            <a:r>
              <a:rPr kumimoji="1" lang="en-US" altLang="ko-KR" sz="1800" dirty="0">
                <a:solidFill>
                  <a:schemeClr val="bg1"/>
                </a:solidFill>
              </a:rPr>
              <a:t>.</a:t>
            </a:r>
            <a:r>
              <a:rPr kumimoji="1" lang="ko-KR" altLang="en-US" sz="1800" dirty="0">
                <a:solidFill>
                  <a:schemeClr val="bg1"/>
                </a:solidFill>
              </a:rPr>
              <a:t> </a:t>
            </a:r>
            <a:br>
              <a:rPr kumimoji="1" lang="en-US" altLang="ko-KR" sz="1800" dirty="0">
                <a:solidFill>
                  <a:schemeClr val="bg1"/>
                </a:solidFill>
              </a:rPr>
            </a:br>
            <a:br>
              <a:rPr kumimoji="1" lang="en-US" altLang="ko-KR" sz="1800" dirty="0">
                <a:solidFill>
                  <a:schemeClr val="bg1"/>
                </a:solidFill>
              </a:rPr>
            </a:br>
            <a:r>
              <a:rPr kumimoji="1" lang="ko-KR" altLang="en-US" sz="1800" dirty="0">
                <a:solidFill>
                  <a:schemeClr val="bg1"/>
                </a:solidFill>
              </a:rPr>
              <a:t>예를 들어 각성의 정도가 높을 때는 신남</a:t>
            </a:r>
            <a:r>
              <a:rPr kumimoji="1" lang="en-US" altLang="ko-KR" sz="1800" dirty="0">
                <a:solidFill>
                  <a:schemeClr val="bg1"/>
                </a:solidFill>
              </a:rPr>
              <a:t>,</a:t>
            </a:r>
            <a:r>
              <a:rPr kumimoji="1" lang="ko-KR" altLang="en-US" sz="1800" dirty="0">
                <a:solidFill>
                  <a:schemeClr val="bg1"/>
                </a:solidFill>
              </a:rPr>
              <a:t> 놀람</a:t>
            </a:r>
            <a:r>
              <a:rPr kumimoji="1" lang="en-US" altLang="ko-KR" sz="1800" dirty="0">
                <a:solidFill>
                  <a:schemeClr val="bg1"/>
                </a:solidFill>
              </a:rPr>
              <a:t>,</a:t>
            </a:r>
            <a:r>
              <a:rPr kumimoji="1" lang="ko-KR" altLang="en-US" sz="1800" dirty="0">
                <a:solidFill>
                  <a:schemeClr val="bg1"/>
                </a:solidFill>
              </a:rPr>
              <a:t> 두려움과 같은 감정들을 느낄 수 있으며</a:t>
            </a:r>
            <a:r>
              <a:rPr kumimoji="1" lang="en-US" altLang="ko-KR" sz="1800" dirty="0">
                <a:solidFill>
                  <a:schemeClr val="bg1"/>
                </a:solidFill>
              </a:rPr>
              <a:t>,</a:t>
            </a:r>
            <a:br>
              <a:rPr kumimoji="1" lang="en-US" altLang="ko-KR" sz="1800" dirty="0">
                <a:solidFill>
                  <a:schemeClr val="bg1"/>
                </a:solidFill>
              </a:rPr>
            </a:br>
            <a:r>
              <a:rPr kumimoji="1" lang="ko-KR" altLang="en-US" sz="1800" dirty="0">
                <a:solidFill>
                  <a:schemeClr val="bg1"/>
                </a:solidFill>
              </a:rPr>
              <a:t>각성의 정도가 낮을 때는 안정됨</a:t>
            </a:r>
            <a:r>
              <a:rPr kumimoji="1" lang="en-US" altLang="ko-KR" sz="1800" dirty="0">
                <a:solidFill>
                  <a:schemeClr val="bg1"/>
                </a:solidFill>
              </a:rPr>
              <a:t>,</a:t>
            </a:r>
            <a:r>
              <a:rPr kumimoji="1" lang="ko-KR" altLang="en-US" sz="1800" dirty="0">
                <a:solidFill>
                  <a:schemeClr val="bg1"/>
                </a:solidFill>
              </a:rPr>
              <a:t> 차분함</a:t>
            </a:r>
            <a:r>
              <a:rPr kumimoji="1" lang="en-US" altLang="ko-KR" sz="1800" dirty="0">
                <a:solidFill>
                  <a:schemeClr val="bg1"/>
                </a:solidFill>
              </a:rPr>
              <a:t>,</a:t>
            </a:r>
            <a:r>
              <a:rPr kumimoji="1" lang="ko-KR" altLang="en-US" sz="1800" dirty="0">
                <a:solidFill>
                  <a:schemeClr val="bg1"/>
                </a:solidFill>
              </a:rPr>
              <a:t>무료함과 같은 감정들을 느낄 수 있습니다</a:t>
            </a:r>
            <a:r>
              <a:rPr kumimoji="1" lang="en-US" altLang="ko-KR" sz="1800" dirty="0">
                <a:solidFill>
                  <a:schemeClr val="bg1"/>
                </a:solidFill>
              </a:rPr>
              <a:t>.</a:t>
            </a:r>
            <a:br>
              <a:rPr kumimoji="1" lang="en-US" altLang="ko-KR" sz="1800" dirty="0">
                <a:solidFill>
                  <a:schemeClr val="bg1"/>
                </a:solidFill>
              </a:rPr>
            </a:br>
            <a:br>
              <a:rPr kumimoji="1" lang="en-US" altLang="ko-KR" sz="1800" dirty="0">
                <a:solidFill>
                  <a:schemeClr val="bg1"/>
                </a:solidFill>
              </a:rPr>
            </a:br>
            <a:r>
              <a:rPr kumimoji="1" lang="ko-KR" altLang="en-US" sz="1800" dirty="0">
                <a:solidFill>
                  <a:schemeClr val="bg1"/>
                </a:solidFill>
              </a:rPr>
              <a:t>각성의 정도가 높을수록 높은 점수를</a:t>
            </a:r>
            <a:r>
              <a:rPr kumimoji="1" lang="en-US" altLang="ko-KR" sz="1800" dirty="0">
                <a:solidFill>
                  <a:schemeClr val="bg1"/>
                </a:solidFill>
              </a:rPr>
              <a:t>,</a:t>
            </a:r>
            <a:r>
              <a:rPr kumimoji="1" lang="ko-KR" altLang="en-US" sz="1800" dirty="0">
                <a:solidFill>
                  <a:schemeClr val="bg1"/>
                </a:solidFill>
              </a:rPr>
              <a:t> 각성의 정도가 낮을수록 낮은 점수를 매기게 됩니다</a:t>
            </a:r>
            <a:r>
              <a:rPr kumimoji="1" lang="en-US" altLang="ko-KR" sz="1800" dirty="0">
                <a:solidFill>
                  <a:schemeClr val="bg1"/>
                </a:solidFill>
              </a:rPr>
              <a:t>.</a:t>
            </a:r>
            <a:br>
              <a:rPr kumimoji="1" lang="en-US" altLang="ko-KR" sz="1800" dirty="0">
                <a:solidFill>
                  <a:schemeClr val="bg1"/>
                </a:solidFill>
              </a:rPr>
            </a:br>
            <a:endParaRPr kumimoji="1" lang="en-US" altLang="ko-Kore-KR" sz="1800" dirty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</a:pPr>
            <a:endParaRPr kumimoji="1" lang="en" altLang="ko-Kore-KR" sz="1800" dirty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</a:pPr>
            <a:endParaRPr kumimoji="1" lang="en" altLang="ko-Kore-KR" sz="1800" dirty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</a:pPr>
            <a:endParaRPr kumimoji="1" lang="ko-Kore-KR" altLang="en-US" sz="18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4E1BD4-BA2C-204F-2C67-4E688F98B45B}"/>
              </a:ext>
            </a:extLst>
          </p:cNvPr>
          <p:cNvSpPr txBox="1"/>
          <p:nvPr/>
        </p:nvSpPr>
        <p:spPr>
          <a:xfrm>
            <a:off x="4734973" y="496653"/>
            <a:ext cx="304047" cy="529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1C0393-16A3-19D8-F91F-796AA6020743}"/>
              </a:ext>
            </a:extLst>
          </p:cNvPr>
          <p:cNvSpPr txBox="1"/>
          <p:nvPr/>
        </p:nvSpPr>
        <p:spPr>
          <a:xfrm>
            <a:off x="7026861" y="494088"/>
            <a:ext cx="304047" cy="529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FE358C-1B17-54C3-5AD8-86E9B3683827}"/>
              </a:ext>
            </a:extLst>
          </p:cNvPr>
          <p:cNvSpPr txBox="1"/>
          <p:nvPr/>
        </p:nvSpPr>
        <p:spPr>
          <a:xfrm>
            <a:off x="8386166" y="494088"/>
            <a:ext cx="304047" cy="529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C2F65F-B198-4F61-D152-687686A40271}"/>
              </a:ext>
            </a:extLst>
          </p:cNvPr>
          <p:cNvSpPr txBox="1"/>
          <p:nvPr/>
        </p:nvSpPr>
        <p:spPr>
          <a:xfrm>
            <a:off x="10745177" y="494088"/>
            <a:ext cx="304047" cy="529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6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6498F6-B489-6DDD-0F76-EC54F7BA5076}"/>
              </a:ext>
            </a:extLst>
          </p:cNvPr>
          <p:cNvSpPr txBox="1"/>
          <p:nvPr/>
        </p:nvSpPr>
        <p:spPr>
          <a:xfrm>
            <a:off x="9614774" y="496653"/>
            <a:ext cx="304047" cy="529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02FC96-200F-58F2-B63F-3BEB6B8671B7}"/>
              </a:ext>
            </a:extLst>
          </p:cNvPr>
          <p:cNvSpPr txBox="1"/>
          <p:nvPr/>
        </p:nvSpPr>
        <p:spPr>
          <a:xfrm>
            <a:off x="5819573" y="496653"/>
            <a:ext cx="304047" cy="529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58F0F44-871E-441B-409F-6C89ED2B48FC}"/>
              </a:ext>
            </a:extLst>
          </p:cNvPr>
          <p:cNvCxnSpPr>
            <a:cxnSpLocks/>
          </p:cNvCxnSpPr>
          <p:nvPr/>
        </p:nvCxnSpPr>
        <p:spPr>
          <a:xfrm>
            <a:off x="6771166" y="4372427"/>
            <a:ext cx="2408466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528ED96-F22C-2359-7ED7-FEAAB2D33B81}"/>
              </a:ext>
            </a:extLst>
          </p:cNvPr>
          <p:cNvSpPr txBox="1"/>
          <p:nvPr/>
        </p:nvSpPr>
        <p:spPr>
          <a:xfrm>
            <a:off x="7714320" y="4107175"/>
            <a:ext cx="803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각성됨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0BA601D-4B39-6B58-D316-7383A03BE5F4}"/>
              </a:ext>
            </a:extLst>
          </p:cNvPr>
          <p:cNvCxnSpPr>
            <a:cxnSpLocks/>
          </p:cNvCxnSpPr>
          <p:nvPr/>
        </p:nvCxnSpPr>
        <p:spPr>
          <a:xfrm flipH="1" flipV="1">
            <a:off x="3034953" y="4386790"/>
            <a:ext cx="2440007" cy="995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2F90C70-1566-5846-2E43-25BB75601CCF}"/>
              </a:ext>
            </a:extLst>
          </p:cNvPr>
          <p:cNvSpPr txBox="1"/>
          <p:nvPr/>
        </p:nvSpPr>
        <p:spPr>
          <a:xfrm>
            <a:off x="3913408" y="4129177"/>
            <a:ext cx="1105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차분함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D5224BA-53ED-03E0-E062-083CEE8B2FF0}"/>
              </a:ext>
            </a:extLst>
          </p:cNvPr>
          <p:cNvGrpSpPr/>
          <p:nvPr/>
        </p:nvGrpSpPr>
        <p:grpSpPr>
          <a:xfrm>
            <a:off x="2444334" y="3828573"/>
            <a:ext cx="7321087" cy="838500"/>
            <a:chOff x="2521057" y="3749520"/>
            <a:chExt cx="7321087" cy="83850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E2D98B7-44D4-69D9-E5C1-2FC6DF28DF08}"/>
                </a:ext>
              </a:extLst>
            </p:cNvPr>
            <p:cNvGrpSpPr/>
            <p:nvPr/>
          </p:nvGrpSpPr>
          <p:grpSpPr>
            <a:xfrm>
              <a:off x="2521057" y="3749520"/>
              <a:ext cx="7321087" cy="838500"/>
              <a:chOff x="2519042" y="3663897"/>
              <a:chExt cx="7321087" cy="585169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DC88C21-EC79-0AD4-D4A5-2975466290F3}"/>
                  </a:ext>
                </a:extLst>
              </p:cNvPr>
              <p:cNvSpPr/>
              <p:nvPr/>
            </p:nvSpPr>
            <p:spPr>
              <a:xfrm>
                <a:off x="2519042" y="3663897"/>
                <a:ext cx="7284922" cy="58516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968EF7-A768-6257-EB7F-1CE8453F5704}"/>
                  </a:ext>
                </a:extLst>
              </p:cNvPr>
              <p:cNvSpPr txBox="1"/>
              <p:nvPr/>
            </p:nvSpPr>
            <p:spPr>
              <a:xfrm>
                <a:off x="2599649" y="3781790"/>
                <a:ext cx="345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1</a:t>
                </a:r>
                <a:endParaRPr kumimoji="1" lang="ko-Kore-KR" alt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D3EA677-F38E-B911-0DB7-C8E65554AE03}"/>
                  </a:ext>
                </a:extLst>
              </p:cNvPr>
              <p:cNvSpPr txBox="1"/>
              <p:nvPr/>
            </p:nvSpPr>
            <p:spPr>
              <a:xfrm>
                <a:off x="5294470" y="3780000"/>
                <a:ext cx="345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3</a:t>
                </a:r>
                <a:endParaRPr kumimoji="1" lang="ko-Kore-KR" alt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A18F2EE-6BAC-11EB-4161-24E481E1AF78}"/>
                  </a:ext>
                </a:extLst>
              </p:cNvPr>
              <p:cNvSpPr txBox="1"/>
              <p:nvPr/>
            </p:nvSpPr>
            <p:spPr>
              <a:xfrm>
                <a:off x="6748907" y="3780000"/>
                <a:ext cx="345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4</a:t>
                </a:r>
                <a:endParaRPr kumimoji="1" lang="ko-Kore-KR" altLang="en-US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2B1DB47-744C-B7EB-892F-CA3AD02278A4}"/>
                  </a:ext>
                </a:extLst>
              </p:cNvPr>
              <p:cNvSpPr txBox="1"/>
              <p:nvPr/>
            </p:nvSpPr>
            <p:spPr>
              <a:xfrm>
                <a:off x="9494958" y="3780000"/>
                <a:ext cx="345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6</a:t>
                </a:r>
                <a:endParaRPr kumimoji="1" lang="ko-Kore-KR" alt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A5E20E7-5878-6996-F798-33F2A079AB9A}"/>
                  </a:ext>
                </a:extLst>
              </p:cNvPr>
              <p:cNvSpPr txBox="1"/>
              <p:nvPr/>
            </p:nvSpPr>
            <p:spPr>
              <a:xfrm>
                <a:off x="8166252" y="3781790"/>
                <a:ext cx="345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5</a:t>
                </a:r>
                <a:endParaRPr kumimoji="1" lang="ko-Kore-KR" altLang="en-US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6828A7-FC82-C666-2328-C8E284EC5742}"/>
                  </a:ext>
                </a:extLst>
              </p:cNvPr>
              <p:cNvSpPr txBox="1"/>
              <p:nvPr/>
            </p:nvSpPr>
            <p:spPr>
              <a:xfrm>
                <a:off x="3861743" y="3781791"/>
                <a:ext cx="345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2</a:t>
                </a:r>
                <a:endParaRPr kumimoji="1" lang="ko-Kore-KR" altLang="en-US" dirty="0"/>
              </a:p>
            </p:txBody>
          </p:sp>
        </p:grp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F3039AD-6B6D-71DA-CB3A-8F5965B6C087}"/>
                </a:ext>
              </a:extLst>
            </p:cNvPr>
            <p:cNvCxnSpPr>
              <a:cxnSpLocks/>
            </p:cNvCxnSpPr>
            <p:nvPr/>
          </p:nvCxnSpPr>
          <p:spPr>
            <a:xfrm>
              <a:off x="7358763" y="4461532"/>
              <a:ext cx="1993694" cy="1478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92653C20-B2E6-CA1D-0FCB-792C0B4881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8567" y="4445109"/>
              <a:ext cx="2003127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1AA34A3-0107-ED0E-81EE-93E942588E46}"/>
              </a:ext>
            </a:extLst>
          </p:cNvPr>
          <p:cNvSpPr/>
          <p:nvPr/>
        </p:nvSpPr>
        <p:spPr>
          <a:xfrm>
            <a:off x="2444334" y="2090057"/>
            <a:ext cx="7284922" cy="173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dk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0DC9EC-49F7-4E05-FD58-FC808D2C4F46}"/>
              </a:ext>
            </a:extLst>
          </p:cNvPr>
          <p:cNvSpPr txBox="1"/>
          <p:nvPr/>
        </p:nvSpPr>
        <p:spPr>
          <a:xfrm>
            <a:off x="7922133" y="4264563"/>
            <a:ext cx="134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각성</a:t>
            </a:r>
            <a:r>
              <a:rPr kumimoji="1" lang="ko-KR" altLang="en-US" sz="1200" dirty="0"/>
              <a:t>됨</a:t>
            </a:r>
            <a:endParaRPr kumimoji="1" lang="ko-Kore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51E9AE2-F7F0-B87A-759D-4AE56708289C}"/>
              </a:ext>
            </a:extLst>
          </p:cNvPr>
          <p:cNvSpPr txBox="1"/>
          <p:nvPr/>
        </p:nvSpPr>
        <p:spPr>
          <a:xfrm>
            <a:off x="3394608" y="4263838"/>
            <a:ext cx="1144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각성되지</a:t>
            </a:r>
            <a:r>
              <a:rPr kumimoji="1" lang="ko-KR" altLang="en-US" sz="1200" dirty="0"/>
              <a:t> 않음</a:t>
            </a:r>
            <a:endParaRPr kumimoji="1" lang="ko-Kore-KR" altLang="en-US" sz="12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E6AD701-EC78-6432-3A69-02AC9F8A3D18}"/>
              </a:ext>
            </a:extLst>
          </p:cNvPr>
          <p:cNvGrpSpPr/>
          <p:nvPr/>
        </p:nvGrpSpPr>
        <p:grpSpPr>
          <a:xfrm>
            <a:off x="2576917" y="2235557"/>
            <a:ext cx="7033305" cy="1447843"/>
            <a:chOff x="2576917" y="2235557"/>
            <a:chExt cx="7033305" cy="1447843"/>
          </a:xfrm>
        </p:grpSpPr>
        <p:pic>
          <p:nvPicPr>
            <p:cNvPr id="45" name="그림 44" descr="텍스트, 클립아트이(가) 표시된 사진&#10;&#10;자동 생성된 설명">
              <a:extLst>
                <a:ext uri="{FF2B5EF4-FFF2-40B4-BE49-F238E27FC236}">
                  <a16:creationId xmlns:a16="http://schemas.microsoft.com/office/drawing/2014/main" id="{764D8B88-42A9-FEC0-B4FA-F8EA37C0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4400" y="2235600"/>
              <a:ext cx="1320800" cy="144780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4034FD6-0FF2-365E-A25F-EB95A86AE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7311" y="2235600"/>
              <a:ext cx="1295400" cy="1447800"/>
            </a:xfrm>
            <a:prstGeom prst="rect">
              <a:avLst/>
            </a:prstGeom>
          </p:spPr>
        </p:pic>
        <p:pic>
          <p:nvPicPr>
            <p:cNvPr id="7" name="그림 6" descr="텍스트, 클립아트이(가) 표시된 사진&#10;&#10;자동 생성된 설명">
              <a:extLst>
                <a:ext uri="{FF2B5EF4-FFF2-40B4-BE49-F238E27FC236}">
                  <a16:creationId xmlns:a16="http://schemas.microsoft.com/office/drawing/2014/main" id="{61E00A2F-A28A-7565-C6B6-0077DFAF1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14822" y="2235557"/>
              <a:ext cx="1295400" cy="1447800"/>
            </a:xfrm>
            <a:prstGeom prst="rect">
              <a:avLst/>
            </a:prstGeom>
          </p:spPr>
        </p:pic>
        <p:pic>
          <p:nvPicPr>
            <p:cNvPr id="11" name="그림 10" descr="텍스트, 클립아트이(가) 표시된 사진&#10;&#10;자동 생성된 설명">
              <a:extLst>
                <a:ext uri="{FF2B5EF4-FFF2-40B4-BE49-F238E27FC236}">
                  <a16:creationId xmlns:a16="http://schemas.microsoft.com/office/drawing/2014/main" id="{F3814FC9-D507-1E2E-D318-FC8570E5F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06889" y="2235600"/>
              <a:ext cx="1295400" cy="1447800"/>
            </a:xfrm>
            <a:prstGeom prst="rect">
              <a:avLst/>
            </a:prstGeom>
          </p:spPr>
        </p:pic>
        <p:pic>
          <p:nvPicPr>
            <p:cNvPr id="14" name="그림 13" descr="텍스트, 클립아트이(가) 표시된 사진&#10;&#10;자동 생성된 설명">
              <a:extLst>
                <a:ext uri="{FF2B5EF4-FFF2-40B4-BE49-F238E27FC236}">
                  <a16:creationId xmlns:a16="http://schemas.microsoft.com/office/drawing/2014/main" id="{5EBDD02F-2285-8C70-71E9-4ED9CF028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76917" y="2235600"/>
              <a:ext cx="1295400" cy="1447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4296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15283" y="1167137"/>
            <a:ext cx="9308869" cy="823595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/>
              <a:t>키보드 응답 안내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24163" y="2654955"/>
            <a:ext cx="10343674" cy="241114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273050" lvl="1" indent="0" algn="ctr">
              <a:lnSpc>
                <a:spcPct val="120000"/>
              </a:lnSpc>
              <a:spcAft>
                <a:spcPts val="1800"/>
              </a:spcAft>
              <a:buNone/>
              <a:defRPr/>
            </a:pPr>
            <a:r>
              <a:rPr lang="ko-KR" altLang="en-US" sz="1800" dirty="0"/>
              <a:t>실험에서 응답을 할 때에는 </a:t>
            </a:r>
            <a:r>
              <a:rPr lang="en-US" altLang="ko-KR" sz="1800" dirty="0"/>
              <a:t> </a:t>
            </a:r>
            <a:br>
              <a:rPr lang="en-US" altLang="ko-KR" sz="1800" dirty="0"/>
            </a:br>
            <a:r>
              <a:rPr lang="ko-KR" altLang="en-US" sz="1800" dirty="0"/>
              <a:t>키보드의 여섯 가지 키를 사용합니다</a:t>
            </a:r>
            <a:r>
              <a:rPr lang="en-US" altLang="ko-KR" sz="1800" dirty="0"/>
              <a:t>.</a:t>
            </a:r>
          </a:p>
          <a:p>
            <a:pPr marL="273050" lvl="1" indent="0" algn="ctr">
              <a:lnSpc>
                <a:spcPct val="120000"/>
              </a:lnSpc>
              <a:spcAft>
                <a:spcPts val="1800"/>
              </a:spcAft>
              <a:buNone/>
              <a:defRPr/>
            </a:pPr>
            <a:r>
              <a:rPr lang="en-US" altLang="ko-KR" sz="2000" b="1" dirty="0">
                <a:solidFill>
                  <a:srgbClr val="71C1EF"/>
                </a:solidFill>
              </a:rPr>
              <a:t>‘Z’</a:t>
            </a:r>
            <a:r>
              <a:rPr lang="en-US" altLang="ko-KR" sz="2000" dirty="0"/>
              <a:t> </a:t>
            </a:r>
            <a:r>
              <a:rPr lang="ko-KR" altLang="en-US" sz="1800" dirty="0"/>
              <a:t>키는 </a:t>
            </a:r>
            <a:r>
              <a:rPr lang="ko-KR" altLang="en-US" sz="1800" b="1" dirty="0">
                <a:solidFill>
                  <a:srgbClr val="71C1EF"/>
                </a:solidFill>
              </a:rPr>
              <a:t>왼손 약지</a:t>
            </a:r>
            <a:r>
              <a:rPr lang="en-US" altLang="ko-KR" sz="1800" dirty="0">
                <a:solidFill>
                  <a:srgbClr val="71C1EF"/>
                </a:solidFill>
              </a:rPr>
              <a:t>,</a:t>
            </a:r>
            <a:r>
              <a:rPr lang="ko-KR" altLang="en-US" sz="1800" dirty="0">
                <a:solidFill>
                  <a:srgbClr val="71C1EF"/>
                </a:solidFill>
              </a:rPr>
              <a:t> </a:t>
            </a:r>
            <a:r>
              <a:rPr lang="en-US" altLang="ko-KR" sz="2000" b="1" dirty="0">
                <a:solidFill>
                  <a:srgbClr val="71C1EF"/>
                </a:solidFill>
              </a:rPr>
              <a:t>‘X’</a:t>
            </a:r>
            <a:r>
              <a:rPr lang="en-US" altLang="ko-KR" sz="2000" dirty="0">
                <a:solidFill>
                  <a:srgbClr val="71C1EF"/>
                </a:solidFill>
              </a:rPr>
              <a:t> </a:t>
            </a:r>
            <a:r>
              <a:rPr lang="ko-KR" altLang="en-US" sz="1800" dirty="0"/>
              <a:t>키는 </a:t>
            </a:r>
            <a:r>
              <a:rPr lang="ko-KR" altLang="en-US" sz="1800" b="1" dirty="0">
                <a:solidFill>
                  <a:srgbClr val="71C1EF"/>
                </a:solidFill>
              </a:rPr>
              <a:t>왼손 중지</a:t>
            </a:r>
            <a:r>
              <a:rPr lang="en-US" altLang="ko-KR" sz="1800" dirty="0">
                <a:solidFill>
                  <a:srgbClr val="71C1EF"/>
                </a:solidFill>
              </a:rPr>
              <a:t>,</a:t>
            </a:r>
            <a:r>
              <a:rPr lang="ko-KR" altLang="en-US" sz="1800" dirty="0">
                <a:solidFill>
                  <a:srgbClr val="71C1EF"/>
                </a:solidFill>
              </a:rPr>
              <a:t> </a:t>
            </a:r>
            <a:r>
              <a:rPr lang="en-US" altLang="ko-KR" sz="2000" b="1" dirty="0">
                <a:solidFill>
                  <a:srgbClr val="71C1EF"/>
                </a:solidFill>
              </a:rPr>
              <a:t>‘C’</a:t>
            </a:r>
            <a:r>
              <a:rPr lang="en-US" altLang="ko-KR" sz="2000" dirty="0">
                <a:solidFill>
                  <a:srgbClr val="71C1EF"/>
                </a:solidFill>
              </a:rPr>
              <a:t> </a:t>
            </a:r>
            <a:r>
              <a:rPr lang="ko-KR" altLang="en-US" sz="1800" dirty="0"/>
              <a:t>키는 </a:t>
            </a:r>
            <a:r>
              <a:rPr lang="ko-KR" altLang="en-US" sz="1800" b="1" dirty="0">
                <a:solidFill>
                  <a:srgbClr val="71C1EF"/>
                </a:solidFill>
              </a:rPr>
              <a:t>왼손 검지</a:t>
            </a:r>
            <a:br>
              <a:rPr lang="en-US" altLang="ko-KR" sz="18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ko-KR" altLang="en-US" sz="1800" dirty="0"/>
              <a:t> </a:t>
            </a:r>
            <a:br>
              <a:rPr lang="en-US" altLang="ko-KR" sz="1800" dirty="0"/>
            </a:br>
            <a:r>
              <a:rPr lang="en-US" altLang="ko-KR" sz="2000" b="1" dirty="0">
                <a:solidFill>
                  <a:srgbClr val="A9D091"/>
                </a:solidFill>
              </a:rPr>
              <a:t>‘&lt;’</a:t>
            </a:r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800" dirty="0"/>
              <a:t>키는 </a:t>
            </a:r>
            <a:r>
              <a:rPr lang="ko-KR" altLang="en-US" sz="1800" b="1" dirty="0">
                <a:solidFill>
                  <a:srgbClr val="A9D091"/>
                </a:solidFill>
              </a:rPr>
              <a:t>오른손 검지</a:t>
            </a:r>
            <a:r>
              <a:rPr lang="en-US" altLang="ko-KR" sz="1800" dirty="0">
                <a:solidFill>
                  <a:srgbClr val="A9D091"/>
                </a:solidFill>
              </a:rPr>
              <a:t>,</a:t>
            </a:r>
            <a:r>
              <a:rPr lang="ko-KR" altLang="en-US" sz="1800" dirty="0">
                <a:solidFill>
                  <a:srgbClr val="A9D091"/>
                </a:solidFill>
              </a:rPr>
              <a:t> </a:t>
            </a:r>
            <a:r>
              <a:rPr lang="en-US" altLang="ko-KR" sz="2000" b="1" dirty="0">
                <a:solidFill>
                  <a:srgbClr val="A9D091"/>
                </a:solidFill>
              </a:rPr>
              <a:t>‘&gt;’</a:t>
            </a:r>
            <a:r>
              <a:rPr lang="en-US" altLang="ko-KR" sz="1800" dirty="0">
                <a:solidFill>
                  <a:srgbClr val="A9D091"/>
                </a:solidFill>
              </a:rPr>
              <a:t> </a:t>
            </a:r>
            <a:r>
              <a:rPr lang="ko-KR" altLang="en-US" sz="1800" dirty="0"/>
              <a:t>키는 </a:t>
            </a:r>
            <a:r>
              <a:rPr lang="ko-KR" altLang="en-US" sz="1800" b="1" dirty="0">
                <a:solidFill>
                  <a:srgbClr val="A9D091"/>
                </a:solidFill>
              </a:rPr>
              <a:t>오른손 중지</a:t>
            </a:r>
            <a:r>
              <a:rPr lang="en-US" altLang="ko-KR" sz="1800" b="1" dirty="0">
                <a:solidFill>
                  <a:srgbClr val="A9D091"/>
                </a:solidFill>
              </a:rPr>
              <a:t>,</a:t>
            </a:r>
            <a:r>
              <a:rPr lang="ko-KR" altLang="en-US" sz="1800" b="1" dirty="0">
                <a:solidFill>
                  <a:srgbClr val="A9D091"/>
                </a:solidFill>
              </a:rPr>
              <a:t> </a:t>
            </a:r>
            <a:br>
              <a:rPr lang="en-US" altLang="ko-KR" sz="18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sz="1800" b="1" dirty="0">
                <a:solidFill>
                  <a:srgbClr val="A9D091"/>
                </a:solidFill>
              </a:rPr>
              <a:t>’?’</a:t>
            </a:r>
            <a:r>
              <a:rPr lang="ko-KR" altLang="en-US" sz="1800" b="1" dirty="0">
                <a:solidFill>
                  <a:srgbClr val="A9D091"/>
                </a:solidFill>
              </a:rPr>
              <a:t>키는 오른손 약지로</a:t>
            </a:r>
            <a:r>
              <a:rPr lang="ko-KR" altLang="en-US" sz="1800" dirty="0">
                <a:solidFill>
                  <a:srgbClr val="A9D091"/>
                </a:solidFill>
              </a:rPr>
              <a:t> </a:t>
            </a:r>
            <a:r>
              <a:rPr lang="ko-KR" altLang="en-US" sz="1800" dirty="0"/>
              <a:t>누르시면 됩니다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sp>
        <p:nvSpPr>
          <p:cNvPr id="34" name="Rounded Rectangle 1">
            <a:extLst>
              <a:ext uri="{FF2B5EF4-FFF2-40B4-BE49-F238E27FC236}">
                <a16:creationId xmlns:a16="http://schemas.microsoft.com/office/drawing/2014/main" id="{EA6CA0E8-B9D2-4146-B915-34239396027C}"/>
              </a:ext>
            </a:extLst>
          </p:cNvPr>
          <p:cNvSpPr/>
          <p:nvPr/>
        </p:nvSpPr>
        <p:spPr>
          <a:xfrm>
            <a:off x="1527525" y="2171447"/>
            <a:ext cx="1263176" cy="51031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DF5F35-1079-8651-E219-BB43415DE595}"/>
              </a:ext>
            </a:extLst>
          </p:cNvPr>
          <p:cNvSpPr txBox="1"/>
          <p:nvPr/>
        </p:nvSpPr>
        <p:spPr>
          <a:xfrm>
            <a:off x="1717913" y="1589324"/>
            <a:ext cx="38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756808-C0F9-3945-200A-482282003205}"/>
              </a:ext>
            </a:extLst>
          </p:cNvPr>
          <p:cNvSpPr txBox="1"/>
          <p:nvPr/>
        </p:nvSpPr>
        <p:spPr>
          <a:xfrm>
            <a:off x="2681126" y="1597187"/>
            <a:ext cx="38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1EA6628-787A-5D2D-8769-6A44F36D90BE}"/>
              </a:ext>
            </a:extLst>
          </p:cNvPr>
          <p:cNvGrpSpPr/>
          <p:nvPr/>
        </p:nvGrpSpPr>
        <p:grpSpPr>
          <a:xfrm>
            <a:off x="1597286" y="1756358"/>
            <a:ext cx="1184169" cy="830497"/>
            <a:chOff x="1597286" y="1756358"/>
            <a:chExt cx="1184169" cy="830497"/>
          </a:xfrm>
        </p:grpSpPr>
        <p:grpSp>
          <p:nvGrpSpPr>
            <p:cNvPr id="25" name="Group 3">
              <a:extLst>
                <a:ext uri="{FF2B5EF4-FFF2-40B4-BE49-F238E27FC236}">
                  <a16:creationId xmlns:a16="http://schemas.microsoft.com/office/drawing/2014/main" id="{DA487814-3807-3D48-BEC3-AC1B29ED6E30}"/>
                </a:ext>
              </a:extLst>
            </p:cNvPr>
            <p:cNvGrpSpPr/>
            <p:nvPr/>
          </p:nvGrpSpPr>
          <p:grpSpPr>
            <a:xfrm>
              <a:off x="1994101" y="2279078"/>
              <a:ext cx="298204" cy="307777"/>
              <a:chOff x="5564391" y="4961865"/>
              <a:chExt cx="370880" cy="307777"/>
            </a:xfrm>
          </p:grpSpPr>
          <p:sp>
            <p:nvSpPr>
              <p:cNvPr id="27" name="Rounded Rectangle 1">
                <a:extLst>
                  <a:ext uri="{FF2B5EF4-FFF2-40B4-BE49-F238E27FC236}">
                    <a16:creationId xmlns:a16="http://schemas.microsoft.com/office/drawing/2014/main" id="{9979DD57-2FA2-074C-80FB-06DF71195CCB}"/>
                  </a:ext>
                </a:extLst>
              </p:cNvPr>
              <p:cNvSpPr/>
              <p:nvPr/>
            </p:nvSpPr>
            <p:spPr>
              <a:xfrm>
                <a:off x="5567870" y="4961934"/>
                <a:ext cx="367401" cy="294918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26" name="TextBox 1">
                <a:extLst>
                  <a:ext uri="{FF2B5EF4-FFF2-40B4-BE49-F238E27FC236}">
                    <a16:creationId xmlns:a16="http://schemas.microsoft.com/office/drawing/2014/main" id="{C61B8EFE-0B49-E044-994B-06988D26A1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64391" y="4961865"/>
                <a:ext cx="29540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X</a:t>
                </a:r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+mn-cs"/>
                </a:endParaRPr>
              </a:p>
            </p:txBody>
          </p:sp>
        </p:grpSp>
        <p:grpSp>
          <p:nvGrpSpPr>
            <p:cNvPr id="28" name="Group 3">
              <a:extLst>
                <a:ext uri="{FF2B5EF4-FFF2-40B4-BE49-F238E27FC236}">
                  <a16:creationId xmlns:a16="http://schemas.microsoft.com/office/drawing/2014/main" id="{48777618-CC12-8BC1-BF6B-B8AB7436F114}"/>
                </a:ext>
              </a:extLst>
            </p:cNvPr>
            <p:cNvGrpSpPr/>
            <p:nvPr/>
          </p:nvGrpSpPr>
          <p:grpSpPr>
            <a:xfrm>
              <a:off x="2384646" y="2277341"/>
              <a:ext cx="298204" cy="307777"/>
              <a:chOff x="5564391" y="4961865"/>
              <a:chExt cx="370880" cy="307777"/>
            </a:xfrm>
          </p:grpSpPr>
          <p:sp>
            <p:nvSpPr>
              <p:cNvPr id="29" name="Rounded Rectangle 1">
                <a:extLst>
                  <a:ext uri="{FF2B5EF4-FFF2-40B4-BE49-F238E27FC236}">
                    <a16:creationId xmlns:a16="http://schemas.microsoft.com/office/drawing/2014/main" id="{A6D87136-EE7D-3DC0-2E6C-78FF656EEE5D}"/>
                  </a:ext>
                </a:extLst>
              </p:cNvPr>
              <p:cNvSpPr/>
              <p:nvPr/>
            </p:nvSpPr>
            <p:spPr>
              <a:xfrm>
                <a:off x="5567870" y="4961934"/>
                <a:ext cx="367401" cy="294918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30" name="TextBox 1">
                <a:extLst>
                  <a:ext uri="{FF2B5EF4-FFF2-40B4-BE49-F238E27FC236}">
                    <a16:creationId xmlns:a16="http://schemas.microsoft.com/office/drawing/2014/main" id="{C2C72948-1AEE-D4A9-2042-FDB54530F2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64391" y="4961865"/>
                <a:ext cx="295408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</a:t>
                </a:r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+mn-cs"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CAD55E9-D73E-500A-31CD-5D13E4355F62}"/>
                </a:ext>
              </a:extLst>
            </p:cNvPr>
            <p:cNvSpPr txBox="1"/>
            <p:nvPr/>
          </p:nvSpPr>
          <p:spPr>
            <a:xfrm>
              <a:off x="1597286" y="1756800"/>
              <a:ext cx="384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ore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1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6739B1-E0DB-2A43-66EA-22964BF3590E}"/>
                </a:ext>
              </a:extLst>
            </p:cNvPr>
            <p:cNvSpPr txBox="1"/>
            <p:nvPr/>
          </p:nvSpPr>
          <p:spPr>
            <a:xfrm>
              <a:off x="2015402" y="1756358"/>
              <a:ext cx="384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ore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  <a:endParaRPr kumimoji="1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6CEB9AA-3C48-2656-3339-11E7F52A4F10}"/>
                </a:ext>
              </a:extLst>
            </p:cNvPr>
            <p:cNvSpPr txBox="1"/>
            <p:nvPr/>
          </p:nvSpPr>
          <p:spPr>
            <a:xfrm>
              <a:off x="2396515" y="1756800"/>
              <a:ext cx="384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ore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  <a:endParaRPr kumimoji="1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0" name="Group 3">
              <a:extLst>
                <a:ext uri="{FF2B5EF4-FFF2-40B4-BE49-F238E27FC236}">
                  <a16:creationId xmlns:a16="http://schemas.microsoft.com/office/drawing/2014/main" id="{9E4143C2-D677-3F88-6C35-580B5F3C20F1}"/>
                </a:ext>
              </a:extLst>
            </p:cNvPr>
            <p:cNvGrpSpPr/>
            <p:nvPr/>
          </p:nvGrpSpPr>
          <p:grpSpPr>
            <a:xfrm>
              <a:off x="1597286" y="2277340"/>
              <a:ext cx="298204" cy="307777"/>
              <a:chOff x="5564391" y="4961865"/>
              <a:chExt cx="370880" cy="307777"/>
            </a:xfrm>
          </p:grpSpPr>
          <p:sp>
            <p:nvSpPr>
              <p:cNvPr id="61" name="Rounded Rectangle 1">
                <a:extLst>
                  <a:ext uri="{FF2B5EF4-FFF2-40B4-BE49-F238E27FC236}">
                    <a16:creationId xmlns:a16="http://schemas.microsoft.com/office/drawing/2014/main" id="{F396B797-BF96-149B-00C8-009B904D0BF5}"/>
                  </a:ext>
                </a:extLst>
              </p:cNvPr>
              <p:cNvSpPr/>
              <p:nvPr/>
            </p:nvSpPr>
            <p:spPr>
              <a:xfrm>
                <a:off x="5567870" y="4961934"/>
                <a:ext cx="367401" cy="294918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62" name="TextBox 1">
                <a:extLst>
                  <a:ext uri="{FF2B5EF4-FFF2-40B4-BE49-F238E27FC236}">
                    <a16:creationId xmlns:a16="http://schemas.microsoft.com/office/drawing/2014/main" id="{A5F7EADF-2671-D320-DB6B-30D44D68ED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64391" y="4961865"/>
                <a:ext cx="29540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Z</a:t>
                </a:r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+mn-cs"/>
                </a:endParaRPr>
              </a:p>
            </p:txBody>
          </p:sp>
        </p:grp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FA9C4B91-884B-40AC-9A0B-38F00F0C5F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9773"/>
          <a:stretch/>
        </p:blipFill>
        <p:spPr>
          <a:xfrm rot="1023510">
            <a:off x="1302518" y="2498073"/>
            <a:ext cx="1600671" cy="2076800"/>
          </a:xfrm>
          <a:prstGeom prst="rect">
            <a:avLst/>
          </a:prstGeom>
        </p:spPr>
      </p:pic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B8F0F52C-2611-BF16-014F-67CA476AF375}"/>
              </a:ext>
            </a:extLst>
          </p:cNvPr>
          <p:cNvGrpSpPr/>
          <p:nvPr/>
        </p:nvGrpSpPr>
        <p:grpSpPr>
          <a:xfrm>
            <a:off x="9838263" y="1756800"/>
            <a:ext cx="1290933" cy="926020"/>
            <a:chOff x="9838263" y="1908144"/>
            <a:chExt cx="1290933" cy="926020"/>
          </a:xfrm>
        </p:grpSpPr>
        <p:grpSp>
          <p:nvGrpSpPr>
            <p:cNvPr id="185" name="Group 3">
              <a:extLst>
                <a:ext uri="{FF2B5EF4-FFF2-40B4-BE49-F238E27FC236}">
                  <a16:creationId xmlns:a16="http://schemas.microsoft.com/office/drawing/2014/main" id="{54AF6841-7307-1097-5DB1-32AD00CDB890}"/>
                </a:ext>
              </a:extLst>
            </p:cNvPr>
            <p:cNvGrpSpPr/>
            <p:nvPr/>
          </p:nvGrpSpPr>
          <p:grpSpPr>
            <a:xfrm>
              <a:off x="10304839" y="2431478"/>
              <a:ext cx="298204" cy="307777"/>
              <a:chOff x="5564391" y="4961865"/>
              <a:chExt cx="370880" cy="307777"/>
            </a:xfrm>
          </p:grpSpPr>
          <p:sp>
            <p:nvSpPr>
              <p:cNvPr id="196" name="Rounded Rectangle 1">
                <a:extLst>
                  <a:ext uri="{FF2B5EF4-FFF2-40B4-BE49-F238E27FC236}">
                    <a16:creationId xmlns:a16="http://schemas.microsoft.com/office/drawing/2014/main" id="{32B285DC-F145-0C30-4F95-6D0A8124A1D6}"/>
                  </a:ext>
                </a:extLst>
              </p:cNvPr>
              <p:cNvSpPr/>
              <p:nvPr/>
            </p:nvSpPr>
            <p:spPr>
              <a:xfrm>
                <a:off x="5567870" y="4961934"/>
                <a:ext cx="367401" cy="294918"/>
              </a:xfrm>
              <a:prstGeom prst="round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TextBox 1">
                <a:extLst>
                  <a:ext uri="{FF2B5EF4-FFF2-40B4-BE49-F238E27FC236}">
                    <a16:creationId xmlns:a16="http://schemas.microsoft.com/office/drawing/2014/main" id="{6839C2C4-5B4C-67C3-45D0-B127377AD5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64391" y="4961865"/>
                <a:ext cx="29540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ko-KR" sz="1400" dirty="0">
                    <a:solidFill>
                      <a:schemeClr val="bg1"/>
                    </a:solidFill>
                  </a:rPr>
                  <a:t>&gt;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6" name="Rounded Rectangle 1">
              <a:extLst>
                <a:ext uri="{FF2B5EF4-FFF2-40B4-BE49-F238E27FC236}">
                  <a16:creationId xmlns:a16="http://schemas.microsoft.com/office/drawing/2014/main" id="{40192F8C-D421-E50A-680E-045C5FF2F619}"/>
                </a:ext>
              </a:extLst>
            </p:cNvPr>
            <p:cNvSpPr/>
            <p:nvPr/>
          </p:nvSpPr>
          <p:spPr>
            <a:xfrm>
              <a:off x="9838263" y="2323847"/>
              <a:ext cx="1263176" cy="51031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7" name="Group 3">
              <a:extLst>
                <a:ext uri="{FF2B5EF4-FFF2-40B4-BE49-F238E27FC236}">
                  <a16:creationId xmlns:a16="http://schemas.microsoft.com/office/drawing/2014/main" id="{ADAB377F-57B2-3BC7-1CAB-89B97C63D947}"/>
                </a:ext>
              </a:extLst>
            </p:cNvPr>
            <p:cNvGrpSpPr/>
            <p:nvPr/>
          </p:nvGrpSpPr>
          <p:grpSpPr>
            <a:xfrm>
              <a:off x="10695384" y="2429741"/>
              <a:ext cx="298204" cy="307777"/>
              <a:chOff x="5564391" y="4961865"/>
              <a:chExt cx="370880" cy="307777"/>
            </a:xfrm>
          </p:grpSpPr>
          <p:sp>
            <p:nvSpPr>
              <p:cNvPr id="194" name="Rounded Rectangle 1">
                <a:extLst>
                  <a:ext uri="{FF2B5EF4-FFF2-40B4-BE49-F238E27FC236}">
                    <a16:creationId xmlns:a16="http://schemas.microsoft.com/office/drawing/2014/main" id="{6FE70AF9-D274-1176-FF57-33BCD76291AF}"/>
                  </a:ext>
                </a:extLst>
              </p:cNvPr>
              <p:cNvSpPr/>
              <p:nvPr/>
            </p:nvSpPr>
            <p:spPr>
              <a:xfrm>
                <a:off x="5567870" y="4961934"/>
                <a:ext cx="367401" cy="294918"/>
              </a:xfrm>
              <a:prstGeom prst="round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5" name="TextBox 1">
                <a:extLst>
                  <a:ext uri="{FF2B5EF4-FFF2-40B4-BE49-F238E27FC236}">
                    <a16:creationId xmlns:a16="http://schemas.microsoft.com/office/drawing/2014/main" id="{42CD4AB5-86F5-699F-2532-4228968B9F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64391" y="4961865"/>
                <a:ext cx="29540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ko-KR" sz="1400" dirty="0">
                    <a:solidFill>
                      <a:schemeClr val="bg1"/>
                    </a:solidFill>
                  </a:rPr>
                  <a:t>?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8" name="Group 3">
              <a:extLst>
                <a:ext uri="{FF2B5EF4-FFF2-40B4-BE49-F238E27FC236}">
                  <a16:creationId xmlns:a16="http://schemas.microsoft.com/office/drawing/2014/main" id="{24C975F9-D199-BB2A-4410-F74142C60F6D}"/>
                </a:ext>
              </a:extLst>
            </p:cNvPr>
            <p:cNvGrpSpPr/>
            <p:nvPr/>
          </p:nvGrpSpPr>
          <p:grpSpPr>
            <a:xfrm>
              <a:off x="9925718" y="2429809"/>
              <a:ext cx="295407" cy="308354"/>
              <a:chOff x="5567870" y="4961934"/>
              <a:chExt cx="367401" cy="308354"/>
            </a:xfrm>
          </p:grpSpPr>
          <p:sp>
            <p:nvSpPr>
              <p:cNvPr id="192" name="Rounded Rectangle 1">
                <a:extLst>
                  <a:ext uri="{FF2B5EF4-FFF2-40B4-BE49-F238E27FC236}">
                    <a16:creationId xmlns:a16="http://schemas.microsoft.com/office/drawing/2014/main" id="{C18956E7-C042-C833-7C9F-4A575CBD19D2}"/>
                  </a:ext>
                </a:extLst>
              </p:cNvPr>
              <p:cNvSpPr/>
              <p:nvPr/>
            </p:nvSpPr>
            <p:spPr>
              <a:xfrm>
                <a:off x="5567870" y="4961934"/>
                <a:ext cx="367401" cy="294918"/>
              </a:xfrm>
              <a:prstGeom prst="round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3" name="TextBox 1">
                <a:extLst>
                  <a:ext uri="{FF2B5EF4-FFF2-40B4-BE49-F238E27FC236}">
                    <a16:creationId xmlns:a16="http://schemas.microsoft.com/office/drawing/2014/main" id="{024D2AE1-601C-4DB1-9C9A-1449C4A912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71777" y="4962511"/>
                <a:ext cx="29540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ko-KR" sz="1400" dirty="0">
                    <a:solidFill>
                      <a:schemeClr val="bg1"/>
                    </a:solidFill>
                  </a:rPr>
                  <a:t>&lt;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3C9CC64E-406E-EE57-A445-1DE3E694C517}"/>
                </a:ext>
              </a:extLst>
            </p:cNvPr>
            <p:cNvSpPr txBox="1"/>
            <p:nvPr/>
          </p:nvSpPr>
          <p:spPr>
            <a:xfrm>
              <a:off x="9908024" y="1908144"/>
              <a:ext cx="384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4</a:t>
              </a:r>
              <a:endParaRPr kumimoji="1" lang="ko-Kore-KR" altLang="en-US" dirty="0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00697F2C-9F46-2E12-568E-D843268EFDB8}"/>
                </a:ext>
              </a:extLst>
            </p:cNvPr>
            <p:cNvSpPr txBox="1"/>
            <p:nvPr/>
          </p:nvSpPr>
          <p:spPr>
            <a:xfrm>
              <a:off x="10326140" y="1908758"/>
              <a:ext cx="384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5</a:t>
              </a:r>
              <a:endParaRPr kumimoji="1" lang="ko-Kore-KR" altLang="en-US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CD2D9EF8-0AFB-BBED-CC8E-0181C1A11A26}"/>
                </a:ext>
              </a:extLst>
            </p:cNvPr>
            <p:cNvSpPr txBox="1"/>
            <p:nvPr/>
          </p:nvSpPr>
          <p:spPr>
            <a:xfrm>
              <a:off x="10744256" y="1908144"/>
              <a:ext cx="384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6</a:t>
              </a:r>
              <a:endParaRPr kumimoji="1" lang="ko-Kore-KR" altLang="en-US" dirty="0"/>
            </a:p>
          </p:txBody>
        </p:sp>
      </p:grpSp>
      <p:pic>
        <p:nvPicPr>
          <p:cNvPr id="100" name="그림 99">
            <a:extLst>
              <a:ext uri="{FF2B5EF4-FFF2-40B4-BE49-F238E27FC236}">
                <a16:creationId xmlns:a16="http://schemas.microsoft.com/office/drawing/2014/main" id="{EB14DD0F-79BF-9C67-E904-ABFAF9ADEA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27"/>
          <a:stretch/>
        </p:blipFill>
        <p:spPr>
          <a:xfrm rot="20431748">
            <a:off x="9745906" y="2536414"/>
            <a:ext cx="1592906" cy="207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1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3CD7F5E-4A7D-9894-4F8F-026F7D17CC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그림 23" descr="텍스트, 화면이(가) 표시된 사진&#10;&#10;자동 생성된 설명">
            <a:extLst>
              <a:ext uri="{FF2B5EF4-FFF2-40B4-BE49-F238E27FC236}">
                <a16:creationId xmlns:a16="http://schemas.microsoft.com/office/drawing/2014/main" id="{E5633508-5C49-62AC-000C-74A1663E9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000" y="1087200"/>
            <a:ext cx="7443200" cy="418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F39F34-9C3A-AEA6-B8B2-2F1DD2632FF5}"/>
              </a:ext>
            </a:extLst>
          </p:cNvPr>
          <p:cNvSpPr txBox="1"/>
          <p:nvPr/>
        </p:nvSpPr>
        <p:spPr>
          <a:xfrm>
            <a:off x="1249376" y="4826675"/>
            <a:ext cx="96932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각 사진이 제시되면 귀하가 느끼신 </a:t>
            </a:r>
            <a:r>
              <a:rPr kumimoji="1" lang="ko-KR" altLang="en-US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각성의 정도를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6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점 척도로 응답해주시면 됩니다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위에 제시된 키보드 배열에 따라 매우 </a:t>
            </a:r>
            <a:r>
              <a:rPr kumimoji="1" lang="ko-KR" altLang="en-US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각성됨을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느꼈다면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6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점에 해당하는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“?”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키를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,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</a:t>
            </a:r>
            <a:b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</a:b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전혀 </a:t>
            </a:r>
            <a:r>
              <a:rPr kumimoji="1" lang="ko-KR" altLang="en-US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각성되지 않았다면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1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점에 해당하는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“Z”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키를 눌러주세요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사진에 해당하는 각성의 정도가 어땠는지 깊이 고민하기보다는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,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</a:t>
            </a:r>
            <a:b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</a:b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사진을 보고 생기는 순간적인 느낌을 보고해주시면  됩니다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86C3D5B-E10D-46C2-5DC7-868CB00AB768}"/>
              </a:ext>
            </a:extLst>
          </p:cNvPr>
          <p:cNvGrpSpPr/>
          <p:nvPr/>
        </p:nvGrpSpPr>
        <p:grpSpPr>
          <a:xfrm>
            <a:off x="4380599" y="212400"/>
            <a:ext cx="3430800" cy="1371600"/>
            <a:chOff x="4592272" y="390636"/>
            <a:chExt cx="3047129" cy="1193364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C38AA4CA-6806-6B9B-7CF6-087FAE2B98DF}"/>
                </a:ext>
              </a:extLst>
            </p:cNvPr>
            <p:cNvGrpSpPr/>
            <p:nvPr/>
          </p:nvGrpSpPr>
          <p:grpSpPr>
            <a:xfrm>
              <a:off x="4634864" y="390636"/>
              <a:ext cx="3004537" cy="1193364"/>
              <a:chOff x="4861831" y="377392"/>
              <a:chExt cx="3004537" cy="1193364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A3F60C7A-215B-37B1-764E-C94565F2B69F}"/>
                  </a:ext>
                </a:extLst>
              </p:cNvPr>
              <p:cNvSpPr txBox="1"/>
              <p:nvPr/>
            </p:nvSpPr>
            <p:spPr>
              <a:xfrm>
                <a:off x="6816692" y="1323907"/>
                <a:ext cx="10496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800" dirty="0">
                    <a:solidFill>
                      <a:schemeClr val="bg1"/>
                    </a:solidFill>
                  </a:rPr>
                  <a:t>매우 각성됨</a:t>
                </a:r>
                <a:endParaRPr kumimoji="1" lang="ko-Kore-KR" altLang="en-US" sz="8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5CD1224E-AD0E-E55D-9B93-1D4290ED6601}"/>
                  </a:ext>
                </a:extLst>
              </p:cNvPr>
              <p:cNvGrpSpPr/>
              <p:nvPr/>
            </p:nvGrpSpPr>
            <p:grpSpPr>
              <a:xfrm>
                <a:off x="4861831" y="377392"/>
                <a:ext cx="2954655" cy="1193364"/>
                <a:chOff x="3923680" y="299607"/>
                <a:chExt cx="2954655" cy="1193364"/>
              </a:xfrm>
            </p:grpSpPr>
            <p:sp>
              <p:nvSpPr>
                <p:cNvPr id="108" name="Rounded Rectangle 1">
                  <a:extLst>
                    <a:ext uri="{FF2B5EF4-FFF2-40B4-BE49-F238E27FC236}">
                      <a16:creationId xmlns:a16="http://schemas.microsoft.com/office/drawing/2014/main" id="{91D408A3-6F23-4C6B-7B6C-7F690F6E0521}"/>
                    </a:ext>
                  </a:extLst>
                </p:cNvPr>
                <p:cNvSpPr/>
                <p:nvPr/>
              </p:nvSpPr>
              <p:spPr>
                <a:xfrm>
                  <a:off x="3923680" y="670357"/>
                  <a:ext cx="2954655" cy="822614"/>
                </a:xfrm>
                <a:prstGeom prst="roundRect">
                  <a:avLst/>
                </a:prstGeom>
                <a:noFill/>
                <a:ln w="190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4E9B7860-BF92-8A68-4AC3-36F8ED564093}"/>
                    </a:ext>
                  </a:extLst>
                </p:cNvPr>
                <p:cNvGrpSpPr/>
                <p:nvPr/>
              </p:nvGrpSpPr>
              <p:grpSpPr>
                <a:xfrm>
                  <a:off x="4255426" y="299607"/>
                  <a:ext cx="1184169" cy="932349"/>
                  <a:chOff x="1597286" y="1673226"/>
                  <a:chExt cx="1184169" cy="932349"/>
                </a:xfrm>
              </p:grpSpPr>
              <p:grpSp>
                <p:nvGrpSpPr>
                  <p:cNvPr id="123" name="Group 3">
                    <a:extLst>
                      <a:ext uri="{FF2B5EF4-FFF2-40B4-BE49-F238E27FC236}">
                        <a16:creationId xmlns:a16="http://schemas.microsoft.com/office/drawing/2014/main" id="{5F74A9AF-409F-D9C1-D7B0-2540C62F540C}"/>
                      </a:ext>
                    </a:extLst>
                  </p:cNvPr>
                  <p:cNvGrpSpPr/>
                  <p:nvPr/>
                </p:nvGrpSpPr>
                <p:grpSpPr>
                  <a:xfrm>
                    <a:off x="1996902" y="2279147"/>
                    <a:ext cx="295407" cy="326428"/>
                    <a:chOff x="5567870" y="4961934"/>
                    <a:chExt cx="367401" cy="326428"/>
                  </a:xfrm>
                </p:grpSpPr>
                <p:sp>
                  <p:nvSpPr>
                    <p:cNvPr id="133" name="Rounded Rectangle 1">
                      <a:extLst>
                        <a:ext uri="{FF2B5EF4-FFF2-40B4-BE49-F238E27FC236}">
                          <a16:creationId xmlns:a16="http://schemas.microsoft.com/office/drawing/2014/main" id="{16F5DACE-E8B5-1FA0-D5FE-F077DE75B3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7870" y="4961934"/>
                      <a:ext cx="367401" cy="294918"/>
                    </a:xfrm>
                    <a:prstGeom prst="roundRect">
                      <a:avLst/>
                    </a:prstGeom>
                    <a:ln/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  <p:sp>
                  <p:nvSpPr>
                    <p:cNvPr id="134" name="TextBox 1">
                      <a:extLst>
                        <a:ext uri="{FF2B5EF4-FFF2-40B4-BE49-F238E27FC236}">
                          <a16:creationId xmlns:a16="http://schemas.microsoft.com/office/drawing/2014/main" id="{CF11C5E9-BDE0-115A-D09C-AB87C2D9034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88159" y="4980585"/>
                      <a:ext cx="295408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X</a:t>
                      </a:r>
                      <a:endParaRPr kumimoji="0" lang="ko-KR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24" name="Group 3">
                    <a:extLst>
                      <a:ext uri="{FF2B5EF4-FFF2-40B4-BE49-F238E27FC236}">
                        <a16:creationId xmlns:a16="http://schemas.microsoft.com/office/drawing/2014/main" id="{7EC3B44C-1192-BF43-5AA8-72D3CA0FF59A}"/>
                      </a:ext>
                    </a:extLst>
                  </p:cNvPr>
                  <p:cNvGrpSpPr/>
                  <p:nvPr/>
                </p:nvGrpSpPr>
                <p:grpSpPr>
                  <a:xfrm>
                    <a:off x="2387447" y="2277410"/>
                    <a:ext cx="295407" cy="326428"/>
                    <a:chOff x="5567870" y="4961934"/>
                    <a:chExt cx="367401" cy="326428"/>
                  </a:xfrm>
                </p:grpSpPr>
                <p:sp>
                  <p:nvSpPr>
                    <p:cNvPr id="131" name="Rounded Rectangle 1">
                      <a:extLst>
                        <a:ext uri="{FF2B5EF4-FFF2-40B4-BE49-F238E27FC236}">
                          <a16:creationId xmlns:a16="http://schemas.microsoft.com/office/drawing/2014/main" id="{E722C55D-3BE8-047F-1100-267052CE67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7870" y="4961934"/>
                      <a:ext cx="367401" cy="294918"/>
                    </a:xfrm>
                    <a:prstGeom prst="roundRect">
                      <a:avLst/>
                    </a:prstGeom>
                    <a:ln/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  <p:sp>
                  <p:nvSpPr>
                    <p:cNvPr id="132" name="TextBox 1">
                      <a:extLst>
                        <a:ext uri="{FF2B5EF4-FFF2-40B4-BE49-F238E27FC236}">
                          <a16:creationId xmlns:a16="http://schemas.microsoft.com/office/drawing/2014/main" id="{C17151C3-5311-1622-B719-D3DACC86B7A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88159" y="4980585"/>
                      <a:ext cx="295408" cy="307777"/>
                    </a:xfrm>
                    <a:prstGeom prst="rect">
                      <a:avLst/>
                    </a:prstGeom>
                    <a:noFill/>
                    <a:ln w="635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wrap="squar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C</a:t>
                      </a:r>
                      <a:endParaRPr kumimoji="0" lang="ko-KR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5B90226D-4D0B-A446-AD86-C8FEBFCAB80A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286" y="1675801"/>
                    <a:ext cx="384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ko-Kore-KR" sz="180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rPr>
                      <a:t>1</a:t>
                    </a:r>
                    <a:endParaRPr kumimoji="1" lang="ko-Kore-KR" altLang="en-US" sz="180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AA1E0114-DBA1-59E7-93B8-D6C2C68686B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4516" y="1673226"/>
                    <a:ext cx="384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ko-Kore-KR" sz="180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rPr>
                      <a:t>2</a:t>
                    </a:r>
                    <a:endParaRPr kumimoji="1" lang="ko-Kore-KR" altLang="en-US" sz="180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B53A11D8-498A-7CE7-6277-F51B0EAAB9FD}"/>
                      </a:ext>
                    </a:extLst>
                  </p:cNvPr>
                  <p:cNvSpPr txBox="1"/>
                  <p:nvPr/>
                </p:nvSpPr>
                <p:spPr>
                  <a:xfrm>
                    <a:off x="2396515" y="1674990"/>
                    <a:ext cx="384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ko-Kore-KR" sz="180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rPr>
                      <a:t>3</a:t>
                    </a:r>
                    <a:endParaRPr kumimoji="1" lang="ko-Kore-KR" altLang="en-US" sz="180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28" name="Group 3">
                    <a:extLst>
                      <a:ext uri="{FF2B5EF4-FFF2-40B4-BE49-F238E27FC236}">
                        <a16:creationId xmlns:a16="http://schemas.microsoft.com/office/drawing/2014/main" id="{84DEF7BD-8E77-5824-3D8B-B312A3ADF9E7}"/>
                      </a:ext>
                    </a:extLst>
                  </p:cNvPr>
                  <p:cNvGrpSpPr/>
                  <p:nvPr/>
                </p:nvGrpSpPr>
                <p:grpSpPr>
                  <a:xfrm>
                    <a:off x="1600087" y="2277409"/>
                    <a:ext cx="295407" cy="326428"/>
                    <a:chOff x="5567870" y="4961934"/>
                    <a:chExt cx="367401" cy="326428"/>
                  </a:xfrm>
                </p:grpSpPr>
                <p:sp>
                  <p:nvSpPr>
                    <p:cNvPr id="129" name="Rounded Rectangle 1">
                      <a:extLst>
                        <a:ext uri="{FF2B5EF4-FFF2-40B4-BE49-F238E27FC236}">
                          <a16:creationId xmlns:a16="http://schemas.microsoft.com/office/drawing/2014/main" id="{EF04EE3A-5E58-990C-EDBC-32184B86E7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7870" y="4961934"/>
                      <a:ext cx="367401" cy="294918"/>
                    </a:xfrm>
                    <a:prstGeom prst="roundRect">
                      <a:avLst/>
                    </a:prstGeom>
                    <a:ln/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  <p:sp>
                  <p:nvSpPr>
                    <p:cNvPr id="130" name="TextBox 1">
                      <a:extLst>
                        <a:ext uri="{FF2B5EF4-FFF2-40B4-BE49-F238E27FC236}">
                          <a16:creationId xmlns:a16="http://schemas.microsoft.com/office/drawing/2014/main" id="{89D9B3AC-A5EC-5192-0F5C-822901B0886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88159" y="4980585"/>
                      <a:ext cx="295408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Z</a:t>
                      </a:r>
                      <a:endParaRPr kumimoji="0" lang="ko-KR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D72B9651-7F03-DBF6-4C5B-C590E8731654}"/>
                    </a:ext>
                  </a:extLst>
                </p:cNvPr>
                <p:cNvGrpSpPr/>
                <p:nvPr/>
              </p:nvGrpSpPr>
              <p:grpSpPr>
                <a:xfrm>
                  <a:off x="5444929" y="301371"/>
                  <a:ext cx="1158688" cy="927697"/>
                  <a:chOff x="9299793" y="369532"/>
                  <a:chExt cx="1158688" cy="927697"/>
                </a:xfrm>
              </p:grpSpPr>
              <p:grpSp>
                <p:nvGrpSpPr>
                  <p:cNvPr id="111" name="Group 3">
                    <a:extLst>
                      <a:ext uri="{FF2B5EF4-FFF2-40B4-BE49-F238E27FC236}">
                        <a16:creationId xmlns:a16="http://schemas.microsoft.com/office/drawing/2014/main" id="{57005D9E-049F-F779-A4D5-1EC9DC152E18}"/>
                      </a:ext>
                    </a:extLst>
                  </p:cNvPr>
                  <p:cNvGrpSpPr/>
                  <p:nvPr/>
                </p:nvGrpSpPr>
                <p:grpSpPr>
                  <a:xfrm>
                    <a:off x="9694075" y="970732"/>
                    <a:ext cx="295407" cy="326497"/>
                    <a:chOff x="5567870" y="4950302"/>
                    <a:chExt cx="367401" cy="326497"/>
                  </a:xfrm>
                </p:grpSpPr>
                <p:sp>
                  <p:nvSpPr>
                    <p:cNvPr id="121" name="Rounded Rectangle 1">
                      <a:extLst>
                        <a:ext uri="{FF2B5EF4-FFF2-40B4-BE49-F238E27FC236}">
                          <a16:creationId xmlns:a16="http://schemas.microsoft.com/office/drawing/2014/main" id="{8CAEC0CB-279A-BE5F-F875-99DA1C7B7C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7870" y="4950302"/>
                      <a:ext cx="367401" cy="294918"/>
                    </a:xfrm>
                    <a:prstGeom prst="roundRect">
                      <a:avLst/>
                    </a:prstGeom>
                    <a:ln/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  <p:sp>
                  <p:nvSpPr>
                    <p:cNvPr id="122" name="TextBox 1">
                      <a:extLst>
                        <a:ext uri="{FF2B5EF4-FFF2-40B4-BE49-F238E27FC236}">
                          <a16:creationId xmlns:a16="http://schemas.microsoft.com/office/drawing/2014/main" id="{DD608269-5A06-45EE-E530-33445FA47F3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600042" y="4969022"/>
                      <a:ext cx="295408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&gt;</a:t>
                      </a:r>
                      <a:endParaRPr kumimoji="0" lang="ko-KR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12" name="Group 3">
                    <a:extLst>
                      <a:ext uri="{FF2B5EF4-FFF2-40B4-BE49-F238E27FC236}">
                        <a16:creationId xmlns:a16="http://schemas.microsoft.com/office/drawing/2014/main" id="{B4674622-5A68-0F4B-39AC-68898ABD490C}"/>
                      </a:ext>
                    </a:extLst>
                  </p:cNvPr>
                  <p:cNvGrpSpPr/>
                  <p:nvPr/>
                </p:nvGrpSpPr>
                <p:grpSpPr>
                  <a:xfrm>
                    <a:off x="10084620" y="970732"/>
                    <a:ext cx="295407" cy="326497"/>
                    <a:chOff x="5567870" y="4952039"/>
                    <a:chExt cx="367401" cy="326497"/>
                  </a:xfrm>
                </p:grpSpPr>
                <p:sp>
                  <p:nvSpPr>
                    <p:cNvPr id="119" name="Rounded Rectangle 1">
                      <a:extLst>
                        <a:ext uri="{FF2B5EF4-FFF2-40B4-BE49-F238E27FC236}">
                          <a16:creationId xmlns:a16="http://schemas.microsoft.com/office/drawing/2014/main" id="{BB2C7893-DE75-D51E-2AD0-5B03674828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7870" y="4952039"/>
                      <a:ext cx="367401" cy="294918"/>
                    </a:xfrm>
                    <a:prstGeom prst="roundRect">
                      <a:avLst/>
                    </a:prstGeom>
                    <a:ln/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  <p:sp>
                  <p:nvSpPr>
                    <p:cNvPr id="120" name="TextBox 1">
                      <a:extLst>
                        <a:ext uri="{FF2B5EF4-FFF2-40B4-BE49-F238E27FC236}">
                          <a16:creationId xmlns:a16="http://schemas.microsoft.com/office/drawing/2014/main" id="{7EA15DFA-7442-ED5E-92CA-C6B6546DA6C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88159" y="4970759"/>
                      <a:ext cx="295408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?</a:t>
                      </a:r>
                      <a:endParaRPr kumimoji="0" lang="ko-KR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13" name="Group 3">
                    <a:extLst>
                      <a:ext uri="{FF2B5EF4-FFF2-40B4-BE49-F238E27FC236}">
                        <a16:creationId xmlns:a16="http://schemas.microsoft.com/office/drawing/2014/main" id="{1406BB2A-C95B-887E-A7A6-543F392B20CE}"/>
                      </a:ext>
                    </a:extLst>
                  </p:cNvPr>
                  <p:cNvGrpSpPr/>
                  <p:nvPr/>
                </p:nvGrpSpPr>
                <p:grpSpPr>
                  <a:xfrm>
                    <a:off x="9299961" y="970732"/>
                    <a:ext cx="295407" cy="326497"/>
                    <a:chOff x="5552706" y="4952040"/>
                    <a:chExt cx="367401" cy="326497"/>
                  </a:xfrm>
                </p:grpSpPr>
                <p:sp>
                  <p:nvSpPr>
                    <p:cNvPr id="117" name="Rounded Rectangle 1">
                      <a:extLst>
                        <a:ext uri="{FF2B5EF4-FFF2-40B4-BE49-F238E27FC236}">
                          <a16:creationId xmlns:a16="http://schemas.microsoft.com/office/drawing/2014/main" id="{9F16B7A9-18E2-4CEC-2381-AD66614932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2706" y="4952040"/>
                      <a:ext cx="367401" cy="294918"/>
                    </a:xfrm>
                    <a:prstGeom prst="roundRect">
                      <a:avLst/>
                    </a:prstGeom>
                    <a:ln/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  <p:sp>
                  <p:nvSpPr>
                    <p:cNvPr id="118" name="TextBox 1">
                      <a:extLst>
                        <a:ext uri="{FF2B5EF4-FFF2-40B4-BE49-F238E27FC236}">
                          <a16:creationId xmlns:a16="http://schemas.microsoft.com/office/drawing/2014/main" id="{E1B796C5-A37E-BEA7-AB4B-30AA0E8B318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80379" y="4970760"/>
                      <a:ext cx="295408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&lt;</a:t>
                      </a:r>
                      <a:endParaRPr kumimoji="0" lang="ko-KR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09397CB4-1B13-36A2-DD2E-5579599E9990}"/>
                      </a:ext>
                    </a:extLst>
                  </p:cNvPr>
                  <p:cNvSpPr txBox="1"/>
                  <p:nvPr/>
                </p:nvSpPr>
                <p:spPr>
                  <a:xfrm>
                    <a:off x="9299793" y="369532"/>
                    <a:ext cx="384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ko-Kore-KR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rPr>
                      <a:t>4</a:t>
                    </a:r>
                    <a:endParaRPr kumimoji="1" lang="ko-Kore-KR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85B2396F-5C0C-E408-3331-0C50BA29817C}"/>
                      </a:ext>
                    </a:extLst>
                  </p:cNvPr>
                  <p:cNvSpPr txBox="1"/>
                  <p:nvPr/>
                </p:nvSpPr>
                <p:spPr>
                  <a:xfrm>
                    <a:off x="9701145" y="369532"/>
                    <a:ext cx="384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ko-Kore-KR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rPr>
                      <a:t>5</a:t>
                    </a:r>
                    <a:endParaRPr kumimoji="1" lang="ko-Kore-KR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3BF61C06-22A6-5728-8EE8-97961749E5BF}"/>
                      </a:ext>
                    </a:extLst>
                  </p:cNvPr>
                  <p:cNvSpPr txBox="1"/>
                  <p:nvPr/>
                </p:nvSpPr>
                <p:spPr>
                  <a:xfrm>
                    <a:off x="10073541" y="369532"/>
                    <a:ext cx="384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ko-Kore-KR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rPr>
                      <a:t>6</a:t>
                    </a:r>
                    <a:endParaRPr kumimoji="1" lang="ko-Kore-KR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21FF747-1505-FA9B-4CAB-CBAE67D9FD0C}"/>
                </a:ext>
              </a:extLst>
            </p:cNvPr>
            <p:cNvSpPr txBox="1"/>
            <p:nvPr/>
          </p:nvSpPr>
          <p:spPr>
            <a:xfrm>
              <a:off x="4592272" y="1336557"/>
              <a:ext cx="10496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800" dirty="0">
                  <a:solidFill>
                    <a:schemeClr val="bg1"/>
                  </a:solidFill>
                </a:rPr>
                <a:t>전혀 각성되지 않음</a:t>
              </a:r>
              <a:endParaRPr kumimoji="1" lang="ko-Kore-KR" altLang="en-US" sz="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318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3CD7F5E-4A7D-9894-4F8F-026F7D17CC0C}"/>
              </a:ext>
            </a:extLst>
          </p:cNvPr>
          <p:cNvSpPr/>
          <p:nvPr/>
        </p:nvSpPr>
        <p:spPr>
          <a:xfrm>
            <a:off x="0" y="1757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F9915E-15B9-5504-0326-4A8A30C1BCC2}"/>
              </a:ext>
            </a:extLst>
          </p:cNvPr>
          <p:cNvSpPr txBox="1"/>
          <p:nvPr/>
        </p:nvSpPr>
        <p:spPr>
          <a:xfrm>
            <a:off x="1543124" y="5274000"/>
            <a:ext cx="9105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어떤 각성의 정도를 느꼈는지 응답하시면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즉시 사진 위에 십자가 표시가 나타납니다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br>
              <a:rPr kumimoji="1" lang="en-US" altLang="ko-KR" dirty="0">
                <a:solidFill>
                  <a:schemeClr val="bg1"/>
                </a:solidFill>
              </a:rPr>
            </a:br>
            <a:r>
              <a:rPr kumimoji="1" lang="ko-KR" altLang="en-US" dirty="0">
                <a:solidFill>
                  <a:schemeClr val="bg1"/>
                </a:solidFill>
              </a:rPr>
              <a:t>잠시 기다리시면 곧 새로운 사진이 나타나니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그 전까지는 십자가 표시를 응시해주세요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1" name="그림 10" descr="텍스트, 화면이(가) 표시된 사진&#10;&#10;자동 생성된 설명">
            <a:extLst>
              <a:ext uri="{FF2B5EF4-FFF2-40B4-BE49-F238E27FC236}">
                <a16:creationId xmlns:a16="http://schemas.microsoft.com/office/drawing/2014/main" id="{AD299A4B-F424-6B0E-4419-99B5C243A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000" y="1087200"/>
            <a:ext cx="7443200" cy="4186800"/>
          </a:xfrm>
          <a:prstGeom prst="rect">
            <a:avLst/>
          </a:prstGeom>
        </p:spPr>
      </p:pic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03E8EBD4-8E9F-4D20-BC1B-F5FACDD4F177}"/>
              </a:ext>
            </a:extLst>
          </p:cNvPr>
          <p:cNvCxnSpPr>
            <a:cxnSpLocks/>
          </p:cNvCxnSpPr>
          <p:nvPr/>
        </p:nvCxnSpPr>
        <p:spPr>
          <a:xfrm flipV="1">
            <a:off x="6119933" y="2938114"/>
            <a:ext cx="0" cy="514415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C5EDAFE5-4EDB-9FA3-86FF-C425D6EA31D0}"/>
              </a:ext>
            </a:extLst>
          </p:cNvPr>
          <p:cNvCxnSpPr>
            <a:cxnSpLocks/>
          </p:cNvCxnSpPr>
          <p:nvPr/>
        </p:nvCxnSpPr>
        <p:spPr>
          <a:xfrm>
            <a:off x="5849617" y="3212481"/>
            <a:ext cx="5148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10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857D531-2955-29F0-CEA2-A4E8B13992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1EA165-8B03-C0BD-FBDB-C881CD4656D0}"/>
              </a:ext>
            </a:extLst>
          </p:cNvPr>
          <p:cNvSpPr txBox="1"/>
          <p:nvPr/>
        </p:nvSpPr>
        <p:spPr>
          <a:xfrm>
            <a:off x="1078048" y="5281937"/>
            <a:ext cx="10035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다음 사진이 나타나면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앞서 </a:t>
            </a:r>
            <a:r>
              <a:rPr kumimoji="1" lang="ko-KR" altLang="en-US" dirty="0" err="1">
                <a:solidFill>
                  <a:schemeClr val="bg1"/>
                </a:solidFill>
              </a:rPr>
              <a:t>설명드린것과</a:t>
            </a:r>
            <a:r>
              <a:rPr kumimoji="1" lang="ko-KR" altLang="en-US" dirty="0">
                <a:solidFill>
                  <a:schemeClr val="bg1"/>
                </a:solidFill>
              </a:rPr>
              <a:t> 같이 </a:t>
            </a:r>
            <a:br>
              <a:rPr kumimoji="1" lang="en-US" altLang="ko-KR" dirty="0">
                <a:solidFill>
                  <a:schemeClr val="bg1"/>
                </a:solidFill>
              </a:rPr>
            </a:br>
            <a:r>
              <a:rPr kumimoji="1" lang="ko-KR" altLang="en-US" dirty="0">
                <a:solidFill>
                  <a:schemeClr val="bg1"/>
                </a:solidFill>
              </a:rPr>
              <a:t>새로 제시된 사진이 어떤 각성의 정도를 느끼게 해주는지를</a:t>
            </a:r>
            <a:r>
              <a:rPr kumimoji="1" lang="en-US" altLang="ko-KR" dirty="0">
                <a:solidFill>
                  <a:schemeClr val="bg1"/>
                </a:solidFill>
              </a:rPr>
              <a:t> </a:t>
            </a:r>
            <a:r>
              <a:rPr kumimoji="1" lang="ko-KR" altLang="en-US" dirty="0">
                <a:solidFill>
                  <a:schemeClr val="bg1"/>
                </a:solidFill>
              </a:rPr>
              <a:t>응답해주시면 됩니다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  <a:p>
            <a:pPr algn="ctr"/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 이 과정은 실험이 끝날 때까지 반복되며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이번 실험은 약 </a:t>
            </a:r>
            <a:r>
              <a:rPr kumimoji="1" lang="en-US" altLang="ko-KR" dirty="0">
                <a:solidFill>
                  <a:schemeClr val="bg1"/>
                </a:solidFill>
              </a:rPr>
              <a:t>20</a:t>
            </a:r>
            <a:r>
              <a:rPr kumimoji="1" lang="ko-KR" altLang="en-US" dirty="0">
                <a:solidFill>
                  <a:schemeClr val="bg1"/>
                </a:solidFill>
              </a:rPr>
              <a:t>분이 소요됩니다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" name="그림 2" descr="텍스트, 화면, 스크린샷이(가) 표시된 사진&#10;&#10;자동 생성된 설명">
            <a:extLst>
              <a:ext uri="{FF2B5EF4-FFF2-40B4-BE49-F238E27FC236}">
                <a16:creationId xmlns:a16="http://schemas.microsoft.com/office/drawing/2014/main" id="{73C1A3C0-D7D0-A5AE-6FCD-EC9FADFF6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5" name="그림 4" descr="텍스트, 화면, 스크린샷이(가) 표시된 사진&#10;&#10;자동 생성된 설명">
            <a:extLst>
              <a:ext uri="{FF2B5EF4-FFF2-40B4-BE49-F238E27FC236}">
                <a16:creationId xmlns:a16="http://schemas.microsoft.com/office/drawing/2014/main" id="{441ABB1C-9707-3429-0054-5C309D94A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000" y="1087200"/>
            <a:ext cx="7443200" cy="41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73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17F3521-2925-A02F-94D4-B10F65DE5D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00198-4CB4-2840-2266-96BDC0B22AA9}"/>
              </a:ext>
            </a:extLst>
          </p:cNvPr>
          <p:cNvSpPr txBox="1"/>
          <p:nvPr/>
        </p:nvSpPr>
        <p:spPr>
          <a:xfrm>
            <a:off x="1663511" y="5274000"/>
            <a:ext cx="8864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잘 이해가 안되는 사항이 있으시다면 언제든지 질문해주시면 됩니다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  <a:br>
              <a:rPr kumimoji="1" lang="en-US" altLang="ko-KR" dirty="0">
                <a:solidFill>
                  <a:schemeClr val="bg1"/>
                </a:solidFill>
              </a:rPr>
            </a:br>
            <a:br>
              <a:rPr kumimoji="1" lang="en-US" altLang="ko-KR" dirty="0">
                <a:solidFill>
                  <a:schemeClr val="bg1"/>
                </a:solidFill>
              </a:rPr>
            </a:br>
            <a:r>
              <a:rPr kumimoji="1" lang="ko-KR" altLang="en-US" dirty="0">
                <a:solidFill>
                  <a:schemeClr val="bg1"/>
                </a:solidFill>
              </a:rPr>
              <a:t>실험에 대해 모두 이해가 되셨다면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곧이어 간단한 연습 실험을 진행해보겠습니다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5099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420</Words>
  <Application>Microsoft Macintosh PowerPoint</Application>
  <PresentationFormat>와이드스크린</PresentationFormat>
  <Paragraphs>81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Century Gothic</vt:lpstr>
      <vt:lpstr>Office 테마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키보드 응답 안내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</dc:title>
  <dc:creator>(학생) 임창현 (에너지및화학공학부)</dc:creator>
  <cp:lastModifiedBy>(학생) 임창현 (에너지및화학공학부)</cp:lastModifiedBy>
  <cp:revision>11</cp:revision>
  <dcterms:created xsi:type="dcterms:W3CDTF">2022-11-14T06:38:35Z</dcterms:created>
  <dcterms:modified xsi:type="dcterms:W3CDTF">2022-11-23T08:18:41Z</dcterms:modified>
</cp:coreProperties>
</file>