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495800"/>
          </a:xfrm>
          <a:prstGeom prst="rect">
            <a:avLst/>
          </a:prstGeom>
          <a:gradFill rotWithShape="1">
            <a:gsLst>
              <a:gs pos="0">
                <a:srgbClr val="E50000"/>
              </a:gs>
              <a:gs pos="100000">
                <a:srgbClr val="6A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365625"/>
            <a:ext cx="9144000" cy="13017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 flipV="1">
            <a:off x="1835150" y="2636838"/>
            <a:ext cx="7308850" cy="1587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400" smtClean="0">
              <a:solidFill>
                <a:srgbClr val="000000"/>
              </a:solidFill>
            </a:endParaRPr>
          </a:p>
        </p:txBody>
      </p:sp>
      <p:pic>
        <p:nvPicPr>
          <p:cNvPr id="7" name="Picture 7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807075"/>
            <a:ext cx="230346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格子带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797425"/>
            <a:ext cx="1728788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55650" y="1196975"/>
            <a:ext cx="7921625" cy="1470025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2997200"/>
            <a:ext cx="4968875" cy="7191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19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3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7513" y="400050"/>
            <a:ext cx="1930400" cy="5692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50" y="400050"/>
            <a:ext cx="5643563" cy="5692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47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80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484313"/>
            <a:ext cx="3786188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0138" y="1484313"/>
            <a:ext cx="3787775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48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54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2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58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7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拼墙线描图"/>
          <p:cNvPicPr>
            <a:picLocks noChangeAspect="1" noChangeArrowheads="1"/>
          </p:cNvPicPr>
          <p:nvPr/>
        </p:nvPicPr>
        <p:blipFill>
          <a:blip r:embed="rId13">
            <a:lum bright="18000" contras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725" y="1563688"/>
            <a:ext cx="3943350" cy="373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400050"/>
            <a:ext cx="7704138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484313"/>
            <a:ext cx="7726363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260350"/>
          </a:xfrm>
          <a:prstGeom prst="rect">
            <a:avLst/>
          </a:prstGeom>
          <a:solidFill>
            <a:srgbClr val="D800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 flipH="1">
            <a:off x="971550" y="1268413"/>
            <a:ext cx="817245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400" smtClean="0">
              <a:solidFill>
                <a:srgbClr val="000000"/>
              </a:solidFill>
            </a:endParaRPr>
          </a:p>
        </p:txBody>
      </p:sp>
      <p:pic>
        <p:nvPicPr>
          <p:cNvPr id="1031" name="Picture 7" descr="logo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346825"/>
            <a:ext cx="15113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761163"/>
            <a:ext cx="9144000" cy="96837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100000">
                <a:srgbClr val="45454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578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7950" y="6453188"/>
            <a:ext cx="647700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034" name="Picture 10" descr="IDB描图"/>
          <p:cNvPicPr>
            <a:picLocks noChangeAspect="1" noChangeArrowheads="1"/>
          </p:cNvPicPr>
          <p:nvPr/>
        </p:nvPicPr>
        <p:blipFill>
          <a:blip r:embed="rId15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373563"/>
            <a:ext cx="1868488" cy="200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4"/>
          <p:cNvSpPr>
            <a:spLocks noChangeArrowheads="1"/>
          </p:cNvSpPr>
          <p:nvPr/>
        </p:nvSpPr>
        <p:spPr bwMode="auto">
          <a:xfrm>
            <a:off x="0" y="6669088"/>
            <a:ext cx="9144000" cy="968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03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E5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E50000"/>
          </a:solidFill>
          <a:latin typeface="Arial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E50000"/>
          </a:solidFill>
          <a:latin typeface="Arial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E50000"/>
          </a:solidFill>
          <a:latin typeface="Arial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E50000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E50000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E50000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E50000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E50000"/>
          </a:solidFill>
          <a:latin typeface="Arial" charset="0"/>
          <a:ea typeface="黑体" pitchFamily="2" charset="-122"/>
        </a:defRPr>
      </a:lvl9pPr>
    </p:titleStyle>
    <p:bodyStyle>
      <a:lvl1pPr marL="457200" indent="-4572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38200" indent="-3810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2573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ea typeface="+mn-ea"/>
        </a:defRPr>
      </a:lvl3pPr>
      <a:lvl4pPr marL="1752600" indent="-3810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1300" y="1557338"/>
            <a:ext cx="6553200" cy="1008062"/>
          </a:xfrm>
        </p:spPr>
        <p:txBody>
          <a:bodyPr/>
          <a:lstStyle/>
          <a:p>
            <a:r>
              <a:rPr lang="zh-CN" altLang="en-US" dirty="0" smtClean="0"/>
              <a:t>国标</a:t>
            </a:r>
            <a:r>
              <a:rPr lang="en-US" altLang="zh-CN" dirty="0" smtClean="0"/>
              <a:t>28181</a:t>
            </a:r>
            <a:r>
              <a:rPr lang="zh-CN" altLang="en-US" dirty="0" smtClean="0"/>
              <a:t>简介</a:t>
            </a:r>
            <a:endParaRPr lang="zh-CN" altLang="en-US" sz="1600" dirty="0" smtClean="0"/>
          </a:p>
        </p:txBody>
      </p:sp>
      <p:sp>
        <p:nvSpPr>
          <p:cNvPr id="16387" name="Text Box 7"/>
          <p:cNvSpPr txBox="1">
            <a:spLocks noChangeArrowheads="1"/>
          </p:cNvSpPr>
          <p:nvPr/>
        </p:nvSpPr>
        <p:spPr bwMode="auto">
          <a:xfrm>
            <a:off x="5716588" y="4708525"/>
            <a:ext cx="32400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en-US" sz="1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z="1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sz="18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杨鹏</a:t>
            </a:r>
          </a:p>
        </p:txBody>
      </p:sp>
    </p:spTree>
    <p:extLst>
      <p:ext uri="{BB962C8B-B14F-4D97-AF65-F5344CB8AC3E}">
        <p14:creationId xmlns:p14="http://schemas.microsoft.com/office/powerpoint/2010/main" val="13624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GB/T 28181</a:t>
            </a:r>
            <a:r>
              <a:rPr lang="zh-CN" altLang="en-US" b="1" dirty="0" smtClean="0">
                <a:solidFill>
                  <a:srgbClr val="C00000"/>
                </a:solidFill>
              </a:rPr>
              <a:t>协议</a:t>
            </a:r>
            <a:r>
              <a:rPr lang="zh-CN" altLang="en-US" b="1" dirty="0" smtClean="0">
                <a:solidFill>
                  <a:srgbClr val="C00000"/>
                </a:solidFill>
              </a:rPr>
              <a:t>概述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dirty="0" smtClean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GB/T </a:t>
            </a:r>
            <a:r>
              <a:rPr lang="en-US" altLang="zh-CN" b="1" dirty="0">
                <a:solidFill>
                  <a:srgbClr val="C00000"/>
                </a:solidFill>
              </a:rPr>
              <a:t>28181</a:t>
            </a:r>
            <a:r>
              <a:rPr lang="zh-CN" altLang="en-US" b="1" dirty="0" smtClean="0">
                <a:solidFill>
                  <a:srgbClr val="C00000"/>
                </a:solidFill>
              </a:rPr>
              <a:t>非标接入</a:t>
            </a:r>
            <a:r>
              <a:rPr lang="zh-CN" altLang="en-US" b="1" dirty="0" smtClean="0">
                <a:solidFill>
                  <a:srgbClr val="C00000"/>
                </a:solidFill>
              </a:rPr>
              <a:t>概述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dirty="0" smtClean="0"/>
          </a:p>
          <a:p>
            <a:r>
              <a:rPr lang="en-US" altLang="zh-CN" b="1" dirty="0">
                <a:solidFill>
                  <a:srgbClr val="C00000"/>
                </a:solidFill>
              </a:rPr>
              <a:t>G</a:t>
            </a:r>
            <a:r>
              <a:rPr lang="en-US" altLang="zh-CN" b="1" dirty="0" smtClean="0">
                <a:solidFill>
                  <a:srgbClr val="C00000"/>
                </a:solidFill>
              </a:rPr>
              <a:t>B/T 28181</a:t>
            </a:r>
            <a:r>
              <a:rPr lang="zh-CN" altLang="en-US" b="1" dirty="0">
                <a:solidFill>
                  <a:srgbClr val="C00000"/>
                </a:solidFill>
              </a:rPr>
              <a:t>非</a:t>
            </a:r>
            <a:r>
              <a:rPr lang="zh-CN" altLang="en-US" b="1" dirty="0" smtClean="0">
                <a:solidFill>
                  <a:srgbClr val="C00000"/>
                </a:solidFill>
              </a:rPr>
              <a:t>标接入实战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5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GB/T 28181</a:t>
            </a:r>
            <a:r>
              <a:rPr lang="zh-CN" altLang="en-US" dirty="0"/>
              <a:t>协议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使用范围与目的</a:t>
            </a:r>
            <a:endParaRPr lang="en-US" altLang="zh-CN" dirty="0" smtClean="0"/>
          </a:p>
          <a:p>
            <a:r>
              <a:rPr lang="zh-CN" altLang="en-US" dirty="0" smtClean="0"/>
              <a:t>基本对接方式与流程</a:t>
            </a:r>
            <a:endParaRPr lang="en-US" altLang="zh-CN" dirty="0" smtClean="0"/>
          </a:p>
          <a:p>
            <a:r>
              <a:rPr lang="zh-CN" altLang="en-US" dirty="0" smtClean="0"/>
              <a:t>包含的协议与开源库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15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使用范围与目的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——</a:t>
            </a:r>
            <a:r>
              <a:rPr lang="en-US" altLang="zh-CN" dirty="0"/>
              <a:t>GB/T 28181</a:t>
            </a:r>
            <a:r>
              <a:rPr lang="zh-CN" altLang="en-US" dirty="0" smtClean="0"/>
              <a:t>协议概述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40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GB/T 28181</a:t>
            </a:r>
            <a:r>
              <a:rPr lang="zh-CN" altLang="en-US" dirty="0"/>
              <a:t>非标接入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以平台对接方式接入第三方设备</a:t>
            </a:r>
            <a:endParaRPr lang="en-US" altLang="zh-CN" dirty="0" smtClean="0"/>
          </a:p>
          <a:p>
            <a:r>
              <a:rPr lang="zh-CN" altLang="en-US" dirty="0" smtClean="0"/>
              <a:t>处理器以客户端方式接入平台</a:t>
            </a:r>
            <a:endParaRPr lang="en-US" altLang="zh-CN" dirty="0" smtClean="0"/>
          </a:p>
          <a:p>
            <a:r>
              <a:rPr lang="zh-CN" altLang="en-US" dirty="0" smtClean="0"/>
              <a:t>提供客户端</a:t>
            </a:r>
            <a:r>
              <a:rPr lang="en-US" altLang="zh-CN" dirty="0" smtClean="0"/>
              <a:t>SDK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41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GB/T 28181</a:t>
            </a:r>
            <a:r>
              <a:rPr lang="zh-CN" altLang="en-US" dirty="0"/>
              <a:t>非标</a:t>
            </a:r>
            <a:r>
              <a:rPr lang="zh-CN" altLang="en-US" dirty="0" smtClean="0"/>
              <a:t>接入实战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控制命令对接</a:t>
            </a:r>
            <a:endParaRPr lang="en-US" altLang="zh-CN" dirty="0" smtClean="0"/>
          </a:p>
          <a:p>
            <a:r>
              <a:rPr lang="zh-CN" altLang="en-US" dirty="0"/>
              <a:t>码</a:t>
            </a:r>
            <a:r>
              <a:rPr lang="zh-CN" altLang="en-US" dirty="0" smtClean="0"/>
              <a:t>流封装解析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07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tron">
  <a:themeElements>
    <a:clrScheme name="VI-B-ppt01修改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I-B-ppt01修改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VI-B-ppt01修改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-B-ppt01修改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-B-ppt01修改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-B-ppt01修改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-B-ppt01修改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-B-ppt01修改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-B-ppt01修改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-B-ppt01修改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-B-ppt01修改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-B-ppt01修改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-B-ppt01修改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-B-ppt01修改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87</Words>
  <Application>Microsoft Office PowerPoint</Application>
  <PresentationFormat>全屏显示(4:3)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vtron</vt:lpstr>
      <vt:lpstr>国标28181简介</vt:lpstr>
      <vt:lpstr>目录</vt:lpstr>
      <vt:lpstr>GB/T 28181协议概述</vt:lpstr>
      <vt:lpstr>使用范围与目的 ——GB/T 28181协议概述</vt:lpstr>
      <vt:lpstr>GB/T 28181非标接入概述</vt:lpstr>
      <vt:lpstr>GB/T 28181非标接入实战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国标28181简介</dc:title>
  <dc:creator>杨鹏</dc:creator>
  <cp:lastModifiedBy>杨鹏</cp:lastModifiedBy>
  <cp:revision>7</cp:revision>
  <dcterms:created xsi:type="dcterms:W3CDTF">2015-05-06T00:22:18Z</dcterms:created>
  <dcterms:modified xsi:type="dcterms:W3CDTF">2015-05-06T00:48:27Z</dcterms:modified>
</cp:coreProperties>
</file>