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2" r:id="rId8"/>
    <p:sldId id="268" r:id="rId9"/>
    <p:sldId id="269" r:id="rId10"/>
    <p:sldId id="270" r:id="rId11"/>
    <p:sldId id="263" r:id="rId12"/>
    <p:sldId id="267" r:id="rId13"/>
    <p:sldId id="271" r:id="rId14"/>
    <p:sldId id="260" r:id="rId15"/>
    <p:sldId id="26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495800"/>
          </a:xfrm>
          <a:prstGeom prst="rect">
            <a:avLst/>
          </a:prstGeom>
          <a:gradFill rotWithShape="1">
            <a:gsLst>
              <a:gs pos="0">
                <a:srgbClr val="E50000"/>
              </a:gs>
              <a:gs pos="100000">
                <a:srgbClr val="6A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365625"/>
            <a:ext cx="9144000" cy="130175"/>
          </a:xfrm>
          <a:prstGeom prst="rect">
            <a:avLst/>
          </a:prstGeom>
          <a:gradFill rotWithShape="0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 flipV="1">
            <a:off x="1835150" y="2636838"/>
            <a:ext cx="7308850" cy="1587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</a:endParaRPr>
          </a:p>
        </p:txBody>
      </p:sp>
      <p:pic>
        <p:nvPicPr>
          <p:cNvPr id="7" name="Picture 7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125" y="5807075"/>
            <a:ext cx="230346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格子带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97425"/>
            <a:ext cx="1728788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55650" y="1196975"/>
            <a:ext cx="7921625" cy="1470025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39975" y="2997200"/>
            <a:ext cx="4968875" cy="7191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3819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153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7513" y="400050"/>
            <a:ext cx="1930400" cy="5692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400050"/>
            <a:ext cx="5643563" cy="5692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847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49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280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484313"/>
            <a:ext cx="3786188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0138" y="1484313"/>
            <a:ext cx="3787775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54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25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932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158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677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拼墙线描图"/>
          <p:cNvPicPr>
            <a:picLocks noChangeAspect="1" noChangeArrowheads="1"/>
          </p:cNvPicPr>
          <p:nvPr/>
        </p:nvPicPr>
        <p:blipFill>
          <a:blip r:embed="rId13" cstate="print">
            <a:lum bright="18000" contrast="-1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65725" y="1563688"/>
            <a:ext cx="394335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400050"/>
            <a:ext cx="7704138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484313"/>
            <a:ext cx="772636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260350"/>
          </a:xfrm>
          <a:prstGeom prst="rect">
            <a:avLst/>
          </a:prstGeom>
          <a:solidFill>
            <a:srgbClr val="D8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 flipH="1">
            <a:off x="971550" y="1268413"/>
            <a:ext cx="81724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</a:endParaRPr>
          </a:p>
        </p:txBody>
      </p:sp>
      <p:pic>
        <p:nvPicPr>
          <p:cNvPr id="1031" name="Picture 7" descr="logo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1725" y="6346825"/>
            <a:ext cx="15113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761163"/>
            <a:ext cx="9144000" cy="96837"/>
          </a:xfrm>
          <a:prstGeom prst="rect">
            <a:avLst/>
          </a:prstGeom>
          <a:gradFill rotWithShape="1">
            <a:gsLst>
              <a:gs pos="0">
                <a:srgbClr val="969696"/>
              </a:gs>
              <a:gs pos="100000">
                <a:srgbClr val="45454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578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453188"/>
            <a:ext cx="6477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pic>
        <p:nvPicPr>
          <p:cNvPr id="1034" name="Picture 10" descr="IDB描图"/>
          <p:cNvPicPr>
            <a:picLocks noChangeAspect="1" noChangeArrowheads="1"/>
          </p:cNvPicPr>
          <p:nvPr/>
        </p:nvPicPr>
        <p:blipFill>
          <a:blip r:embed="rId15" cstate="print">
            <a:lum brigh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950" y="4373563"/>
            <a:ext cx="1868488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4"/>
          <p:cNvSpPr>
            <a:spLocks noChangeArrowheads="1"/>
          </p:cNvSpPr>
          <p:nvPr/>
        </p:nvSpPr>
        <p:spPr bwMode="auto">
          <a:xfrm>
            <a:off x="0" y="6669088"/>
            <a:ext cx="9144000" cy="968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96969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03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E50000"/>
          </a:solidFill>
          <a:latin typeface="Arial" charset="0"/>
          <a:ea typeface="黑体" pitchFamily="2" charset="-122"/>
        </a:defRPr>
      </a:lvl9pPr>
    </p:titleStyle>
    <p:bodyStyle>
      <a:lvl1pPr marL="457200" indent="-4572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38200" indent="-3810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257300" indent="-342900" algn="l" rtl="0" eaLnBrk="1" fontAlgn="base" hangingPunct="1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</a:defRPr>
      </a:lvl3pPr>
      <a:lvl4pPr marL="1752600" indent="-3810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2098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1300" y="1557338"/>
            <a:ext cx="6553200" cy="1008062"/>
          </a:xfrm>
        </p:spPr>
        <p:txBody>
          <a:bodyPr/>
          <a:lstStyle/>
          <a:p>
            <a:r>
              <a:rPr lang="zh-CN" altLang="en-US" dirty="0" smtClean="0"/>
              <a:t>国标</a:t>
            </a:r>
            <a:r>
              <a:rPr lang="en-US" altLang="zh-CN" dirty="0" smtClean="0"/>
              <a:t>28181</a:t>
            </a:r>
            <a:r>
              <a:rPr lang="zh-CN" altLang="en-US" dirty="0" smtClean="0"/>
              <a:t>简介</a:t>
            </a:r>
            <a:endParaRPr lang="zh-CN" altLang="en-US" sz="1600" dirty="0" smtClean="0"/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5716588" y="4708525"/>
            <a:ext cx="3240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endParaRPr lang="en-US" altLang="zh-CN" sz="1800" b="1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1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杨鹏</a:t>
            </a:r>
          </a:p>
        </p:txBody>
      </p:sp>
    </p:spTree>
    <p:extLst>
      <p:ext uri="{BB962C8B-B14F-4D97-AF65-F5344CB8AC3E}">
        <p14:creationId xmlns:p14="http://schemas.microsoft.com/office/powerpoint/2010/main" xmlns="" val="13624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基本对接方式与流程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联网系统</a:t>
            </a:r>
            <a:r>
              <a:rPr lang="zh-CN" altLang="en-US" dirty="0" smtClean="0"/>
              <a:t>应对前端设备</a:t>
            </a:r>
            <a:r>
              <a:rPr lang="zh-CN" altLang="en-US" dirty="0" smtClean="0"/>
              <a:t>、监控中心设备、用户终端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进行统一编码</a:t>
            </a:r>
            <a:r>
              <a:rPr lang="zh-CN" altLang="en-US" dirty="0" smtClean="0"/>
              <a:t>，该</a:t>
            </a:r>
            <a:r>
              <a:rPr lang="zh-CN" altLang="en-US" dirty="0" smtClean="0"/>
              <a:t>编码具有全局</a:t>
            </a:r>
            <a:r>
              <a:rPr lang="zh-CN" altLang="en-US" dirty="0" smtClean="0"/>
              <a:t>唯一性</a:t>
            </a:r>
            <a:endParaRPr lang="en-US" altLang="zh-CN" dirty="0" smtClean="0"/>
          </a:p>
          <a:p>
            <a:r>
              <a:rPr lang="zh-CN" altLang="en-US" dirty="0" smtClean="0"/>
              <a:t>平台</a:t>
            </a:r>
            <a:r>
              <a:rPr lang="zh-CN" altLang="en-US" dirty="0" smtClean="0"/>
              <a:t>之间的</a:t>
            </a:r>
            <a:r>
              <a:rPr lang="zh-CN" altLang="en-US" dirty="0" smtClean="0"/>
              <a:t>通信应</a:t>
            </a:r>
            <a:r>
              <a:rPr lang="zh-CN" altLang="en-US" dirty="0" smtClean="0"/>
              <a:t>采用编码规则 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位十进制数字字符编码</a:t>
            </a:r>
            <a:r>
              <a:rPr lang="zh-CN" altLang="en-US" dirty="0" smtClean="0"/>
              <a:t>），局部</a:t>
            </a:r>
            <a:r>
              <a:rPr lang="zh-CN" altLang="en-US" dirty="0" smtClean="0"/>
              <a:t>应用系统也可用</a:t>
            </a:r>
            <a:r>
              <a:rPr lang="zh-CN" altLang="en-US" dirty="0" smtClean="0"/>
              <a:t>编码规则 </a:t>
            </a:r>
            <a:r>
              <a:rPr lang="en-US" altLang="zh-CN" dirty="0" smtClean="0"/>
              <a:t>B</a:t>
            </a:r>
            <a:r>
              <a:rPr lang="zh-CN" altLang="en-US" dirty="0" smtClean="0"/>
              <a:t>（ </a:t>
            </a:r>
            <a:r>
              <a:rPr lang="en-US" altLang="zh-CN" dirty="0" smtClean="0"/>
              <a:t>18 </a:t>
            </a:r>
            <a:r>
              <a:rPr lang="zh-CN" altLang="en-US" dirty="0" smtClean="0"/>
              <a:t>位十进制数字字符编码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采用视频</a:t>
            </a:r>
            <a:r>
              <a:rPr lang="zh-CN" altLang="en-US" dirty="0" smtClean="0"/>
              <a:t>编解码</a:t>
            </a:r>
            <a:r>
              <a:rPr lang="zh-CN" altLang="en-US" dirty="0" smtClean="0"/>
              <a:t>标准</a:t>
            </a:r>
            <a:r>
              <a:rPr lang="en-US" altLang="zh-CN" dirty="0" smtClean="0"/>
              <a:t>H.264/MPEG-4 </a:t>
            </a:r>
            <a:r>
              <a:rPr lang="zh-CN" altLang="en-US" dirty="0" smtClean="0"/>
              <a:t>，优先采用适用于安防监控的 </a:t>
            </a:r>
            <a:r>
              <a:rPr lang="en-US" altLang="zh-CN" dirty="0" smtClean="0"/>
              <a:t>SVAC </a:t>
            </a:r>
            <a:r>
              <a:rPr lang="zh-CN" altLang="en-US" dirty="0" smtClean="0"/>
              <a:t>标准 ；音频编解码标准推荐用</a:t>
            </a:r>
            <a:r>
              <a:rPr lang="en-US" altLang="zh-CN" dirty="0" smtClean="0"/>
              <a:t>G.711/G.723.1/G.729/SVAC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基本对接方式与流程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</a:t>
            </a:r>
            <a:r>
              <a:rPr lang="en-US" altLang="zh-CN" dirty="0" smtClean="0"/>
              <a:t>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客户端、网关、设备、代理两两之间的对接方式均使用</a:t>
            </a:r>
            <a:r>
              <a:rPr lang="en-US" altLang="zh-CN" dirty="0" smtClean="0"/>
              <a:t>SIP</a:t>
            </a:r>
            <a:r>
              <a:rPr lang="zh-CN" altLang="en-US" dirty="0" smtClean="0"/>
              <a:t>协议中的</a:t>
            </a:r>
            <a:r>
              <a:rPr lang="en-US" altLang="zh-CN" dirty="0" smtClean="0"/>
              <a:t>REGISTER</a:t>
            </a:r>
            <a:r>
              <a:rPr lang="zh-CN" altLang="en-US" dirty="0" smtClean="0"/>
              <a:t>方法进行注册、注销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9" name="Picture 5" descr="E:\MyMind\国标简介资料\截图\2015-05-06_204340.jpg"/>
          <p:cNvPicPr>
            <a:picLocks noChangeAspect="1" noChangeArrowheads="1"/>
          </p:cNvPicPr>
          <p:nvPr/>
        </p:nvPicPr>
        <p:blipFill>
          <a:blip r:embed="rId2" cstate="print"/>
          <a:srcRect t="2428"/>
          <a:stretch>
            <a:fillRect/>
          </a:stretch>
        </p:blipFill>
        <p:spPr bwMode="auto">
          <a:xfrm>
            <a:off x="0" y="2420888"/>
            <a:ext cx="4392488" cy="3960440"/>
          </a:xfrm>
          <a:prstGeom prst="rect">
            <a:avLst/>
          </a:prstGeom>
          <a:noFill/>
        </p:spPr>
      </p:pic>
      <p:pic>
        <p:nvPicPr>
          <p:cNvPr id="1030" name="Picture 6" descr="E:\MyMind\国标简介资料\截图\2015-05-06_2046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389677"/>
            <a:ext cx="4400550" cy="3924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基本对接方式与流程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实时视音频点播</a:t>
            </a:r>
            <a:endParaRPr lang="en-US" altLang="zh-CN" dirty="0" smtClean="0"/>
          </a:p>
          <a:p>
            <a:r>
              <a:rPr lang="zh-CN" altLang="en-US" dirty="0" smtClean="0"/>
              <a:t>设备控制</a:t>
            </a:r>
            <a:endParaRPr lang="en-US" altLang="zh-CN" dirty="0" smtClean="0"/>
          </a:p>
          <a:p>
            <a:r>
              <a:rPr lang="zh-CN" altLang="en-US" dirty="0" smtClean="0"/>
              <a:t>报警事件通知</a:t>
            </a:r>
            <a:r>
              <a:rPr lang="zh-CN" altLang="en-US" dirty="0" smtClean="0"/>
              <a:t>和分发</a:t>
            </a:r>
            <a:endParaRPr lang="en-US" altLang="zh-CN" dirty="0" smtClean="0"/>
          </a:p>
          <a:p>
            <a:r>
              <a:rPr lang="zh-CN" altLang="en-US" dirty="0" smtClean="0"/>
              <a:t>设备信息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状态信息</a:t>
            </a:r>
            <a:r>
              <a:rPr lang="zh-CN" altLang="en-US" dirty="0" smtClean="0"/>
              <a:t>报送</a:t>
            </a:r>
            <a:endParaRPr lang="en-US" altLang="zh-CN" dirty="0" smtClean="0"/>
          </a:p>
          <a:p>
            <a:r>
              <a:rPr lang="zh-CN" altLang="en-US" dirty="0" smtClean="0"/>
              <a:t>历史视</a:t>
            </a:r>
            <a:r>
              <a:rPr lang="zh-CN" altLang="en-US" dirty="0" smtClean="0"/>
              <a:t>音频文件检索、回放、下载</a:t>
            </a:r>
            <a:endParaRPr lang="en-US" altLang="zh-CN" dirty="0" smtClean="0"/>
          </a:p>
          <a:p>
            <a:r>
              <a:rPr lang="zh-CN" altLang="en-US" dirty="0" smtClean="0"/>
              <a:t>网络校时</a:t>
            </a:r>
            <a:endParaRPr lang="en-US" altLang="zh-CN" dirty="0" smtClean="0"/>
          </a:p>
          <a:p>
            <a:r>
              <a:rPr lang="zh-CN" altLang="en-US" dirty="0" smtClean="0"/>
              <a:t>订阅</a:t>
            </a:r>
            <a:r>
              <a:rPr lang="zh-CN" altLang="en-US" dirty="0" smtClean="0"/>
              <a:t>和</a:t>
            </a:r>
            <a:r>
              <a:rPr lang="zh-CN" altLang="en-US" dirty="0" smtClean="0"/>
              <a:t>通知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基本对接方式与流程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 dirty="0" smtClean="0"/>
              <a:t>安全性策略</a:t>
            </a:r>
            <a:endParaRPr lang="en-US" altLang="zh-CN" b="1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设备身份认证（设备合法性）</a:t>
            </a:r>
            <a:endParaRPr lang="en-US" altLang="zh-CN" dirty="0" smtClean="0"/>
          </a:p>
          <a:p>
            <a:r>
              <a:rPr lang="zh-CN" altLang="en-US" dirty="0" smtClean="0"/>
              <a:t>数据加密（媒体传输）</a:t>
            </a:r>
            <a:endParaRPr lang="en-US" altLang="zh-CN" dirty="0" smtClean="0"/>
          </a:p>
          <a:p>
            <a:r>
              <a:rPr lang="en-US" altLang="zh-CN" dirty="0" smtClean="0"/>
              <a:t>SIP</a:t>
            </a:r>
            <a:r>
              <a:rPr lang="zh-CN" altLang="en-US" dirty="0" smtClean="0"/>
              <a:t>信令认证（控制传输）</a:t>
            </a:r>
            <a:endParaRPr lang="en-US" altLang="zh-CN" dirty="0" smtClean="0"/>
          </a:p>
          <a:p>
            <a:r>
              <a:rPr lang="zh-CN" altLang="en-US" dirty="0" smtClean="0"/>
              <a:t>数据完整性</a:t>
            </a:r>
            <a:r>
              <a:rPr lang="zh-CN" altLang="en-US" dirty="0" smtClean="0"/>
              <a:t>保护（媒体存储）</a:t>
            </a:r>
            <a:endParaRPr lang="en-US" altLang="zh-CN" dirty="0" smtClean="0"/>
          </a:p>
          <a:p>
            <a:r>
              <a:rPr lang="zh-CN" altLang="en-US" dirty="0" smtClean="0"/>
              <a:t>访问</a:t>
            </a:r>
            <a:r>
              <a:rPr lang="zh-CN" altLang="en-US" dirty="0" smtClean="0"/>
              <a:t>控制（权限管理）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GB/T 28181</a:t>
            </a:r>
            <a:r>
              <a:rPr lang="zh-CN" altLang="en-US" dirty="0"/>
              <a:t>非标接入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以平台对接方式接入第三方设备</a:t>
            </a:r>
            <a:endParaRPr lang="en-US" altLang="zh-CN" dirty="0" smtClean="0"/>
          </a:p>
          <a:p>
            <a:r>
              <a:rPr lang="zh-CN" altLang="en-US" dirty="0" smtClean="0"/>
              <a:t>处理器以客户端方式接入平台</a:t>
            </a:r>
            <a:endParaRPr lang="en-US" altLang="zh-CN" dirty="0" smtClean="0"/>
          </a:p>
          <a:p>
            <a:r>
              <a:rPr lang="zh-CN" altLang="en-US" dirty="0" smtClean="0"/>
              <a:t>提供客户端</a:t>
            </a:r>
            <a:r>
              <a:rPr lang="en-US" altLang="zh-CN" dirty="0" smtClean="0"/>
              <a:t>SDK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454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GB/T 28181</a:t>
            </a:r>
            <a:r>
              <a:rPr lang="zh-CN" altLang="en-US" dirty="0"/>
              <a:t>非标</a:t>
            </a:r>
            <a:r>
              <a:rPr lang="zh-CN" altLang="en-US" dirty="0" smtClean="0"/>
              <a:t>接入实战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控制命令对接</a:t>
            </a:r>
            <a:endParaRPr lang="en-US" altLang="zh-CN" dirty="0" smtClean="0"/>
          </a:p>
          <a:p>
            <a:r>
              <a:rPr lang="zh-CN" altLang="en-US" dirty="0"/>
              <a:t>码</a:t>
            </a:r>
            <a:r>
              <a:rPr lang="zh-CN" altLang="en-US" dirty="0" smtClean="0"/>
              <a:t>流封装解析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0007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GB/T 28181</a:t>
            </a:r>
            <a:r>
              <a:rPr lang="zh-CN" altLang="en-US" b="1" dirty="0" smtClean="0">
                <a:solidFill>
                  <a:srgbClr val="C00000"/>
                </a:solidFill>
              </a:rPr>
              <a:t>协议概述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GB/T </a:t>
            </a:r>
            <a:r>
              <a:rPr lang="en-US" altLang="zh-CN" b="1" dirty="0">
                <a:solidFill>
                  <a:srgbClr val="C00000"/>
                </a:solidFill>
              </a:rPr>
              <a:t>28181</a:t>
            </a:r>
            <a:r>
              <a:rPr lang="zh-CN" altLang="en-US" b="1" dirty="0" smtClean="0">
                <a:solidFill>
                  <a:srgbClr val="C00000"/>
                </a:solidFill>
              </a:rPr>
              <a:t>非标接入概述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endParaRPr lang="en-US" altLang="zh-CN" dirty="0" smtClean="0"/>
          </a:p>
          <a:p>
            <a:r>
              <a:rPr lang="en-US" altLang="zh-CN" b="1" dirty="0">
                <a:solidFill>
                  <a:srgbClr val="C00000"/>
                </a:solidFill>
              </a:rPr>
              <a:t>G</a:t>
            </a:r>
            <a:r>
              <a:rPr lang="en-US" altLang="zh-CN" b="1" dirty="0" smtClean="0">
                <a:solidFill>
                  <a:srgbClr val="C00000"/>
                </a:solidFill>
              </a:rPr>
              <a:t>B/T 28181</a:t>
            </a:r>
            <a:r>
              <a:rPr lang="zh-CN" altLang="en-US" b="1" dirty="0">
                <a:solidFill>
                  <a:srgbClr val="C00000"/>
                </a:solidFill>
              </a:rPr>
              <a:t>非</a:t>
            </a:r>
            <a:r>
              <a:rPr lang="zh-CN" altLang="en-US" b="1" dirty="0" smtClean="0">
                <a:solidFill>
                  <a:srgbClr val="C00000"/>
                </a:solidFill>
              </a:rPr>
              <a:t>标接入实战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5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GB/T 28181</a:t>
            </a:r>
            <a:r>
              <a:rPr lang="zh-CN" altLang="en-US" dirty="0"/>
              <a:t>协议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使用范围与目的</a:t>
            </a:r>
            <a:endParaRPr lang="en-US" altLang="zh-CN" dirty="0" smtClean="0"/>
          </a:p>
          <a:p>
            <a:r>
              <a:rPr lang="zh-CN" altLang="en-US" dirty="0" smtClean="0"/>
              <a:t>包含的协议与开源库</a:t>
            </a:r>
          </a:p>
          <a:p>
            <a:r>
              <a:rPr lang="zh-CN" altLang="en-US" dirty="0" smtClean="0"/>
              <a:t>基本</a:t>
            </a:r>
            <a:r>
              <a:rPr lang="zh-CN" altLang="en-US" dirty="0" smtClean="0"/>
              <a:t>对接方式与</a:t>
            </a:r>
            <a:r>
              <a:rPr lang="zh-CN" altLang="en-US" dirty="0" smtClean="0"/>
              <a:t>流程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621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使用范围与目的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全称：安全防范视频监控联网系统信息传输、交换、控制技术要求</a:t>
            </a:r>
            <a:endParaRPr lang="en-US" altLang="zh-CN" dirty="0" smtClean="0"/>
          </a:p>
          <a:p>
            <a:r>
              <a:rPr lang="zh-CN" altLang="en-US" dirty="0" smtClean="0"/>
              <a:t>包括各种使用网络流的摄像头、录像机、存储服务器、控制平台、客户端设备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使用范围与目的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pic>
        <p:nvPicPr>
          <p:cNvPr id="7" name="Picture 2" descr="E:\MyMind\国标简介资料\截图\2015-05-06_203505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9168" y="1484313"/>
            <a:ext cx="7571127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使用范围与目的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pic>
        <p:nvPicPr>
          <p:cNvPr id="4" name="Picture 2" descr="E:\MyMind\国标简介资料\截图\2015-05-06_203219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680989"/>
            <a:ext cx="7726363" cy="4215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使用范围与目的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——</a:t>
            </a:r>
            <a:r>
              <a:rPr lang="en-US" altLang="zh-CN" dirty="0"/>
              <a:t>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统一国内安防设备、系统的接入标准，便于互联互通</a:t>
            </a:r>
            <a:endParaRPr lang="en-US" altLang="zh-CN" dirty="0" smtClean="0"/>
          </a:p>
          <a:p>
            <a:r>
              <a:rPr lang="zh-CN" altLang="en-US" dirty="0" smtClean="0"/>
              <a:t>防止出现垄断安防市场的行为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404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包含的协议与开源库</a:t>
            </a:r>
            <a:br>
              <a:rPr lang="zh-CN" altLang="en-US" dirty="0" smtClean="0"/>
            </a:br>
            <a:r>
              <a:rPr lang="en-US" altLang="zh-CN" dirty="0" smtClean="0"/>
              <a:t> 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pic>
        <p:nvPicPr>
          <p:cNvPr id="5" name="Picture 2" descr="E:\MyMind\国标简介资料\截图\2015-05-06_2056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1902642"/>
            <a:ext cx="7726363" cy="37718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包含的协议与开源库</a:t>
            </a:r>
            <a:br>
              <a:rPr lang="zh-CN" altLang="en-US" dirty="0" smtClean="0"/>
            </a:br>
            <a:r>
              <a:rPr lang="en-US" altLang="zh-CN" dirty="0" smtClean="0"/>
              <a:t> ——GB/T 28181</a:t>
            </a:r>
            <a:r>
              <a:rPr lang="zh-CN" altLang="en-US" dirty="0" smtClean="0"/>
              <a:t>协议概述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SIP</a:t>
            </a:r>
            <a:r>
              <a:rPr lang="zh-CN" altLang="en-US" dirty="0" smtClean="0"/>
              <a:t>开源库：</a:t>
            </a:r>
            <a:r>
              <a:rPr lang="en-US" altLang="zh-CN" dirty="0" err="1" smtClean="0"/>
              <a:t>libosip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libexosip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RTP/RTCP</a:t>
            </a:r>
            <a:r>
              <a:rPr lang="zh-CN" altLang="en-US" dirty="0" smtClean="0"/>
              <a:t>开源库：</a:t>
            </a:r>
            <a:r>
              <a:rPr lang="en-US" altLang="zh-CN" dirty="0" err="1" smtClean="0"/>
              <a:t>ortp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jrtp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live555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tron">
  <a:themeElements>
    <a:clrScheme name="VI-B-ppt01修改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I-B-ppt01修改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VI-B-ppt01修改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I-B-ppt01修改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-B-ppt01修改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369</Words>
  <Application>Microsoft Office PowerPoint</Application>
  <PresentationFormat>全屏显示(4:3)</PresentationFormat>
  <Paragraphs>58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vtron</vt:lpstr>
      <vt:lpstr>国标28181简介</vt:lpstr>
      <vt:lpstr>目录</vt:lpstr>
      <vt:lpstr>GB/T 28181协议概述</vt:lpstr>
      <vt:lpstr>使用范围与目的 ——GB/T 28181协议概述</vt:lpstr>
      <vt:lpstr>使用范围与目的 ——GB/T 28181协议概述</vt:lpstr>
      <vt:lpstr>使用范围与目的 ——GB/T 28181协议概述</vt:lpstr>
      <vt:lpstr>使用范围与目的 ——GB/T 28181协议概述</vt:lpstr>
      <vt:lpstr>包含的协议与开源库  ——GB/T 28181协议概述</vt:lpstr>
      <vt:lpstr>包含的协议与开源库  ——GB/T 28181协议概述</vt:lpstr>
      <vt:lpstr>基本对接方式与流程 ——GB/T 28181协议概述</vt:lpstr>
      <vt:lpstr>基本对接方式与流程 ——GB/T 28181协议概述</vt:lpstr>
      <vt:lpstr>基本对接方式与流程 ——GB/T 28181协议概述</vt:lpstr>
      <vt:lpstr>基本对接方式与流程 ——GB/T 28181协议概述</vt:lpstr>
      <vt:lpstr>GB/T 28181非标接入概述</vt:lpstr>
      <vt:lpstr>GB/T 28181非标接入实战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国标28181简介</dc:title>
  <dc:creator>杨鹏</dc:creator>
  <cp:lastModifiedBy>ypeng</cp:lastModifiedBy>
  <cp:revision>18</cp:revision>
  <dcterms:created xsi:type="dcterms:W3CDTF">2015-05-06T00:22:18Z</dcterms:created>
  <dcterms:modified xsi:type="dcterms:W3CDTF">2015-05-06T13:24:03Z</dcterms:modified>
</cp:coreProperties>
</file>