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83" r:id="rId7"/>
    <p:sldId id="284" r:id="rId8"/>
    <p:sldId id="274" r:id="rId9"/>
    <p:sldId id="275" r:id="rId10"/>
    <p:sldId id="276" r:id="rId11"/>
    <p:sldId id="277" r:id="rId12"/>
    <p:sldId id="278" r:id="rId13"/>
    <p:sldId id="279" r:id="rId14"/>
    <p:sldId id="285" r:id="rId15"/>
    <p:sldId id="286" r:id="rId16"/>
    <p:sldId id="287" r:id="rId17"/>
    <p:sldId id="288" r:id="rId18"/>
    <p:sldId id="289" r:id="rId19"/>
    <p:sldId id="290" r:id="rId20"/>
    <p:sldId id="297" r:id="rId21"/>
    <p:sldId id="291" r:id="rId22"/>
    <p:sldId id="292" r:id="rId23"/>
    <p:sldId id="293" r:id="rId24"/>
    <p:sldId id="294" r:id="rId25"/>
    <p:sldId id="295" r:id="rId26"/>
    <p:sldId id="296" r:id="rId27"/>
    <p:sldId id="26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38"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11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41E1A5-09F5-4FB1-9829-C3D8C37F8A6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339731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1E1A5-09F5-4FB1-9829-C3D8C37F8A6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424300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1E1A5-09F5-4FB1-9829-C3D8C37F8A6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387287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1E1A5-09F5-4FB1-9829-C3D8C37F8A6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24738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1E1A5-09F5-4FB1-9829-C3D8C37F8A63}"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201748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41E1A5-09F5-4FB1-9829-C3D8C37F8A63}"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396018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41E1A5-09F5-4FB1-9829-C3D8C37F8A63}"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105029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41E1A5-09F5-4FB1-9829-C3D8C37F8A63}"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189863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1E1A5-09F5-4FB1-9829-C3D8C37F8A63}"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292847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1E1A5-09F5-4FB1-9829-C3D8C37F8A63}"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85169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1E1A5-09F5-4FB1-9829-C3D8C37F8A63}"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F28AC-57A5-4F93-9DEC-F588901CF5F8}" type="slidenum">
              <a:rPr lang="en-US" smtClean="0"/>
              <a:t>‹#›</a:t>
            </a:fld>
            <a:endParaRPr lang="en-US"/>
          </a:p>
        </p:txBody>
      </p:sp>
    </p:spTree>
    <p:extLst>
      <p:ext uri="{BB962C8B-B14F-4D97-AF65-F5344CB8AC3E}">
        <p14:creationId xmlns:p14="http://schemas.microsoft.com/office/powerpoint/2010/main" val="169977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1E1A5-09F5-4FB1-9829-C3D8C37F8A63}" type="datetimeFigureOut">
              <a:rPr lang="en-US" smtClean="0"/>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F28AC-57A5-4F93-9DEC-F588901CF5F8}" type="slidenum">
              <a:rPr lang="en-US" smtClean="0"/>
              <a:t>‹#›</a:t>
            </a:fld>
            <a:endParaRPr lang="en-US"/>
          </a:p>
        </p:txBody>
      </p:sp>
    </p:spTree>
    <p:extLst>
      <p:ext uri="{BB962C8B-B14F-4D97-AF65-F5344CB8AC3E}">
        <p14:creationId xmlns:p14="http://schemas.microsoft.com/office/powerpoint/2010/main" val="409649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of ABB Drives</a:t>
            </a:r>
          </a:p>
        </p:txBody>
      </p:sp>
    </p:spTree>
    <p:extLst>
      <p:ext uri="{BB962C8B-B14F-4D97-AF65-F5344CB8AC3E}">
        <p14:creationId xmlns:p14="http://schemas.microsoft.com/office/powerpoint/2010/main" val="138674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6400" y="457200"/>
            <a:ext cx="4923721" cy="2416800"/>
          </a:xfrm>
          <a:prstGeom prst="rect">
            <a:avLst/>
          </a:prstGeom>
        </p:spPr>
      </p:pic>
      <p:sp>
        <p:nvSpPr>
          <p:cNvPr id="4" name="Rectangle 3"/>
          <p:cNvSpPr/>
          <p:nvPr/>
        </p:nvSpPr>
        <p:spPr>
          <a:xfrm>
            <a:off x="381000" y="3097157"/>
            <a:ext cx="8229600" cy="3539430"/>
          </a:xfrm>
          <a:prstGeom prst="rect">
            <a:avLst/>
          </a:prstGeom>
        </p:spPr>
        <p:txBody>
          <a:bodyPr wrap="square">
            <a:spAutoFit/>
          </a:bodyPr>
          <a:lstStyle/>
          <a:p>
            <a:r>
              <a:rPr lang="en-US" sz="1600" b="1" dirty="0">
                <a:cs typeface="Times New Roman" panose="02020603050405020304" pitchFamily="18" charset="0"/>
              </a:rPr>
              <a:t>The drive torque and load torque are equal at nominal speed</a:t>
            </a:r>
          </a:p>
          <a:p>
            <a:endParaRPr lang="en-US" sz="1600" b="1" dirty="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motor’s torque/speed curve is unique and has to be calculated for every motor type separately. A typical torque/speed curve is shown in the graph as </a:t>
            </a:r>
            <a:r>
              <a:rPr lang="en-US" sz="1600" b="1"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m. As can be seen, the maximum load</a:t>
            </a:r>
          </a:p>
          <a:p>
            <a:r>
              <a:rPr lang="en-US" sz="1600" dirty="0">
                <a:latin typeface="Times New Roman" panose="02020603050405020304" pitchFamily="18" charset="0"/>
                <a:cs typeface="Times New Roman" panose="02020603050405020304" pitchFamily="18" charset="0"/>
              </a:rPr>
              <a:t>torque is reached just below nominal speed.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Load torque </a:t>
            </a:r>
            <a:r>
              <a:rPr lang="en-US" sz="1600" b="1"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l usually increases with speed. Depending on the application it can be linear or quadratic. The motor will automatically accelerate until the load torque and motor torque are</a:t>
            </a:r>
          </a:p>
          <a:p>
            <a:r>
              <a:rPr lang="en-US" sz="1600" dirty="0">
                <a:latin typeface="Times New Roman" panose="02020603050405020304" pitchFamily="18" charset="0"/>
                <a:cs typeface="Times New Roman" panose="02020603050405020304" pitchFamily="18" charset="0"/>
              </a:rPr>
              <a:t>equal. This point is shown on the graph as the intersection of </a:t>
            </a:r>
            <a:r>
              <a:rPr lang="en-US" sz="1600" b="1"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m and </a:t>
            </a:r>
            <a:r>
              <a:rPr lang="en-US" sz="1600" b="1"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l. Actual torque (</a:t>
            </a:r>
            <a:r>
              <a:rPr lang="en-US" sz="1600" b="1"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act) is shown on the y-axis and actual speed (</a:t>
            </a:r>
            <a:r>
              <a:rPr lang="en-US" sz="1600" b="1" i="1" dirty="0" err="1">
                <a:latin typeface="Times New Roman" panose="02020603050405020304" pitchFamily="18" charset="0"/>
                <a:cs typeface="Times New Roman" panose="02020603050405020304" pitchFamily="18" charset="0"/>
              </a:rPr>
              <a:t>n</a:t>
            </a:r>
            <a:r>
              <a:rPr lang="en-US" sz="1600" dirty="0" err="1">
                <a:latin typeface="Times New Roman" panose="02020603050405020304" pitchFamily="18" charset="0"/>
                <a:cs typeface="Times New Roman" panose="02020603050405020304" pitchFamily="18" charset="0"/>
              </a:rPr>
              <a:t>act</a:t>
            </a:r>
            <a:r>
              <a:rPr lang="en-US" sz="1600" dirty="0">
                <a:latin typeface="Times New Roman" panose="02020603050405020304" pitchFamily="18" charset="0"/>
                <a:cs typeface="Times New Roman" panose="02020603050405020304" pitchFamily="18" charset="0"/>
              </a:rPr>
              <a:t>) on the x-axis.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These are the principles that govern how an ordinary squirrel cage motor works. With a frequency converter, optimal control performance can be obtained from the motor and the whole drive system.</a:t>
            </a:r>
          </a:p>
        </p:txBody>
      </p:sp>
    </p:spTree>
    <p:extLst>
      <p:ext uri="{BB962C8B-B14F-4D97-AF65-F5344CB8AC3E}">
        <p14:creationId xmlns:p14="http://schemas.microsoft.com/office/powerpoint/2010/main" val="202503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685800"/>
            <a:ext cx="7545718" cy="5105400"/>
          </a:xfrm>
          <a:prstGeom prst="rect">
            <a:avLst/>
          </a:prstGeom>
        </p:spPr>
      </p:pic>
    </p:spTree>
    <p:extLst>
      <p:ext uri="{BB962C8B-B14F-4D97-AF65-F5344CB8AC3E}">
        <p14:creationId xmlns:p14="http://schemas.microsoft.com/office/powerpoint/2010/main" val="231683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
            <a:ext cx="7772400" cy="6247864"/>
          </a:xfrm>
          <a:prstGeom prst="rect">
            <a:avLst/>
          </a:prstGeom>
        </p:spPr>
        <p:txBody>
          <a:bodyPr wrap="square">
            <a:spAutoFit/>
          </a:bodyPr>
          <a:lstStyle/>
          <a:p>
            <a:r>
              <a:rPr lang="en-US" sz="1600" b="1" dirty="0">
                <a:latin typeface="+mj-lt"/>
                <a:cs typeface="Times New Roman" panose="02020603050405020304" pitchFamily="18" charset="0"/>
              </a:rPr>
              <a:t>Mechanical, hydraulic and electrical VSDs</a:t>
            </a:r>
          </a:p>
          <a:p>
            <a:endParaRPr lang="en-US" sz="1600" b="1" dirty="0">
              <a:latin typeface="+mj-lt"/>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Above are the four most common VSDs in the industrial sector. </a:t>
            </a:r>
            <a:r>
              <a:rPr lang="en-US" sz="1600" b="1" dirty="0">
                <a:latin typeface="Times New Roman" panose="02020603050405020304" pitchFamily="18" charset="0"/>
                <a:cs typeface="Times New Roman" panose="02020603050405020304" pitchFamily="18" charset="0"/>
              </a:rPr>
              <a:t>Mechanica</a:t>
            </a:r>
            <a:r>
              <a:rPr lang="en-US" sz="1600" dirty="0">
                <a:latin typeface="Times New Roman" panose="02020603050405020304" pitchFamily="18" charset="0"/>
                <a:cs typeface="Times New Roman" panose="02020603050405020304" pitchFamily="18" charset="0"/>
              </a:rPr>
              <a:t>l variable speed control usually uses belt drives, and is controlled by moving conical pulleys manually or with positioning motors.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Hydraulic coupling</a:t>
            </a:r>
          </a:p>
          <a:p>
            <a:r>
              <a:rPr lang="en-US" sz="1600" dirty="0">
                <a:latin typeface="Times New Roman" panose="02020603050405020304" pitchFamily="18" charset="0"/>
                <a:cs typeface="Times New Roman" panose="02020603050405020304" pitchFamily="18" charset="0"/>
              </a:rPr>
              <a:t>In hydraulic coupling, the turbine principle is used. By changing the volume of oil in the coupling, the speed difference between the driving and driven shafts changes. The oil amount is controlled with pumps and valves.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DC drive</a:t>
            </a:r>
          </a:p>
          <a:p>
            <a:r>
              <a:rPr lang="en-US" sz="1600" dirty="0">
                <a:latin typeface="Times New Roman" panose="02020603050405020304" pitchFamily="18" charset="0"/>
                <a:cs typeface="Times New Roman" panose="02020603050405020304" pitchFamily="18" charset="0"/>
              </a:rPr>
              <a:t>In the DC drive, a DC converter changes the motor supply voltage fed to the DC motor. In the motor, a mechanical inverter, a commutator, changes direct current to alternating current.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AC drive</a:t>
            </a:r>
          </a:p>
          <a:p>
            <a:r>
              <a:rPr lang="en-US" sz="1600" dirty="0">
                <a:latin typeface="Times New Roman" panose="02020603050405020304" pitchFamily="18" charset="0"/>
                <a:cs typeface="Times New Roman" panose="02020603050405020304" pitchFamily="18" charset="0"/>
              </a:rPr>
              <a:t>In the frequency converter or AC drive, a standard squirrel cage motor is used, so no mechanical inverters are required. The speed of the motor is regulated by a frequency converter that changes the frequency of the motor voltage, as presented earlier in this guide. The frequency converter itself is controlled with electrical signals. The diagram shows the location of the control equipment for each type of VSD. In mechanical and hydraulic VSDs, the control equipment is located between the motor and the working machine, which makes maintenance very difficult. In electrical VSDs, all control systems are situated in an electrical equipment room and only the driving motor is in the process area. This is just one benefit of electrical VSDs.</a:t>
            </a:r>
          </a:p>
        </p:txBody>
      </p:sp>
    </p:spTree>
    <p:extLst>
      <p:ext uri="{BB962C8B-B14F-4D97-AF65-F5344CB8AC3E}">
        <p14:creationId xmlns:p14="http://schemas.microsoft.com/office/powerpoint/2010/main" val="154802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95400"/>
            <a:ext cx="9085476" cy="3962400"/>
          </a:xfrm>
          <a:prstGeom prst="rect">
            <a:avLst/>
          </a:prstGeom>
        </p:spPr>
      </p:pic>
    </p:spTree>
    <p:extLst>
      <p:ext uri="{BB962C8B-B14F-4D97-AF65-F5344CB8AC3E}">
        <p14:creationId xmlns:p14="http://schemas.microsoft.com/office/powerpoint/2010/main" val="237911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7693"/>
            <a:ext cx="8305800" cy="6740307"/>
          </a:xfrm>
          <a:prstGeom prst="rect">
            <a:avLst/>
          </a:prstGeom>
        </p:spPr>
        <p:txBody>
          <a:bodyPr wrap="square">
            <a:spAutoFit/>
          </a:bodyPr>
          <a:lstStyle/>
          <a:p>
            <a:r>
              <a:rPr lang="en-US" sz="1600" b="1" dirty="0">
                <a:latin typeface="+mj-lt"/>
                <a:cs typeface="Times New Roman" panose="02020603050405020304" pitchFamily="18" charset="0"/>
              </a:rPr>
              <a:t>Electrical VSDs dominate the market</a:t>
            </a:r>
          </a:p>
          <a:p>
            <a:endParaRPr lang="en-US" sz="1600" b="1" dirty="0">
              <a:latin typeface="+mj-lt"/>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Here are the four most important arguments for using electrical VSDs, presented along with estimated VSD market shares in Europe in 2000. The four main benefits of using electrical VSDs</a:t>
            </a:r>
          </a:p>
          <a:p>
            <a:r>
              <a:rPr lang="en-US" sz="1600" dirty="0">
                <a:latin typeface="Times New Roman" panose="02020603050405020304" pitchFamily="18" charset="0"/>
                <a:cs typeface="Times New Roman" panose="02020603050405020304" pitchFamily="18" charset="0"/>
              </a:rPr>
              <a:t>are highlighted at the turning points of the speed curve.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Maintenance costs</a:t>
            </a:r>
          </a:p>
          <a:p>
            <a:r>
              <a:rPr lang="en-US" sz="1600" dirty="0">
                <a:latin typeface="Times New Roman" panose="02020603050405020304" pitchFamily="18" charset="0"/>
                <a:cs typeface="Times New Roman" panose="02020603050405020304" pitchFamily="18" charset="0"/>
              </a:rPr>
              <a:t>Direct on-line starting stresses the motor and also the electrical equipment. With electrical VSDs, smooth starting is possible and this has a direct effect on maintenance costs.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Productivity</a:t>
            </a:r>
          </a:p>
          <a:p>
            <a:r>
              <a:rPr lang="en-US" sz="1600" dirty="0">
                <a:latin typeface="Times New Roman" panose="02020603050405020304" pitchFamily="18" charset="0"/>
                <a:cs typeface="Times New Roman" panose="02020603050405020304" pitchFamily="18" charset="0"/>
              </a:rPr>
              <a:t>Process equipment is usually designed to cater for future productivity increases. Changing constant-speed equipment to provide higher production volumes requires money and time.</a:t>
            </a:r>
          </a:p>
          <a:p>
            <a:r>
              <a:rPr lang="en-US" sz="1600" dirty="0">
                <a:latin typeface="Times New Roman" panose="02020603050405020304" pitchFamily="18" charset="0"/>
                <a:cs typeface="Times New Roman" panose="02020603050405020304" pitchFamily="18" charset="0"/>
              </a:rPr>
              <a:t>With the AC drive, speed increases of 5 to 20 percent are not a problem, and the production increase can be achieved without any extra investment.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Energy saving</a:t>
            </a:r>
          </a:p>
          <a:p>
            <a:r>
              <a:rPr lang="en-US" sz="1600" dirty="0">
                <a:latin typeface="Times New Roman" panose="02020603050405020304" pitchFamily="18" charset="0"/>
                <a:cs typeface="Times New Roman" panose="02020603050405020304" pitchFamily="18" charset="0"/>
              </a:rPr>
              <a:t>In many processes, production volumes change. Changing production volumes by mechanical means is usually very inefficient. With electrical VSDs, changing the production volume</a:t>
            </a:r>
          </a:p>
          <a:p>
            <a:r>
              <a:rPr lang="en-US" sz="1600" dirty="0">
                <a:latin typeface="Times New Roman" panose="02020603050405020304" pitchFamily="18" charset="0"/>
                <a:cs typeface="Times New Roman" panose="02020603050405020304" pitchFamily="18" charset="0"/>
              </a:rPr>
              <a:t>can be achieved by changing the motor speed. This saves a lot of energy particularly in pump and fan applications, because the shaft power is proportional to the flow rate to the power of three.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Higher quality</a:t>
            </a:r>
          </a:p>
          <a:p>
            <a:r>
              <a:rPr lang="en-US" sz="1600" dirty="0">
                <a:latin typeface="Times New Roman" panose="02020603050405020304" pitchFamily="18" charset="0"/>
                <a:cs typeface="Times New Roman" panose="02020603050405020304" pitchFamily="18" charset="0"/>
              </a:rPr>
              <a:t>The accurate speed control obtainable with electrical VSDs results in process optimization. The optimal process control leads to the best quality end product, which means the best profit for</a:t>
            </a:r>
          </a:p>
          <a:p>
            <a:r>
              <a:rPr lang="en-US" sz="1600" dirty="0">
                <a:latin typeface="Times New Roman" panose="02020603050405020304" pitchFamily="18" charset="0"/>
                <a:cs typeface="Times New Roman" panose="02020603050405020304" pitchFamily="18" charset="0"/>
              </a:rPr>
              <a:t>the customer.</a:t>
            </a:r>
          </a:p>
        </p:txBody>
      </p:sp>
    </p:spTree>
    <p:extLst>
      <p:ext uri="{BB962C8B-B14F-4D97-AF65-F5344CB8AC3E}">
        <p14:creationId xmlns:p14="http://schemas.microsoft.com/office/powerpoint/2010/main" val="400783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1"/>
            <a:ext cx="6096000" cy="3865492"/>
          </a:xfrm>
          <a:prstGeom prst="rect">
            <a:avLst/>
          </a:prstGeom>
        </p:spPr>
      </p:pic>
      <p:sp>
        <p:nvSpPr>
          <p:cNvPr id="3" name="Rectangle 2"/>
          <p:cNvSpPr/>
          <p:nvPr/>
        </p:nvSpPr>
        <p:spPr>
          <a:xfrm>
            <a:off x="152400" y="3789241"/>
            <a:ext cx="8991600" cy="3046988"/>
          </a:xfrm>
          <a:prstGeom prst="rect">
            <a:avLst/>
          </a:prstGeom>
        </p:spPr>
        <p:txBody>
          <a:bodyPr wrap="square">
            <a:spAutoFit/>
          </a:bodyPr>
          <a:lstStyle/>
          <a:p>
            <a:r>
              <a:rPr lang="en-US" sz="1600" b="1" dirty="0">
                <a:latin typeface="+mj-lt"/>
              </a:rPr>
              <a:t>The basic functions of an AC drive</a:t>
            </a:r>
          </a:p>
          <a:p>
            <a:endParaRPr lang="en-US" sz="1600" b="1" dirty="0">
              <a:latin typeface="+mj-lt"/>
            </a:endParaRPr>
          </a:p>
          <a:p>
            <a:r>
              <a:rPr lang="en-US" sz="1600" dirty="0">
                <a:latin typeface="HelveticaNeue-Light"/>
              </a:rPr>
              <a:t>In this diagram, the basic functions of an AC drive are presented. There are four different components in AC drive motor control. These components are the user interface, the motor, the electrical supply and the process interface.</a:t>
            </a:r>
          </a:p>
          <a:p>
            <a:r>
              <a:rPr lang="en-US" sz="1600" dirty="0">
                <a:latin typeface="HelveticaNeue-Light"/>
              </a:rPr>
              <a:t>An electrical supply feeds the required electricity to the drive; one selection criteria for the drive is the supply voltage and its frequency. The AC drive converts the frequency and voltage and feeds the motor. This conversion process is controlled by signals from the process or user via the process and user interfaces.</a:t>
            </a:r>
          </a:p>
          <a:p>
            <a:r>
              <a:rPr lang="en-US" sz="1600" dirty="0">
                <a:latin typeface="HelveticaNeue-Light"/>
              </a:rPr>
              <a:t>The user interface provides the ability to observe the AC drive and obtain different process information via the drive. This makes the drive easy to integrate with other process control equipment and overriding process control systems.</a:t>
            </a:r>
            <a:endParaRPr lang="en-US" sz="1600" dirty="0"/>
          </a:p>
        </p:txBody>
      </p:sp>
    </p:spTree>
    <p:extLst>
      <p:ext uri="{BB962C8B-B14F-4D97-AF65-F5344CB8AC3E}">
        <p14:creationId xmlns:p14="http://schemas.microsoft.com/office/powerpoint/2010/main" val="267527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25636" y="32657"/>
            <a:ext cx="4445127" cy="2684521"/>
          </a:xfrm>
          <a:prstGeom prst="rect">
            <a:avLst/>
          </a:prstGeom>
        </p:spPr>
      </p:pic>
      <p:sp>
        <p:nvSpPr>
          <p:cNvPr id="5" name="Rectangle 4"/>
          <p:cNvSpPr/>
          <p:nvPr/>
        </p:nvSpPr>
        <p:spPr>
          <a:xfrm>
            <a:off x="228599" y="2820684"/>
            <a:ext cx="8839200" cy="4031873"/>
          </a:xfrm>
          <a:prstGeom prst="rect">
            <a:avLst/>
          </a:prstGeom>
        </p:spPr>
        <p:txBody>
          <a:bodyPr wrap="square">
            <a:spAutoFit/>
          </a:bodyPr>
          <a:lstStyle/>
          <a:p>
            <a:r>
              <a:rPr lang="en-US" sz="1600" b="1" dirty="0">
                <a:latin typeface="+mj-lt"/>
              </a:rPr>
              <a:t>A motor’s load capacity curves with an AC drive</a:t>
            </a:r>
          </a:p>
          <a:p>
            <a:endParaRPr lang="en-US" sz="1600" b="1" dirty="0">
              <a:latin typeface="+mj-lt"/>
            </a:endParaRPr>
          </a:p>
          <a:p>
            <a:r>
              <a:rPr lang="en-US" sz="1600" dirty="0">
                <a:latin typeface="Times New Roman" panose="02020603050405020304" pitchFamily="18" charset="0"/>
                <a:cs typeface="Times New Roman" panose="02020603050405020304" pitchFamily="18" charset="0"/>
              </a:rPr>
              <a:t>If the motor is driven without a frequency converter, its load capacity curves cannot be modified. It will produce a specified torque at certain speed and maximum torque cannot be</a:t>
            </a:r>
          </a:p>
          <a:p>
            <a:r>
              <a:rPr lang="en-US" sz="1600" dirty="0">
                <a:latin typeface="Times New Roman" panose="02020603050405020304" pitchFamily="18" charset="0"/>
                <a:cs typeface="Times New Roman" panose="02020603050405020304" pitchFamily="18" charset="0"/>
              </a:rPr>
              <a:t>exceeded.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With a frequency converter drive, there are different loading options. The standard curve, Curve 1 in the diagram, can be used continuously. Other curves can only be used for certain periods</a:t>
            </a:r>
          </a:p>
          <a:p>
            <a:r>
              <a:rPr lang="en-US" sz="1600" dirty="0">
                <a:latin typeface="Times New Roman" panose="02020603050405020304" pitchFamily="18" charset="0"/>
                <a:cs typeface="Times New Roman" panose="02020603050405020304" pitchFamily="18" charset="0"/>
              </a:rPr>
              <a:t>of time, because the motor’s cooling system is not designed for this kind of heavy use.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These higher load capacity levels might be needed, for example, during startup. In certain applications, as much as twice the amount of torque is required when starting. With a frequency converter this is possible, meaning that a motor can be dimensioned according to its normal use. This reduces the investment cost.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be able to use these features it is very important that the load, the AC drive and the motor are compatible. Otherwise the motor or the converter will overheat and be damaged.</a:t>
            </a:r>
          </a:p>
        </p:txBody>
      </p:sp>
    </p:spTree>
    <p:extLst>
      <p:ext uri="{BB962C8B-B14F-4D97-AF65-F5344CB8AC3E}">
        <p14:creationId xmlns:p14="http://schemas.microsoft.com/office/powerpoint/2010/main" val="15129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81201" y="152400"/>
            <a:ext cx="4800600" cy="2592846"/>
          </a:xfrm>
          <a:prstGeom prst="rect">
            <a:avLst/>
          </a:prstGeom>
        </p:spPr>
      </p:pic>
      <p:sp>
        <p:nvSpPr>
          <p:cNvPr id="4" name="Rectangle 3"/>
          <p:cNvSpPr/>
          <p:nvPr/>
        </p:nvSpPr>
        <p:spPr>
          <a:xfrm>
            <a:off x="152400" y="2579906"/>
            <a:ext cx="8839200" cy="4031873"/>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Reversing</a:t>
            </a:r>
          </a:p>
          <a:p>
            <a:r>
              <a:rPr lang="en-US" sz="1600" dirty="0">
                <a:latin typeface="Times New Roman" panose="02020603050405020304" pitchFamily="18" charset="0"/>
                <a:cs typeface="Times New Roman" panose="02020603050405020304" pitchFamily="18" charset="0"/>
              </a:rPr>
              <a:t>Reversing the motor rotation is simple to accomplish with an AC drive. With ABB’s frequency converters it can be achieved simply by pressing one button. Furthermore, it is possible to set different acceleration and deceleration ramp times. The ramp form can also be modified according to the user’s wishes. In the diagram (above, left) an S-ramp has been presented. Another possibility could be a linear ramp.</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Torque control</a:t>
            </a:r>
          </a:p>
          <a:p>
            <a:r>
              <a:rPr lang="en-US" sz="1600" dirty="0">
                <a:latin typeface="Times New Roman" panose="02020603050405020304" pitchFamily="18" charset="0"/>
                <a:cs typeface="Times New Roman" panose="02020603050405020304" pitchFamily="18" charset="0"/>
              </a:rPr>
              <a:t>Torque control is relatively simple with an AC drive. Torque boosting, which was presented earlier, is necessary if a very high starting torque is required. Variable torque </a:t>
            </a:r>
            <a:r>
              <a:rPr lang="en-US" sz="1600" b="1" i="1" dirty="0">
                <a:latin typeface="Times New Roman" panose="02020603050405020304" pitchFamily="18" charset="0"/>
                <a:cs typeface="Times New Roman" panose="02020603050405020304" pitchFamily="18" charset="0"/>
              </a:rPr>
              <a:t>U</a:t>
            </a:r>
            <a:r>
              <a:rPr lang="en-US" sz="1600"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f </a:t>
            </a:r>
            <a:r>
              <a:rPr lang="en-US" sz="1600" dirty="0">
                <a:latin typeface="Times New Roman" panose="02020603050405020304" pitchFamily="18" charset="0"/>
                <a:cs typeface="Times New Roman" panose="02020603050405020304" pitchFamily="18" charset="0"/>
              </a:rPr>
              <a:t>settings</a:t>
            </a:r>
          </a:p>
          <a:p>
            <a:r>
              <a:rPr lang="en-US" sz="1600" dirty="0">
                <a:latin typeface="Times New Roman" panose="02020603050405020304" pitchFamily="18" charset="0"/>
                <a:cs typeface="Times New Roman" panose="02020603050405020304" pitchFamily="18" charset="0"/>
              </a:rPr>
              <a:t>mean that maximum torque can be achieved at a lower speed of rotation than normal.</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Eliminating mechanical vibrations </a:t>
            </a:r>
          </a:p>
          <a:p>
            <a:r>
              <a:rPr lang="en-US" sz="1600" dirty="0">
                <a:latin typeface="Times New Roman" panose="02020603050405020304" pitchFamily="18" charset="0"/>
                <a:cs typeface="Times New Roman" panose="02020603050405020304" pitchFamily="18" charset="0"/>
              </a:rPr>
              <a:t>Mechanical vibrations can be eliminated by by-passing critical</a:t>
            </a:r>
          </a:p>
          <a:p>
            <a:r>
              <a:rPr lang="en-US" sz="1600" dirty="0">
                <a:latin typeface="Times New Roman" panose="02020603050405020304" pitchFamily="18" charset="0"/>
                <a:cs typeface="Times New Roman" panose="02020603050405020304" pitchFamily="18" charset="0"/>
              </a:rPr>
              <a:t>speeds. This means that when a motor is accelerated close to its critical speed, the drive will not allow the actual speed of the motor to follow the reference speed. When the critical point</a:t>
            </a:r>
          </a:p>
          <a:p>
            <a:r>
              <a:rPr lang="en-US" sz="1600" dirty="0">
                <a:latin typeface="Times New Roman" panose="02020603050405020304" pitchFamily="18" charset="0"/>
                <a:cs typeface="Times New Roman" panose="02020603050405020304" pitchFamily="18" charset="0"/>
              </a:rPr>
              <a:t>has been passed, the motor will return to the regular curve very quickly and pass the critical speed.</a:t>
            </a:r>
          </a:p>
        </p:txBody>
      </p:sp>
    </p:spTree>
    <p:extLst>
      <p:ext uri="{BB962C8B-B14F-4D97-AF65-F5344CB8AC3E}">
        <p14:creationId xmlns:p14="http://schemas.microsoft.com/office/powerpoint/2010/main" val="189739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57400" y="304800"/>
            <a:ext cx="5126761" cy="2798400"/>
          </a:xfrm>
          <a:prstGeom prst="rect">
            <a:avLst/>
          </a:prstGeom>
        </p:spPr>
      </p:pic>
      <p:sp>
        <p:nvSpPr>
          <p:cNvPr id="4" name="Rectangle 3"/>
          <p:cNvSpPr/>
          <p:nvPr/>
        </p:nvSpPr>
        <p:spPr>
          <a:xfrm>
            <a:off x="304800" y="3352800"/>
            <a:ext cx="8382000" cy="3293209"/>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Power loss ride-through</a:t>
            </a:r>
          </a:p>
          <a:p>
            <a:r>
              <a:rPr lang="en-US" sz="1600" dirty="0">
                <a:latin typeface="Times New Roman" panose="02020603050405020304" pitchFamily="18" charset="0"/>
                <a:cs typeface="Times New Roman" panose="02020603050405020304" pitchFamily="18" charset="0"/>
              </a:rPr>
              <a:t>The power loss ride-through function is used if the incoming supply voltage is cut off. In such a situation, the AC drive will continue to operate using the kinetic energy of the rotating motor.  The drive will be fully operational as long as the motor rotates and generates energy for the drive.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Stall function</a:t>
            </a:r>
          </a:p>
          <a:p>
            <a:r>
              <a:rPr lang="en-US" sz="1600" dirty="0">
                <a:latin typeface="Times New Roman" panose="02020603050405020304" pitchFamily="18" charset="0"/>
                <a:cs typeface="Times New Roman" panose="02020603050405020304" pitchFamily="18" charset="0"/>
              </a:rPr>
              <a:t>With an AC drive, the motor can be protected in a stall situation with the stall function. It is possible to adjust supervision limits and choose how the drive reacts to the motor stall condition. Protection is activated if three conditions are met at the same time.</a:t>
            </a:r>
          </a:p>
          <a:p>
            <a:r>
              <a:rPr lang="en-US" sz="1600" dirty="0">
                <a:latin typeface="Times New Roman" panose="02020603050405020304" pitchFamily="18" charset="0"/>
                <a:cs typeface="Times New Roman" panose="02020603050405020304" pitchFamily="18" charset="0"/>
              </a:rPr>
              <a:t>1. The drive frequency has to be below the preset stall frequency.</a:t>
            </a:r>
          </a:p>
          <a:p>
            <a:r>
              <a:rPr lang="en-US" sz="1600" dirty="0">
                <a:latin typeface="Times New Roman" panose="02020603050405020304" pitchFamily="18" charset="0"/>
                <a:cs typeface="Times New Roman" panose="02020603050405020304" pitchFamily="18" charset="0"/>
              </a:rPr>
              <a:t>2. The motor torque has to rise to a certain limit, calculated by the drive software.</a:t>
            </a:r>
          </a:p>
          <a:p>
            <a:r>
              <a:rPr lang="en-US" sz="1600" dirty="0">
                <a:latin typeface="Times New Roman" panose="02020603050405020304" pitchFamily="18" charset="0"/>
                <a:cs typeface="Times New Roman" panose="02020603050405020304" pitchFamily="18" charset="0"/>
              </a:rPr>
              <a:t>3. The final condition is that the motor has been in the stall limit for longer than the time 	period set by the user.</a:t>
            </a:r>
          </a:p>
        </p:txBody>
      </p:sp>
    </p:spTree>
    <p:extLst>
      <p:ext uri="{BB962C8B-B14F-4D97-AF65-F5344CB8AC3E}">
        <p14:creationId xmlns:p14="http://schemas.microsoft.com/office/powerpoint/2010/main" val="770842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458200" cy="2800767"/>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Some new drive installations can have their bearings fail only a few months after startup. Failure can be caused by high frequency currents, which flow through the motor bearings.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Harmonic currents are created by non-linear loads connected to the power distribution system. Harmonic distortion is a form of pollution in the electric plant that can cause problems if the voltage distribution caused by harmonic currents increases above certain limits.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All power electronic converters used in different types of electronic systems can increase harmonic disturbances by injecting harmonic currents directly into the grid. Figure 2.1 shows how the current harmonics (</a:t>
            </a:r>
            <a:r>
              <a:rPr lang="en-US" sz="1600" dirty="0" err="1">
                <a:latin typeface="Times New Roman" panose="02020603050405020304" pitchFamily="18" charset="0"/>
                <a:cs typeface="Times New Roman" panose="02020603050405020304" pitchFamily="18" charset="0"/>
              </a:rPr>
              <a:t>ih</a:t>
            </a:r>
            <a:r>
              <a:rPr lang="en-US" sz="1600" dirty="0">
                <a:latin typeface="Times New Roman" panose="02020603050405020304" pitchFamily="18" charset="0"/>
                <a:cs typeface="Times New Roman" panose="02020603050405020304" pitchFamily="18" charset="0"/>
              </a:rPr>
              <a:t>) in the input current (is) of a power electronic converter affect the supply voltage (</a:t>
            </a:r>
            <a:r>
              <a:rPr lang="en-US" sz="1600" dirty="0" err="1">
                <a:latin typeface="Times New Roman" panose="02020603050405020304" pitchFamily="18" charset="0"/>
                <a:cs typeface="Times New Roman" panose="02020603050405020304" pitchFamily="18" charset="0"/>
              </a:rPr>
              <a:t>ut</a:t>
            </a:r>
            <a:r>
              <a:rPr lang="en-US" sz="1600" dirty="0">
                <a:latin typeface="Times New Roman" panose="02020603050405020304" pitchFamily="18" charset="0"/>
                <a:cs typeface="Times New Roman" panose="02020603050405020304" pitchFamily="18" charset="0"/>
              </a:rPr>
              <a:t>), when passing through the transformer short circuit impedance.</a:t>
            </a:r>
          </a:p>
        </p:txBody>
      </p:sp>
      <p:pic>
        <p:nvPicPr>
          <p:cNvPr id="3" name="Picture 2"/>
          <p:cNvPicPr>
            <a:picLocks noChangeAspect="1"/>
          </p:cNvPicPr>
          <p:nvPr/>
        </p:nvPicPr>
        <p:blipFill>
          <a:blip r:embed="rId2"/>
          <a:stretch>
            <a:fillRect/>
          </a:stretch>
        </p:blipFill>
        <p:spPr>
          <a:xfrm>
            <a:off x="876300" y="3505200"/>
            <a:ext cx="7315200" cy="2923229"/>
          </a:xfrm>
          <a:prstGeom prst="rect">
            <a:avLst/>
          </a:prstGeom>
        </p:spPr>
      </p:pic>
    </p:spTree>
    <p:extLst>
      <p:ext uri="{BB962C8B-B14F-4D97-AF65-F5344CB8AC3E}">
        <p14:creationId xmlns:p14="http://schemas.microsoft.com/office/powerpoint/2010/main" val="383524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382000" cy="5632311"/>
          </a:xfrm>
          <a:prstGeom prst="rect">
            <a:avLst/>
          </a:prstGeom>
        </p:spPr>
        <p:txBody>
          <a:bodyPr wrap="square">
            <a:spAutoFit/>
          </a:bodyPr>
          <a:lstStyle/>
          <a:p>
            <a:pPr marL="342900" indent="-342900">
              <a:buAutoNum type="arabicPeriod"/>
            </a:pPr>
            <a:r>
              <a:rPr lang="en-US" sz="2000" dirty="0"/>
              <a:t>Direct torque control explains what DTC is; why and how it has evolved; the basic theory behind its success; and the features and benefits of this new technology.</a:t>
            </a:r>
          </a:p>
          <a:p>
            <a:endParaRPr lang="en-US" sz="2000" dirty="0"/>
          </a:p>
          <a:p>
            <a:r>
              <a:rPr lang="en-US" sz="2000" dirty="0"/>
              <a:t>2. EU Council Directives and adjustable speed electrical power drive systems is to give a straightforward explanation of how the various EU Council Directives relate to power drive systems.</a:t>
            </a:r>
          </a:p>
          <a:p>
            <a:endParaRPr lang="en-US" sz="2000" dirty="0"/>
          </a:p>
          <a:p>
            <a:r>
              <a:rPr lang="en-US" sz="2000" dirty="0"/>
              <a:t>3. EMC compliant installation and configuration for a power drive system assists design and installation personnel when trying to ensure compliance with the requirements of the EMC Directive in the user’s systems and installations when using AC drives.</a:t>
            </a:r>
          </a:p>
          <a:p>
            <a:endParaRPr lang="en-US" sz="2000" dirty="0"/>
          </a:p>
          <a:p>
            <a:r>
              <a:rPr lang="en-US" sz="2000" dirty="0"/>
              <a:t>4. Guide to variable speed drives describes basics of different variable speed drives (VSD) and how they are used in industrial processes.</a:t>
            </a:r>
          </a:p>
          <a:p>
            <a:endParaRPr lang="en-US" sz="2000" dirty="0"/>
          </a:p>
          <a:p>
            <a:r>
              <a:rPr lang="en-US" sz="2000" dirty="0"/>
              <a:t>5. Bearing currents in modern AC drive systems explains how to avoid damages.</a:t>
            </a:r>
          </a:p>
        </p:txBody>
      </p:sp>
    </p:spTree>
    <p:extLst>
      <p:ext uri="{BB962C8B-B14F-4D97-AF65-F5344CB8AC3E}">
        <p14:creationId xmlns:p14="http://schemas.microsoft.com/office/powerpoint/2010/main" val="328412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305800" cy="6463308"/>
          </a:xfrm>
          <a:prstGeom prst="rect">
            <a:avLst/>
          </a:prstGeom>
        </p:spPr>
        <p:txBody>
          <a:bodyPr wrap="square">
            <a:spAutoFit/>
          </a:bodyPr>
          <a:lstStyle/>
          <a:p>
            <a:r>
              <a:rPr lang="en-US" b="1" dirty="0"/>
              <a:t>Chapter 1 - Introduction ............................................................................7</a:t>
            </a:r>
          </a:p>
          <a:p>
            <a:r>
              <a:rPr lang="en-US" dirty="0"/>
              <a:t>General ..............................................................................................7</a:t>
            </a:r>
          </a:p>
          <a:p>
            <a:r>
              <a:rPr lang="nb-NO" b="1" dirty="0"/>
              <a:t>Chapter 2 - Drive system ...........................................................................8</a:t>
            </a:r>
          </a:p>
          <a:p>
            <a:r>
              <a:rPr lang="en-US" b="1" dirty="0"/>
              <a:t>Chapter 3 - General description of a dimensioning procedure ..................9</a:t>
            </a:r>
          </a:p>
          <a:p>
            <a:r>
              <a:rPr lang="en-US" b="1" dirty="0"/>
              <a:t>Chapter 4 - Induction (AC) motor.............................................................11</a:t>
            </a:r>
          </a:p>
          <a:p>
            <a:r>
              <a:rPr lang="en-US" dirty="0"/>
              <a:t>4.1 Fundamentals .............................................................................11</a:t>
            </a:r>
          </a:p>
          <a:p>
            <a:r>
              <a:rPr lang="en-US" dirty="0"/>
              <a:t>4.2 Motor current .............................................................................13</a:t>
            </a:r>
          </a:p>
          <a:p>
            <a:r>
              <a:rPr lang="fr-FR" dirty="0"/>
              <a:t>4.2.1 Constant flux range .............................................................14</a:t>
            </a:r>
          </a:p>
          <a:p>
            <a:r>
              <a:rPr lang="en-US" dirty="0"/>
              <a:t>4.2.2 Field weakening range .........................................................15</a:t>
            </a:r>
          </a:p>
          <a:p>
            <a:r>
              <a:rPr lang="en-US" dirty="0"/>
              <a:t>4.3 Motor power ..............................................................................16</a:t>
            </a:r>
          </a:p>
          <a:p>
            <a:r>
              <a:rPr lang="en-US" b="1" dirty="0"/>
              <a:t>Chapter 5 - Basic mechanical laws .........................................................17</a:t>
            </a:r>
          </a:p>
          <a:p>
            <a:r>
              <a:rPr lang="en-US" dirty="0"/>
              <a:t>5.1 Rotational motion .......................................................................17</a:t>
            </a:r>
          </a:p>
          <a:p>
            <a:r>
              <a:rPr lang="en-US" dirty="0"/>
              <a:t>5.2 Gears and moment of inertia .......................................................20</a:t>
            </a:r>
          </a:p>
          <a:p>
            <a:r>
              <a:rPr lang="en-US" b="1" dirty="0"/>
              <a:t>Chapter 6 - Load types ............................................................................22</a:t>
            </a:r>
          </a:p>
          <a:p>
            <a:r>
              <a:rPr lang="en-US" b="1" dirty="0"/>
              <a:t>Chapter 7 - Motor </a:t>
            </a:r>
            <a:r>
              <a:rPr lang="en-US" b="1" dirty="0" err="1"/>
              <a:t>loadability</a:t>
            </a:r>
            <a:r>
              <a:rPr lang="en-US" b="1" dirty="0"/>
              <a:t> ...................................................................25</a:t>
            </a:r>
          </a:p>
          <a:p>
            <a:r>
              <a:rPr lang="en-US" b="1" dirty="0"/>
              <a:t>Chapter 8 - Selecting the frequency converter and motor ......................26</a:t>
            </a:r>
          </a:p>
          <a:p>
            <a:r>
              <a:rPr lang="en-US" dirty="0"/>
              <a:t>8.1 Pump and fan application (Example) ............................................27</a:t>
            </a:r>
          </a:p>
          <a:p>
            <a:r>
              <a:rPr lang="fr-FR" dirty="0"/>
              <a:t>8.2 Constant torque application (</a:t>
            </a:r>
            <a:r>
              <a:rPr lang="fr-FR" dirty="0" err="1"/>
              <a:t>Example</a:t>
            </a:r>
            <a:r>
              <a:rPr lang="fr-FR" dirty="0"/>
              <a:t>) ........................................29</a:t>
            </a:r>
          </a:p>
          <a:p>
            <a:r>
              <a:rPr lang="en-US" dirty="0"/>
              <a:t>8.3 Constant power application (Example) ........................................31</a:t>
            </a:r>
          </a:p>
          <a:p>
            <a:r>
              <a:rPr lang="en-US" b="1" dirty="0"/>
              <a:t>Chapter 9 - Input transformer and rectifier ..............................................35</a:t>
            </a:r>
          </a:p>
          <a:p>
            <a:r>
              <a:rPr lang="en-US" dirty="0"/>
              <a:t>9.1 Rectifiers ....................................................................................35</a:t>
            </a:r>
          </a:p>
          <a:p>
            <a:r>
              <a:rPr lang="en-US" dirty="0"/>
              <a:t>9.2 Transformer ................................................................................36</a:t>
            </a:r>
          </a:p>
          <a:p>
            <a:r>
              <a:rPr lang="en-US" b="1" dirty="0"/>
              <a:t>Chapter 10 - Index ...................................................................................38</a:t>
            </a:r>
            <a:endParaRPr lang="en-US" dirty="0"/>
          </a:p>
        </p:txBody>
      </p:sp>
    </p:spTree>
    <p:extLst>
      <p:ext uri="{BB962C8B-B14F-4D97-AF65-F5344CB8AC3E}">
        <p14:creationId xmlns:p14="http://schemas.microsoft.com/office/powerpoint/2010/main" val="398704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5387" y="885825"/>
            <a:ext cx="6753225" cy="5086350"/>
          </a:xfrm>
          <a:prstGeom prst="rect">
            <a:avLst/>
          </a:prstGeom>
        </p:spPr>
      </p:pic>
    </p:spTree>
    <p:extLst>
      <p:ext uri="{BB962C8B-B14F-4D97-AF65-F5344CB8AC3E}">
        <p14:creationId xmlns:p14="http://schemas.microsoft.com/office/powerpoint/2010/main" val="305840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533400"/>
            <a:ext cx="8163805" cy="5638800"/>
          </a:xfrm>
          <a:prstGeom prst="rect">
            <a:avLst/>
          </a:prstGeom>
        </p:spPr>
      </p:pic>
    </p:spTree>
    <p:extLst>
      <p:ext uri="{BB962C8B-B14F-4D97-AF65-F5344CB8AC3E}">
        <p14:creationId xmlns:p14="http://schemas.microsoft.com/office/powerpoint/2010/main" val="4201672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685800"/>
            <a:ext cx="6915374" cy="5334000"/>
          </a:xfrm>
          <a:prstGeom prst="rect">
            <a:avLst/>
          </a:prstGeom>
        </p:spPr>
      </p:pic>
    </p:spTree>
    <p:extLst>
      <p:ext uri="{BB962C8B-B14F-4D97-AF65-F5344CB8AC3E}">
        <p14:creationId xmlns:p14="http://schemas.microsoft.com/office/powerpoint/2010/main" val="211139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240631"/>
            <a:ext cx="7696200" cy="6440504"/>
          </a:xfrm>
          <a:prstGeom prst="rect">
            <a:avLst/>
          </a:prstGeom>
        </p:spPr>
      </p:pic>
    </p:spTree>
    <p:extLst>
      <p:ext uri="{BB962C8B-B14F-4D97-AF65-F5344CB8AC3E}">
        <p14:creationId xmlns:p14="http://schemas.microsoft.com/office/powerpoint/2010/main" val="2132805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799" y="914400"/>
            <a:ext cx="8013923" cy="4876800"/>
          </a:xfrm>
          <a:prstGeom prst="rect">
            <a:avLst/>
          </a:prstGeom>
        </p:spPr>
      </p:pic>
    </p:spTree>
    <p:extLst>
      <p:ext uri="{BB962C8B-B14F-4D97-AF65-F5344CB8AC3E}">
        <p14:creationId xmlns:p14="http://schemas.microsoft.com/office/powerpoint/2010/main" val="3830783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6804" y="533400"/>
            <a:ext cx="7731396" cy="5822077"/>
          </a:xfrm>
          <a:prstGeom prst="rect">
            <a:avLst/>
          </a:prstGeom>
        </p:spPr>
      </p:pic>
    </p:spTree>
    <p:extLst>
      <p:ext uri="{BB962C8B-B14F-4D97-AF65-F5344CB8AC3E}">
        <p14:creationId xmlns:p14="http://schemas.microsoft.com/office/powerpoint/2010/main" val="2779293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228600"/>
            <a:ext cx="7166880" cy="6400800"/>
          </a:xfrm>
          <a:prstGeom prst="rect">
            <a:avLst/>
          </a:prstGeom>
        </p:spPr>
      </p:pic>
    </p:spTree>
    <p:extLst>
      <p:ext uri="{BB962C8B-B14F-4D97-AF65-F5344CB8AC3E}">
        <p14:creationId xmlns:p14="http://schemas.microsoft.com/office/powerpoint/2010/main" val="794808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304800"/>
            <a:ext cx="7086600" cy="6443338"/>
          </a:xfrm>
          <a:prstGeom prst="rect">
            <a:avLst/>
          </a:prstGeom>
        </p:spPr>
      </p:pic>
    </p:spTree>
    <p:extLst>
      <p:ext uri="{BB962C8B-B14F-4D97-AF65-F5344CB8AC3E}">
        <p14:creationId xmlns:p14="http://schemas.microsoft.com/office/powerpoint/2010/main" val="69592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228600"/>
            <a:ext cx="7380798" cy="6019800"/>
          </a:xfrm>
          <a:prstGeom prst="rect">
            <a:avLst/>
          </a:prstGeom>
        </p:spPr>
      </p:pic>
    </p:spTree>
    <p:extLst>
      <p:ext uri="{BB962C8B-B14F-4D97-AF65-F5344CB8AC3E}">
        <p14:creationId xmlns:p14="http://schemas.microsoft.com/office/powerpoint/2010/main" val="243881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8693"/>
            <a:ext cx="7924800" cy="5632311"/>
          </a:xfrm>
          <a:prstGeom prst="rect">
            <a:avLst/>
          </a:prstGeom>
        </p:spPr>
        <p:txBody>
          <a:bodyPr wrap="square">
            <a:spAutoFit/>
          </a:bodyPr>
          <a:lstStyle/>
          <a:p>
            <a:r>
              <a:rPr lang="en-US" sz="2000" dirty="0"/>
              <a:t>6. Guide to harmonics with AC drives describes harmonic distortion, its sources and effect, and also distortion calculation and evaluation with special attention to the methods for reducing harmonics with AC drives.</a:t>
            </a:r>
          </a:p>
          <a:p>
            <a:endParaRPr lang="en-US" sz="2000" dirty="0"/>
          </a:p>
          <a:p>
            <a:r>
              <a:rPr lang="en-US" sz="2000" dirty="0"/>
              <a:t>7. Dimensioning of a drive system. Making dimensioning correctly is the fastest way of saving money. Biggest savings can be achieved by avoiding very basic mistakes. These dimensioning basics and beyond can be found in this guide.</a:t>
            </a:r>
          </a:p>
          <a:p>
            <a:endParaRPr lang="en-US" sz="2000" dirty="0"/>
          </a:p>
          <a:p>
            <a:r>
              <a:rPr lang="en-US" sz="2000" dirty="0"/>
              <a:t>8. Electrical braking describes the practical solutions available in reducing stored energy and transferring stored energy back into electrical energy.</a:t>
            </a:r>
          </a:p>
          <a:p>
            <a:endParaRPr lang="en-US" sz="2000" dirty="0"/>
          </a:p>
          <a:p>
            <a:r>
              <a:rPr lang="en-US" sz="2000" dirty="0"/>
              <a:t>9. Guide to motion control drives gives an overview of high performance drives and motion control.</a:t>
            </a:r>
          </a:p>
          <a:p>
            <a:endParaRPr lang="en-US" sz="2000" dirty="0"/>
          </a:p>
          <a:p>
            <a:r>
              <a:rPr lang="en-US" sz="2000" dirty="0"/>
              <a:t>10. Functional safety guide introduces the Machinery Directive and the standards that must be taken into account when designing a machine, in order to ensure operational safely.</a:t>
            </a:r>
          </a:p>
        </p:txBody>
      </p:sp>
    </p:spTree>
    <p:extLst>
      <p:ext uri="{BB962C8B-B14F-4D97-AF65-F5344CB8AC3E}">
        <p14:creationId xmlns:p14="http://schemas.microsoft.com/office/powerpoint/2010/main" val="683403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304800"/>
            <a:ext cx="7620000" cy="6272630"/>
          </a:xfrm>
          <a:prstGeom prst="rect">
            <a:avLst/>
          </a:prstGeom>
        </p:spPr>
      </p:pic>
    </p:spTree>
    <p:extLst>
      <p:ext uri="{BB962C8B-B14F-4D97-AF65-F5344CB8AC3E}">
        <p14:creationId xmlns:p14="http://schemas.microsoft.com/office/powerpoint/2010/main" val="2102817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304800"/>
            <a:ext cx="6629400" cy="6524357"/>
          </a:xfrm>
          <a:prstGeom prst="rect">
            <a:avLst/>
          </a:prstGeom>
        </p:spPr>
      </p:pic>
    </p:spTree>
    <p:extLst>
      <p:ext uri="{BB962C8B-B14F-4D97-AF65-F5344CB8AC3E}">
        <p14:creationId xmlns:p14="http://schemas.microsoft.com/office/powerpoint/2010/main" val="1518955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152400"/>
            <a:ext cx="7543800" cy="6457071"/>
          </a:xfrm>
          <a:prstGeom prst="rect">
            <a:avLst/>
          </a:prstGeom>
        </p:spPr>
      </p:pic>
    </p:spTree>
    <p:extLst>
      <p:ext uri="{BB962C8B-B14F-4D97-AF65-F5344CB8AC3E}">
        <p14:creationId xmlns:p14="http://schemas.microsoft.com/office/powerpoint/2010/main" val="1959953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381000"/>
            <a:ext cx="7010400" cy="5918515"/>
          </a:xfrm>
          <a:prstGeom prst="rect">
            <a:avLst/>
          </a:prstGeom>
        </p:spPr>
      </p:pic>
    </p:spTree>
    <p:extLst>
      <p:ext uri="{BB962C8B-B14F-4D97-AF65-F5344CB8AC3E}">
        <p14:creationId xmlns:p14="http://schemas.microsoft.com/office/powerpoint/2010/main" val="4035931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0634" y="457200"/>
            <a:ext cx="7973765" cy="5907325"/>
          </a:xfrm>
          <a:prstGeom prst="rect">
            <a:avLst/>
          </a:prstGeom>
        </p:spPr>
      </p:pic>
    </p:spTree>
    <p:extLst>
      <p:ext uri="{BB962C8B-B14F-4D97-AF65-F5344CB8AC3E}">
        <p14:creationId xmlns:p14="http://schemas.microsoft.com/office/powerpoint/2010/main" val="2100249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457200"/>
            <a:ext cx="6934200" cy="5889152"/>
          </a:xfrm>
          <a:prstGeom prst="rect">
            <a:avLst/>
          </a:prstGeom>
        </p:spPr>
      </p:pic>
    </p:spTree>
    <p:extLst>
      <p:ext uri="{BB962C8B-B14F-4D97-AF65-F5344CB8AC3E}">
        <p14:creationId xmlns:p14="http://schemas.microsoft.com/office/powerpoint/2010/main" val="4071969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228599"/>
            <a:ext cx="6096000" cy="6345037"/>
          </a:xfrm>
          <a:prstGeom prst="rect">
            <a:avLst/>
          </a:prstGeom>
        </p:spPr>
      </p:pic>
    </p:spTree>
    <p:extLst>
      <p:ext uri="{BB962C8B-B14F-4D97-AF65-F5344CB8AC3E}">
        <p14:creationId xmlns:p14="http://schemas.microsoft.com/office/powerpoint/2010/main" val="4206060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1" y="914400"/>
            <a:ext cx="8686800" cy="4836107"/>
          </a:xfrm>
          <a:prstGeom prst="rect">
            <a:avLst/>
          </a:prstGeom>
        </p:spPr>
      </p:pic>
    </p:spTree>
    <p:extLst>
      <p:ext uri="{BB962C8B-B14F-4D97-AF65-F5344CB8AC3E}">
        <p14:creationId xmlns:p14="http://schemas.microsoft.com/office/powerpoint/2010/main" val="3402360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530086"/>
            <a:ext cx="6705600" cy="5918109"/>
          </a:xfrm>
          <a:prstGeom prst="rect">
            <a:avLst/>
          </a:prstGeom>
        </p:spPr>
      </p:pic>
    </p:spTree>
    <p:extLst>
      <p:ext uri="{BB962C8B-B14F-4D97-AF65-F5344CB8AC3E}">
        <p14:creationId xmlns:p14="http://schemas.microsoft.com/office/powerpoint/2010/main" val="3346890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129" y="533398"/>
            <a:ext cx="7543801" cy="5688107"/>
          </a:xfrm>
          <a:prstGeom prst="rect">
            <a:avLst/>
          </a:prstGeom>
        </p:spPr>
      </p:pic>
    </p:spTree>
    <p:extLst>
      <p:ext uri="{BB962C8B-B14F-4D97-AF65-F5344CB8AC3E}">
        <p14:creationId xmlns:p14="http://schemas.microsoft.com/office/powerpoint/2010/main" val="185517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5447645"/>
          </a:xfrm>
          <a:prstGeom prst="rect">
            <a:avLst/>
          </a:prstGeom>
        </p:spPr>
        <p:txBody>
          <a:bodyPr wrap="square">
            <a:spAutoFit/>
          </a:bodyPr>
          <a:lstStyle/>
          <a:p>
            <a:r>
              <a:rPr lang="en-US" sz="2400" b="1" dirty="0"/>
              <a:t>Overview of ABB Book</a:t>
            </a:r>
          </a:p>
          <a:p>
            <a:endParaRPr lang="en-US" b="1" dirty="0"/>
          </a:p>
          <a:p>
            <a:r>
              <a:rPr lang="en-US" b="1" dirty="0"/>
              <a:t>Chapter 1 - Introduction ............................................................................7</a:t>
            </a:r>
          </a:p>
          <a:p>
            <a:r>
              <a:rPr lang="en-US" dirty="0"/>
              <a:t>General ..............................................................................................7</a:t>
            </a:r>
          </a:p>
          <a:p>
            <a:r>
              <a:rPr lang="en-US" dirty="0"/>
              <a:t>This manual’s purpose ........................................................................7</a:t>
            </a:r>
          </a:p>
          <a:p>
            <a:r>
              <a:rPr lang="en-US" dirty="0"/>
              <a:t>Using this guide .................................................................................7</a:t>
            </a:r>
          </a:p>
          <a:p>
            <a:r>
              <a:rPr lang="en-US" dirty="0"/>
              <a:t>What is a variable speed drive? ...........................................................8</a:t>
            </a:r>
          </a:p>
          <a:p>
            <a:r>
              <a:rPr lang="en-US" dirty="0"/>
              <a:t>Summary ...........................................................................................8</a:t>
            </a:r>
          </a:p>
          <a:p>
            <a:r>
              <a:rPr lang="en-US" b="1" dirty="0"/>
              <a:t>Chapter 2 - Evolution of direct torque control ...........................................8</a:t>
            </a:r>
          </a:p>
          <a:p>
            <a:r>
              <a:rPr lang="en-US" dirty="0"/>
              <a:t>DC motor drives .................................................................................9</a:t>
            </a:r>
          </a:p>
          <a:p>
            <a:r>
              <a:rPr lang="en-US" dirty="0"/>
              <a:t>Features ........................................................................................9</a:t>
            </a:r>
          </a:p>
          <a:p>
            <a:r>
              <a:rPr lang="en-US" dirty="0"/>
              <a:t>Advantages ...................................................................................9</a:t>
            </a:r>
          </a:p>
          <a:p>
            <a:r>
              <a:rPr lang="en-US" dirty="0"/>
              <a:t>Drawbacks ..................................................................................10</a:t>
            </a:r>
          </a:p>
          <a:p>
            <a:r>
              <a:rPr lang="en-US" dirty="0"/>
              <a:t>AC drives - Introduction ....................................................................10</a:t>
            </a:r>
          </a:p>
          <a:p>
            <a:r>
              <a:rPr lang="en-US" dirty="0"/>
              <a:t>AC drives - Frequency control using PWM .........................................11</a:t>
            </a:r>
          </a:p>
          <a:p>
            <a:r>
              <a:rPr lang="en-US" dirty="0"/>
              <a:t>Features ......................................................................................11</a:t>
            </a:r>
          </a:p>
          <a:p>
            <a:r>
              <a:rPr lang="en-US" dirty="0"/>
              <a:t>Advantages .................................................................................12</a:t>
            </a:r>
          </a:p>
          <a:p>
            <a:r>
              <a:rPr lang="en-US" dirty="0"/>
              <a:t>Drawbacks ..................................................................................12</a:t>
            </a:r>
          </a:p>
          <a:p>
            <a:r>
              <a:rPr lang="en-US" dirty="0"/>
              <a:t>AC drives - Flux vector control using PWM ........................................12</a:t>
            </a:r>
          </a:p>
        </p:txBody>
      </p:sp>
    </p:spTree>
    <p:extLst>
      <p:ext uri="{BB962C8B-B14F-4D97-AF65-F5344CB8AC3E}">
        <p14:creationId xmlns:p14="http://schemas.microsoft.com/office/powerpoint/2010/main" val="3744822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228600"/>
            <a:ext cx="7543800" cy="6589059"/>
          </a:xfrm>
          <a:prstGeom prst="rect">
            <a:avLst/>
          </a:prstGeom>
        </p:spPr>
      </p:pic>
    </p:spTree>
    <p:extLst>
      <p:ext uri="{BB962C8B-B14F-4D97-AF65-F5344CB8AC3E}">
        <p14:creationId xmlns:p14="http://schemas.microsoft.com/office/powerpoint/2010/main" val="1080684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152400"/>
            <a:ext cx="7239000" cy="6317855"/>
          </a:xfrm>
          <a:prstGeom prst="rect">
            <a:avLst/>
          </a:prstGeom>
        </p:spPr>
      </p:pic>
    </p:spTree>
    <p:extLst>
      <p:ext uri="{BB962C8B-B14F-4D97-AF65-F5344CB8AC3E}">
        <p14:creationId xmlns:p14="http://schemas.microsoft.com/office/powerpoint/2010/main" val="60667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381000"/>
            <a:ext cx="7267228" cy="5943600"/>
          </a:xfrm>
          <a:prstGeom prst="rect">
            <a:avLst/>
          </a:prstGeom>
        </p:spPr>
      </p:pic>
    </p:spTree>
    <p:extLst>
      <p:ext uri="{BB962C8B-B14F-4D97-AF65-F5344CB8AC3E}">
        <p14:creationId xmlns:p14="http://schemas.microsoft.com/office/powerpoint/2010/main" val="888882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150787"/>
            <a:ext cx="5867400" cy="6674556"/>
          </a:xfrm>
          <a:prstGeom prst="rect">
            <a:avLst/>
          </a:prstGeom>
        </p:spPr>
      </p:pic>
    </p:spTree>
    <p:extLst>
      <p:ext uri="{BB962C8B-B14F-4D97-AF65-F5344CB8AC3E}">
        <p14:creationId xmlns:p14="http://schemas.microsoft.com/office/powerpoint/2010/main" val="380879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228600"/>
            <a:ext cx="7119756" cy="6477000"/>
          </a:xfrm>
          <a:prstGeom prst="rect">
            <a:avLst/>
          </a:prstGeom>
        </p:spPr>
      </p:pic>
    </p:spTree>
    <p:extLst>
      <p:ext uri="{BB962C8B-B14F-4D97-AF65-F5344CB8AC3E}">
        <p14:creationId xmlns:p14="http://schemas.microsoft.com/office/powerpoint/2010/main" val="1248617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685800"/>
            <a:ext cx="6629400" cy="5188735"/>
          </a:xfrm>
          <a:prstGeom prst="rect">
            <a:avLst/>
          </a:prstGeom>
        </p:spPr>
      </p:pic>
    </p:spTree>
    <p:extLst>
      <p:ext uri="{BB962C8B-B14F-4D97-AF65-F5344CB8AC3E}">
        <p14:creationId xmlns:p14="http://schemas.microsoft.com/office/powerpoint/2010/main" val="693857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745951"/>
            <a:ext cx="7467599" cy="5366098"/>
          </a:xfrm>
          <a:prstGeom prst="rect">
            <a:avLst/>
          </a:prstGeom>
        </p:spPr>
      </p:pic>
    </p:spTree>
    <p:extLst>
      <p:ext uri="{BB962C8B-B14F-4D97-AF65-F5344CB8AC3E}">
        <p14:creationId xmlns:p14="http://schemas.microsoft.com/office/powerpoint/2010/main" val="4196256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381000"/>
            <a:ext cx="6477000" cy="6339921"/>
          </a:xfrm>
          <a:prstGeom prst="rect">
            <a:avLst/>
          </a:prstGeom>
        </p:spPr>
      </p:pic>
    </p:spTree>
    <p:extLst>
      <p:ext uri="{BB962C8B-B14F-4D97-AF65-F5344CB8AC3E}">
        <p14:creationId xmlns:p14="http://schemas.microsoft.com/office/powerpoint/2010/main" val="1515439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228600"/>
            <a:ext cx="7402286" cy="6477000"/>
          </a:xfrm>
          <a:prstGeom prst="rect">
            <a:avLst/>
          </a:prstGeom>
        </p:spPr>
      </p:pic>
    </p:spTree>
    <p:extLst>
      <p:ext uri="{BB962C8B-B14F-4D97-AF65-F5344CB8AC3E}">
        <p14:creationId xmlns:p14="http://schemas.microsoft.com/office/powerpoint/2010/main" val="86788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6800"/>
            <a:ext cx="8438098" cy="3810000"/>
          </a:xfrm>
          <a:prstGeom prst="rect">
            <a:avLst/>
          </a:prstGeom>
        </p:spPr>
      </p:pic>
    </p:spTree>
    <p:extLst>
      <p:ext uri="{BB962C8B-B14F-4D97-AF65-F5344CB8AC3E}">
        <p14:creationId xmlns:p14="http://schemas.microsoft.com/office/powerpoint/2010/main" val="289071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129" y="381000"/>
            <a:ext cx="8077200" cy="6186309"/>
          </a:xfrm>
          <a:prstGeom prst="rect">
            <a:avLst/>
          </a:prstGeom>
        </p:spPr>
        <p:txBody>
          <a:bodyPr wrap="square">
            <a:spAutoFit/>
          </a:bodyPr>
          <a:lstStyle/>
          <a:p>
            <a:r>
              <a:rPr lang="en-US" dirty="0"/>
              <a:t>Features ......................................................................................12</a:t>
            </a:r>
          </a:p>
          <a:p>
            <a:r>
              <a:rPr lang="en-US" dirty="0"/>
              <a:t>Advantages .................................................................................13</a:t>
            </a:r>
          </a:p>
          <a:p>
            <a:r>
              <a:rPr lang="en-US" dirty="0"/>
              <a:t>Drawbacks ..................................................................................13</a:t>
            </a:r>
          </a:p>
          <a:p>
            <a:r>
              <a:rPr lang="en-US" dirty="0"/>
              <a:t>AC drives - Direct torque control .......................................................14</a:t>
            </a:r>
          </a:p>
          <a:p>
            <a:r>
              <a:rPr lang="en-US" dirty="0"/>
              <a:t>Controlling variables .....................................................................14</a:t>
            </a:r>
          </a:p>
          <a:p>
            <a:r>
              <a:rPr lang="en-US" dirty="0"/>
              <a:t>Comparison of variable speed drives .................................................15</a:t>
            </a:r>
          </a:p>
          <a:p>
            <a:r>
              <a:rPr lang="en-US" b="1" dirty="0"/>
              <a:t>Chapter 3 - Questions and answers ........................................................17</a:t>
            </a:r>
          </a:p>
          <a:p>
            <a:r>
              <a:rPr lang="en-US" dirty="0"/>
              <a:t>General ............................................................................................17</a:t>
            </a:r>
          </a:p>
          <a:p>
            <a:r>
              <a:rPr lang="en-US" dirty="0"/>
              <a:t>Performance ....................................................................................18</a:t>
            </a:r>
          </a:p>
          <a:p>
            <a:r>
              <a:rPr lang="en-US" dirty="0"/>
              <a:t>Operation .........................................................................................24</a:t>
            </a:r>
          </a:p>
          <a:p>
            <a:r>
              <a:rPr lang="en-US" b="1" dirty="0"/>
              <a:t>Chapter 4 - Basic control theory .............................................................28</a:t>
            </a:r>
          </a:p>
          <a:p>
            <a:r>
              <a:rPr lang="en-US" dirty="0"/>
              <a:t>How DTC works ...............................................................................28</a:t>
            </a:r>
          </a:p>
          <a:p>
            <a:r>
              <a:rPr lang="en-US" dirty="0"/>
              <a:t>Torque control loop...........................................................................29</a:t>
            </a:r>
          </a:p>
          <a:p>
            <a:r>
              <a:rPr lang="en-US" dirty="0"/>
              <a:t>Step 1 Voltage and current measurements ....................................29</a:t>
            </a:r>
          </a:p>
          <a:p>
            <a:r>
              <a:rPr lang="en-US" dirty="0"/>
              <a:t>Step 2 Adaptive motor model .......................................................29</a:t>
            </a:r>
          </a:p>
          <a:p>
            <a:r>
              <a:rPr lang="en-US" dirty="0"/>
              <a:t>Step 3 Torque comparator and flux comparator .............................30</a:t>
            </a:r>
          </a:p>
          <a:p>
            <a:r>
              <a:rPr lang="en-US" dirty="0"/>
              <a:t>Step 4 Optimum pulse selector ....................................................30</a:t>
            </a:r>
          </a:p>
          <a:p>
            <a:r>
              <a:rPr lang="en-US" dirty="0"/>
              <a:t>Speed control ..................................................................................31</a:t>
            </a:r>
          </a:p>
          <a:p>
            <a:r>
              <a:rPr lang="en-US" dirty="0"/>
              <a:t>Step 5 Torque reference controller .................................................31</a:t>
            </a:r>
          </a:p>
          <a:p>
            <a:r>
              <a:rPr lang="en-US" dirty="0"/>
              <a:t>Step 6 Speed controller ...............................................................31</a:t>
            </a:r>
          </a:p>
          <a:p>
            <a:r>
              <a:rPr lang="en-US" dirty="0"/>
              <a:t>Step 7 Flux reference controller ....................................................31</a:t>
            </a:r>
          </a:p>
          <a:p>
            <a:r>
              <a:rPr lang="en-US" b="1" dirty="0"/>
              <a:t>Chapter 5 - Index .....................................................................................32</a:t>
            </a:r>
            <a:endParaRPr lang="en-US" dirty="0"/>
          </a:p>
        </p:txBody>
      </p:sp>
    </p:spTree>
    <p:extLst>
      <p:ext uri="{BB962C8B-B14F-4D97-AF65-F5344CB8AC3E}">
        <p14:creationId xmlns:p14="http://schemas.microsoft.com/office/powerpoint/2010/main" val="3791525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156446"/>
            <a:ext cx="8382000" cy="2958353"/>
          </a:xfrm>
          <a:prstGeom prst="rect">
            <a:avLst/>
          </a:prstGeom>
        </p:spPr>
      </p:pic>
    </p:spTree>
    <p:extLst>
      <p:ext uri="{BB962C8B-B14F-4D97-AF65-F5344CB8AC3E}">
        <p14:creationId xmlns:p14="http://schemas.microsoft.com/office/powerpoint/2010/main" val="57744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6858000" cy="624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09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999555"/>
            <a:ext cx="8073887" cy="189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24200"/>
            <a:ext cx="74580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0326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838200"/>
            <a:ext cx="7239000" cy="2146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 y="3124200"/>
            <a:ext cx="740664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880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57" y="838200"/>
            <a:ext cx="7995167"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8007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838200"/>
            <a:ext cx="8424164" cy="5257800"/>
          </a:xfrm>
          <a:prstGeom prst="rect">
            <a:avLst/>
          </a:prstGeom>
        </p:spPr>
      </p:pic>
    </p:spTree>
    <p:extLst>
      <p:ext uri="{BB962C8B-B14F-4D97-AF65-F5344CB8AC3E}">
        <p14:creationId xmlns:p14="http://schemas.microsoft.com/office/powerpoint/2010/main" val="2321647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0"/>
            <a:ext cx="5486400" cy="6685898"/>
          </a:xfrm>
          <a:prstGeom prst="rect">
            <a:avLst/>
          </a:prstGeom>
        </p:spPr>
      </p:pic>
    </p:spTree>
    <p:extLst>
      <p:ext uri="{BB962C8B-B14F-4D97-AF65-F5344CB8AC3E}">
        <p14:creationId xmlns:p14="http://schemas.microsoft.com/office/powerpoint/2010/main" val="2171218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228600"/>
            <a:ext cx="6585261" cy="6019800"/>
          </a:xfrm>
          <a:prstGeom prst="rect">
            <a:avLst/>
          </a:prstGeom>
        </p:spPr>
      </p:pic>
    </p:spTree>
    <p:extLst>
      <p:ext uri="{BB962C8B-B14F-4D97-AF65-F5344CB8AC3E}">
        <p14:creationId xmlns:p14="http://schemas.microsoft.com/office/powerpoint/2010/main" val="868377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152399"/>
            <a:ext cx="6553200" cy="6473973"/>
          </a:xfrm>
          <a:prstGeom prst="rect">
            <a:avLst/>
          </a:prstGeom>
        </p:spPr>
      </p:pic>
    </p:spTree>
    <p:extLst>
      <p:ext uri="{BB962C8B-B14F-4D97-AF65-F5344CB8AC3E}">
        <p14:creationId xmlns:p14="http://schemas.microsoft.com/office/powerpoint/2010/main" val="1469060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228600"/>
            <a:ext cx="7086600" cy="6418291"/>
          </a:xfrm>
          <a:prstGeom prst="rect">
            <a:avLst/>
          </a:prstGeom>
        </p:spPr>
      </p:pic>
    </p:spTree>
    <p:extLst>
      <p:ext uri="{BB962C8B-B14F-4D97-AF65-F5344CB8AC3E}">
        <p14:creationId xmlns:p14="http://schemas.microsoft.com/office/powerpoint/2010/main" val="112389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6404" y="990600"/>
            <a:ext cx="8411191" cy="4876799"/>
          </a:xfrm>
          <a:prstGeom prst="rect">
            <a:avLst/>
          </a:prstGeom>
        </p:spPr>
      </p:pic>
    </p:spTree>
    <p:extLst>
      <p:ext uri="{BB962C8B-B14F-4D97-AF65-F5344CB8AC3E}">
        <p14:creationId xmlns:p14="http://schemas.microsoft.com/office/powerpoint/2010/main" val="704015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381000"/>
            <a:ext cx="7766434" cy="6096000"/>
          </a:xfrm>
          <a:prstGeom prst="rect">
            <a:avLst/>
          </a:prstGeom>
        </p:spPr>
      </p:pic>
    </p:spTree>
    <p:extLst>
      <p:ext uri="{BB962C8B-B14F-4D97-AF65-F5344CB8AC3E}">
        <p14:creationId xmlns:p14="http://schemas.microsoft.com/office/powerpoint/2010/main" val="1415219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152400"/>
            <a:ext cx="6096000" cy="6637385"/>
          </a:xfrm>
          <a:prstGeom prst="rect">
            <a:avLst/>
          </a:prstGeom>
        </p:spPr>
      </p:pic>
    </p:spTree>
    <p:extLst>
      <p:ext uri="{BB962C8B-B14F-4D97-AF65-F5344CB8AC3E}">
        <p14:creationId xmlns:p14="http://schemas.microsoft.com/office/powerpoint/2010/main" val="859141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457200"/>
            <a:ext cx="6553200" cy="5721048"/>
          </a:xfrm>
          <a:prstGeom prst="rect">
            <a:avLst/>
          </a:prstGeom>
        </p:spPr>
      </p:pic>
    </p:spTree>
    <p:extLst>
      <p:ext uri="{BB962C8B-B14F-4D97-AF65-F5344CB8AC3E}">
        <p14:creationId xmlns:p14="http://schemas.microsoft.com/office/powerpoint/2010/main" val="1915422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52400"/>
            <a:ext cx="8610236" cy="6477000"/>
          </a:xfrm>
          <a:prstGeom prst="rect">
            <a:avLst/>
          </a:prstGeom>
        </p:spPr>
      </p:pic>
    </p:spTree>
    <p:extLst>
      <p:ext uri="{BB962C8B-B14F-4D97-AF65-F5344CB8AC3E}">
        <p14:creationId xmlns:p14="http://schemas.microsoft.com/office/powerpoint/2010/main" val="812345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457200"/>
            <a:ext cx="7239000" cy="5902770"/>
          </a:xfrm>
          <a:prstGeom prst="rect">
            <a:avLst/>
          </a:prstGeom>
        </p:spPr>
      </p:pic>
    </p:spTree>
    <p:extLst>
      <p:ext uri="{BB962C8B-B14F-4D97-AF65-F5344CB8AC3E}">
        <p14:creationId xmlns:p14="http://schemas.microsoft.com/office/powerpoint/2010/main" val="2084718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228600"/>
            <a:ext cx="6548683" cy="2228850"/>
          </a:xfrm>
          <a:prstGeom prst="rect">
            <a:avLst/>
          </a:prstGeom>
        </p:spPr>
      </p:pic>
      <p:pic>
        <p:nvPicPr>
          <p:cNvPr id="3" name="Picture 2"/>
          <p:cNvPicPr>
            <a:picLocks noChangeAspect="1"/>
          </p:cNvPicPr>
          <p:nvPr/>
        </p:nvPicPr>
        <p:blipFill>
          <a:blip r:embed="rId3"/>
          <a:stretch>
            <a:fillRect/>
          </a:stretch>
        </p:blipFill>
        <p:spPr>
          <a:xfrm>
            <a:off x="609600" y="2590800"/>
            <a:ext cx="6445559" cy="4038600"/>
          </a:xfrm>
          <a:prstGeom prst="rect">
            <a:avLst/>
          </a:prstGeom>
        </p:spPr>
      </p:pic>
    </p:spTree>
    <p:extLst>
      <p:ext uri="{BB962C8B-B14F-4D97-AF65-F5344CB8AC3E}">
        <p14:creationId xmlns:p14="http://schemas.microsoft.com/office/powerpoint/2010/main" val="2584042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228600"/>
            <a:ext cx="7239000" cy="6402974"/>
          </a:xfrm>
          <a:prstGeom prst="rect">
            <a:avLst/>
          </a:prstGeom>
        </p:spPr>
      </p:pic>
    </p:spTree>
    <p:extLst>
      <p:ext uri="{BB962C8B-B14F-4D97-AF65-F5344CB8AC3E}">
        <p14:creationId xmlns:p14="http://schemas.microsoft.com/office/powerpoint/2010/main" val="33980833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152400"/>
            <a:ext cx="7620000" cy="6285499"/>
          </a:xfrm>
          <a:prstGeom prst="rect">
            <a:avLst/>
          </a:prstGeom>
        </p:spPr>
      </p:pic>
    </p:spTree>
    <p:extLst>
      <p:ext uri="{BB962C8B-B14F-4D97-AF65-F5344CB8AC3E}">
        <p14:creationId xmlns:p14="http://schemas.microsoft.com/office/powerpoint/2010/main" val="2558693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10071"/>
            <a:ext cx="5867400" cy="461665"/>
          </a:xfrm>
          <a:prstGeom prst="rect">
            <a:avLst/>
          </a:prstGeom>
        </p:spPr>
        <p:txBody>
          <a:bodyPr wrap="square">
            <a:spAutoFit/>
          </a:bodyPr>
          <a:lstStyle/>
          <a:p>
            <a:r>
              <a:rPr lang="en-US" dirty="0"/>
              <a:t> </a:t>
            </a:r>
            <a:r>
              <a:rPr lang="en-US" sz="2400" b="1" dirty="0"/>
              <a:t>PUMP SYSTEM ANALYSIS AND SIZING </a:t>
            </a:r>
            <a:endParaRPr lang="en-US" sz="2400" dirty="0"/>
          </a:p>
        </p:txBody>
      </p:sp>
    </p:spTree>
    <p:extLst>
      <p:ext uri="{BB962C8B-B14F-4D97-AF65-F5344CB8AC3E}">
        <p14:creationId xmlns:p14="http://schemas.microsoft.com/office/powerpoint/2010/main" val="240199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305800" cy="5509200"/>
          </a:xfrm>
          <a:prstGeom prst="rect">
            <a:avLst/>
          </a:prstGeom>
        </p:spPr>
        <p:txBody>
          <a:bodyPr wrap="square">
            <a:spAutoFit/>
          </a:bodyPr>
          <a:lstStyle/>
          <a:p>
            <a:r>
              <a:rPr lang="en-US" sz="1600" b="1" dirty="0">
                <a:cs typeface="Times New Roman" panose="02020603050405020304" pitchFamily="18" charset="0"/>
              </a:rPr>
              <a:t>The efficiency of the drive system</a:t>
            </a:r>
          </a:p>
          <a:p>
            <a:endParaRPr lang="en-US" sz="1600" b="1" dirty="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total efficiency of the drive system depends on the losses in the motor and its control. Both drive and motor losses are thermal, so they appear as heat. Input power to the drive system is</a:t>
            </a:r>
          </a:p>
          <a:p>
            <a:r>
              <a:rPr lang="en-US" sz="1600" dirty="0">
                <a:latin typeface="Times New Roman" panose="02020603050405020304" pitchFamily="18" charset="0"/>
                <a:cs typeface="Times New Roman" panose="02020603050405020304" pitchFamily="18" charset="0"/>
              </a:rPr>
              <a:t>electrical in form, while output power is mechanical. That is why calculating the coefficient of efficiency (η) requires knowledge of both electrical and mechanical engineering.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Electrical input power </a:t>
            </a:r>
            <a:r>
              <a:rPr lang="en-US" sz="1600" b="1" i="1" dirty="0">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in depends on voltage (</a:t>
            </a:r>
            <a:r>
              <a:rPr lang="en-US" sz="1600" b="1" i="1" dirty="0">
                <a:latin typeface="Times New Roman" panose="02020603050405020304" pitchFamily="18" charset="0"/>
                <a:cs typeface="Times New Roman" panose="02020603050405020304" pitchFamily="18" charset="0"/>
              </a:rPr>
              <a:t>U</a:t>
            </a:r>
            <a:r>
              <a:rPr lang="en-US" sz="1600" dirty="0">
                <a:latin typeface="Times New Roman" panose="02020603050405020304" pitchFamily="18" charset="0"/>
                <a:cs typeface="Times New Roman" panose="02020603050405020304" pitchFamily="18" charset="0"/>
              </a:rPr>
              <a:t>), current (</a:t>
            </a:r>
            <a:r>
              <a:rPr lang="en-US" sz="1600" b="1" i="1"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and the power factor (</a:t>
            </a:r>
            <a:r>
              <a:rPr lang="en-US" sz="1600" dirty="0" err="1">
                <a:latin typeface="Times New Roman" panose="02020603050405020304" pitchFamily="18" charset="0"/>
                <a:cs typeface="Times New Roman" panose="02020603050405020304" pitchFamily="18" charset="0"/>
              </a:rPr>
              <a:t>cosϕ</a:t>
            </a:r>
            <a:r>
              <a:rPr lang="en-US" sz="1600" dirty="0">
                <a:latin typeface="Times New Roman" panose="02020603050405020304" pitchFamily="18" charset="0"/>
                <a:cs typeface="Times New Roman" panose="02020603050405020304" pitchFamily="18" charset="0"/>
              </a:rPr>
              <a:t>). The power factor tells us what proportion of the total electric power is active power and how much is</a:t>
            </a:r>
          </a:p>
          <a:p>
            <a:r>
              <a:rPr lang="en-US" sz="1600" dirty="0">
                <a:latin typeface="Times New Roman" panose="02020603050405020304" pitchFamily="18" charset="0"/>
                <a:cs typeface="Times New Roman" panose="02020603050405020304" pitchFamily="18" charset="0"/>
              </a:rPr>
              <a:t>so called reactive power. To produce the required mechanical power, active power is required. Reactive power is needed to produce magnetization in the motor.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Mechanical output power </a:t>
            </a:r>
            <a:r>
              <a:rPr lang="en-US" sz="1600" b="1" i="1" dirty="0">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out depends on the required torque (</a:t>
            </a:r>
            <a:r>
              <a:rPr lang="en-US" sz="1600" b="1"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and rotating speed (</a:t>
            </a:r>
            <a:r>
              <a:rPr lang="en-US" sz="1600" b="1"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The greater the speed or torque required, the greater the power required. This has a direct effect</a:t>
            </a:r>
          </a:p>
          <a:p>
            <a:r>
              <a:rPr lang="en-US" sz="1600" dirty="0">
                <a:latin typeface="Times New Roman" panose="02020603050405020304" pitchFamily="18" charset="0"/>
                <a:cs typeface="Times New Roman" panose="02020603050405020304" pitchFamily="18" charset="0"/>
              </a:rPr>
              <a:t>on how much power the drive system draws from the electrical supply. As mentioned earlier, the frequency converter regulates the voltage, which is fed to the motor, and in this way directly</a:t>
            </a:r>
          </a:p>
          <a:p>
            <a:r>
              <a:rPr lang="en-US" sz="1600" dirty="0">
                <a:latin typeface="Times New Roman" panose="02020603050405020304" pitchFamily="18" charset="0"/>
                <a:cs typeface="Times New Roman" panose="02020603050405020304" pitchFamily="18" charset="0"/>
              </a:rPr>
              <a:t>controls the power used in the motor as well as in the process being controlled.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Electrical switching with transistors is very efficient, so the efficiency of the frequency converter is very high, from 0.97 to 0.99. Motor efficiency is typically between 0.82 and 0.97 depending</a:t>
            </a:r>
          </a:p>
          <a:p>
            <a:r>
              <a:rPr lang="en-US" sz="1600" dirty="0">
                <a:latin typeface="Times New Roman" panose="02020603050405020304" pitchFamily="18" charset="0"/>
                <a:cs typeface="Times New Roman" panose="02020603050405020304" pitchFamily="18" charset="0"/>
              </a:rPr>
              <a:t>on the motor size and its rated speed. So it can be said that the total efficiency of the drive system is always above 0.8 when controlled by a frequency converter.</a:t>
            </a:r>
          </a:p>
        </p:txBody>
      </p:sp>
    </p:spTree>
    <p:extLst>
      <p:ext uri="{BB962C8B-B14F-4D97-AF65-F5344CB8AC3E}">
        <p14:creationId xmlns:p14="http://schemas.microsoft.com/office/powerpoint/2010/main" val="330664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52400"/>
            <a:ext cx="8382000" cy="4200907"/>
          </a:xfrm>
          <a:prstGeom prst="rect">
            <a:avLst/>
          </a:prstGeom>
        </p:spPr>
      </p:pic>
      <p:sp>
        <p:nvSpPr>
          <p:cNvPr id="3" name="Rectangle 2"/>
          <p:cNvSpPr/>
          <p:nvPr/>
        </p:nvSpPr>
        <p:spPr>
          <a:xfrm>
            <a:off x="685800" y="4549676"/>
            <a:ext cx="8001000" cy="2308324"/>
          </a:xfrm>
          <a:prstGeom prst="rect">
            <a:avLst/>
          </a:prstGeom>
        </p:spPr>
        <p:txBody>
          <a:bodyPr wrap="square">
            <a:spAutoFit/>
          </a:bodyPr>
          <a:lstStyle/>
          <a:p>
            <a:r>
              <a:rPr lang="en-US" sz="1600" b="1" dirty="0">
                <a:latin typeface="+mj-lt"/>
              </a:rPr>
              <a:t>The load, friction and inertia resist rotation</a:t>
            </a:r>
          </a:p>
          <a:p>
            <a:endParaRPr lang="en-US" sz="1600" b="1" dirty="0">
              <a:latin typeface="+mj-lt"/>
            </a:endParaRPr>
          </a:p>
          <a:p>
            <a:r>
              <a:rPr lang="en-US" sz="1600" dirty="0">
                <a:latin typeface="Times New Roman" panose="02020603050405020304" pitchFamily="18" charset="0"/>
                <a:cs typeface="Times New Roman" panose="02020603050405020304" pitchFamily="18" charset="0"/>
              </a:rPr>
              <a:t>The motor must produce the required torque to overcome the load torque. Load torque consists of friction, inertia of the moving parts and the load itself, which depends on the application. In</a:t>
            </a:r>
          </a:p>
          <a:p>
            <a:r>
              <a:rPr lang="en-US" sz="1600" dirty="0">
                <a:latin typeface="Times New Roman" panose="02020603050405020304" pitchFamily="18" charset="0"/>
                <a:cs typeface="Times New Roman" panose="02020603050405020304" pitchFamily="18" charset="0"/>
              </a:rPr>
              <a:t>the example in the diagram, the motor torque has to be greater than the load torque, which is dependent on the mass of the box, if the box is to rise.</a:t>
            </a:r>
          </a:p>
          <a:p>
            <a:r>
              <a:rPr lang="en-US" sz="1600" dirty="0">
                <a:latin typeface="Times New Roman" panose="02020603050405020304" pitchFamily="18" charset="0"/>
                <a:cs typeface="Times New Roman" panose="02020603050405020304" pitchFamily="18" charset="0"/>
              </a:rPr>
              <a:t>Load factors change according to the application. For example, in a crusher, the load torque is dependent not only on friction and inertia, but also on the hardness of the crushed material. In</a:t>
            </a:r>
          </a:p>
          <a:p>
            <a:r>
              <a:rPr lang="en-US" sz="1600" dirty="0">
                <a:latin typeface="Times New Roman" panose="02020603050405020304" pitchFamily="18" charset="0"/>
                <a:cs typeface="Times New Roman" panose="02020603050405020304" pitchFamily="18" charset="0"/>
              </a:rPr>
              <a:t>fans and blowers, air pressure changes affect the load torque, and so on.</a:t>
            </a:r>
          </a:p>
        </p:txBody>
      </p:sp>
    </p:spTree>
    <p:extLst>
      <p:ext uri="{BB962C8B-B14F-4D97-AF65-F5344CB8AC3E}">
        <p14:creationId xmlns:p14="http://schemas.microsoft.com/office/powerpoint/2010/main" val="138218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3000" y="152400"/>
            <a:ext cx="6834430" cy="320040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326571" y="3558955"/>
                <a:ext cx="8839200" cy="3299045"/>
              </a:xfrm>
              <a:prstGeom prst="rect">
                <a:avLst/>
              </a:prstGeom>
            </p:spPr>
            <p:txBody>
              <a:bodyPr wrap="square">
                <a:spAutoFit/>
              </a:bodyPr>
              <a:lstStyle/>
              <a:p>
                <a:r>
                  <a:rPr lang="en-US" sz="1600" b="1" dirty="0">
                    <a:latin typeface="+mj-lt"/>
                    <a:cs typeface="Times New Roman" panose="02020603050405020304" pitchFamily="18" charset="0"/>
                  </a:rPr>
                  <a:t>The motor has to overcome the loading torque</a:t>
                </a:r>
              </a:p>
              <a:p>
                <a:endParaRPr lang="en-US" sz="1600" b="1" dirty="0">
                  <a:latin typeface="+mj-lt"/>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any case, the loading torque has to be known before selecting the motor for the application. The required speed also has to be known. Only then can a suitable motor be selected for the application.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the motor is too small, the requirements cannot be met and this might lead to serious problems. For example, in crane applications, a motor that is too small may not be able to lift the required load quickly enough to the desired height. It might even drop the load completely, as shown in the diagram. This could be disastrous for people working at the </a:t>
                </a:r>
                <a:r>
                  <a:rPr lang="en-US" sz="1600" dirty="0" err="1">
                    <a:latin typeface="Times New Roman" panose="02020603050405020304" pitchFamily="18" charset="0"/>
                    <a:cs typeface="Times New Roman" panose="02020603050405020304" pitchFamily="18" charset="0"/>
                  </a:rPr>
                  <a:t>harbour</a:t>
                </a:r>
                <a:r>
                  <a:rPr lang="en-US" sz="1600" dirty="0">
                    <a:latin typeface="Times New Roman" panose="02020603050405020304" pitchFamily="18" charset="0"/>
                    <a:cs typeface="Times New Roman" panose="02020603050405020304" pitchFamily="18" charset="0"/>
                  </a:rPr>
                  <a:t> or site where this crane would be used. To calculate the rated torque of the</a:t>
                </a:r>
              </a:p>
              <a:p>
                <a:r>
                  <a:rPr lang="en-US" sz="1600" dirty="0">
                    <a:latin typeface="Times New Roman" panose="02020603050405020304" pitchFamily="18" charset="0"/>
                    <a:cs typeface="Times New Roman" panose="02020603050405020304" pitchFamily="18" charset="0"/>
                  </a:rPr>
                  <a:t>motor the following formula can be used:</a:t>
                </a:r>
              </a:p>
              <a:p>
                <a:pPr/>
                <a14:m>
                  <m:oMathPara xmlns:m="http://schemas.openxmlformats.org/officeDocument/2006/math">
                    <m:oMathParaPr>
                      <m:jc m:val="centerGroup"/>
                    </m:oMathParaPr>
                    <m:oMath xmlns:m="http://schemas.openxmlformats.org/officeDocument/2006/math">
                      <m:r>
                        <m:rPr>
                          <m:nor/>
                        </m:rPr>
                        <a:rPr lang="en-US" sz="1600" b="1" i="1" dirty="0"/>
                        <m:t>T</m:t>
                      </m:r>
                      <m:r>
                        <m:rPr>
                          <m:nor/>
                        </m:rPr>
                        <a:rPr lang="en-US" sz="1600" dirty="0"/>
                        <m:t>[</m:t>
                      </m:r>
                      <m:r>
                        <m:rPr>
                          <m:nor/>
                        </m:rPr>
                        <a:rPr lang="en-US" sz="1600" b="1" i="1" dirty="0"/>
                        <m:t>Nm</m:t>
                      </m:r>
                      <m:r>
                        <m:rPr>
                          <m:nor/>
                        </m:rPr>
                        <a:rPr lang="en-US" sz="1600" dirty="0"/>
                        <m:t>]=9550 </m:t>
                      </m:r>
                      <m:r>
                        <m:rPr>
                          <m:nor/>
                        </m:rPr>
                        <a:rPr lang="en-US" sz="1600" dirty="0"/>
                        <m:t>x</m:t>
                      </m:r>
                      <m:f>
                        <m:fPr>
                          <m:ctrlPr>
                            <a:rPr lang="en-US" sz="1600" b="0" i="1" smtClean="0">
                              <a:latin typeface="Cambria Math" panose="02040503050406030204" pitchFamily="18" charset="0"/>
                              <a:cs typeface="Times New Roman" panose="02020603050405020304" pitchFamily="18" charset="0"/>
                            </a:rPr>
                          </m:ctrlPr>
                        </m:fPr>
                        <m:num>
                          <m:r>
                            <m:rPr>
                              <m:nor/>
                            </m:rPr>
                            <a:rPr lang="en-US" sz="1600" b="1" i="1" dirty="0"/>
                            <m:t>P</m:t>
                          </m:r>
                          <m:r>
                            <m:rPr>
                              <m:nor/>
                            </m:rPr>
                            <a:rPr lang="en-US" sz="1600" b="1" dirty="0"/>
                            <m:t>[</m:t>
                          </m:r>
                          <m:r>
                            <m:rPr>
                              <m:nor/>
                            </m:rPr>
                            <a:rPr lang="en-US" sz="1600" b="1" i="1" dirty="0"/>
                            <m:t>kW</m:t>
                          </m:r>
                          <m:r>
                            <m:rPr>
                              <m:nor/>
                            </m:rPr>
                            <a:rPr lang="en-US" sz="1600" b="1" dirty="0"/>
                            <m:t>] </m:t>
                          </m:r>
                        </m:num>
                        <m:den>
                          <m:r>
                            <m:rPr>
                              <m:nor/>
                            </m:rPr>
                            <a:rPr lang="en-US" sz="1600" b="1" i="1" dirty="0"/>
                            <m:t>n</m:t>
                          </m:r>
                          <m:r>
                            <m:rPr>
                              <m:nor/>
                            </m:rPr>
                            <a:rPr lang="en-US" sz="1600" b="1" dirty="0"/>
                            <m:t>[</m:t>
                          </m:r>
                          <m:r>
                            <m:rPr>
                              <m:nor/>
                            </m:rPr>
                            <a:rPr lang="en-US" sz="1600" b="1" i="1" dirty="0"/>
                            <m:t>1/</m:t>
                          </m:r>
                          <m:r>
                            <m:rPr>
                              <m:nor/>
                            </m:rPr>
                            <a:rPr lang="en-US" sz="1600" b="1" i="1" dirty="0"/>
                            <m:t>min</m:t>
                          </m:r>
                          <m:r>
                            <m:rPr>
                              <m:nor/>
                            </m:rPr>
                            <a:rPr lang="en-US" sz="1600" b="1" dirty="0"/>
                            <m:t>]</m:t>
                          </m:r>
                          <m:r>
                            <m:rPr>
                              <m:nor/>
                            </m:rPr>
                            <a:rPr lang="en-US" sz="1600" dirty="0"/>
                            <m:t> </m:t>
                          </m:r>
                        </m:den>
                      </m:f>
                    </m:oMath>
                  </m:oMathPara>
                </a14:m>
                <a:endParaRPr lang="en-US" sz="1600" dirty="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26571" y="3558955"/>
                <a:ext cx="8839200" cy="3299045"/>
              </a:xfrm>
              <a:prstGeom prst="rect">
                <a:avLst/>
              </a:prstGeom>
              <a:blipFill rotWithShape="0">
                <a:blip r:embed="rId3"/>
                <a:stretch>
                  <a:fillRect l="-414" t="-555" r="-414"/>
                </a:stretch>
              </a:blipFill>
            </p:spPr>
            <p:txBody>
              <a:bodyPr/>
              <a:lstStyle/>
              <a:p>
                <a:r>
                  <a:rPr lang="en-US">
                    <a:noFill/>
                  </a:rPr>
                  <a:t> </a:t>
                </a:r>
              </a:p>
            </p:txBody>
          </p:sp>
        </mc:Fallback>
      </mc:AlternateContent>
    </p:spTree>
    <p:extLst>
      <p:ext uri="{BB962C8B-B14F-4D97-AF65-F5344CB8AC3E}">
        <p14:creationId xmlns:p14="http://schemas.microsoft.com/office/powerpoint/2010/main" val="224041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4631</TotalTime>
  <Words>2757</Words>
  <Application>Microsoft Office PowerPoint</Application>
  <PresentationFormat>On-screen Show (4:3)</PresentationFormat>
  <Paragraphs>191</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Cambria Math</vt:lpstr>
      <vt:lpstr>HelveticaNeue-Light</vt:lpstr>
      <vt:lpstr>Times New Roman</vt:lpstr>
      <vt:lpstr>Office Theme</vt:lpstr>
      <vt:lpstr>Review of ABB Drives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Toledo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Evans, William T.</dc:creator>
  <cp:lastModifiedBy>Szűcs László</cp:lastModifiedBy>
  <cp:revision>28</cp:revision>
  <dcterms:created xsi:type="dcterms:W3CDTF">2015-10-30T14:49:51Z</dcterms:created>
  <dcterms:modified xsi:type="dcterms:W3CDTF">2018-01-29T09:51:18Z</dcterms:modified>
</cp:coreProperties>
</file>