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00" r:id="rId2"/>
    <p:sldId id="398" r:id="rId3"/>
    <p:sldId id="407" r:id="rId4"/>
    <p:sldId id="401" r:id="rId5"/>
    <p:sldId id="402" r:id="rId6"/>
    <p:sldId id="403" r:id="rId7"/>
    <p:sldId id="404" r:id="rId8"/>
  </p:sldIdLst>
  <p:sldSz cx="9906000" cy="6858000" type="A4"/>
  <p:notesSz cx="7099300" cy="102346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00CC00"/>
    <a:srgbClr val="6699FF"/>
    <a:srgbClr val="99FF99"/>
    <a:srgbClr val="B6DF89"/>
    <a:srgbClr val="C2F6D7"/>
    <a:srgbClr val="CCECFF"/>
    <a:srgbClr val="E5F60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49776" autoAdjust="0"/>
  </p:normalViewPr>
  <p:slideViewPr>
    <p:cSldViewPr snapToGrid="0">
      <p:cViewPr varScale="1">
        <p:scale>
          <a:sx n="134" d="100"/>
          <a:sy n="134" d="100"/>
        </p:scale>
        <p:origin x="798" y="114"/>
      </p:cViewPr>
      <p:guideLst>
        <p:guide orient="horz" pos="2160"/>
        <p:guide pos="312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220" y="-102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374" tIns="47684" rIns="95374" bIns="47684" numCol="1" anchor="t" anchorCtr="0" compatLnSpc="1">
            <a:prstTxWarp prst="textNoShape">
              <a:avLst/>
            </a:prstTxWarp>
          </a:bodyPr>
          <a:lstStyle>
            <a:lvl1pPr algn="l" defTabSz="955675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374" tIns="47684" rIns="95374" bIns="4768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374" tIns="47684" rIns="95374" bIns="47684" numCol="1" anchor="b" anchorCtr="0" compatLnSpc="1">
            <a:prstTxWarp prst="textNoShape">
              <a:avLst/>
            </a:prstTxWarp>
          </a:bodyPr>
          <a:lstStyle>
            <a:lvl1pPr algn="l" defTabSz="955675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5025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374" tIns="47684" rIns="95374" bIns="4768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200" b="0"/>
            </a:lvl1pPr>
          </a:lstStyle>
          <a:p>
            <a:pPr>
              <a:defRPr/>
            </a:pPr>
            <a:fld id="{10942C32-E7AB-4426-B025-E0533DF8B77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205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401" tIns="47701" rIns="95401" bIns="47701" numCol="1" anchor="t" anchorCtr="0" compatLnSpc="1">
            <a:prstTxWarp prst="textNoShape">
              <a:avLst/>
            </a:prstTxWarp>
          </a:bodyPr>
          <a:lstStyle>
            <a:lvl1pPr algn="l" defTabSz="955675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27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4958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401" tIns="47701" rIns="95401" bIns="4770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8200" y="792163"/>
            <a:ext cx="5480050" cy="3794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3613" y="4900613"/>
            <a:ext cx="522605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401" tIns="47701" rIns="95401" bIns="47701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  <p:sp>
        <p:nvSpPr>
          <p:cNvPr id="727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025"/>
            <a:ext cx="30511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401" tIns="47701" rIns="95401" bIns="47701" numCol="1" anchor="b" anchorCtr="0" compatLnSpc="1">
            <a:prstTxWarp prst="textNoShape">
              <a:avLst/>
            </a:prstTxWarp>
          </a:bodyPr>
          <a:lstStyle>
            <a:lvl1pPr algn="l" defTabSz="955675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27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5025"/>
            <a:ext cx="304958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401" tIns="47701" rIns="95401" bIns="4770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200" b="0"/>
            </a:lvl1pPr>
          </a:lstStyle>
          <a:p>
            <a:pPr>
              <a:defRPr/>
            </a:pPr>
            <a:fld id="{020B8BEE-F65E-4AE0-950C-0F8D2079AB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6141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556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MS PMincho" pitchFamily="18" charset="-128"/>
              </a:defRPr>
            </a:lvl1pPr>
            <a:lvl2pPr marL="773113" indent="-298450" algn="l" defTabSz="9556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MS PMincho" pitchFamily="18" charset="-128"/>
              </a:defRPr>
            </a:lvl2pPr>
            <a:lvl3pPr marL="1189038" indent="-238125" algn="l" defTabSz="9556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MS PMincho" pitchFamily="18" charset="-128"/>
              </a:defRPr>
            </a:lvl3pPr>
            <a:lvl4pPr marL="1663700" indent="-238125" algn="l" defTabSz="9556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MS PMincho" pitchFamily="18" charset="-128"/>
              </a:defRPr>
            </a:lvl4pPr>
            <a:lvl5pPr marL="2138363" indent="-236538" algn="l" defTabSz="9556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MS PMincho" pitchFamily="18" charset="-128"/>
              </a:defRPr>
            </a:lvl5pPr>
            <a:lvl6pPr marL="259556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MS PMincho" pitchFamily="18" charset="-128"/>
              </a:defRPr>
            </a:lvl6pPr>
            <a:lvl7pPr marL="305276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MS PMincho" pitchFamily="18" charset="-128"/>
              </a:defRPr>
            </a:lvl7pPr>
            <a:lvl8pPr marL="350996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MS PMincho" pitchFamily="18" charset="-128"/>
              </a:defRPr>
            </a:lvl8pPr>
            <a:lvl9pPr marL="396716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MS PMincho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8462EA-D21B-4184-9CD3-265964D584BC}" type="slidenum">
              <a:rPr lang="en-US" altLang="ja-JP" smtClean="0">
                <a:ea typeface="ＭＳ Ｐゴシック" pitchFamily="34" charset="-128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 smtClean="0">
              <a:ea typeface="ＭＳ Ｐゴシック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364282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B8BEE-F65E-4AE0-950C-0F8D2079ABF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923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B8BEE-F65E-4AE0-950C-0F8D2079ABF5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923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B8BEE-F65E-4AE0-950C-0F8D2079ABF5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923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2950" y="3197225"/>
            <a:ext cx="84201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CN" altLang="en-US" b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1676401"/>
            <a:ext cx="84201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214686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3C707-00CE-4815-AA88-407C5D858300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7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300" y="1411288"/>
            <a:ext cx="89154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CN" altLang="en-US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9375" y="6400800"/>
            <a:ext cx="34671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75325" y="6400800"/>
            <a:ext cx="404495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FE250-DC3F-4F32-B9F8-C1DE3D036C5A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9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2950" y="3143250"/>
            <a:ext cx="84201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CN" altLang="en-US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3143249"/>
            <a:ext cx="84201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1643062"/>
            <a:ext cx="84201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45172-9A58-42C6-A254-47206EA98A4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7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" y="1411288"/>
            <a:ext cx="89154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CN" altLang="en-US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4944B-4BB0-49E4-BDE4-5F4013E2A88E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8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95300" y="1411288"/>
            <a:ext cx="89154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CN" altLang="en-US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C9BE-BB9F-407F-898E-DEF5B9EAE8D5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3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300" y="1411288"/>
            <a:ext cx="89154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CN" altLang="en-US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CA61-4060-4A60-981E-24E3394C9D1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6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16473" y="274638"/>
            <a:ext cx="1594227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7243782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822DD-CB5E-46ED-9DB1-DE659A551CC0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8074025" y="288925"/>
            <a:ext cx="1400175" cy="44450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zh-CN" sz="1000" b="0" dirty="0" smtClean="0">
                <a:solidFill>
                  <a:srgbClr val="FF0000"/>
                </a:solidFill>
              </a:rPr>
              <a:t> Confidential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5" y="6424613"/>
            <a:ext cx="1076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 userDrawn="1"/>
        </p:nvCxnSpPr>
        <p:spPr>
          <a:xfrm flipH="1">
            <a:off x="419100" y="850900"/>
            <a:ext cx="9055100" cy="0"/>
          </a:xfrm>
          <a:prstGeom prst="line">
            <a:avLst/>
          </a:prstGeom>
          <a:ln w="412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51205-06E3-42B8-8A1C-109F594CF265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8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D9BDB-489B-4C4F-B847-85EDA8334AD2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4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906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CN" altLang="en-US" b="0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550" y="6400800"/>
            <a:ext cx="3467100" cy="2841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100" b="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78500" y="6400800"/>
            <a:ext cx="4044950" cy="2841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100" b="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457700" y="6400800"/>
            <a:ext cx="9906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100" b="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59CD83E1-7BBE-4100-A312-F806FB1CF8F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906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CN" alt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HG創英角ｺﾞｼｯｸUB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HG創英角ｺﾞｼｯｸUB"/>
          <a:cs typeface="HG創英角ｺﾞｼｯｸUB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HG創英角ｺﾞｼｯｸUB"/>
          <a:cs typeface="HG創英角ｺﾞｼｯｸUB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HG創英角ｺﾞｼｯｸUB"/>
          <a:cs typeface="HG創英角ｺﾞｼｯｸUB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HG創英角ｺﾞｼｯｸUB"/>
          <a:cs typeface="HG創英角ｺﾞｼｯｸUB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HG創英角ｺﾞｼｯｸUB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HG創英角ｺﾞｼｯｸUB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HG創英角ｺﾞｼｯｸUB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HG創英角ｺﾞｼｯｸUB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HG創英角ｺﾞｼｯｸUB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400050" y="1590675"/>
            <a:ext cx="9067800" cy="1984375"/>
          </a:xfrm>
          <a:prstGeom prst="roundRect">
            <a:avLst>
              <a:gd name="adj" fmla="val 5610"/>
            </a:avLst>
          </a:prstGeom>
          <a:gradFill rotWithShape="1">
            <a:gsLst>
              <a:gs pos="0">
                <a:srgbClr val="0000FF"/>
              </a:gs>
              <a:gs pos="50000">
                <a:srgbClr val="00B0F0">
                  <a:lumMod val="92000"/>
                  <a:lumOff val="8000"/>
                </a:srgbClr>
              </a:gs>
              <a:gs pos="100000">
                <a:srgbClr val="0000FF"/>
              </a:gs>
            </a:gsLst>
            <a:lin ang="5400000" scaled="1"/>
          </a:gradFill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zh-CN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  <a:cs typeface="Arial Unicode MS" pitchFamily="34" charset="-122"/>
              </a:rPr>
              <a:t>P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  <a:cs typeface="Arial Unicode MS" pitchFamily="34" charset="-122"/>
              </a:rPr>
              <a:t>平台上位机界面</a:t>
            </a:r>
            <a:endParaRPr lang="en-US" altLang="zh-CN" sz="48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宋体" pitchFamily="2" charset="-122"/>
              <a:cs typeface="Arial Unicode MS" pitchFamily="34" charset="-122"/>
            </a:endParaRPr>
          </a:p>
          <a:p>
            <a:pPr eaLnBrk="1" hangingPunct="1">
              <a:defRPr/>
            </a:pPr>
            <a:r>
              <a:rPr lang="zh-CN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  <a:cs typeface="Arial Unicode MS" pitchFamily="34" charset="-122"/>
              </a:rPr>
              <a:t>显示参数说明</a:t>
            </a:r>
            <a:endParaRPr lang="en-US" altLang="ja-JP" sz="4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2182813" y="5049838"/>
            <a:ext cx="5611812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HG創英角ｺﾞｼｯｸUB"/>
                <a:cs typeface="HG創英角ｺﾞｼｯｸUB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HG創英角ｺﾞｼｯｸUB"/>
                <a:cs typeface="HG創英角ｺﾞｼｯｸUB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HG創英角ｺﾞｼｯｸUB"/>
                <a:cs typeface="HG創英角ｺﾞｼｯｸUB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HG創英角ｺﾞｼｯｸUB"/>
                <a:cs typeface="HG創英角ｺﾞｼｯｸUB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HG創英角ｺﾞｼｯｸUB"/>
                <a:cs typeface="HG創英角ｺﾞｼｯｸU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HG創英角ｺﾞｼｯｸUB"/>
                <a:cs typeface="HG創英角ｺﾞｼｯｸU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HG創英角ｺﾞｼｯｸUB"/>
                <a:cs typeface="HG創英角ｺﾞｼｯｸU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HG創英角ｺﾞｼｯｸUB"/>
                <a:cs typeface="HG創英角ｺﾞｼｯｸU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HG創英角ｺﾞｼｯｸUB"/>
                <a:cs typeface="HG創英角ｺﾞｼｯｸUB"/>
              </a:defRPr>
            </a:lvl9pPr>
          </a:lstStyle>
          <a:p>
            <a:pPr algn="ctr" eaLnBrk="1" hangingPunct="1"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latin typeface="+mj-ea"/>
                <a:ea typeface="+mj-ea"/>
              </a:rPr>
              <a:t>松下电器机电</a:t>
            </a:r>
            <a:r>
              <a:rPr lang="en-US" altLang="zh-CN" sz="2400" b="0" dirty="0" smtClean="0">
                <a:latin typeface="+mj-ea"/>
                <a:ea typeface="+mj-ea"/>
              </a:rPr>
              <a:t>(</a:t>
            </a:r>
            <a:r>
              <a:rPr lang="zh-CN" altLang="en-US" sz="2400" b="0" dirty="0" smtClean="0">
                <a:latin typeface="+mj-ea"/>
                <a:ea typeface="+mj-ea"/>
              </a:rPr>
              <a:t>中国</a:t>
            </a:r>
            <a:r>
              <a:rPr lang="en-US" altLang="zh-CN" sz="2400" b="0" dirty="0" smtClean="0">
                <a:latin typeface="+mj-ea"/>
                <a:ea typeface="+mj-ea"/>
              </a:rPr>
              <a:t>)</a:t>
            </a:r>
            <a:r>
              <a:rPr lang="zh-CN" altLang="en-US" sz="2400" b="0" dirty="0" smtClean="0">
                <a:latin typeface="+mj-ea"/>
                <a:ea typeface="+mj-ea"/>
              </a:rPr>
              <a:t>有限公司</a:t>
            </a:r>
            <a:endParaRPr lang="en-US" altLang="zh-CN" sz="2400" b="0" dirty="0" smtClean="0">
              <a:latin typeface="+mj-ea"/>
              <a:ea typeface="+mj-ea"/>
            </a:endParaRPr>
          </a:p>
          <a:p>
            <a:pPr algn="ctr" eaLnBrk="1" hangingPunct="1">
              <a:buClrTx/>
              <a:buSzTx/>
              <a:buFontTx/>
              <a:buNone/>
              <a:defRPr/>
            </a:pPr>
            <a:endParaRPr lang="en-US" altLang="zh-CN" sz="2400" b="0" dirty="0" smtClean="0">
              <a:latin typeface="+mj-ea"/>
              <a:ea typeface="+mj-ea"/>
            </a:endParaRPr>
          </a:p>
          <a:p>
            <a:pPr algn="ctr" eaLnBrk="1" hangingPunct="1">
              <a:buClrTx/>
              <a:buSzTx/>
              <a:buFontTx/>
              <a:buNone/>
              <a:defRPr/>
            </a:pPr>
            <a:r>
              <a:rPr lang="en-US" altLang="zh-CN" sz="2400" b="0" dirty="0" smtClean="0">
                <a:latin typeface="+mj-ea"/>
                <a:ea typeface="+mj-ea"/>
              </a:rPr>
              <a:t>2017/05/20</a:t>
            </a:r>
            <a:endParaRPr lang="en-US" altLang="zh-CN" sz="24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618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4850" y="950119"/>
            <a:ext cx="8353425" cy="546020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100" b="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800" y="228600"/>
            <a:ext cx="5245100" cy="495300"/>
          </a:xfrm>
          <a:prstGeom prst="rect">
            <a:avLst/>
          </a:prstGeom>
          <a:solidFill>
            <a:srgbClr val="0C0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95373" y="2322638"/>
            <a:ext cx="1476375" cy="351381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电池编号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单体电压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均衡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52747" y="1556378"/>
            <a:ext cx="1476378" cy="2236569"/>
            <a:chOff x="2952747" y="1249186"/>
            <a:chExt cx="1476378" cy="2236569"/>
          </a:xfrm>
        </p:grpSpPr>
        <p:sp>
          <p:nvSpPr>
            <p:cNvPr id="18" name="矩形 17"/>
            <p:cNvSpPr/>
            <p:nvPr/>
          </p:nvSpPr>
          <p:spPr bwMode="auto">
            <a:xfrm>
              <a:off x="2952747" y="1249186"/>
              <a:ext cx="1476375" cy="223215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100" b="0" dirty="0" smtClean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952748" y="1256396"/>
              <a:ext cx="1476377" cy="2229359"/>
              <a:chOff x="2952748" y="1263540"/>
              <a:chExt cx="1476377" cy="222935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952750" y="1263540"/>
                <a:ext cx="147637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0" dirty="0" smtClean="0">
                    <a:solidFill>
                      <a:srgbClr val="FF0000"/>
                    </a:solidFill>
                  </a:rPr>
                  <a:t>电池容量及总压</a:t>
                </a:r>
                <a:endParaRPr lang="en-US" altLang="zh-CN" sz="1400" b="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1400" b="0" dirty="0" smtClean="0">
                    <a:solidFill>
                      <a:srgbClr val="FF0000"/>
                    </a:solidFill>
                  </a:rPr>
                  <a:t>SOC</a:t>
                </a:r>
                <a:r>
                  <a:rPr lang="zh-CN" altLang="en-US" sz="1400" b="0" dirty="0" smtClean="0">
                    <a:solidFill>
                      <a:srgbClr val="FF0000"/>
                    </a:solidFill>
                  </a:rPr>
                  <a:t>、充放电电流</a:t>
                </a:r>
                <a:endParaRPr lang="zh-CN" altLang="en-US" sz="1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952749" y="2015705"/>
                <a:ext cx="147637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0" dirty="0" smtClean="0">
                    <a:solidFill>
                      <a:srgbClr val="FF0000"/>
                    </a:solidFill>
                  </a:rPr>
                  <a:t>最高单体电压</a:t>
                </a:r>
                <a:endParaRPr lang="en-US" altLang="zh-CN" sz="1400" b="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1400" b="0" dirty="0" smtClean="0">
                    <a:solidFill>
                      <a:srgbClr val="FF0000"/>
                    </a:solidFill>
                  </a:rPr>
                  <a:t>最低单体电压</a:t>
                </a:r>
                <a:endParaRPr lang="en-US" altLang="zh-CN" sz="1400" b="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1400" b="0" dirty="0" smtClean="0">
                    <a:solidFill>
                      <a:srgbClr val="FF0000"/>
                    </a:solidFill>
                  </a:rPr>
                  <a:t>需指示编号</a:t>
                </a:r>
                <a:endParaRPr lang="zh-CN" altLang="en-US" sz="1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52748" y="2754235"/>
                <a:ext cx="147637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0" dirty="0" smtClean="0">
                    <a:solidFill>
                      <a:srgbClr val="FF0000"/>
                    </a:solidFill>
                  </a:rPr>
                  <a:t>BMS</a:t>
                </a:r>
                <a:r>
                  <a:rPr lang="zh-CN" altLang="en-US" sz="1400" b="0" dirty="0" smtClean="0">
                    <a:solidFill>
                      <a:srgbClr val="FF0000"/>
                    </a:solidFill>
                  </a:rPr>
                  <a:t>系统</a:t>
                </a:r>
                <a:endParaRPr lang="en-US" altLang="zh-CN" sz="1400" b="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1400" b="0" dirty="0" smtClean="0">
                    <a:solidFill>
                      <a:srgbClr val="FF0000"/>
                    </a:solidFill>
                  </a:rPr>
                  <a:t>开关状态及控制使能</a:t>
                </a:r>
                <a:endParaRPr lang="zh-CN" altLang="en-US" sz="1400" b="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 bwMode="auto">
          <a:xfrm>
            <a:off x="4881562" y="1556378"/>
            <a:ext cx="1716748" cy="223215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b="0" dirty="0">
                <a:solidFill>
                  <a:srgbClr val="FF0000"/>
                </a:solidFill>
              </a:rPr>
              <a:t>电池、环境、</a:t>
            </a:r>
            <a:endParaRPr lang="en-US" altLang="zh-CN" sz="1600" b="0" dirty="0">
              <a:solidFill>
                <a:srgbClr val="FF0000"/>
              </a:solidFill>
            </a:endParaRPr>
          </a:p>
          <a:p>
            <a:r>
              <a:rPr lang="zh-CN" altLang="en-US" sz="1600" b="0" dirty="0">
                <a:solidFill>
                  <a:srgbClr val="FF0000"/>
                </a:solidFill>
              </a:rPr>
              <a:t>功率管</a:t>
            </a:r>
            <a:r>
              <a:rPr lang="en-US" altLang="zh-CN" sz="1600" b="0" dirty="0">
                <a:solidFill>
                  <a:srgbClr val="FF0000"/>
                </a:solidFill>
              </a:rPr>
              <a:t>/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继电器、</a:t>
            </a:r>
            <a:endParaRPr lang="en-US" altLang="zh-CN" sz="1600" b="0" dirty="0">
              <a:solidFill>
                <a:srgbClr val="FF0000"/>
              </a:solidFill>
            </a:endParaRPr>
          </a:p>
          <a:p>
            <a:r>
              <a:rPr lang="en-US" altLang="zh-CN" sz="1600" b="0" dirty="0">
                <a:solidFill>
                  <a:srgbClr val="FF0000"/>
                </a:solidFill>
              </a:rPr>
              <a:t>PCB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温度</a:t>
            </a:r>
            <a:endParaRPr lang="zh-CN" altLang="en-US" sz="1600" b="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52748" y="4036224"/>
            <a:ext cx="3214690" cy="18002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数据状态</a:t>
            </a:r>
            <a:endParaRPr lang="en-US" altLang="zh-CN" sz="16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告警及保护信息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7119937" y="1547932"/>
            <a:ext cx="1476375" cy="222149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b="0" dirty="0">
                <a:solidFill>
                  <a:srgbClr val="FF0000"/>
                </a:solidFill>
              </a:rPr>
              <a:t>剩余容量</a:t>
            </a:r>
            <a:endParaRPr lang="en-US" altLang="zh-CN" sz="1600" b="0" dirty="0">
              <a:solidFill>
                <a:srgbClr val="FF0000"/>
              </a:solidFill>
            </a:endParaRPr>
          </a:p>
          <a:p>
            <a:r>
              <a:rPr lang="zh-CN" altLang="en-US" sz="1600" b="0" dirty="0">
                <a:solidFill>
                  <a:srgbClr val="FF0000"/>
                </a:solidFill>
              </a:rPr>
              <a:t>电池总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容量</a:t>
            </a:r>
            <a:endParaRPr lang="en-US" altLang="zh-CN" sz="1600" b="0" dirty="0" smtClean="0">
              <a:solidFill>
                <a:srgbClr val="FF0000"/>
              </a:solidFill>
            </a:endParaRPr>
          </a:p>
          <a:p>
            <a:r>
              <a:rPr lang="zh-CN" altLang="en-US" sz="1600" b="0" dirty="0" smtClean="0">
                <a:solidFill>
                  <a:srgbClr val="FF0000"/>
                </a:solidFill>
              </a:rPr>
              <a:t>电池总能量</a:t>
            </a:r>
            <a:endParaRPr lang="en-US" altLang="zh-CN" sz="1600" b="0" dirty="0">
              <a:solidFill>
                <a:srgbClr val="FF0000"/>
              </a:solidFill>
            </a:endParaRPr>
          </a:p>
          <a:p>
            <a:r>
              <a:rPr lang="zh-CN" altLang="en-US" sz="1600" b="0" dirty="0">
                <a:solidFill>
                  <a:srgbClr val="FF0000"/>
                </a:solidFill>
              </a:rPr>
              <a:t>循环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次数</a:t>
            </a:r>
            <a:endParaRPr lang="zh-CN" altLang="en-US" sz="1600" b="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510337" y="4036224"/>
            <a:ext cx="2085976" cy="18002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BMS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设备</a:t>
            </a:r>
            <a:endParaRPr lang="en-US" altLang="zh-CN" sz="16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厂商信息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095373" y="5973602"/>
            <a:ext cx="7500939" cy="3581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连接状态及系统时间等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095373" y="1556378"/>
            <a:ext cx="1476375" cy="55254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端口配置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1095372" y="1065318"/>
            <a:ext cx="7500939" cy="3581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菜单栏</a:t>
            </a:r>
            <a:endParaRPr lang="zh-CN" altLang="en-US" sz="1600" b="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13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1800" y="228600"/>
            <a:ext cx="5245100" cy="495300"/>
          </a:xfrm>
          <a:prstGeom prst="rect">
            <a:avLst/>
          </a:prstGeom>
          <a:solidFill>
            <a:srgbClr val="0C0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报警及保护信息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04850" y="980237"/>
            <a:ext cx="8353425" cy="543008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100" b="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62230"/>
              </p:ext>
            </p:extLst>
          </p:nvPr>
        </p:nvGraphicFramePr>
        <p:xfrm>
          <a:off x="1824020" y="1632365"/>
          <a:ext cx="5998262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9131"/>
                <a:gridCol w="2999131"/>
              </a:tblGrid>
              <a:tr h="1902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dirty="0">
                          <a:effectLst/>
                        </a:rPr>
                        <a:t>单体过压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告警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单体过压保护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9019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dirty="0">
                          <a:effectLst/>
                        </a:rPr>
                        <a:t>单体欠压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告警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单体欠压保护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dirty="0">
                          <a:effectLst/>
                        </a:rPr>
                        <a:t>充电高温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告警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充电过温保护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dirty="0">
                          <a:effectLst/>
                        </a:rPr>
                        <a:t>充电低温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告警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充电欠温保护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dirty="0" smtClean="0">
                          <a:effectLst/>
                        </a:rPr>
                        <a:t>充电过流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告警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充电过流</a:t>
                      </a:r>
                      <a:r>
                        <a:rPr lang="zh-CN" altLang="en-US" sz="1400" dirty="0" smtClean="0"/>
                        <a:t>保护</a:t>
                      </a:r>
                      <a:endParaRPr lang="zh-CN" altLang="en-US" sz="1400" dirty="0"/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二级过流保护</a:t>
                      </a: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总压过压告警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总压过压保护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总压欠压告警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dirty="0">
                          <a:effectLst/>
                        </a:rPr>
                        <a:t>总压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欠压保护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单体失效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告警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放电过流告警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放电过流保护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功率高温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告警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功率过温保护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dirty="0">
                          <a:effectLst/>
                        </a:rPr>
                        <a:t>环境高温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告警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dirty="0">
                          <a:effectLst/>
                        </a:rPr>
                        <a:t>环境过温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保护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dirty="0">
                          <a:effectLst/>
                        </a:rPr>
                        <a:t>环境低温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告警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dirty="0">
                          <a:effectLst/>
                        </a:rPr>
                        <a:t>环境欠温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保护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放电低温告警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放电欠温保护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dirty="0">
                          <a:effectLst/>
                        </a:rPr>
                        <a:t>放电高温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告警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放电过温保护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剩余容量告警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输出短路保护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704850" y="1024128"/>
            <a:ext cx="8353425" cy="53861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100" b="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1800" y="228600"/>
            <a:ext cx="5245100" cy="495300"/>
          </a:xfrm>
          <a:prstGeom prst="rect">
            <a:avLst/>
          </a:prstGeom>
          <a:solidFill>
            <a:srgbClr val="0C0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参数配置页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59287"/>
              </p:ext>
            </p:extLst>
          </p:nvPr>
        </p:nvGraphicFramePr>
        <p:xfrm>
          <a:off x="1616848" y="1068007"/>
          <a:ext cx="5998262" cy="5318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9131"/>
                <a:gridCol w="2999131"/>
              </a:tblGrid>
              <a:tr h="1902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单体过压告警参数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环境高温告警参数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9019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单体欠压告警参数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环境低温告警参数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充电高温告警参数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环境过温保护参数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充电低温告警参数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环境过温恢复参数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充电电流告警参数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环境欠温恢复参数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总压过压告警参数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环境欠温保护参数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总压欠压告警参数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功率高温告警参数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单体过压保护参数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功率过温保护参数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单体过压恢复参数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功率过温恢复参数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单体欠压恢复参数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放电过流告警参数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单体欠压保护参数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充电过流保护参数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单体失效压差参数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充电过流延时参数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失效恢复压差参数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放电过流保护参数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总压过压保护参数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放电过流延时参数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总压过压恢复参数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二级过流保护参数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总压欠压恢复参数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二级过流延时参数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总压欠压保护参数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输出短路保护参数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充电过温保护参数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输出短路延时参数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充电过温恢复参数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过流恢复延时参数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充电欠温恢复参数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过流锁定次数参数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充电欠温保护参数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充电限流设置参数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放电高温告警参数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电池额定容量参数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放电低温告警参数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电池剩余容量参数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放电过温保护参数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剩余容量告警参数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放电过温恢复参数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充电恢复容量参数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放电欠温恢复参数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待机休眠定时参数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>
                          <a:effectLst/>
                        </a:rPr>
                        <a:t>放电欠温保护参数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均衡开启电压参数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电芯加热开启参数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均衡开启压差参数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46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电芯加热停止参数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dirty="0">
                          <a:effectLst/>
                        </a:rPr>
                        <a:t>均衡结束压差参数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704850" y="1076325"/>
            <a:ext cx="8353425" cy="5334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100" b="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651205-06E3-42B8-8A1C-109F594CF265}" type="slidenum">
              <a:rPr lang="en-US" altLang="zh-CN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1800" y="228600"/>
            <a:ext cx="5245100" cy="495300"/>
          </a:xfrm>
          <a:prstGeom prst="rect">
            <a:avLst/>
          </a:prstGeom>
          <a:solidFill>
            <a:srgbClr val="0C0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功能开关指示及设置页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4414"/>
              </p:ext>
            </p:extLst>
          </p:nvPr>
        </p:nvGraphicFramePr>
        <p:xfrm>
          <a:off x="2260397" y="1319936"/>
          <a:ext cx="5237684" cy="463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2204"/>
                <a:gridCol w="2445480"/>
              </a:tblGrid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单体过压告警功能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 smtClean="0">
                          <a:effectLst/>
                        </a:rPr>
                        <a:t>环境低温保护功能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单体过压保护功能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功率高温告警功能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单体欠压告警功能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>
                          <a:effectLst/>
                        </a:rPr>
                        <a:t>功率高温保护功能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单体欠压保护功能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充电电流告警功能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总压过压告警功能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充电过流保护功能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总压过压保护功能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放电电流告警功能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总压欠压告警功能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放电过流保护功能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总压欠压保护功能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二级过流保护功能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充电高温告警功能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输出短路保护功能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充电高温保护功能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二级过流锁定功能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充电低温告警功能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输出短路锁定功能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充电低温保护功能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剩余容量告警功能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放电高温告警功能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静态待机休眠功能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放电高温保护功能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历史数据记录功能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放电低温告警功能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电池均衡功能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放电低温保护功能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电芯失效告警功能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环境高温告警功能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蜂鸣器声指示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环境高温保护功能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LCD </a:t>
                      </a:r>
                      <a:r>
                        <a:rPr lang="zh-CN" altLang="en-US" sz="1600" u="none" strike="noStrike" dirty="0">
                          <a:effectLst/>
                        </a:rPr>
                        <a:t>显示功能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  <a:tr h="1265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</a:rPr>
                        <a:t>环境低温告警功能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91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704850" y="1076325"/>
            <a:ext cx="8353425" cy="5334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100" b="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651205-06E3-42B8-8A1C-109F594CF265}" type="slidenum">
              <a:rPr lang="en-US" altLang="zh-CN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1800" y="228600"/>
            <a:ext cx="5245100" cy="495300"/>
          </a:xfrm>
          <a:prstGeom prst="rect">
            <a:avLst/>
          </a:prstGeom>
          <a:solidFill>
            <a:srgbClr val="0C0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校准页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27311" y="2316861"/>
            <a:ext cx="4908499" cy="28529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时间同步</a:t>
            </a:r>
            <a:endParaRPr lang="en-US" altLang="zh-CN" sz="16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静态电流校准</a:t>
            </a:r>
            <a:endParaRPr lang="en-US" altLang="zh-CN" sz="16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3.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电流校准</a:t>
            </a:r>
            <a:endParaRPr lang="en-US" altLang="zh-CN" sz="16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4.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电压校准</a:t>
            </a:r>
            <a:endParaRPr lang="en-US" altLang="zh-CN" sz="16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5.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温度校准</a:t>
            </a:r>
          </a:p>
        </p:txBody>
      </p:sp>
    </p:spTree>
    <p:extLst>
      <p:ext uri="{BB962C8B-B14F-4D97-AF65-F5344CB8AC3E}">
        <p14:creationId xmlns:p14="http://schemas.microsoft.com/office/powerpoint/2010/main" val="13720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704850" y="1076325"/>
            <a:ext cx="8353425" cy="5334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100" b="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651205-06E3-42B8-8A1C-109F594CF265}" type="slidenum">
              <a:rPr lang="en-US" altLang="zh-CN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1800" y="228600"/>
            <a:ext cx="5245100" cy="495300"/>
          </a:xfrm>
          <a:prstGeom prst="rect">
            <a:avLst/>
          </a:prstGeom>
          <a:solidFill>
            <a:srgbClr val="0C0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数据记录页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522410" y="2199817"/>
            <a:ext cx="4718304" cy="308701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定时数据记录</a:t>
            </a:r>
            <a:endParaRPr lang="en-US" altLang="zh-CN" sz="16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实时数据记录</a:t>
            </a:r>
            <a:endParaRPr lang="en-US" altLang="zh-CN" sz="16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3.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历史数据查询</a:t>
            </a:r>
          </a:p>
        </p:txBody>
      </p:sp>
    </p:spTree>
    <p:extLst>
      <p:ext uri="{BB962C8B-B14F-4D97-AF65-F5344CB8AC3E}">
        <p14:creationId xmlns:p14="http://schemas.microsoft.com/office/powerpoint/2010/main" val="2096961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 bwMode="auto">
        <a:ln/>
      </a:spPr>
      <a:bodyPr wrap="none" rtlCol="0" anchor="ctr"/>
      <a:lstStyle>
        <a:defPPr algn="ctr">
          <a:defRPr sz="1100" b="0" dirty="0" smtClean="0">
            <a:solidFill>
              <a:srgbClr val="FF0000"/>
            </a:solidFill>
            <a:latin typeface="+mj-ea"/>
            <a:ea typeface="+mj-ea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 bwMode="auto">
        <a:ln w="15875">
          <a:solidFill>
            <a:schemeClr val="bg2">
              <a:lumMod val="50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42900</TotalTime>
  <Words>663</Words>
  <Application>Microsoft Office PowerPoint</Application>
  <PresentationFormat>A4 纸张(210x297 毫米)</PresentationFormat>
  <Paragraphs>175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 Unicode MS</vt:lpstr>
      <vt:lpstr>HG創英角ｺﾞｼｯｸUB</vt:lpstr>
      <vt:lpstr>ＭＳ Ｐゴシック</vt:lpstr>
      <vt:lpstr>MS PMincho</vt:lpstr>
      <vt:lpstr>黑体</vt:lpstr>
      <vt:lpstr>宋体</vt:lpstr>
      <vt:lpstr>宋体</vt:lpstr>
      <vt:lpstr>微软雅黑</vt:lpstr>
      <vt:lpstr>Arial</vt:lpstr>
      <vt:lpstr>Franklin Gothic Book</vt:lpstr>
      <vt:lpstr>Franklin Gothic Medium</vt:lpstr>
      <vt:lpstr>Times New Roman</vt:lpstr>
      <vt:lpstr>Wingdings 2</vt:lpstr>
      <vt:lpstr>暗香扑面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DIS(事)　開発二部　第一開発室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松下電子工業株式会社　半導体</dc:creator>
  <cp:lastModifiedBy>HuangShouhuai(黄守怀)</cp:lastModifiedBy>
  <cp:revision>1424</cp:revision>
  <cp:lastPrinted>2017-01-20T07:17:25Z</cp:lastPrinted>
  <dcterms:created xsi:type="dcterms:W3CDTF">2001-05-24T23:20:49Z</dcterms:created>
  <dcterms:modified xsi:type="dcterms:W3CDTF">2017-05-27T09:29:15Z</dcterms:modified>
</cp:coreProperties>
</file>