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1" r:id="rId4"/>
    <p:sldId id="258" r:id="rId5"/>
    <p:sldId id="259" r:id="rId6"/>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91"/>
    <p:restoredTop sz="94719"/>
  </p:normalViewPr>
  <p:slideViewPr>
    <p:cSldViewPr snapToGrid="0">
      <p:cViewPr>
        <p:scale>
          <a:sx n="178" d="100"/>
          <a:sy n="178" d="100"/>
        </p:scale>
        <p:origin x="49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2F7E04-DCB5-FBD0-91C1-31844BF085E2}"/>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94649033-6A10-5AF2-1B49-8F9D9CBB85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74A81F8C-5E05-22CD-8A89-A8B2C7D3B202}"/>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5" name="바닥글 개체 틀 4">
            <a:extLst>
              <a:ext uri="{FF2B5EF4-FFF2-40B4-BE49-F238E27FC236}">
                <a16:creationId xmlns:a16="http://schemas.microsoft.com/office/drawing/2014/main" id="{333A5AEF-5A29-114C-6344-287A6A92BD95}"/>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8D9CE161-576A-1BCF-A031-2622DBFB4FBE}"/>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274898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DAB2AF-82EB-FBBB-14C5-52A913AC088A}"/>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CFF0EEC9-9A76-B60F-B79B-862274BFA10B}"/>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8E986E53-3848-9797-FB44-410CF665466B}"/>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5" name="바닥글 개체 틀 4">
            <a:extLst>
              <a:ext uri="{FF2B5EF4-FFF2-40B4-BE49-F238E27FC236}">
                <a16:creationId xmlns:a16="http://schemas.microsoft.com/office/drawing/2014/main" id="{5870C8C9-DDA3-C9A6-3BB0-065B3135854C}"/>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3048067F-9C0C-586F-08D4-03693E6658B4}"/>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200721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1DD9C63-DA2F-A121-7265-7A73043FBA4A}"/>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83646A6C-5E39-3694-B239-2178DC7CA94A}"/>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519C59E0-621B-D85E-45F5-7FFA00248D3E}"/>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5" name="바닥글 개체 틀 4">
            <a:extLst>
              <a:ext uri="{FF2B5EF4-FFF2-40B4-BE49-F238E27FC236}">
                <a16:creationId xmlns:a16="http://schemas.microsoft.com/office/drawing/2014/main" id="{9BEEBCAE-10F1-3581-75FF-932AF507851B}"/>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9E32635-2BAD-D6AC-C3E2-577938BD6002}"/>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42878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4EC2EA-7D3C-01C2-DEA3-7725947149D2}"/>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8286C64-0908-6D27-26B7-2C39470C0083}"/>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678D264E-E7A8-17F0-BEB3-162DB6377BBC}"/>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5" name="바닥글 개체 틀 4">
            <a:extLst>
              <a:ext uri="{FF2B5EF4-FFF2-40B4-BE49-F238E27FC236}">
                <a16:creationId xmlns:a16="http://schemas.microsoft.com/office/drawing/2014/main" id="{94A577E6-0A65-E64A-2374-893DD632355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E3C8F0E-40D0-FFE4-28B3-086D223D2B78}"/>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11508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588FA2-4BBF-F3C0-C1B6-96EB4290804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931DF34-E046-8933-1AFB-FF796D8D3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EB4B6529-9AAD-DA14-6480-88D87E4F689D}"/>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5" name="바닥글 개체 틀 4">
            <a:extLst>
              <a:ext uri="{FF2B5EF4-FFF2-40B4-BE49-F238E27FC236}">
                <a16:creationId xmlns:a16="http://schemas.microsoft.com/office/drawing/2014/main" id="{EC76AA45-93D2-259C-DD35-3D90B49DC29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E44A149-2DF3-BAA6-5769-5C2FACAF31FF}"/>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55635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EC2C8B-A759-8B87-F4DB-83832599B355}"/>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B9620312-8E6A-BAB5-BF4B-8CADC38B044D}"/>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ADA2F295-5A83-72D3-DE82-ED87B153079D}"/>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B1F64AD4-F2B0-C449-DDAC-64AEDCC2880E}"/>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6" name="바닥글 개체 틀 5">
            <a:extLst>
              <a:ext uri="{FF2B5EF4-FFF2-40B4-BE49-F238E27FC236}">
                <a16:creationId xmlns:a16="http://schemas.microsoft.com/office/drawing/2014/main" id="{BD2A6E8B-D75D-493E-3797-B0A9B5B3AB2F}"/>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2BC75BEE-A1A8-72D8-119F-1B2B53F072CF}"/>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42242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8A618F-CB58-21E1-52DE-98FDDC711949}"/>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3A2C1161-A41D-0468-476E-31DD16735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1CCC0789-DEE9-60D6-87DE-2DA08AACE357}"/>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826E29FB-338E-D501-23DF-6E182386C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F60F3849-7EA0-F678-50D4-EF1E291628D3}"/>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5D715860-322C-8E91-7DF2-BCF7F68A2439}"/>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8" name="바닥글 개체 틀 7">
            <a:extLst>
              <a:ext uri="{FF2B5EF4-FFF2-40B4-BE49-F238E27FC236}">
                <a16:creationId xmlns:a16="http://schemas.microsoft.com/office/drawing/2014/main" id="{238CA4CA-9E60-108B-49BA-5CAF525F2B87}"/>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3BEA2BFD-4A86-F9F4-B006-3E73E9319946}"/>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284841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679D07-598D-D199-D682-0044442149D5}"/>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F135320C-2D2D-551D-3345-50DD61581C92}"/>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4" name="바닥글 개체 틀 3">
            <a:extLst>
              <a:ext uri="{FF2B5EF4-FFF2-40B4-BE49-F238E27FC236}">
                <a16:creationId xmlns:a16="http://schemas.microsoft.com/office/drawing/2014/main" id="{704DC463-4193-D39B-EEEC-72116B1B2CE6}"/>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448A741F-7EF4-8CA6-307B-860B3EC4A705}"/>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426703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73A9EFF-EA8D-991F-5F09-CBF2AFA4C4D3}"/>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3" name="바닥글 개체 틀 2">
            <a:extLst>
              <a:ext uri="{FF2B5EF4-FFF2-40B4-BE49-F238E27FC236}">
                <a16:creationId xmlns:a16="http://schemas.microsoft.com/office/drawing/2014/main" id="{A4E8A12E-C6B9-552B-F683-24047E46C58B}"/>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F0F9E52A-A92E-FC69-D37B-BE491CF0BEA5}"/>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143173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7DBC91-40F7-32B1-CA4F-4B95B371FEA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E6E4DFC1-06B7-2CE9-FC76-5E3CC86C4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08692492-F201-125B-6CA3-CB48B3298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A5CD462-F083-EA3A-EAA6-8D662967D6D3}"/>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6" name="바닥글 개체 틀 5">
            <a:extLst>
              <a:ext uri="{FF2B5EF4-FFF2-40B4-BE49-F238E27FC236}">
                <a16:creationId xmlns:a16="http://schemas.microsoft.com/office/drawing/2014/main" id="{FA3E28EA-D037-B08B-772A-45670BACCF25}"/>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BC5FC85C-0232-4AB6-2B0B-5ECA3EF0A3DA}"/>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277808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83FE39-6A24-69C9-20EE-E5CAB4C6108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1668DB64-B9D7-5B1E-796F-BD2B93609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2F7150DB-1362-60F3-21EF-6FD727E79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55CBF0FC-EA04-E8DB-6F90-B45786AC37C5}"/>
              </a:ext>
            </a:extLst>
          </p:cNvPr>
          <p:cNvSpPr>
            <a:spLocks noGrp="1"/>
          </p:cNvSpPr>
          <p:nvPr>
            <p:ph type="dt" sz="half" idx="10"/>
          </p:nvPr>
        </p:nvSpPr>
        <p:spPr/>
        <p:txBody>
          <a:bodyPr/>
          <a:lstStyle/>
          <a:p>
            <a:fld id="{C026E08F-A20F-8D46-89BB-3638E4952CA3}" type="datetimeFigureOut">
              <a:rPr kumimoji="1" lang="ko-Kore-KR" altLang="en-US" smtClean="0"/>
              <a:t>2023. 4. 17.</a:t>
            </a:fld>
            <a:endParaRPr kumimoji="1" lang="ko-Kore-KR" altLang="en-US"/>
          </a:p>
        </p:txBody>
      </p:sp>
      <p:sp>
        <p:nvSpPr>
          <p:cNvPr id="6" name="바닥글 개체 틀 5">
            <a:extLst>
              <a:ext uri="{FF2B5EF4-FFF2-40B4-BE49-F238E27FC236}">
                <a16:creationId xmlns:a16="http://schemas.microsoft.com/office/drawing/2014/main" id="{D8FAB851-337F-E707-1EB8-9FFB91679025}"/>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B6670094-A56B-8D03-57AA-6B3CB6D9E2DB}"/>
              </a:ext>
            </a:extLst>
          </p:cNvPr>
          <p:cNvSpPr>
            <a:spLocks noGrp="1"/>
          </p:cNvSpPr>
          <p:nvPr>
            <p:ph type="sldNum" sz="quarter" idx="12"/>
          </p:nvPr>
        </p:nvSpPr>
        <p:spPr/>
        <p:txBody>
          <a:body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256210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96AFA57-4826-6DE3-8F56-15DF2D3A7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3644BB0-2B8C-B01B-BF27-44FFE4774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B06AEEF9-8EBA-D36F-4B59-7137B84AA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6E08F-A20F-8D46-89BB-3638E4952CA3}" type="datetimeFigureOut">
              <a:rPr kumimoji="1" lang="ko-Kore-KR" altLang="en-US" smtClean="0"/>
              <a:t>2023. 4. 17.</a:t>
            </a:fld>
            <a:endParaRPr kumimoji="1" lang="ko-Kore-KR" altLang="en-US"/>
          </a:p>
        </p:txBody>
      </p:sp>
      <p:sp>
        <p:nvSpPr>
          <p:cNvPr id="5" name="바닥글 개체 틀 4">
            <a:extLst>
              <a:ext uri="{FF2B5EF4-FFF2-40B4-BE49-F238E27FC236}">
                <a16:creationId xmlns:a16="http://schemas.microsoft.com/office/drawing/2014/main" id="{7F1FEEAD-0525-8383-076F-071E18706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070FB9ED-4567-611D-7D12-8D8698E53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27B1F-CFCA-8247-965A-A609F26547A4}" type="slidenum">
              <a:rPr kumimoji="1" lang="ko-Kore-KR" altLang="en-US" smtClean="0"/>
              <a:t>‹#›</a:t>
            </a:fld>
            <a:endParaRPr kumimoji="1" lang="ko-Kore-KR" altLang="en-US"/>
          </a:p>
        </p:txBody>
      </p:sp>
    </p:spTree>
    <p:extLst>
      <p:ext uri="{BB962C8B-B14F-4D97-AF65-F5344CB8AC3E}">
        <p14:creationId xmlns:p14="http://schemas.microsoft.com/office/powerpoint/2010/main" val="507832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4E3FE26-F71E-E313-4941-05D78A93CDBF}"/>
              </a:ext>
            </a:extLst>
          </p:cNvPr>
          <p:cNvSpPr txBox="1"/>
          <p:nvPr/>
        </p:nvSpPr>
        <p:spPr>
          <a:xfrm rot="16200000">
            <a:off x="1166283" y="2198080"/>
            <a:ext cx="1311563" cy="261610"/>
          </a:xfrm>
          <a:prstGeom prst="rect">
            <a:avLst/>
          </a:prstGeom>
          <a:noFill/>
        </p:spPr>
        <p:txBody>
          <a:bodyPr wrap="square" rtlCol="0">
            <a:spAutoFit/>
          </a:bodyPr>
          <a:lstStyle/>
          <a:p>
            <a:pPr algn="ctr"/>
            <a:r>
              <a:rPr kumimoji="1" lang="en-US" altLang="ko-Kore-KR" sz="1100" dirty="0"/>
              <a:t>Slope</a:t>
            </a:r>
            <a:endParaRPr kumimoji="1" lang="ko-Kore-KR" altLang="en-US" sz="1100" dirty="0"/>
          </a:p>
        </p:txBody>
      </p:sp>
      <p:sp>
        <p:nvSpPr>
          <p:cNvPr id="14" name="TextBox 13">
            <a:extLst>
              <a:ext uri="{FF2B5EF4-FFF2-40B4-BE49-F238E27FC236}">
                <a16:creationId xmlns:a16="http://schemas.microsoft.com/office/drawing/2014/main" id="{442F23CD-73F4-A0A3-AE43-A94072B37927}"/>
              </a:ext>
            </a:extLst>
          </p:cNvPr>
          <p:cNvSpPr txBox="1"/>
          <p:nvPr/>
        </p:nvSpPr>
        <p:spPr>
          <a:xfrm>
            <a:off x="3084209" y="4358212"/>
            <a:ext cx="4003961" cy="1600438"/>
          </a:xfrm>
          <a:prstGeom prst="rect">
            <a:avLst/>
          </a:prstGeom>
          <a:noFill/>
        </p:spPr>
        <p:txBody>
          <a:bodyPr wrap="square" rtlCol="0">
            <a:spAutoFit/>
          </a:bodyPr>
          <a:lstStyle/>
          <a:p>
            <a:r>
              <a:rPr kumimoji="1" lang="en-US" altLang="ko-Kore-KR" sz="1400" dirty="0"/>
              <a:t>Threshold versus slope in variable rewards task.</a:t>
            </a:r>
          </a:p>
          <a:p>
            <a:r>
              <a:rPr lang="en" altLang="ko-Kore-KR" sz="1400" b="0" i="0" dirty="0">
                <a:solidFill>
                  <a:srgbClr val="374151"/>
                </a:solidFill>
                <a:effectLst/>
                <a:latin typeface="Söhne"/>
              </a:rPr>
              <a:t>We </a:t>
            </a:r>
            <a:r>
              <a:rPr lang="en-US" altLang="ko-Kore-KR" sz="1400" dirty="0">
                <a:solidFill>
                  <a:srgbClr val="374151"/>
                </a:solidFill>
                <a:latin typeface="Söhne"/>
              </a:rPr>
              <a:t>found</a:t>
            </a:r>
            <a:r>
              <a:rPr lang="en" altLang="ko-Kore-KR" sz="1400" b="0" i="0" dirty="0">
                <a:solidFill>
                  <a:srgbClr val="374151"/>
                </a:solidFill>
                <a:effectLst/>
                <a:latin typeface="Söhne"/>
              </a:rPr>
              <a:t> a negative correlation between the slope and threshold (rho = -0.61, p = 0.00004, </a:t>
            </a:r>
            <a:r>
              <a:rPr lang="en" altLang="ko-Kore-KR" sz="1400" b="0" i="0" dirty="0" err="1">
                <a:solidFill>
                  <a:srgbClr val="374151"/>
                </a:solidFill>
                <a:effectLst/>
                <a:latin typeface="Söhne"/>
              </a:rPr>
              <a:t>pearson</a:t>
            </a:r>
            <a:r>
              <a:rPr lang="en" altLang="ko-Kore-KR" sz="1400" b="0" i="0" dirty="0">
                <a:solidFill>
                  <a:srgbClr val="374151"/>
                </a:solidFill>
                <a:effectLst/>
                <a:latin typeface="Söhne"/>
              </a:rPr>
              <a:t>), which were calculated from an approximate sigmoid function estimated from the measured neurons. </a:t>
            </a:r>
            <a:r>
              <a:rPr lang="en" altLang="ko-Kore-KR" sz="1400" dirty="0">
                <a:solidFill>
                  <a:srgbClr val="374151"/>
                </a:solidFill>
                <a:latin typeface="Söhne"/>
              </a:rPr>
              <a:t>This was also true for the efficient code (cyan; rho=-0,53, p=0.0005 )</a:t>
            </a:r>
            <a:endParaRPr kumimoji="1" lang="ko-Kore-KR" altLang="en-US" sz="1400" dirty="0"/>
          </a:p>
        </p:txBody>
      </p:sp>
      <p:pic>
        <p:nvPicPr>
          <p:cNvPr id="19" name="그림 18" descr="차트이(가) 표시된 사진&#10;&#10;자동 생성된 설명">
            <a:extLst>
              <a:ext uri="{FF2B5EF4-FFF2-40B4-BE49-F238E27FC236}">
                <a16:creationId xmlns:a16="http://schemas.microsoft.com/office/drawing/2014/main" id="{CBA0F9F2-9FFF-E460-49CB-DF63D5698D63}"/>
              </a:ext>
            </a:extLst>
          </p:cNvPr>
          <p:cNvPicPr>
            <a:picLocks noChangeAspect="1"/>
          </p:cNvPicPr>
          <p:nvPr/>
        </p:nvPicPr>
        <p:blipFill rotWithShape="1">
          <a:blip r:embed="rId2"/>
          <a:srcRect l="7124" b="3059"/>
          <a:stretch/>
        </p:blipFill>
        <p:spPr>
          <a:xfrm>
            <a:off x="1952869" y="899350"/>
            <a:ext cx="5944839" cy="2659270"/>
          </a:xfrm>
          <a:prstGeom prst="rect">
            <a:avLst/>
          </a:prstGeom>
        </p:spPr>
      </p:pic>
      <p:pic>
        <p:nvPicPr>
          <p:cNvPr id="22" name="그림 21" descr="차트이(가) 표시된 사진&#10;&#10;자동 생성된 설명">
            <a:extLst>
              <a:ext uri="{FF2B5EF4-FFF2-40B4-BE49-F238E27FC236}">
                <a16:creationId xmlns:a16="http://schemas.microsoft.com/office/drawing/2014/main" id="{95FD3CD0-D553-48E8-55EE-FD0BE0CDA7AE}"/>
              </a:ext>
            </a:extLst>
          </p:cNvPr>
          <p:cNvPicPr>
            <a:picLocks noChangeAspect="1"/>
          </p:cNvPicPr>
          <p:nvPr/>
        </p:nvPicPr>
        <p:blipFill>
          <a:blip r:embed="rId3"/>
          <a:stretch>
            <a:fillRect/>
          </a:stretch>
        </p:blipFill>
        <p:spPr>
          <a:xfrm>
            <a:off x="8358553" y="957285"/>
            <a:ext cx="2743200" cy="2743200"/>
          </a:xfrm>
          <a:prstGeom prst="rect">
            <a:avLst/>
          </a:prstGeom>
        </p:spPr>
      </p:pic>
      <p:sp>
        <p:nvSpPr>
          <p:cNvPr id="23" name="TextBox 22">
            <a:extLst>
              <a:ext uri="{FF2B5EF4-FFF2-40B4-BE49-F238E27FC236}">
                <a16:creationId xmlns:a16="http://schemas.microsoft.com/office/drawing/2014/main" id="{F2A47FA3-61A5-6BE6-051E-4402D94074A0}"/>
              </a:ext>
            </a:extLst>
          </p:cNvPr>
          <p:cNvSpPr txBox="1"/>
          <p:nvPr/>
        </p:nvSpPr>
        <p:spPr>
          <a:xfrm>
            <a:off x="2787549" y="3615056"/>
            <a:ext cx="1311563" cy="261610"/>
          </a:xfrm>
          <a:prstGeom prst="rect">
            <a:avLst/>
          </a:prstGeom>
          <a:noFill/>
        </p:spPr>
        <p:txBody>
          <a:bodyPr wrap="square" rtlCol="0">
            <a:spAutoFit/>
          </a:bodyPr>
          <a:lstStyle/>
          <a:p>
            <a:pPr algn="ctr"/>
            <a:r>
              <a:rPr kumimoji="1" lang="en-US" altLang="ko-Kore-KR" sz="1100" dirty="0"/>
              <a:t>Threshold</a:t>
            </a:r>
            <a:endParaRPr kumimoji="1" lang="ko-Kore-KR" altLang="en-US" sz="1100" dirty="0"/>
          </a:p>
        </p:txBody>
      </p:sp>
      <p:sp>
        <p:nvSpPr>
          <p:cNvPr id="24" name="TextBox 23">
            <a:extLst>
              <a:ext uri="{FF2B5EF4-FFF2-40B4-BE49-F238E27FC236}">
                <a16:creationId xmlns:a16="http://schemas.microsoft.com/office/drawing/2014/main" id="{2B93DF0C-E352-777F-22DC-82316BD72E67}"/>
              </a:ext>
            </a:extLst>
          </p:cNvPr>
          <p:cNvSpPr txBox="1"/>
          <p:nvPr/>
        </p:nvSpPr>
        <p:spPr>
          <a:xfrm>
            <a:off x="5530749" y="3615056"/>
            <a:ext cx="1311563" cy="261610"/>
          </a:xfrm>
          <a:prstGeom prst="rect">
            <a:avLst/>
          </a:prstGeom>
          <a:noFill/>
        </p:spPr>
        <p:txBody>
          <a:bodyPr wrap="square" rtlCol="0">
            <a:spAutoFit/>
          </a:bodyPr>
          <a:lstStyle/>
          <a:p>
            <a:pPr algn="ctr"/>
            <a:r>
              <a:rPr kumimoji="1" lang="en-US" altLang="ko-Kore-KR" sz="1100" dirty="0"/>
              <a:t>Threshold</a:t>
            </a:r>
            <a:endParaRPr kumimoji="1" lang="ko-Kore-KR" altLang="en-US" sz="1100" dirty="0"/>
          </a:p>
        </p:txBody>
      </p:sp>
    </p:spTree>
    <p:extLst>
      <p:ext uri="{BB962C8B-B14F-4D97-AF65-F5344CB8AC3E}">
        <p14:creationId xmlns:p14="http://schemas.microsoft.com/office/powerpoint/2010/main" val="152373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차트이(가) 표시된 사진&#10;&#10;자동 생성된 설명">
            <a:extLst>
              <a:ext uri="{FF2B5EF4-FFF2-40B4-BE49-F238E27FC236}">
                <a16:creationId xmlns:a16="http://schemas.microsoft.com/office/drawing/2014/main" id="{7F5F5CC1-BFBD-92C7-85DD-5878F350DDBF}"/>
              </a:ext>
            </a:extLst>
          </p:cNvPr>
          <p:cNvPicPr>
            <a:picLocks noChangeAspect="1"/>
          </p:cNvPicPr>
          <p:nvPr/>
        </p:nvPicPr>
        <p:blipFill>
          <a:blip r:embed="rId2"/>
          <a:stretch>
            <a:fillRect/>
          </a:stretch>
        </p:blipFill>
        <p:spPr>
          <a:xfrm>
            <a:off x="1454151" y="3168650"/>
            <a:ext cx="5194300" cy="2044700"/>
          </a:xfrm>
          <a:prstGeom prst="rect">
            <a:avLst/>
          </a:prstGeom>
        </p:spPr>
      </p:pic>
      <p:sp>
        <p:nvSpPr>
          <p:cNvPr id="3" name="TextBox 2">
            <a:extLst>
              <a:ext uri="{FF2B5EF4-FFF2-40B4-BE49-F238E27FC236}">
                <a16:creationId xmlns:a16="http://schemas.microsoft.com/office/drawing/2014/main" id="{2C46A406-509B-2B3E-D67F-3ED2CC92050D}"/>
              </a:ext>
            </a:extLst>
          </p:cNvPr>
          <p:cNvSpPr txBox="1"/>
          <p:nvPr/>
        </p:nvSpPr>
        <p:spPr>
          <a:xfrm>
            <a:off x="8721969" y="3429000"/>
            <a:ext cx="468923" cy="369332"/>
          </a:xfrm>
          <a:prstGeom prst="rect">
            <a:avLst/>
          </a:prstGeom>
          <a:noFill/>
        </p:spPr>
        <p:txBody>
          <a:bodyPr wrap="square" rtlCol="0">
            <a:spAutoFit/>
          </a:bodyPr>
          <a:lstStyle/>
          <a:p>
            <a:r>
              <a:rPr kumimoji="1" lang="en-US" altLang="ko-Kore-KR" dirty="0"/>
              <a:t>?</a:t>
            </a:r>
            <a:endParaRPr kumimoji="1" lang="ko-Kore-KR" altLang="en-US" dirty="0"/>
          </a:p>
        </p:txBody>
      </p:sp>
    </p:spTree>
    <p:extLst>
      <p:ext uri="{BB962C8B-B14F-4D97-AF65-F5344CB8AC3E}">
        <p14:creationId xmlns:p14="http://schemas.microsoft.com/office/powerpoint/2010/main" val="118256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AFE77-89C5-E5AD-6440-B8C894653860}"/>
              </a:ext>
            </a:extLst>
          </p:cNvPr>
          <p:cNvSpPr txBox="1"/>
          <p:nvPr/>
        </p:nvSpPr>
        <p:spPr>
          <a:xfrm>
            <a:off x="6096000" y="1289193"/>
            <a:ext cx="5869858" cy="4401205"/>
          </a:xfrm>
          <a:prstGeom prst="rect">
            <a:avLst/>
          </a:prstGeom>
          <a:noFill/>
        </p:spPr>
        <p:txBody>
          <a:bodyPr wrap="square" rtlCol="0">
            <a:spAutoFit/>
          </a:bodyPr>
          <a:lstStyle/>
          <a:p>
            <a:r>
              <a:rPr kumimoji="1" lang="en-US" altLang="ko-Kore-KR" sz="1400" dirty="0"/>
              <a:t>(supplementary section)</a:t>
            </a:r>
          </a:p>
          <a:p>
            <a:r>
              <a:rPr kumimoji="1" lang="en-US" altLang="ko-Kore-KR" sz="1400" dirty="0"/>
              <a:t>Difference between density of thresholds and density of midpoints </a:t>
            </a:r>
          </a:p>
          <a:p>
            <a:endParaRPr kumimoji="1" lang="en-US" altLang="ko-Kore-KR" sz="1400" dirty="0"/>
          </a:p>
          <a:p>
            <a:r>
              <a:rPr kumimoji="1" lang="en-US" altLang="ko-Kore-KR" sz="1400" dirty="0"/>
              <a:t>Since we are using two metrics for the positions of neurons (i.e. threshold and midpoint), here we demonstrate how they are different from each other. </a:t>
            </a:r>
          </a:p>
          <a:p>
            <a:r>
              <a:rPr kumimoji="1" lang="en-US" altLang="ko-Kore-KR" sz="1400" dirty="0"/>
              <a:t>First, note that in our formalism, 'density’ refers to the position of a neuron with sigmoid response function, the midpoint. On the other hand, threshold is the reward when a neuron fires at spontaneous activity, and this is the point at which the neuron codes zero prediction error in reinforcement learning. </a:t>
            </a:r>
          </a:p>
          <a:p>
            <a:r>
              <a:rPr kumimoji="1" lang="en-US" altLang="ko-Kore-KR" sz="1400" dirty="0"/>
              <a:t>Since the two metrics are different, their densities should be different. As explained earlier, in our formalism, neurons located at high gain pass through the convex point of the response function when they show spontaneous activity, i.e., when they receive a stimulus corresponding to their threshold, while at low gain they pass through the opposite, convex point of the response function. This means that the threshold of a neuron at higher gain is located at a relatively lower value than the midpoint, and conversely, the threshold of a neuron at low gain is located at a relatively higher value than the midpoint. </a:t>
            </a:r>
          </a:p>
          <a:p>
            <a:r>
              <a:rPr kumimoji="1" lang="en-US" altLang="ko-Kore-KR" sz="1400" dirty="0"/>
              <a:t>This tendency is obvious at lower gains because the variable magnitude task has a log normal-like distribution. As shown in Figure xx, the midpoints have a log normal distribution that is skewed to the left relative to the thresholds.</a:t>
            </a:r>
          </a:p>
        </p:txBody>
      </p:sp>
      <p:pic>
        <p:nvPicPr>
          <p:cNvPr id="3" name="그림 2">
            <a:extLst>
              <a:ext uri="{FF2B5EF4-FFF2-40B4-BE49-F238E27FC236}">
                <a16:creationId xmlns:a16="http://schemas.microsoft.com/office/drawing/2014/main" id="{86F2055B-65A9-BC55-9FD0-76ADBDA63F50}"/>
              </a:ext>
            </a:extLst>
          </p:cNvPr>
          <p:cNvPicPr>
            <a:picLocks noChangeAspect="1"/>
          </p:cNvPicPr>
          <p:nvPr/>
        </p:nvPicPr>
        <p:blipFill>
          <a:blip r:embed="rId2"/>
          <a:stretch>
            <a:fillRect/>
          </a:stretch>
        </p:blipFill>
        <p:spPr>
          <a:xfrm>
            <a:off x="418012" y="1768890"/>
            <a:ext cx="5118100" cy="2184400"/>
          </a:xfrm>
          <a:prstGeom prst="rect">
            <a:avLst/>
          </a:prstGeom>
        </p:spPr>
      </p:pic>
      <p:sp>
        <p:nvSpPr>
          <p:cNvPr id="6" name="TextBox 5">
            <a:extLst>
              <a:ext uri="{FF2B5EF4-FFF2-40B4-BE49-F238E27FC236}">
                <a16:creationId xmlns:a16="http://schemas.microsoft.com/office/drawing/2014/main" id="{7E1F9DF7-C5BA-9DDE-CFDD-DD30446AF437}"/>
              </a:ext>
            </a:extLst>
          </p:cNvPr>
          <p:cNvSpPr txBox="1"/>
          <p:nvPr/>
        </p:nvSpPr>
        <p:spPr>
          <a:xfrm>
            <a:off x="42133" y="4271879"/>
            <a:ext cx="5869858" cy="738664"/>
          </a:xfrm>
          <a:prstGeom prst="rect">
            <a:avLst/>
          </a:prstGeom>
          <a:noFill/>
        </p:spPr>
        <p:txBody>
          <a:bodyPr wrap="square" rtlCol="0">
            <a:spAutoFit/>
          </a:bodyPr>
          <a:lstStyle/>
          <a:p>
            <a:r>
              <a:rPr kumimoji="1" lang="en-US" altLang="ko-Kore-KR" sz="1400" dirty="0"/>
              <a:t>(caption)</a:t>
            </a:r>
          </a:p>
          <a:p>
            <a:r>
              <a:rPr kumimoji="1" lang="en-US" altLang="ko-Kore-KR" sz="1400" dirty="0"/>
              <a:t>Figure xx. Log-normal kernel density estimation of midpoints and thresholds</a:t>
            </a:r>
            <a:r>
              <a:rPr kumimoji="1" lang="en-US" altLang="ko-KR" sz="1400" dirty="0"/>
              <a:t>. Measured neurons (black) and efficient code (Cyan) are overlayed.</a:t>
            </a:r>
            <a:endParaRPr kumimoji="1" lang="en-US" altLang="ko-Kore-KR" sz="1400" dirty="0"/>
          </a:p>
        </p:txBody>
      </p:sp>
    </p:spTree>
    <p:extLst>
      <p:ext uri="{BB962C8B-B14F-4D97-AF65-F5344CB8AC3E}">
        <p14:creationId xmlns:p14="http://schemas.microsoft.com/office/powerpoint/2010/main" val="322729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descr="도표이(가) 표시된 사진&#10;&#10;자동 생성된 설명">
            <a:extLst>
              <a:ext uri="{FF2B5EF4-FFF2-40B4-BE49-F238E27FC236}">
                <a16:creationId xmlns:a16="http://schemas.microsoft.com/office/drawing/2014/main" id="{FC7A6095-47B6-02E2-8E83-6555ABF79CB7}"/>
              </a:ext>
            </a:extLst>
          </p:cNvPr>
          <p:cNvPicPr>
            <a:picLocks noChangeAspect="1"/>
          </p:cNvPicPr>
          <p:nvPr/>
        </p:nvPicPr>
        <p:blipFill>
          <a:blip r:embed="rId2"/>
          <a:stretch>
            <a:fillRect/>
          </a:stretch>
        </p:blipFill>
        <p:spPr>
          <a:xfrm>
            <a:off x="4386038" y="3518042"/>
            <a:ext cx="2703600" cy="2657146"/>
          </a:xfrm>
          <a:prstGeom prst="rect">
            <a:avLst/>
          </a:prstGeom>
        </p:spPr>
      </p:pic>
      <p:pic>
        <p:nvPicPr>
          <p:cNvPr id="21" name="그림 20" descr="도표이(가) 표시된 사진&#10;&#10;자동 생성된 설명">
            <a:extLst>
              <a:ext uri="{FF2B5EF4-FFF2-40B4-BE49-F238E27FC236}">
                <a16:creationId xmlns:a16="http://schemas.microsoft.com/office/drawing/2014/main" id="{B67C2045-0868-A677-EE32-019013D53A18}"/>
              </a:ext>
            </a:extLst>
          </p:cNvPr>
          <p:cNvPicPr>
            <a:picLocks noChangeAspect="1"/>
          </p:cNvPicPr>
          <p:nvPr/>
        </p:nvPicPr>
        <p:blipFill>
          <a:blip r:embed="rId3"/>
          <a:stretch>
            <a:fillRect/>
          </a:stretch>
        </p:blipFill>
        <p:spPr>
          <a:xfrm>
            <a:off x="4389180" y="819031"/>
            <a:ext cx="2703600" cy="2657146"/>
          </a:xfrm>
          <a:prstGeom prst="rect">
            <a:avLst/>
          </a:prstGeom>
        </p:spPr>
      </p:pic>
      <p:pic>
        <p:nvPicPr>
          <p:cNvPr id="3" name="그림 2" descr="차트이(가) 표시된 사진&#10;&#10;자동 생성된 설명">
            <a:extLst>
              <a:ext uri="{FF2B5EF4-FFF2-40B4-BE49-F238E27FC236}">
                <a16:creationId xmlns:a16="http://schemas.microsoft.com/office/drawing/2014/main" id="{3E0A0256-6E0F-B5DB-1D4D-0F6AE128779F}"/>
              </a:ext>
            </a:extLst>
          </p:cNvPr>
          <p:cNvPicPr>
            <a:picLocks noChangeAspect="1"/>
          </p:cNvPicPr>
          <p:nvPr/>
        </p:nvPicPr>
        <p:blipFill>
          <a:blip r:embed="rId4"/>
          <a:stretch>
            <a:fillRect/>
          </a:stretch>
        </p:blipFill>
        <p:spPr>
          <a:xfrm>
            <a:off x="7092780" y="3609059"/>
            <a:ext cx="2703600" cy="2566129"/>
          </a:xfrm>
          <a:prstGeom prst="rect">
            <a:avLst/>
          </a:prstGeom>
        </p:spPr>
      </p:pic>
      <p:pic>
        <p:nvPicPr>
          <p:cNvPr id="12" name="그림 11" descr="차트이(가) 표시된 사진&#10;&#10;자동 생성된 설명">
            <a:extLst>
              <a:ext uri="{FF2B5EF4-FFF2-40B4-BE49-F238E27FC236}">
                <a16:creationId xmlns:a16="http://schemas.microsoft.com/office/drawing/2014/main" id="{D78DAD1E-0D26-3BE0-D2E4-ED5F7AE14BC6}"/>
              </a:ext>
            </a:extLst>
          </p:cNvPr>
          <p:cNvPicPr>
            <a:picLocks noChangeAspect="1"/>
          </p:cNvPicPr>
          <p:nvPr/>
        </p:nvPicPr>
        <p:blipFill>
          <a:blip r:embed="rId5"/>
          <a:stretch>
            <a:fillRect/>
          </a:stretch>
        </p:blipFill>
        <p:spPr>
          <a:xfrm>
            <a:off x="7092780" y="798855"/>
            <a:ext cx="2703600" cy="2657146"/>
          </a:xfrm>
          <a:prstGeom prst="rect">
            <a:avLst/>
          </a:prstGeom>
        </p:spPr>
      </p:pic>
      <p:sp>
        <p:nvSpPr>
          <p:cNvPr id="4" name="TextBox 3">
            <a:extLst>
              <a:ext uri="{FF2B5EF4-FFF2-40B4-BE49-F238E27FC236}">
                <a16:creationId xmlns:a16="http://schemas.microsoft.com/office/drawing/2014/main" id="{53FE566B-10C0-4A89-C627-8D12BB9BAC4D}"/>
              </a:ext>
            </a:extLst>
          </p:cNvPr>
          <p:cNvSpPr txBox="1"/>
          <p:nvPr/>
        </p:nvSpPr>
        <p:spPr>
          <a:xfrm>
            <a:off x="341853" y="1812512"/>
            <a:ext cx="1882334" cy="369332"/>
          </a:xfrm>
          <a:prstGeom prst="rect">
            <a:avLst/>
          </a:prstGeom>
          <a:noFill/>
        </p:spPr>
        <p:txBody>
          <a:bodyPr wrap="square" rtlCol="0">
            <a:spAutoFit/>
          </a:bodyPr>
          <a:lstStyle/>
          <a:p>
            <a:r>
              <a:rPr lang="en-US" b="1" dirty="0"/>
              <a:t>Uniform</a:t>
            </a:r>
          </a:p>
        </p:txBody>
      </p:sp>
      <p:sp>
        <p:nvSpPr>
          <p:cNvPr id="5" name="TextBox 4">
            <a:extLst>
              <a:ext uri="{FF2B5EF4-FFF2-40B4-BE49-F238E27FC236}">
                <a16:creationId xmlns:a16="http://schemas.microsoft.com/office/drawing/2014/main" id="{55745FDF-FC45-A42B-8BED-D1663F4F4ACD}"/>
              </a:ext>
            </a:extLst>
          </p:cNvPr>
          <p:cNvSpPr txBox="1"/>
          <p:nvPr/>
        </p:nvSpPr>
        <p:spPr>
          <a:xfrm>
            <a:off x="4659741" y="203201"/>
            <a:ext cx="2433039" cy="369333"/>
          </a:xfrm>
          <a:prstGeom prst="rect">
            <a:avLst/>
          </a:prstGeom>
          <a:noFill/>
        </p:spPr>
        <p:txBody>
          <a:bodyPr wrap="none" rtlCol="0">
            <a:spAutoFit/>
          </a:bodyPr>
          <a:lstStyle/>
          <a:p>
            <a:pPr algn="ctr"/>
            <a:r>
              <a:rPr lang="en-US" b="1" dirty="0"/>
              <a:t>Predicted tuning curves</a:t>
            </a:r>
          </a:p>
        </p:txBody>
      </p:sp>
      <p:sp>
        <p:nvSpPr>
          <p:cNvPr id="6" name="TextBox 5">
            <a:extLst>
              <a:ext uri="{FF2B5EF4-FFF2-40B4-BE49-F238E27FC236}">
                <a16:creationId xmlns:a16="http://schemas.microsoft.com/office/drawing/2014/main" id="{C1EE2A27-C224-F68C-B3FE-DC267DA555DE}"/>
              </a:ext>
            </a:extLst>
          </p:cNvPr>
          <p:cNvSpPr txBox="1"/>
          <p:nvPr/>
        </p:nvSpPr>
        <p:spPr>
          <a:xfrm>
            <a:off x="7775925" y="203201"/>
            <a:ext cx="1846403" cy="369333"/>
          </a:xfrm>
          <a:prstGeom prst="rect">
            <a:avLst/>
          </a:prstGeom>
          <a:noFill/>
        </p:spPr>
        <p:txBody>
          <a:bodyPr wrap="none" rtlCol="0">
            <a:spAutoFit/>
          </a:bodyPr>
          <a:lstStyle/>
          <a:p>
            <a:pPr algn="ctr"/>
            <a:r>
              <a:rPr lang="en-US" b="1" dirty="0"/>
              <a:t>Predicted density</a:t>
            </a:r>
          </a:p>
        </p:txBody>
      </p:sp>
      <p:sp>
        <p:nvSpPr>
          <p:cNvPr id="7" name="TextBox 6">
            <a:extLst>
              <a:ext uri="{FF2B5EF4-FFF2-40B4-BE49-F238E27FC236}">
                <a16:creationId xmlns:a16="http://schemas.microsoft.com/office/drawing/2014/main" id="{9EF632A7-78CB-7DF5-9C29-57B17EDB9198}"/>
              </a:ext>
            </a:extLst>
          </p:cNvPr>
          <p:cNvSpPr txBox="1"/>
          <p:nvPr/>
        </p:nvSpPr>
        <p:spPr>
          <a:xfrm>
            <a:off x="2224187" y="206951"/>
            <a:ext cx="2079799" cy="369333"/>
          </a:xfrm>
          <a:prstGeom prst="rect">
            <a:avLst/>
          </a:prstGeom>
          <a:noFill/>
        </p:spPr>
        <p:txBody>
          <a:bodyPr wrap="none" rtlCol="0">
            <a:spAutoFit/>
          </a:bodyPr>
          <a:lstStyle/>
          <a:p>
            <a:pPr algn="ctr"/>
            <a:r>
              <a:rPr lang="en-US" b="1" dirty="0"/>
              <a:t>Reward distribution</a:t>
            </a:r>
          </a:p>
        </p:txBody>
      </p:sp>
      <p:sp>
        <p:nvSpPr>
          <p:cNvPr id="8" name="TextBox 7">
            <a:extLst>
              <a:ext uri="{FF2B5EF4-FFF2-40B4-BE49-F238E27FC236}">
                <a16:creationId xmlns:a16="http://schemas.microsoft.com/office/drawing/2014/main" id="{26F79AE9-171D-4B8A-4E07-CC78197EDBC3}"/>
              </a:ext>
            </a:extLst>
          </p:cNvPr>
          <p:cNvSpPr txBox="1"/>
          <p:nvPr/>
        </p:nvSpPr>
        <p:spPr>
          <a:xfrm>
            <a:off x="341853" y="4491491"/>
            <a:ext cx="1882334" cy="369332"/>
          </a:xfrm>
          <a:prstGeom prst="rect">
            <a:avLst/>
          </a:prstGeom>
          <a:noFill/>
        </p:spPr>
        <p:txBody>
          <a:bodyPr wrap="square" rtlCol="0">
            <a:spAutoFit/>
          </a:bodyPr>
          <a:lstStyle/>
          <a:p>
            <a:r>
              <a:rPr lang="en-US" b="1" dirty="0"/>
              <a:t>Normal</a:t>
            </a:r>
          </a:p>
        </p:txBody>
      </p:sp>
      <p:pic>
        <p:nvPicPr>
          <p:cNvPr id="9" name="그림 8">
            <a:extLst>
              <a:ext uri="{FF2B5EF4-FFF2-40B4-BE49-F238E27FC236}">
                <a16:creationId xmlns:a16="http://schemas.microsoft.com/office/drawing/2014/main" id="{89CE937B-EC98-D7D5-7C09-6F5BFDB5890D}"/>
              </a:ext>
            </a:extLst>
          </p:cNvPr>
          <p:cNvPicPr>
            <a:picLocks noChangeAspect="1"/>
          </p:cNvPicPr>
          <p:nvPr/>
        </p:nvPicPr>
        <p:blipFill>
          <a:blip r:embed="rId6"/>
          <a:stretch>
            <a:fillRect/>
          </a:stretch>
        </p:blipFill>
        <p:spPr>
          <a:xfrm>
            <a:off x="1476857" y="3518853"/>
            <a:ext cx="2827128" cy="2740878"/>
          </a:xfrm>
          <a:prstGeom prst="rect">
            <a:avLst/>
          </a:prstGeom>
        </p:spPr>
      </p:pic>
      <p:pic>
        <p:nvPicPr>
          <p:cNvPr id="10" name="그림 9">
            <a:extLst>
              <a:ext uri="{FF2B5EF4-FFF2-40B4-BE49-F238E27FC236}">
                <a16:creationId xmlns:a16="http://schemas.microsoft.com/office/drawing/2014/main" id="{FEF6EC1B-17DB-8DA7-009D-CB63364C645B}"/>
              </a:ext>
            </a:extLst>
          </p:cNvPr>
          <p:cNvPicPr>
            <a:picLocks noChangeAspect="1"/>
          </p:cNvPicPr>
          <p:nvPr/>
        </p:nvPicPr>
        <p:blipFill>
          <a:blip r:embed="rId7"/>
          <a:stretch>
            <a:fillRect/>
          </a:stretch>
        </p:blipFill>
        <p:spPr>
          <a:xfrm>
            <a:off x="1476857" y="777165"/>
            <a:ext cx="2827128" cy="2740878"/>
          </a:xfrm>
          <a:prstGeom prst="rect">
            <a:avLst/>
          </a:prstGeom>
        </p:spPr>
      </p:pic>
    </p:spTree>
    <p:extLst>
      <p:ext uri="{BB962C8B-B14F-4D97-AF65-F5344CB8AC3E}">
        <p14:creationId xmlns:p14="http://schemas.microsoft.com/office/powerpoint/2010/main" val="118187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descr="차트이(가) 표시된 사진&#10;&#10;자동 생성된 설명">
            <a:extLst>
              <a:ext uri="{FF2B5EF4-FFF2-40B4-BE49-F238E27FC236}">
                <a16:creationId xmlns:a16="http://schemas.microsoft.com/office/drawing/2014/main" id="{B98C5E61-EA5B-F74A-39CA-8E54658BD9C5}"/>
              </a:ext>
            </a:extLst>
          </p:cNvPr>
          <p:cNvPicPr>
            <a:picLocks noChangeAspect="1"/>
          </p:cNvPicPr>
          <p:nvPr/>
        </p:nvPicPr>
        <p:blipFill>
          <a:blip r:embed="rId2"/>
          <a:stretch>
            <a:fillRect/>
          </a:stretch>
        </p:blipFill>
        <p:spPr>
          <a:xfrm>
            <a:off x="6114586" y="3958437"/>
            <a:ext cx="2749091" cy="2620800"/>
          </a:xfrm>
          <a:prstGeom prst="rect">
            <a:avLst/>
          </a:prstGeom>
        </p:spPr>
      </p:pic>
      <p:pic>
        <p:nvPicPr>
          <p:cNvPr id="4" name="그림 3">
            <a:extLst>
              <a:ext uri="{FF2B5EF4-FFF2-40B4-BE49-F238E27FC236}">
                <a16:creationId xmlns:a16="http://schemas.microsoft.com/office/drawing/2014/main" id="{65426383-B3D0-5B2A-E263-E351EF62408F}"/>
              </a:ext>
            </a:extLst>
          </p:cNvPr>
          <p:cNvPicPr>
            <a:picLocks noChangeAspect="1"/>
          </p:cNvPicPr>
          <p:nvPr/>
        </p:nvPicPr>
        <p:blipFill>
          <a:blip r:embed="rId3"/>
          <a:stretch>
            <a:fillRect/>
          </a:stretch>
        </p:blipFill>
        <p:spPr>
          <a:xfrm>
            <a:off x="2997939" y="3896990"/>
            <a:ext cx="2797200" cy="2682247"/>
          </a:xfrm>
          <a:prstGeom prst="rect">
            <a:avLst/>
          </a:prstGeom>
        </p:spPr>
      </p:pic>
      <p:sp>
        <p:nvSpPr>
          <p:cNvPr id="5" name="TextBox 4">
            <a:extLst>
              <a:ext uri="{FF2B5EF4-FFF2-40B4-BE49-F238E27FC236}">
                <a16:creationId xmlns:a16="http://schemas.microsoft.com/office/drawing/2014/main" id="{F2E5EF3F-F754-7899-8464-FF78F2263E39}"/>
              </a:ext>
            </a:extLst>
          </p:cNvPr>
          <p:cNvSpPr txBox="1"/>
          <p:nvPr/>
        </p:nvSpPr>
        <p:spPr>
          <a:xfrm>
            <a:off x="363911" y="2012848"/>
            <a:ext cx="2541338" cy="646331"/>
          </a:xfrm>
          <a:prstGeom prst="rect">
            <a:avLst/>
          </a:prstGeom>
          <a:noFill/>
        </p:spPr>
        <p:txBody>
          <a:bodyPr wrap="none" rtlCol="0">
            <a:spAutoFit/>
          </a:bodyPr>
          <a:lstStyle/>
          <a:p>
            <a:pPr algn="ctr"/>
            <a:r>
              <a:rPr lang="en-US" b="1" dirty="0"/>
              <a:t>Data </a:t>
            </a:r>
            <a:br>
              <a:rPr lang="en-US" b="1" dirty="0"/>
            </a:br>
            <a:r>
              <a:rPr lang="en-US" b="1" dirty="0"/>
              <a:t>from </a:t>
            </a:r>
            <a:r>
              <a:rPr lang="en-US" b="1" dirty="0" err="1"/>
              <a:t>Rothenhoefer</a:t>
            </a:r>
            <a:r>
              <a:rPr lang="en-US" b="1" dirty="0"/>
              <a:t> 2021</a:t>
            </a:r>
          </a:p>
        </p:txBody>
      </p:sp>
      <p:sp>
        <p:nvSpPr>
          <p:cNvPr id="6" name="TextBox 5">
            <a:extLst>
              <a:ext uri="{FF2B5EF4-FFF2-40B4-BE49-F238E27FC236}">
                <a16:creationId xmlns:a16="http://schemas.microsoft.com/office/drawing/2014/main" id="{0646F9ED-A6D3-D157-05FD-410B471A93DD}"/>
              </a:ext>
            </a:extLst>
          </p:cNvPr>
          <p:cNvSpPr txBox="1"/>
          <p:nvPr/>
        </p:nvSpPr>
        <p:spPr>
          <a:xfrm>
            <a:off x="1184437" y="397048"/>
            <a:ext cx="7537127" cy="523220"/>
          </a:xfrm>
          <a:prstGeom prst="rect">
            <a:avLst/>
          </a:prstGeom>
          <a:noFill/>
        </p:spPr>
        <p:txBody>
          <a:bodyPr wrap="none" rtlCol="0">
            <a:spAutoFit/>
          </a:bodyPr>
          <a:lstStyle/>
          <a:p>
            <a:pPr algn="ctr"/>
            <a:r>
              <a:rPr lang="en-US" sz="2800" dirty="0"/>
              <a:t>Higher reward slopes for the narrower distribution</a:t>
            </a:r>
          </a:p>
        </p:txBody>
      </p:sp>
      <p:sp>
        <p:nvSpPr>
          <p:cNvPr id="7" name="TextBox 6">
            <a:extLst>
              <a:ext uri="{FF2B5EF4-FFF2-40B4-BE49-F238E27FC236}">
                <a16:creationId xmlns:a16="http://schemas.microsoft.com/office/drawing/2014/main" id="{C798C1AA-163A-6BA5-EB88-6F528F21DC53}"/>
              </a:ext>
            </a:extLst>
          </p:cNvPr>
          <p:cNvSpPr txBox="1"/>
          <p:nvPr/>
        </p:nvSpPr>
        <p:spPr>
          <a:xfrm>
            <a:off x="481798" y="5077277"/>
            <a:ext cx="2305568" cy="369332"/>
          </a:xfrm>
          <a:prstGeom prst="rect">
            <a:avLst/>
          </a:prstGeom>
          <a:noFill/>
        </p:spPr>
        <p:txBody>
          <a:bodyPr wrap="none" rtlCol="0">
            <a:spAutoFit/>
          </a:bodyPr>
          <a:lstStyle/>
          <a:p>
            <a:pPr algn="ctr"/>
            <a:r>
              <a:rPr lang="en-US" b="1" dirty="0"/>
              <a:t>Efficient coding model</a:t>
            </a:r>
          </a:p>
        </p:txBody>
      </p:sp>
      <p:pic>
        <p:nvPicPr>
          <p:cNvPr id="8" name="그림 7">
            <a:extLst>
              <a:ext uri="{FF2B5EF4-FFF2-40B4-BE49-F238E27FC236}">
                <a16:creationId xmlns:a16="http://schemas.microsoft.com/office/drawing/2014/main" id="{183B9E92-74E1-CD6C-77E8-033BB2E5563B}"/>
              </a:ext>
            </a:extLst>
          </p:cNvPr>
          <p:cNvPicPr>
            <a:picLocks noChangeAspect="1"/>
          </p:cNvPicPr>
          <p:nvPr/>
        </p:nvPicPr>
        <p:blipFill>
          <a:blip r:embed="rId4"/>
          <a:stretch>
            <a:fillRect/>
          </a:stretch>
        </p:blipFill>
        <p:spPr>
          <a:xfrm>
            <a:off x="2997939" y="1188610"/>
            <a:ext cx="2798378" cy="2740877"/>
          </a:xfrm>
          <a:prstGeom prst="rect">
            <a:avLst/>
          </a:prstGeom>
        </p:spPr>
      </p:pic>
      <p:pic>
        <p:nvPicPr>
          <p:cNvPr id="9" name="그림 8">
            <a:extLst>
              <a:ext uri="{FF2B5EF4-FFF2-40B4-BE49-F238E27FC236}">
                <a16:creationId xmlns:a16="http://schemas.microsoft.com/office/drawing/2014/main" id="{D9E29161-935A-1774-5DA7-54033B6F6654}"/>
              </a:ext>
            </a:extLst>
          </p:cNvPr>
          <p:cNvPicPr>
            <a:picLocks noChangeAspect="1"/>
          </p:cNvPicPr>
          <p:nvPr/>
        </p:nvPicPr>
        <p:blipFill>
          <a:blip r:embed="rId5"/>
          <a:stretch>
            <a:fillRect/>
          </a:stretch>
        </p:blipFill>
        <p:spPr>
          <a:xfrm>
            <a:off x="6163693" y="1188610"/>
            <a:ext cx="2750461" cy="2740877"/>
          </a:xfrm>
          <a:prstGeom prst="rect">
            <a:avLst/>
          </a:prstGeom>
        </p:spPr>
      </p:pic>
      <p:pic>
        <p:nvPicPr>
          <p:cNvPr id="10" name="그림 9">
            <a:extLst>
              <a:ext uri="{FF2B5EF4-FFF2-40B4-BE49-F238E27FC236}">
                <a16:creationId xmlns:a16="http://schemas.microsoft.com/office/drawing/2014/main" id="{0AD6D808-FF35-4BE5-1CFD-FF1E8E844E11}"/>
              </a:ext>
            </a:extLst>
          </p:cNvPr>
          <p:cNvPicPr>
            <a:picLocks noChangeAspect="1"/>
          </p:cNvPicPr>
          <p:nvPr/>
        </p:nvPicPr>
        <p:blipFill>
          <a:blip r:embed="rId6"/>
          <a:stretch>
            <a:fillRect/>
          </a:stretch>
        </p:blipFill>
        <p:spPr>
          <a:xfrm rot="2700000">
            <a:off x="8296910" y="2564134"/>
            <a:ext cx="673100" cy="660400"/>
          </a:xfrm>
          <a:prstGeom prst="rect">
            <a:avLst/>
          </a:prstGeom>
        </p:spPr>
      </p:pic>
      <p:sp>
        <p:nvSpPr>
          <p:cNvPr id="12" name="모서리가 둥근 직사각형 11">
            <a:extLst>
              <a:ext uri="{FF2B5EF4-FFF2-40B4-BE49-F238E27FC236}">
                <a16:creationId xmlns:a16="http://schemas.microsoft.com/office/drawing/2014/main" id="{8BC24161-AF40-1661-E4A2-1D21DC9645DB}"/>
              </a:ext>
            </a:extLst>
          </p:cNvPr>
          <p:cNvSpPr/>
          <p:nvPr/>
        </p:nvSpPr>
        <p:spPr>
          <a:xfrm rot="2700000">
            <a:off x="8283919" y="2544794"/>
            <a:ext cx="699080" cy="69908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ko-Kore-KR" altLang="en-US"/>
          </a:p>
        </p:txBody>
      </p:sp>
      <p:pic>
        <p:nvPicPr>
          <p:cNvPr id="17" name="그림 16" descr="차트이(가) 표시된 사진&#10;&#10;자동 생성된 설명">
            <a:extLst>
              <a:ext uri="{FF2B5EF4-FFF2-40B4-BE49-F238E27FC236}">
                <a16:creationId xmlns:a16="http://schemas.microsoft.com/office/drawing/2014/main" id="{6C98D237-7AD0-7907-7410-F94CDF232AC3}"/>
              </a:ext>
            </a:extLst>
          </p:cNvPr>
          <p:cNvPicPr>
            <a:picLocks noChangeAspect="1"/>
          </p:cNvPicPr>
          <p:nvPr/>
        </p:nvPicPr>
        <p:blipFill>
          <a:blip r:embed="rId7"/>
          <a:stretch>
            <a:fillRect/>
          </a:stretch>
        </p:blipFill>
        <p:spPr>
          <a:xfrm rot="2700000">
            <a:off x="8302419" y="5278853"/>
            <a:ext cx="673100" cy="660400"/>
          </a:xfrm>
          <a:prstGeom prst="rect">
            <a:avLst/>
          </a:prstGeom>
        </p:spPr>
      </p:pic>
      <p:sp>
        <p:nvSpPr>
          <p:cNvPr id="11" name="모서리가 둥근 직사각형 10">
            <a:extLst>
              <a:ext uri="{FF2B5EF4-FFF2-40B4-BE49-F238E27FC236}">
                <a16:creationId xmlns:a16="http://schemas.microsoft.com/office/drawing/2014/main" id="{89EAD396-A07A-9A05-6B56-B972A2D0CD2E}"/>
              </a:ext>
            </a:extLst>
          </p:cNvPr>
          <p:cNvSpPr/>
          <p:nvPr/>
        </p:nvSpPr>
        <p:spPr>
          <a:xfrm rot="2700000">
            <a:off x="8288203" y="5253175"/>
            <a:ext cx="699080" cy="69908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ko-Kore-KR" altLang="en-US"/>
          </a:p>
        </p:txBody>
      </p:sp>
    </p:spTree>
    <p:extLst>
      <p:ext uri="{BB962C8B-B14F-4D97-AF65-F5344CB8AC3E}">
        <p14:creationId xmlns:p14="http://schemas.microsoft.com/office/powerpoint/2010/main" val="307410323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381</Words>
  <Application>Microsoft Macintosh PowerPoint</Application>
  <PresentationFormat>와이드스크린</PresentationFormat>
  <Paragraphs>23</Paragraphs>
  <Slides>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vt:i4>
      </vt:variant>
    </vt:vector>
  </HeadingPairs>
  <TitlesOfParts>
    <vt:vector size="10" baseType="lpstr">
      <vt:lpstr>Söhne</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Dongjae Kim</dc:creator>
  <cp:lastModifiedBy>김동재</cp:lastModifiedBy>
  <cp:revision>33</cp:revision>
  <dcterms:created xsi:type="dcterms:W3CDTF">2023-04-03T12:39:52Z</dcterms:created>
  <dcterms:modified xsi:type="dcterms:W3CDTF">2023-04-17T15:17:33Z</dcterms:modified>
</cp:coreProperties>
</file>