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74" r:id="rId2"/>
    <p:sldId id="263" r:id="rId3"/>
    <p:sldId id="279" r:id="rId4"/>
    <p:sldId id="265" r:id="rId5"/>
    <p:sldId id="266" r:id="rId6"/>
    <p:sldId id="275" r:id="rId7"/>
    <p:sldId id="282" r:id="rId8"/>
    <p:sldId id="280" r:id="rId9"/>
    <p:sldId id="276" r:id="rId10"/>
    <p:sldId id="281" r:id="rId11"/>
    <p:sldId id="277" r:id="rId12"/>
    <p:sldId id="273" r:id="rId13"/>
  </p:sldIdLst>
  <p:sldSz cx="9144000" cy="6858000" type="screen4x3"/>
  <p:notesSz cx="6858000" cy="9144000"/>
  <p:embeddedFontLst>
    <p:embeddedFont>
      <p:font typeface="Tmon몬소리 Black" panose="020B0600000101010101" charset="-127"/>
      <p:bold r:id="rId15"/>
    </p:embeddedFont>
    <p:embeddedFont>
      <p:font typeface="Cambria Math" panose="02040503050406030204" pitchFamily="18" charset="0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375"/>
    <a:srgbClr val="078C07"/>
    <a:srgbClr val="FFFFFF"/>
    <a:srgbClr val="FFA613"/>
    <a:srgbClr val="CCECFF"/>
    <a:srgbClr val="F7EDAF"/>
    <a:srgbClr val="5E5A43"/>
    <a:srgbClr val="D94D4D"/>
    <a:srgbClr val="002060"/>
    <a:srgbClr val="334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996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D74ED6CF-50BC-4BCE-BA4A-434C2BCF97B3}" type="datetimeFigureOut">
              <a:rPr lang="ko-KR" altLang="en-US" smtClean="0"/>
              <a:pPr/>
              <a:t>2019-12-05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19EE474D-0AA7-4D54-BFE9-004B0F4100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977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E474D-0AA7-4D54-BFE9-004B0F41005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163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성인 적정 수명 시간 </a:t>
            </a:r>
            <a:r>
              <a:rPr lang="en-US" altLang="ko-KR" dirty="0"/>
              <a:t>= 7~8</a:t>
            </a:r>
            <a:r>
              <a:rPr lang="ko-KR" altLang="en-US" dirty="0"/>
              <a:t>시간</a:t>
            </a:r>
            <a:endParaRPr lang="en-US" altLang="ko-KR" dirty="0"/>
          </a:p>
          <a:p>
            <a:r>
              <a:rPr lang="ko-KR" altLang="en-US" dirty="0"/>
              <a:t>수면 </a:t>
            </a:r>
            <a:r>
              <a:rPr lang="en-US" altLang="ko-KR" dirty="0"/>
              <a:t>:  </a:t>
            </a:r>
            <a:r>
              <a:rPr lang="ko-KR" altLang="en-US" dirty="0"/>
              <a:t>단순한 휴식 </a:t>
            </a:r>
            <a:r>
              <a:rPr lang="en-US" altLang="ko-KR" dirty="0"/>
              <a:t>X, </a:t>
            </a:r>
            <a:r>
              <a:rPr lang="ko-KR" altLang="en-US" dirty="0"/>
              <a:t>다음 날 정상적인 활동을 하기 위해 육체적</a:t>
            </a:r>
            <a:r>
              <a:rPr lang="en-US" altLang="ko-KR" dirty="0"/>
              <a:t>,</a:t>
            </a:r>
            <a:r>
              <a:rPr lang="ko-KR" altLang="en-US" dirty="0"/>
              <a:t>정신적 피로를 회복시키는 과정</a:t>
            </a:r>
            <a:endParaRPr lang="en-US" altLang="ko-KR" dirty="0"/>
          </a:p>
          <a:p>
            <a:r>
              <a:rPr lang="ko-KR" altLang="en-US" dirty="0"/>
              <a:t>수면의 효능 </a:t>
            </a:r>
            <a:r>
              <a:rPr lang="en-US" altLang="ko-KR" dirty="0"/>
              <a:t>6</a:t>
            </a:r>
            <a:r>
              <a:rPr lang="ko-KR" altLang="en-US" dirty="0"/>
              <a:t>가지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집중력</a:t>
            </a:r>
            <a:r>
              <a:rPr lang="en-US" altLang="ko-KR" dirty="0"/>
              <a:t>, </a:t>
            </a:r>
            <a:r>
              <a:rPr lang="ko-KR" altLang="en-US" dirty="0"/>
              <a:t>기억력 </a:t>
            </a:r>
            <a:r>
              <a:rPr lang="en-US" altLang="ko-KR" dirty="0"/>
              <a:t>UP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비만 및 당뇨 예방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안전사고 예방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행복감 </a:t>
            </a:r>
            <a:r>
              <a:rPr lang="en-US" altLang="ko-KR" dirty="0"/>
              <a:t>UP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고혈압</a:t>
            </a:r>
            <a:r>
              <a:rPr lang="en-US" altLang="ko-KR" dirty="0"/>
              <a:t>, </a:t>
            </a:r>
            <a:r>
              <a:rPr lang="ko-KR" altLang="en-US" dirty="0"/>
              <a:t>심장질환 예방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면역력 </a:t>
            </a:r>
            <a:r>
              <a:rPr lang="en-US" altLang="ko-KR" dirty="0"/>
              <a:t>UP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그럼에도 현대인</a:t>
            </a:r>
            <a:r>
              <a:rPr lang="en-US" altLang="ko-KR" dirty="0"/>
              <a:t>, </a:t>
            </a:r>
            <a:r>
              <a:rPr lang="ko-KR" altLang="en-US" dirty="0"/>
              <a:t>특히 대한민국 국민들의 하루 평균 수면시간은 매우 부족함</a:t>
            </a:r>
            <a:r>
              <a:rPr lang="en-US" altLang="ko-KR" dirty="0"/>
              <a:t>. </a:t>
            </a:r>
            <a:r>
              <a:rPr lang="ko-KR" altLang="en-US" dirty="0"/>
              <a:t>또한 수면의 질도 좋지 않음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‘</a:t>
            </a:r>
            <a:r>
              <a:rPr lang="ko-KR" altLang="en-US" dirty="0"/>
              <a:t>수면 시간의 부족</a:t>
            </a:r>
            <a:r>
              <a:rPr lang="en-US" altLang="ko-KR" dirty="0"/>
              <a:t>’</a:t>
            </a:r>
            <a:r>
              <a:rPr lang="ko-KR" altLang="en-US" dirty="0"/>
              <a:t>과 관련된 요인을 고치기엔 한계가 존재</a:t>
            </a:r>
            <a:r>
              <a:rPr lang="en-US" altLang="ko-KR" dirty="0"/>
              <a:t>, </a:t>
            </a:r>
            <a:r>
              <a:rPr lang="ko-KR" altLang="en-US" dirty="0"/>
              <a:t>수면의 질을 어떻게 높일지</a:t>
            </a:r>
            <a:r>
              <a:rPr lang="en-US" altLang="ko-KR" dirty="0"/>
              <a:t>, </a:t>
            </a:r>
            <a:r>
              <a:rPr lang="ko-KR" altLang="en-US" dirty="0"/>
              <a:t>어떻게 하면 조금이라도 더 잘 </a:t>
            </a:r>
            <a:r>
              <a:rPr lang="ko-KR" altLang="en-US" dirty="0" err="1"/>
              <a:t>잘</a:t>
            </a:r>
            <a:r>
              <a:rPr lang="ko-KR" altLang="en-US" dirty="0"/>
              <a:t> 수 있을지 탐색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E474D-0AA7-4D54-BFE9-004B0F410058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109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윤동주 </a:t>
            </a:r>
            <a:r>
              <a:rPr lang="en-US" altLang="ko-KR" dirty="0"/>
              <a:t>: repository, </a:t>
            </a:r>
            <a:r>
              <a:rPr lang="ko-KR" altLang="en-US" dirty="0" err="1"/>
              <a:t>꿀잠봇</a:t>
            </a:r>
            <a:r>
              <a:rPr lang="ko-KR" altLang="en-US" dirty="0"/>
              <a:t> 채널 생성</a:t>
            </a:r>
            <a:r>
              <a:rPr lang="en-US" altLang="ko-KR" dirty="0"/>
              <a:t>, </a:t>
            </a:r>
            <a:r>
              <a:rPr lang="ko-KR" altLang="en-US" dirty="0"/>
              <a:t>수면사이클 계산</a:t>
            </a:r>
            <a:r>
              <a:rPr lang="en-US" altLang="ko-KR" dirty="0"/>
              <a:t>, </a:t>
            </a:r>
            <a:r>
              <a:rPr lang="ko-KR" altLang="en-US" dirty="0" err="1"/>
              <a:t>챗봇</a:t>
            </a:r>
            <a:r>
              <a:rPr lang="ko-KR" altLang="en-US" dirty="0"/>
              <a:t> 테스트</a:t>
            </a:r>
            <a:r>
              <a:rPr lang="en-US" altLang="ko-KR" dirty="0"/>
              <a:t>, </a:t>
            </a:r>
            <a:r>
              <a:rPr lang="ko-KR" altLang="en-US" dirty="0"/>
              <a:t>발표자료 제작</a:t>
            </a:r>
            <a:r>
              <a:rPr lang="en-US" altLang="ko-KR" dirty="0"/>
              <a:t>, </a:t>
            </a:r>
            <a:r>
              <a:rPr lang="ko-KR" altLang="en-US" dirty="0"/>
              <a:t>발표</a:t>
            </a:r>
            <a:endParaRPr lang="en-US" altLang="ko-KR" dirty="0"/>
          </a:p>
          <a:p>
            <a:r>
              <a:rPr lang="ko-KR" altLang="en-US" dirty="0" err="1"/>
              <a:t>최한솔</a:t>
            </a:r>
            <a:r>
              <a:rPr lang="ko-KR" altLang="en-US" dirty="0"/>
              <a:t> </a:t>
            </a:r>
            <a:r>
              <a:rPr lang="en-US" altLang="ko-KR" dirty="0"/>
              <a:t>: dialog branch </a:t>
            </a:r>
            <a:r>
              <a:rPr lang="ko-KR" altLang="en-US" dirty="0"/>
              <a:t>작업</a:t>
            </a:r>
            <a:r>
              <a:rPr lang="en-US" altLang="ko-KR" dirty="0"/>
              <a:t>, </a:t>
            </a:r>
            <a:r>
              <a:rPr lang="en-US" altLang="ko-KR" dirty="0" err="1"/>
              <a:t>dialogflow</a:t>
            </a:r>
            <a:r>
              <a:rPr lang="en-US" altLang="ko-KR" dirty="0"/>
              <a:t> </a:t>
            </a:r>
            <a:r>
              <a:rPr lang="ko-KR" altLang="en-US" dirty="0"/>
              <a:t>코드 제작</a:t>
            </a:r>
            <a:r>
              <a:rPr lang="en-US" altLang="ko-KR" dirty="0"/>
              <a:t>, webhook URL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 err="1"/>
              <a:t>챗봇</a:t>
            </a:r>
            <a:r>
              <a:rPr lang="ko-KR" altLang="en-US" dirty="0"/>
              <a:t> 테스트 피드백 반영</a:t>
            </a:r>
            <a:r>
              <a:rPr lang="en-US" altLang="ko-KR" dirty="0"/>
              <a:t>, </a:t>
            </a:r>
            <a:r>
              <a:rPr lang="ko-KR" altLang="en-US" dirty="0"/>
              <a:t>발표자료 제작</a:t>
            </a:r>
            <a:r>
              <a:rPr lang="en-US" altLang="ko-KR" dirty="0"/>
              <a:t>, </a:t>
            </a:r>
            <a:r>
              <a:rPr lang="ko-KR" altLang="en-US" dirty="0"/>
              <a:t>발표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E474D-0AA7-4D54-BFE9-004B0F410058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50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https://sleepyti.me/ </a:t>
            </a:r>
            <a:r>
              <a:rPr lang="ko-KR" altLang="en-US" dirty="0"/>
              <a:t>를 참고했어요 를 쓸까요 말까요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E474D-0AA7-4D54-BFE9-004B0F410058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248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AA5C-C857-4E1D-8A88-5F3B548061F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2AF5-8795-406D-9E6C-A7712FEC6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AA5C-C857-4E1D-8A88-5F3B548061F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2AF5-8795-406D-9E6C-A7712FEC6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99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AA5C-C857-4E1D-8A88-5F3B548061F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2AF5-8795-406D-9E6C-A7712FEC6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79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AA5C-C857-4E1D-8A88-5F3B548061F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2AF5-8795-406D-9E6C-A7712FEC6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4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AA5C-C857-4E1D-8A88-5F3B548061F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2AF5-8795-406D-9E6C-A7712FEC6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4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AA5C-C857-4E1D-8A88-5F3B548061F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2AF5-8795-406D-9E6C-A7712FEC6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26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AA5C-C857-4E1D-8A88-5F3B548061F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2AF5-8795-406D-9E6C-A7712FEC6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4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AA5C-C857-4E1D-8A88-5F3B548061F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2AF5-8795-406D-9E6C-A7712FEC6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5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AA5C-C857-4E1D-8A88-5F3B548061F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2AF5-8795-406D-9E6C-A7712FEC6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75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AA5C-C857-4E1D-8A88-5F3B548061F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2AF5-8795-406D-9E6C-A7712FEC6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6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AA5C-C857-4E1D-8A88-5F3B548061F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2AF5-8795-406D-9E6C-A7712FEC6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05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8903AA5C-C857-4E1D-8A88-5F3B548061F8}" type="datetimeFigureOut">
              <a:rPr lang="ko-KR" altLang="en-US" smtClean="0"/>
              <a:pPr/>
              <a:t>2019-12-05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EDB62AF5-8795-406D-9E6C-A7712FEC69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79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/>
          <p:nvPr/>
        </p:nvCxnSpPr>
        <p:spPr>
          <a:xfrm>
            <a:off x="1936620" y="4221088"/>
            <a:ext cx="527076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92000" y="4293096"/>
            <a:ext cx="3960000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itchFamily="50" charset="-127"/>
                <a:ea typeface="나눔스퀘어" pitchFamily="50" charset="-127"/>
              </a:rPr>
              <a:t>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itchFamily="50" charset="-127"/>
                <a:ea typeface="나눔스퀘어" pitchFamily="50" charset="-127"/>
              </a:rPr>
              <a:t>조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itchFamily="50" charset="-127"/>
                <a:ea typeface="나눔스퀘어" pitchFamily="50" charset="-127"/>
              </a:rPr>
              <a:t> | 2018104830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itchFamily="50" charset="-127"/>
                <a:ea typeface="나눔스퀘어" pitchFamily="50" charset="-127"/>
              </a:rPr>
              <a:t>윤동주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itchFamily="50" charset="-127"/>
                <a:ea typeface="나눔스퀘어" pitchFamily="50" charset="-127"/>
              </a:rPr>
              <a:t>| 2016102001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itchFamily="50" charset="-127"/>
                <a:ea typeface="나눔스퀘어" pitchFamily="50" charset="-127"/>
              </a:rPr>
              <a:t>최한솔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943708" y="2348880"/>
            <a:ext cx="5256584" cy="1803395"/>
            <a:chOff x="2411760" y="2348880"/>
            <a:chExt cx="5256584" cy="1803395"/>
          </a:xfrm>
        </p:grpSpPr>
        <p:sp>
          <p:nvSpPr>
            <p:cNvPr id="4" name="TextBox 3"/>
            <p:cNvSpPr txBox="1"/>
            <p:nvPr/>
          </p:nvSpPr>
          <p:spPr>
            <a:xfrm>
              <a:off x="2411760" y="2705725"/>
              <a:ext cx="3888432" cy="1446550"/>
            </a:xfrm>
            <a:prstGeom prst="rect">
              <a:avLst/>
            </a:prstGeom>
            <a:noFill/>
            <a:scene3d>
              <a:camera prst="perspectiveFront"/>
              <a:lightRig rig="threePt" dir="t"/>
            </a:scene3d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800" dirty="0" err="1">
                  <a:latin typeface="Tmon몬소리 Black" panose="02000A03000000000000" charset="-127"/>
                  <a:ea typeface="Tmon몬소리 Black" panose="02000A03000000000000" charset="-127"/>
                  <a:cs typeface="Cul De Sac" pitchFamily="2" charset="0"/>
                </a:rPr>
                <a:t>꿀잠봇</a:t>
              </a:r>
              <a:endParaRPr lang="ko-KR" altLang="en-US" sz="8800" dirty="0">
                <a:latin typeface="Tmon몬소리 Black" panose="02000A03000000000000" charset="-127"/>
                <a:ea typeface="Tmon몬소리 Black" panose="02000A03000000000000" charset="-127"/>
                <a:cs typeface="Cul De Sac" pitchFamily="2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68144" y="2759361"/>
              <a:ext cx="1800200" cy="120032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E8E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오픈소스</a:t>
              </a:r>
              <a:r>
                <a:rPr lang="en-US" altLang="ko-KR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E8E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SW</a:t>
              </a:r>
            </a:p>
            <a:p>
              <a:r>
                <a:rPr lang="en-US" altLang="ko-KR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19 - 2</a:t>
              </a:r>
            </a:p>
            <a:p>
              <a:r>
                <a:rPr lang="ko-KR" altLang="en-US" sz="24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8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텀프로젝트</a:t>
              </a:r>
              <a:endPara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3743920" y="2348880"/>
              <a:ext cx="108000" cy="108000"/>
            </a:xfrm>
            <a:prstGeom prst="ellipse">
              <a:avLst/>
            </a:prstGeom>
            <a:solidFill>
              <a:srgbClr val="EE8E00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4067944" y="2492896"/>
              <a:ext cx="144016" cy="14401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5220072" y="2420888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504" y="6453384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9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8616"/>
            <a:ext cx="9180512" cy="6866616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36512" y="692696"/>
            <a:ext cx="5400595" cy="1671375"/>
          </a:xfrm>
          <a:prstGeom prst="rect">
            <a:avLst/>
          </a:prstGeom>
          <a:solidFill>
            <a:srgbClr val="12337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-909156" y="692696"/>
            <a:ext cx="1818311" cy="16713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65664" y="974617"/>
            <a:ext cx="1316751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4</a:t>
            </a:r>
            <a:endParaRPr lang="ko-KR" altLang="en-US" sz="7200" dirty="0">
              <a:solidFill>
                <a:schemeClr val="bg1"/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8379" y="1159284"/>
            <a:ext cx="396044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향후 과제</a:t>
            </a:r>
            <a:endParaRPr lang="en-US" altLang="ko-KR" sz="4800" dirty="0">
              <a:solidFill>
                <a:schemeClr val="bg1"/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07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611560" y="404664"/>
            <a:ext cx="6336704" cy="811252"/>
            <a:chOff x="611560" y="404664"/>
            <a:chExt cx="5256584" cy="811252"/>
          </a:xfrm>
          <a:scene3d>
            <a:camera prst="perspectiveFront"/>
            <a:lightRig rig="threePt" dir="t"/>
          </a:scene3d>
        </p:grpSpPr>
        <p:sp>
          <p:nvSpPr>
            <p:cNvPr id="27" name="직사각형 26"/>
            <p:cNvSpPr/>
            <p:nvPr/>
          </p:nvSpPr>
          <p:spPr>
            <a:xfrm>
              <a:off x="611560" y="404664"/>
              <a:ext cx="216024" cy="7920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7584" y="692696"/>
              <a:ext cx="5040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Tmon몬소리 Black" pitchFamily="2" charset="-127"/>
                  <a:ea typeface="Tmon몬소리 Black" pitchFamily="2" charset="-127"/>
                </a:rPr>
                <a:t>향후 </a:t>
              </a:r>
              <a:r>
                <a:rPr lang="ko-KR" altLang="en-US" sz="2800" dirty="0">
                  <a:solidFill>
                    <a:srgbClr val="002060"/>
                  </a:solidFill>
                  <a:latin typeface="Tmon몬소리 Black" pitchFamily="2" charset="-127"/>
                  <a:ea typeface="Tmon몬소리 Black" pitchFamily="2" charset="-127"/>
                </a:rPr>
                <a:t>과제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7584" y="404664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한계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,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극복 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how?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504" y="6453384"/>
            <a:ext cx="396000" cy="396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92" y="5661248"/>
            <a:ext cx="8100000" cy="72000"/>
          </a:xfrm>
          <a:prstGeom prst="rect">
            <a:avLst/>
          </a:prstGeom>
          <a:solidFill>
            <a:srgbClr val="002060">
              <a:alpha val="80000"/>
            </a:srgb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63688" y="5805264"/>
            <a:ext cx="7956000" cy="307777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인문학자와 생물학자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그들의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만의 새로운 대담</a:t>
            </a:r>
          </a:p>
        </p:txBody>
      </p:sp>
    </p:spTree>
    <p:extLst>
      <p:ext uri="{BB962C8B-B14F-4D97-AF65-F5344CB8AC3E}">
        <p14:creationId xmlns:p14="http://schemas.microsoft.com/office/powerpoint/2010/main" val="245822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2952512" y="3465080"/>
            <a:ext cx="6228000" cy="684000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592000" y="3284984"/>
            <a:ext cx="3960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49842" y="3528000"/>
            <a:ext cx="5922662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        + </a:t>
            </a:r>
            <a:r>
              <a:rPr lang="ko-KR" altLang="en-US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질의응답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504" y="6453384"/>
            <a:ext cx="396000" cy="39600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3149842" y="2231498"/>
            <a:ext cx="2844316" cy="971080"/>
            <a:chOff x="2987824" y="2424821"/>
            <a:chExt cx="2844316" cy="971080"/>
          </a:xfrm>
        </p:grpSpPr>
        <p:sp>
          <p:nvSpPr>
            <p:cNvPr id="15" name="TextBox 14"/>
            <p:cNvSpPr txBox="1"/>
            <p:nvPr/>
          </p:nvSpPr>
          <p:spPr>
            <a:xfrm>
              <a:off x="2987824" y="2564904"/>
              <a:ext cx="1872208" cy="830997"/>
            </a:xfrm>
            <a:prstGeom prst="rect">
              <a:avLst/>
            </a:prstGeom>
            <a:noFill/>
            <a:scene3d>
              <a:camera prst="perspectiveFron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4800" dirty="0" err="1">
                  <a:latin typeface="Tmon몬소리 Black" pitchFamily="2" charset="-127"/>
                  <a:ea typeface="Tmon몬소리 Black" pitchFamily="2" charset="-127"/>
                  <a:cs typeface="Cul De Sac" pitchFamily="2" charset="0"/>
                </a:rPr>
                <a:t>꿀잠봇</a:t>
              </a:r>
              <a:endParaRPr lang="ko-KR" altLang="en-US" sz="4800" dirty="0">
                <a:latin typeface="Tmon몬소리 Black" pitchFamily="2" charset="-127"/>
                <a:ea typeface="Tmon몬소리 Black" pitchFamily="2" charset="-127"/>
                <a:cs typeface="Cul De Sac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5967" y="2596455"/>
              <a:ext cx="1116173" cy="69249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E8E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오픈소스</a:t>
              </a:r>
              <a:r>
                <a:rPr lang="en-US" altLang="ko-KR" sz="1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E8E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SW</a:t>
              </a:r>
            </a:p>
            <a:p>
              <a:r>
                <a:rPr lang="en-US" altLang="ko-KR" sz="1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19 - 2</a:t>
              </a:r>
            </a:p>
            <a:p>
              <a:r>
                <a:rPr lang="ko-KR" altLang="en-US" sz="13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8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텀프로젝트</a:t>
              </a:r>
              <a:endParaRPr lang="ko-KR" altLang="en-US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491832" y="2424821"/>
              <a:ext cx="72000" cy="72000"/>
            </a:xfrm>
            <a:prstGeom prst="ellipse">
              <a:avLst/>
            </a:prstGeom>
            <a:solidFill>
              <a:srgbClr val="EE8E00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3635848" y="2492896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4355928" y="245211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176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74" y="-243408"/>
            <a:ext cx="9144000" cy="3672408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899592" y="3726324"/>
            <a:ext cx="3528392" cy="792088"/>
            <a:chOff x="1043608" y="3645024"/>
            <a:chExt cx="3528392" cy="792088"/>
          </a:xfrm>
          <a:scene3d>
            <a:camera prst="orthographicFront"/>
            <a:lightRig rig="threePt" dir="t"/>
          </a:scene3d>
        </p:grpSpPr>
        <p:sp>
          <p:nvSpPr>
            <p:cNvPr id="12" name="TextBox 11"/>
            <p:cNvSpPr txBox="1"/>
            <p:nvPr/>
          </p:nvSpPr>
          <p:spPr>
            <a:xfrm>
              <a:off x="1043608" y="3645024"/>
              <a:ext cx="15121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Tmon몬소리 Black" pitchFamily="2" charset="-127"/>
                  <a:ea typeface="Tmon몬소리 Black" pitchFamily="2" charset="-127"/>
                </a:rPr>
                <a:t>1</a:t>
              </a:r>
              <a:endPara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Tmon몬소리 Black" pitchFamily="2" charset="-127"/>
                <a:ea typeface="Tmon몬소리 Black" pitchFamily="2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75656" y="3913892"/>
              <a:ext cx="30963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Tmon몬소리 Black" pitchFamily="2" charset="-127"/>
                  <a:ea typeface="Tmon몬소리 Black" pitchFamily="2" charset="-127"/>
                </a:rPr>
                <a:t>프로젝트 </a:t>
              </a:r>
              <a:r>
                <a:rPr lang="ko-KR" altLang="en-US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Tmon몬소리 Black" pitchFamily="2" charset="-127"/>
                  <a:ea typeface="Tmon몬소리 Black" pitchFamily="2" charset="-127"/>
                </a:rPr>
                <a:t>동기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334596" y="5166484"/>
            <a:ext cx="3744416" cy="1142836"/>
            <a:chOff x="1331640" y="5166484"/>
            <a:chExt cx="3744416" cy="1142836"/>
          </a:xfrm>
        </p:grpSpPr>
        <p:sp>
          <p:nvSpPr>
            <p:cNvPr id="16" name="TextBox 15"/>
            <p:cNvSpPr txBox="1"/>
            <p:nvPr/>
          </p:nvSpPr>
          <p:spPr>
            <a:xfrm>
              <a:off x="1331640" y="5166484"/>
              <a:ext cx="1512168" cy="769441"/>
            </a:xfrm>
            <a:prstGeom prst="rect">
              <a:avLst/>
            </a:prstGeom>
            <a:noFill/>
            <a:scene3d>
              <a:camera prst="perspectiveFron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Tmon몬소리 Black" pitchFamily="2" charset="-127"/>
                  <a:ea typeface="Tmon몬소리 Black" pitchFamily="2" charset="-127"/>
                </a:rPr>
                <a:t>3</a:t>
              </a:r>
              <a:endParaRPr lang="ko-KR" altLang="en-US" sz="4400" dirty="0">
                <a:latin typeface="Tmon몬소리 Black" pitchFamily="2" charset="-127"/>
                <a:ea typeface="Tmon몬소리 Black" pitchFamily="2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35696" y="5435352"/>
              <a:ext cx="2592288" cy="523220"/>
            </a:xfrm>
            <a:prstGeom prst="rect">
              <a:avLst/>
            </a:prstGeom>
            <a:noFill/>
            <a:scene3d>
              <a:camera prst="perspectiveFron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Tmon몬소리 Black" pitchFamily="2" charset="-127"/>
                  <a:ea typeface="Tmon몬소리 Black" pitchFamily="2" charset="-127"/>
                </a:rPr>
                <a:t>프로젝트 </a:t>
              </a:r>
              <a:r>
                <a:rPr lang="ko-KR" altLang="en-US" sz="2800" dirty="0">
                  <a:solidFill>
                    <a:srgbClr val="008000"/>
                  </a:solidFill>
                  <a:latin typeface="Tmon몬소리 Black" pitchFamily="2" charset="-127"/>
                  <a:ea typeface="Tmon몬소리 Black" pitchFamily="2" charset="-127"/>
                </a:rPr>
                <a:t>결과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07704" y="6001543"/>
              <a:ext cx="3168352" cy="307777"/>
            </a:xfrm>
            <a:prstGeom prst="rect">
              <a:avLst/>
            </a:prstGeom>
            <a:noFill/>
            <a:scene3d>
              <a:camera prst="perspectiveFron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 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788024" y="3717032"/>
            <a:ext cx="4392488" cy="792088"/>
            <a:chOff x="4788024" y="3717032"/>
            <a:chExt cx="4392488" cy="792088"/>
          </a:xfrm>
        </p:grpSpPr>
        <p:sp>
          <p:nvSpPr>
            <p:cNvPr id="20" name="TextBox 19"/>
            <p:cNvSpPr txBox="1"/>
            <p:nvPr/>
          </p:nvSpPr>
          <p:spPr>
            <a:xfrm>
              <a:off x="4788024" y="3717032"/>
              <a:ext cx="1512168" cy="769441"/>
            </a:xfrm>
            <a:prstGeom prst="rect">
              <a:avLst/>
            </a:prstGeom>
            <a:noFill/>
            <a:scene3d>
              <a:camera prst="perspectiveFron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Tmon몬소리 Black" pitchFamily="2" charset="-127"/>
                  <a:ea typeface="Tmon몬소리 Black" pitchFamily="2" charset="-127"/>
                </a:rPr>
                <a:t>2</a:t>
              </a:r>
              <a:endParaRPr lang="ko-KR" altLang="en-US" sz="4400" dirty="0">
                <a:latin typeface="Tmon몬소리 Black" pitchFamily="2" charset="-127"/>
                <a:ea typeface="Tmon몬소리 Black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20072" y="3985900"/>
              <a:ext cx="3960440" cy="523220"/>
            </a:xfrm>
            <a:prstGeom prst="rect">
              <a:avLst/>
            </a:prstGeom>
            <a:noFill/>
            <a:scene3d>
              <a:camera prst="perspectiveFron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80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Tmon몬소리 Black" pitchFamily="2" charset="-127"/>
                  <a:ea typeface="Tmon몬소리 Black" pitchFamily="2" charset="-127"/>
                </a:defRPr>
              </a:lvl1pPr>
            </a:lstStyle>
            <a:p>
              <a:r>
                <a:rPr lang="ko-KR" altLang="en-US" dirty="0"/>
                <a:t> 프로젝트 </a:t>
              </a:r>
              <a:r>
                <a:rPr lang="ko-KR" altLang="en-US" dirty="0">
                  <a:solidFill>
                    <a:srgbClr val="EE8E00"/>
                  </a:solidFill>
                </a:rPr>
                <a:t>소개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148064" y="5157192"/>
            <a:ext cx="3302767" cy="792088"/>
            <a:chOff x="4860032" y="5157192"/>
            <a:chExt cx="3096344" cy="792088"/>
          </a:xfrm>
          <a:scene3d>
            <a:camera prst="perspectiveFront"/>
            <a:lightRig rig="threePt" dir="t"/>
          </a:scene3d>
        </p:grpSpPr>
        <p:sp>
          <p:nvSpPr>
            <p:cNvPr id="24" name="TextBox 23"/>
            <p:cNvSpPr txBox="1"/>
            <p:nvPr/>
          </p:nvSpPr>
          <p:spPr>
            <a:xfrm>
              <a:off x="4860032" y="5157192"/>
              <a:ext cx="15121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Tmon몬소리 Black" pitchFamily="2" charset="-127"/>
                  <a:ea typeface="Tmon몬소리 Black" pitchFamily="2" charset="-127"/>
                </a:rPr>
                <a:t>4</a:t>
              </a:r>
              <a:endParaRPr lang="ko-KR" altLang="en-US" sz="4400" dirty="0">
                <a:latin typeface="Tmon몬소리 Black" pitchFamily="2" charset="-127"/>
                <a:ea typeface="Tmon몬소리 Black" pitchFamily="2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64088" y="5426060"/>
              <a:ext cx="2592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Tmon몬소리 Black" pitchFamily="2" charset="-127"/>
                  <a:ea typeface="Tmon몬소리 Black" pitchFamily="2" charset="-127"/>
                </a:rPr>
                <a:t>향후 </a:t>
              </a:r>
              <a:r>
                <a:rPr lang="ko-KR" altLang="en-US" sz="2800" dirty="0">
                  <a:solidFill>
                    <a:srgbClr val="002060"/>
                  </a:solidFill>
                  <a:latin typeface="Tmon몬소리 Black" pitchFamily="2" charset="-127"/>
                  <a:ea typeface="Tmon몬소리 Black" pitchFamily="2" charset="-127"/>
                </a:rPr>
                <a:t>과제</a:t>
              </a: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504" y="6453384"/>
            <a:ext cx="396000" cy="396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043608" y="2545740"/>
            <a:ext cx="2664296" cy="595228"/>
            <a:chOff x="35496" y="2689756"/>
            <a:chExt cx="2664296" cy="595228"/>
          </a:xfrm>
        </p:grpSpPr>
        <p:sp>
          <p:nvSpPr>
            <p:cNvPr id="9" name="TextBox 8"/>
            <p:cNvSpPr txBox="1"/>
            <p:nvPr/>
          </p:nvSpPr>
          <p:spPr>
            <a:xfrm>
              <a:off x="107504" y="2689756"/>
              <a:ext cx="2592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35496" y="3284984"/>
              <a:ext cx="2339752" cy="0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197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-8616"/>
            <a:ext cx="9180512" cy="6866616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36512" y="692696"/>
            <a:ext cx="5400595" cy="16713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8379" y="1159284"/>
            <a:ext cx="396044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프로젝트</a:t>
            </a:r>
            <a:r>
              <a:rPr lang="en-US" altLang="ko-KR" sz="4800" dirty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 </a:t>
            </a:r>
            <a:r>
              <a:rPr lang="ko-KR" altLang="en-US" sz="4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동기</a:t>
            </a:r>
            <a:endParaRPr lang="en-US" altLang="ko-KR" sz="4800" dirty="0">
              <a:solidFill>
                <a:schemeClr val="bg1"/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-909156" y="692696"/>
            <a:ext cx="1818311" cy="16713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65664" y="974617"/>
            <a:ext cx="1316751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1</a:t>
            </a:r>
            <a:endParaRPr lang="ko-KR" altLang="en-US" sz="7200" dirty="0">
              <a:solidFill>
                <a:schemeClr val="bg1"/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73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611560" y="404664"/>
            <a:ext cx="6336704" cy="811252"/>
            <a:chOff x="611560" y="404664"/>
            <a:chExt cx="5256584" cy="811252"/>
          </a:xfrm>
          <a:scene3d>
            <a:camera prst="perspectiveFront"/>
            <a:lightRig rig="threePt" dir="t"/>
          </a:scene3d>
        </p:grpSpPr>
        <p:sp>
          <p:nvSpPr>
            <p:cNvPr id="27" name="직사각형 26"/>
            <p:cNvSpPr/>
            <p:nvPr/>
          </p:nvSpPr>
          <p:spPr>
            <a:xfrm>
              <a:off x="611560" y="404664"/>
              <a:ext cx="216024" cy="79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7584" y="692696"/>
              <a:ext cx="504056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Tmon몬소리 Black" pitchFamily="2" charset="-127"/>
                  <a:ea typeface="Tmon몬소리 Black" pitchFamily="2" charset="-127"/>
                </a:rPr>
                <a:t>프로젝트 </a:t>
              </a:r>
              <a:r>
                <a:rPr lang="ko-KR" altLang="en-US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Tmon몬소리 Black" pitchFamily="2" charset="-127"/>
                  <a:ea typeface="Tmon몬소리 Black" pitchFamily="2" charset="-127"/>
                </a:rPr>
                <a:t>동기</a:t>
              </a:r>
              <a:endParaRPr lang="ko-KR" altLang="en-US" sz="2800" dirty="0">
                <a:latin typeface="Tmon몬소리 Black" pitchFamily="2" charset="-127"/>
                <a:ea typeface="Tmon몬소리 Black" pitchFamily="2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7584" y="404664"/>
              <a:ext cx="25922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현대인에게 수면의 의미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  <a:alpha val="79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65606" y="5044872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어떻게 하면 조금이라도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잘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잘 수 있을까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1" name="그룹 30"/>
          <p:cNvGrpSpPr>
            <a:grpSpLocks noChangeAspect="1"/>
          </p:cNvGrpSpPr>
          <p:nvPr/>
        </p:nvGrpSpPr>
        <p:grpSpPr>
          <a:xfrm>
            <a:off x="1403648" y="2412432"/>
            <a:ext cx="6264695" cy="2237120"/>
            <a:chOff x="1115616" y="1628800"/>
            <a:chExt cx="6949896" cy="2534793"/>
          </a:xfrm>
          <a:scene3d>
            <a:camera prst="perspectiveFront"/>
            <a:lightRig rig="threePt" dir="t"/>
          </a:scene3d>
        </p:grpSpPr>
        <p:sp>
          <p:nvSpPr>
            <p:cNvPr id="32" name="TextBox 31"/>
            <p:cNvSpPr txBox="1"/>
            <p:nvPr/>
          </p:nvSpPr>
          <p:spPr>
            <a:xfrm>
              <a:off x="1691680" y="3501008"/>
              <a:ext cx="1080120" cy="662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3200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67944" y="3501007"/>
              <a:ext cx="1080120" cy="662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3200" dirty="0">
                <a:solidFill>
                  <a:srgbClr val="EE8E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115616" y="1628800"/>
              <a:ext cx="6949896" cy="1886139"/>
              <a:chOff x="1115616" y="2132856"/>
              <a:chExt cx="6949896" cy="1886139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3707904" y="2132856"/>
                <a:ext cx="1800200" cy="1872208"/>
              </a:xfrm>
              <a:prstGeom prst="ellipse">
                <a:avLst/>
              </a:prstGeom>
              <a:solidFill>
                <a:srgbClr val="D7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grpSp>
            <p:nvGrpSpPr>
              <p:cNvPr id="37" name="그룹 36"/>
              <p:cNvGrpSpPr/>
              <p:nvPr/>
            </p:nvGrpSpPr>
            <p:grpSpPr>
              <a:xfrm>
                <a:off x="1115616" y="2132856"/>
                <a:ext cx="6949896" cy="1886139"/>
                <a:chOff x="1115616" y="2132856"/>
                <a:chExt cx="6949896" cy="1886139"/>
              </a:xfrm>
            </p:grpSpPr>
            <p:sp>
              <p:nvSpPr>
                <p:cNvPr id="38" name="타원 37"/>
                <p:cNvSpPr/>
                <p:nvPr/>
              </p:nvSpPr>
              <p:spPr>
                <a:xfrm>
                  <a:off x="6265313" y="2146787"/>
                  <a:ext cx="1800199" cy="1872208"/>
                </a:xfrm>
                <a:prstGeom prst="ellipse">
                  <a:avLst/>
                </a:prstGeom>
                <a:solidFill>
                  <a:srgbClr val="D74B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41" name="타원 40"/>
                <p:cNvSpPr/>
                <p:nvPr/>
              </p:nvSpPr>
              <p:spPr>
                <a:xfrm>
                  <a:off x="1115616" y="2132856"/>
                  <a:ext cx="1800200" cy="1872208"/>
                </a:xfrm>
                <a:prstGeom prst="ellipse">
                  <a:avLst/>
                </a:prstGeom>
                <a:solidFill>
                  <a:srgbClr val="C0000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</p:grp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504" y="6453384"/>
            <a:ext cx="396000" cy="396000"/>
          </a:xfrm>
          <a:prstGeom prst="rect">
            <a:avLst/>
          </a:prstGeom>
        </p:spPr>
      </p:pic>
      <p:sp>
        <p:nvSpPr>
          <p:cNvPr id="2" name="십자형 1">
            <a:extLst>
              <a:ext uri="{FF2B5EF4-FFF2-40B4-BE49-F238E27FC236}">
                <a16:creationId xmlns:a16="http://schemas.microsoft.com/office/drawing/2014/main" xmlns="" id="{A23DB791-AFD7-4730-BD2B-3DA45866F63F}"/>
              </a:ext>
            </a:extLst>
          </p:cNvPr>
          <p:cNvSpPr/>
          <p:nvPr/>
        </p:nvSpPr>
        <p:spPr>
          <a:xfrm>
            <a:off x="3131840" y="2996952"/>
            <a:ext cx="504056" cy="523220"/>
          </a:xfrm>
          <a:prstGeom prst="plus">
            <a:avLst>
              <a:gd name="adj" fmla="val 39090"/>
            </a:avLst>
          </a:prstGeom>
          <a:noFill/>
          <a:ln>
            <a:solidFill>
              <a:srgbClr val="D9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십자형 16">
            <a:extLst>
              <a:ext uri="{FF2B5EF4-FFF2-40B4-BE49-F238E27FC236}">
                <a16:creationId xmlns:a16="http://schemas.microsoft.com/office/drawing/2014/main" xmlns="" id="{4FA680A2-893F-4AB6-8135-688A2DDA5B42}"/>
              </a:ext>
            </a:extLst>
          </p:cNvPr>
          <p:cNvSpPr/>
          <p:nvPr/>
        </p:nvSpPr>
        <p:spPr>
          <a:xfrm>
            <a:off x="5453852" y="2994731"/>
            <a:ext cx="504056" cy="523220"/>
          </a:xfrm>
          <a:prstGeom prst="plus">
            <a:avLst>
              <a:gd name="adj" fmla="val 39090"/>
            </a:avLst>
          </a:prstGeom>
          <a:noFill/>
          <a:ln>
            <a:solidFill>
              <a:srgbClr val="D9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xmlns="" id="{CEFDABDD-D61C-4440-8976-D3A24345C7FB}"/>
              </a:ext>
            </a:extLst>
          </p:cNvPr>
          <p:cNvSpPr/>
          <p:nvPr/>
        </p:nvSpPr>
        <p:spPr>
          <a:xfrm rot="8222855">
            <a:off x="5213484" y="4071933"/>
            <a:ext cx="1357000" cy="502263"/>
          </a:xfrm>
          <a:prstGeom prst="rightArrow">
            <a:avLst>
              <a:gd name="adj1" fmla="val 23601"/>
              <a:gd name="adj2" fmla="val 62759"/>
            </a:avLst>
          </a:prstGeom>
          <a:noFill/>
          <a:ln>
            <a:solidFill>
              <a:srgbClr val="D9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021" y="2846190"/>
            <a:ext cx="199796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수면의</a:t>
            </a:r>
            <a:endParaRPr lang="en-US" altLang="ko-KR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중요성</a:t>
            </a:r>
            <a:endParaRPr lang="ko-KR" altLang="en-US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23864" y="2796897"/>
            <a:ext cx="2255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현대인의 </a:t>
            </a:r>
            <a:endParaRPr lang="en-US" altLang="ko-KR" b="1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수면 </a:t>
            </a:r>
            <a:endParaRPr lang="en-US" altLang="ko-KR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부족</a:t>
            </a:r>
            <a:endParaRPr lang="ko-KR" altLang="en-US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65293" y="2868784"/>
            <a:ext cx="2069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현대인의</a:t>
            </a:r>
            <a:endParaRPr lang="en-US" altLang="ko-KR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수면의 질</a:t>
            </a:r>
            <a:endParaRPr lang="en-US" altLang="ko-KR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저하</a:t>
            </a:r>
            <a:endParaRPr lang="en-US" altLang="ko-KR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87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-8616"/>
            <a:ext cx="9180512" cy="6866616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36512" y="692696"/>
            <a:ext cx="5400595" cy="1671375"/>
          </a:xfrm>
          <a:prstGeom prst="rect">
            <a:avLst/>
          </a:prstGeom>
          <a:solidFill>
            <a:srgbClr val="FFA61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379" y="1159284"/>
            <a:ext cx="396044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프로젝트</a:t>
            </a:r>
            <a:r>
              <a:rPr lang="en-US" altLang="ko-KR" sz="4800" dirty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 </a:t>
            </a:r>
            <a:r>
              <a:rPr lang="ko-KR" altLang="en-US" sz="4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소개</a:t>
            </a:r>
            <a:endParaRPr lang="en-US" altLang="ko-KR" sz="4800" dirty="0">
              <a:solidFill>
                <a:schemeClr val="bg1"/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-909156" y="692696"/>
            <a:ext cx="1818311" cy="16713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65664" y="974617"/>
            <a:ext cx="1316751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2</a:t>
            </a:r>
            <a:endParaRPr lang="ko-KR" altLang="en-US" sz="7200" dirty="0">
              <a:solidFill>
                <a:schemeClr val="bg1"/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438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611560" y="404664"/>
            <a:ext cx="6336704" cy="811252"/>
            <a:chOff x="611560" y="404664"/>
            <a:chExt cx="5256584" cy="811252"/>
          </a:xfrm>
          <a:scene3d>
            <a:camera prst="perspectiveFront"/>
            <a:lightRig rig="threePt" dir="t"/>
          </a:scene3d>
        </p:grpSpPr>
        <p:sp>
          <p:nvSpPr>
            <p:cNvPr id="27" name="직사각형 26"/>
            <p:cNvSpPr/>
            <p:nvPr/>
          </p:nvSpPr>
          <p:spPr>
            <a:xfrm>
              <a:off x="611560" y="404664"/>
              <a:ext cx="216024" cy="792088"/>
            </a:xfrm>
            <a:prstGeom prst="rect">
              <a:avLst/>
            </a:prstGeom>
            <a:solidFill>
              <a:srgbClr val="EE8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7584" y="692696"/>
              <a:ext cx="5040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prstClr val="black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프로젝트 </a:t>
              </a:r>
              <a:r>
                <a:rPr lang="ko-KR" altLang="en-US" sz="2800" dirty="0">
                  <a:solidFill>
                    <a:srgbClr val="EE8E0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소개</a:t>
              </a:r>
              <a:endPara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7584" y="404664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  <a:alpha val="79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조원 업무 분담</a:t>
              </a: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504" y="6453384"/>
            <a:ext cx="396000" cy="396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1C5FF0D-E7AD-49CB-AD9E-7B1727483A63}"/>
              </a:ext>
            </a:extLst>
          </p:cNvPr>
          <p:cNvSpPr txBox="1"/>
          <p:nvPr/>
        </p:nvSpPr>
        <p:spPr>
          <a:xfrm>
            <a:off x="2080623" y="5122451"/>
            <a:ext cx="1084350" cy="40011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윤동주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AF0CAA5-3C70-4217-9B08-47607B214F8E}"/>
              </a:ext>
            </a:extLst>
          </p:cNvPr>
          <p:cNvSpPr txBox="1"/>
          <p:nvPr/>
        </p:nvSpPr>
        <p:spPr>
          <a:xfrm>
            <a:off x="5767169" y="5122451"/>
            <a:ext cx="1255889" cy="40011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최한솔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11560" y="2162501"/>
            <a:ext cx="4022476" cy="2976689"/>
            <a:chOff x="327097" y="3209400"/>
            <a:chExt cx="3493633" cy="2620225"/>
          </a:xfrm>
        </p:grpSpPr>
        <p:sp>
          <p:nvSpPr>
            <p:cNvPr id="2" name="타원 1"/>
            <p:cNvSpPr/>
            <p:nvPr/>
          </p:nvSpPr>
          <p:spPr>
            <a:xfrm>
              <a:off x="871972" y="3284984"/>
              <a:ext cx="2403884" cy="20882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88B6A574-F1EA-400F-A38F-A87202CF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45899">
              <a:off x="327097" y="3209400"/>
              <a:ext cx="3493633" cy="2620225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5076057" y="2262493"/>
            <a:ext cx="2592288" cy="2358198"/>
            <a:chOff x="5677981" y="1754268"/>
            <a:chExt cx="2767768" cy="2372322"/>
          </a:xfrm>
        </p:grpSpPr>
        <p:sp>
          <p:nvSpPr>
            <p:cNvPr id="14" name="타원 13"/>
            <p:cNvSpPr/>
            <p:nvPr/>
          </p:nvSpPr>
          <p:spPr>
            <a:xfrm>
              <a:off x="5677981" y="1754268"/>
              <a:ext cx="2767768" cy="237232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CB5D3911-F141-4ECF-AD30-F411BBF6D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9924" r="96756">
                          <a14:foregroundMark x1="24618" y1="23706" x2="21088" y2="28381"/>
                          <a14:foregroundMark x1="20324" y1="26043" x2="19752" y2="29716"/>
                          <a14:foregroundMark x1="20515" y1="24708" x2="18989" y2="29382"/>
                          <a14:foregroundMark x1="29198" y1="13022" x2="35305" y2="3005"/>
                          <a14:foregroundMark x1="80248" y1="18698" x2="87882" y2="14023"/>
                          <a14:foregroundMark x1="88263" y1="25042" x2="81775" y2="47245"/>
                          <a14:foregroundMark x1="81966" y1="61937" x2="84065" y2="65609"/>
                          <a14:foregroundMark x1="43893" y1="90317" x2="49237" y2="87646"/>
                          <a14:foregroundMark x1="76431" y1="96327" x2="76813" y2="99666"/>
                          <a14:backgroundMark x1="68321" y1="3339" x2="66603" y2="2671"/>
                          <a14:backgroundMark x1="81966" y1="9015" x2="79294" y2="8013"/>
                          <a14:backgroundMark x1="80630" y1="35392" x2="76431" y2="46578"/>
                          <a14:backgroundMark x1="31489" y1="2337" x2="35878" y2="0"/>
                          <a14:backgroundMark x1="68989" y1="7679" x2="64122" y2="1336"/>
                          <a14:backgroundMark x1="76240" y1="44073" x2="76240" y2="50584"/>
                          <a14:backgroundMark x1="64122" y1="2003" x2="62214" y2="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910" y="2096852"/>
              <a:ext cx="2718839" cy="15539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434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611560" y="404664"/>
            <a:ext cx="6336704" cy="811252"/>
            <a:chOff x="611560" y="404664"/>
            <a:chExt cx="5256584" cy="811252"/>
          </a:xfrm>
          <a:scene3d>
            <a:camera prst="perspectiveFront"/>
            <a:lightRig rig="threePt" dir="t"/>
          </a:scene3d>
        </p:grpSpPr>
        <p:sp>
          <p:nvSpPr>
            <p:cNvPr id="27" name="직사각형 26"/>
            <p:cNvSpPr/>
            <p:nvPr/>
          </p:nvSpPr>
          <p:spPr>
            <a:xfrm>
              <a:off x="611560" y="404664"/>
              <a:ext cx="216024" cy="792088"/>
            </a:xfrm>
            <a:prstGeom prst="rect">
              <a:avLst/>
            </a:prstGeom>
            <a:solidFill>
              <a:srgbClr val="EE8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7584" y="692696"/>
              <a:ext cx="5040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prstClr val="black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프로젝트 </a:t>
              </a:r>
              <a:r>
                <a:rPr lang="ko-KR" altLang="en-US" sz="2800" dirty="0">
                  <a:solidFill>
                    <a:srgbClr val="EE8E0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소개</a:t>
              </a:r>
              <a:endPara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7584" y="404664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  <a:alpha val="79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CONCEPT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  <a:alpha val="79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504" y="6453384"/>
            <a:ext cx="396000" cy="396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419872" y="2698144"/>
                <a:ext cx="2554123" cy="42486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 algn="ctr">
                  <a:lnSpc>
                    <a:spcPct val="150000"/>
                  </a:lnSpc>
                  <a:defRPr sz="16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 Light" pitchFamily="50" charset="-127"/>
                    <a:ea typeface="나눔스퀘어 Light" pitchFamily="50" charset="-127"/>
                  </a:defRPr>
                </a:lvl1pPr>
              </a:lstStyle>
              <a:p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수면 시간↑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수면의 질↑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2698144"/>
                <a:ext cx="2554123" cy="424860"/>
              </a:xfrm>
              <a:prstGeom prst="rect">
                <a:avLst/>
              </a:prstGeom>
              <a:blipFill rotWithShape="0">
                <a:blip r:embed="rId4"/>
                <a:stretch>
                  <a:fillRect t="-14493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/>
          <p:cNvGrpSpPr/>
          <p:nvPr/>
        </p:nvGrpSpPr>
        <p:grpSpPr>
          <a:xfrm>
            <a:off x="611560" y="5049256"/>
            <a:ext cx="8604072" cy="684000"/>
            <a:chOff x="1043608" y="5049256"/>
            <a:chExt cx="8172024" cy="684000"/>
          </a:xfrm>
        </p:grpSpPr>
        <p:sp>
          <p:nvSpPr>
            <p:cNvPr id="18" name="직사각형 17"/>
            <p:cNvSpPr/>
            <p:nvPr/>
          </p:nvSpPr>
          <p:spPr>
            <a:xfrm>
              <a:off x="1043608" y="5049256"/>
              <a:ext cx="8100000" cy="684000"/>
            </a:xfrm>
            <a:prstGeom prst="rect">
              <a:avLst/>
            </a:prstGeom>
            <a:solidFill>
              <a:srgbClr val="EE8E00">
                <a:alpha val="80000"/>
              </a:srgb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1854" y="5138028"/>
              <a:ext cx="8153778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인문학자와 생물학자</a:t>
              </a:r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, 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그들의 </a:t>
              </a:r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10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년 만의 새로운 대담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58430C5-6665-424B-BD72-AB079549EC09}"/>
              </a:ext>
            </a:extLst>
          </p:cNvPr>
          <p:cNvSpPr txBox="1"/>
          <p:nvPr/>
        </p:nvSpPr>
        <p:spPr>
          <a:xfrm>
            <a:off x="2403244" y="3572244"/>
            <a:ext cx="47921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수면 사이클에 맞추어 자고 일어나는 것이 관건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D12782F-A9CF-4DFA-AB0E-C128177FA2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02" b="93557" l="1989" r="95455">
                        <a14:foregroundMark x1="15909" y1="34174" x2="11364" y2="46779"/>
                        <a14:foregroundMark x1="62500" y1="85714" x2="75284" y2="79552"/>
                        <a14:foregroundMark x1="84375" y1="28852" x2="75852" y2="19608"/>
                        <a14:foregroundMark x1="48580" y1="48459" x2="52557" y2="535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54" y="2887016"/>
            <a:ext cx="1421914" cy="144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6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80512" cy="6885384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36512" y="692696"/>
            <a:ext cx="5400595" cy="1671375"/>
          </a:xfrm>
          <a:prstGeom prst="rect">
            <a:avLst/>
          </a:prstGeom>
          <a:solidFill>
            <a:srgbClr val="078C0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-909156" y="692696"/>
            <a:ext cx="1818311" cy="16713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-65664" y="974617"/>
            <a:ext cx="1316751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3</a:t>
            </a:r>
            <a:endParaRPr lang="ko-KR" altLang="en-US" sz="7200" dirty="0">
              <a:solidFill>
                <a:schemeClr val="bg1"/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8379" y="1159284"/>
            <a:ext cx="396044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프로젝트</a:t>
            </a:r>
            <a:r>
              <a:rPr lang="en-US" altLang="ko-KR" sz="4800" dirty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 </a:t>
            </a:r>
            <a:r>
              <a:rPr lang="ko-KR" altLang="en-US" sz="48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결과</a:t>
            </a:r>
            <a:endParaRPr lang="en-US" altLang="ko-KR" sz="4800" dirty="0">
              <a:solidFill>
                <a:schemeClr val="bg1"/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7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611560" y="404664"/>
            <a:ext cx="6336704" cy="811252"/>
            <a:chOff x="611560" y="404664"/>
            <a:chExt cx="5256584" cy="811252"/>
          </a:xfrm>
          <a:scene3d>
            <a:camera prst="perspectiveFront"/>
            <a:lightRig rig="threePt" dir="t"/>
          </a:scene3d>
        </p:grpSpPr>
        <p:sp>
          <p:nvSpPr>
            <p:cNvPr id="27" name="직사각형 26"/>
            <p:cNvSpPr/>
            <p:nvPr/>
          </p:nvSpPr>
          <p:spPr>
            <a:xfrm>
              <a:off x="611560" y="404664"/>
              <a:ext cx="216024" cy="792088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7584" y="692696"/>
              <a:ext cx="5040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Tmon몬소리 Black" pitchFamily="2" charset="-127"/>
                  <a:ea typeface="Tmon몬소리 Black" pitchFamily="2" charset="-127"/>
                </a:rPr>
                <a:t>프로젝트 </a:t>
              </a:r>
              <a:r>
                <a:rPr lang="ko-KR" altLang="en-US" sz="2800" dirty="0">
                  <a:solidFill>
                    <a:srgbClr val="008000"/>
                  </a:solidFill>
                  <a:latin typeface="Tmon몬소리 Black" pitchFamily="2" charset="-127"/>
                  <a:ea typeface="Tmon몬소리 Black" pitchFamily="2" charset="-127"/>
                </a:rPr>
                <a:t>결과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7584" y="404664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시연 영상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  <a:alpha val="79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504" y="6453384"/>
            <a:ext cx="396000" cy="396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DB391C99-FAEB-4EBE-A3D7-46CC6AB62999}"/>
              </a:ext>
            </a:extLst>
          </p:cNvPr>
          <p:cNvSpPr/>
          <p:nvPr/>
        </p:nvSpPr>
        <p:spPr>
          <a:xfrm>
            <a:off x="1511660" y="1988840"/>
            <a:ext cx="6120680" cy="3456384"/>
          </a:xfrm>
          <a:prstGeom prst="rect">
            <a:avLst/>
          </a:prstGeom>
          <a:solidFill>
            <a:srgbClr val="ACC777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6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279</Words>
  <Application>Microsoft Office PowerPoint</Application>
  <PresentationFormat>화면 슬라이드 쇼(4:3)</PresentationFormat>
  <Paragraphs>72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나눔스퀘어 Bold</vt:lpstr>
      <vt:lpstr>나눔스퀘어</vt:lpstr>
      <vt:lpstr>나눔스퀘어 ExtraBold</vt:lpstr>
      <vt:lpstr>Tmon몬소리 Black</vt:lpstr>
      <vt:lpstr>Arial</vt:lpstr>
      <vt:lpstr>나눔스퀘어 Light</vt:lpstr>
      <vt:lpstr>Cambria Math</vt:lpstr>
      <vt:lpstr>Cul De Sac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</dc:creator>
  <cp:lastModifiedBy>choi hansol</cp:lastModifiedBy>
  <cp:revision>112</cp:revision>
  <dcterms:created xsi:type="dcterms:W3CDTF">2016-02-18T12:16:05Z</dcterms:created>
  <dcterms:modified xsi:type="dcterms:W3CDTF">2019-12-05T04:27:12Z</dcterms:modified>
</cp:coreProperties>
</file>