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74" r:id="rId2"/>
    <p:sldId id="263" r:id="rId3"/>
    <p:sldId id="279" r:id="rId4"/>
    <p:sldId id="265" r:id="rId5"/>
    <p:sldId id="266" r:id="rId6"/>
    <p:sldId id="275" r:id="rId7"/>
    <p:sldId id="282" r:id="rId8"/>
    <p:sldId id="280" r:id="rId9"/>
    <p:sldId id="276" r:id="rId10"/>
    <p:sldId id="281" r:id="rId11"/>
    <p:sldId id="277" r:id="rId12"/>
    <p:sldId id="273" r:id="rId13"/>
  </p:sldIdLst>
  <p:sldSz cx="9144000" cy="6858000" type="screen4x3"/>
  <p:notesSz cx="6858000" cy="9144000"/>
  <p:embeddedFontLst>
    <p:embeddedFont>
      <p:font typeface="나눔스퀘어" panose="020B0600000101010101" pitchFamily="50" charset="-127"/>
      <p:regular r:id="rId15"/>
    </p:embeddedFont>
    <p:embeddedFont>
      <p:font typeface="나눔스퀘어 Bold" panose="020B0600000101010101" pitchFamily="50" charset="-127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Cambria Math" panose="02040503050406030204" pitchFamily="18" charset="0"/>
      <p:regular r:id="rId18"/>
    </p:embeddedFont>
    <p:embeddedFont>
      <p:font typeface="Tmon몬소리 Black" panose="02000A03000000000000" pitchFamily="2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375"/>
    <a:srgbClr val="BFBFBF"/>
    <a:srgbClr val="078C07"/>
    <a:srgbClr val="FFFFFF"/>
    <a:srgbClr val="FFA613"/>
    <a:srgbClr val="CCECFF"/>
    <a:srgbClr val="F7EDAF"/>
    <a:srgbClr val="5E5A43"/>
    <a:srgbClr val="D94D4D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8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D74ED6CF-50BC-4BCE-BA4A-434C2BCF97B3}" type="datetimeFigureOut">
              <a:rPr lang="ko-KR" altLang="en-US" smtClean="0"/>
              <a:pPr/>
              <a:t>2019-12-05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19EE474D-0AA7-4D54-BFE9-004B0F4100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97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E474D-0AA7-4D54-BFE9-004B0F4100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6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성인 적정 수명 시간 </a:t>
            </a:r>
            <a:r>
              <a:rPr lang="en-US" altLang="ko-KR" dirty="0"/>
              <a:t>= 7~8</a:t>
            </a:r>
            <a:r>
              <a:rPr lang="ko-KR" altLang="en-US" dirty="0"/>
              <a:t>시간</a:t>
            </a:r>
            <a:endParaRPr lang="en-US" altLang="ko-KR" dirty="0"/>
          </a:p>
          <a:p>
            <a:r>
              <a:rPr lang="ko-KR" altLang="en-US" dirty="0"/>
              <a:t>수면 </a:t>
            </a:r>
            <a:r>
              <a:rPr lang="en-US" altLang="ko-KR" dirty="0"/>
              <a:t>:  </a:t>
            </a:r>
            <a:r>
              <a:rPr lang="ko-KR" altLang="en-US" dirty="0"/>
              <a:t>단순한 휴식 </a:t>
            </a:r>
            <a:r>
              <a:rPr lang="en-US" altLang="ko-KR" dirty="0"/>
              <a:t>X, </a:t>
            </a:r>
            <a:r>
              <a:rPr lang="ko-KR" altLang="en-US" dirty="0"/>
              <a:t>다음 날 정상적인 활동을 하기 위해 육체적</a:t>
            </a:r>
            <a:r>
              <a:rPr lang="en-US" altLang="ko-KR" dirty="0"/>
              <a:t>,</a:t>
            </a:r>
            <a:r>
              <a:rPr lang="ko-KR" altLang="en-US" dirty="0"/>
              <a:t>정신적 피로를 회복시키는 과정</a:t>
            </a:r>
            <a:endParaRPr lang="en-US" altLang="ko-KR" dirty="0"/>
          </a:p>
          <a:p>
            <a:r>
              <a:rPr lang="ko-KR" altLang="en-US" dirty="0"/>
              <a:t>수면의 효능 </a:t>
            </a:r>
            <a:r>
              <a:rPr lang="en-US" altLang="ko-KR" dirty="0"/>
              <a:t>6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집중력</a:t>
            </a:r>
            <a:r>
              <a:rPr lang="en-US" altLang="ko-KR" dirty="0"/>
              <a:t>, </a:t>
            </a:r>
            <a:r>
              <a:rPr lang="ko-KR" altLang="en-US" dirty="0"/>
              <a:t>기억력 </a:t>
            </a:r>
            <a:r>
              <a:rPr lang="en-US" altLang="ko-KR" dirty="0"/>
              <a:t>UP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비만 및 당뇨 예방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안전사고 예방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행복감 </a:t>
            </a:r>
            <a:r>
              <a:rPr lang="en-US" altLang="ko-KR" dirty="0"/>
              <a:t>UP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고혈압</a:t>
            </a:r>
            <a:r>
              <a:rPr lang="en-US" altLang="ko-KR" dirty="0"/>
              <a:t>, </a:t>
            </a:r>
            <a:r>
              <a:rPr lang="ko-KR" altLang="en-US" dirty="0"/>
              <a:t>심장질환 예방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면역력 </a:t>
            </a:r>
            <a:r>
              <a:rPr lang="en-US" altLang="ko-KR" dirty="0"/>
              <a:t>UP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그럼에도 현대인</a:t>
            </a:r>
            <a:r>
              <a:rPr lang="en-US" altLang="ko-KR" dirty="0"/>
              <a:t>, </a:t>
            </a:r>
            <a:r>
              <a:rPr lang="ko-KR" altLang="en-US" dirty="0"/>
              <a:t>특히 대한민국 국민들의 하루 평균 수면시간은 매우 부족함</a:t>
            </a:r>
            <a:r>
              <a:rPr lang="en-US" altLang="ko-KR" dirty="0"/>
              <a:t>. </a:t>
            </a:r>
            <a:r>
              <a:rPr lang="ko-KR" altLang="en-US" dirty="0"/>
              <a:t>또한 수면의 질도 좋지 않음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‘</a:t>
            </a:r>
            <a:r>
              <a:rPr lang="ko-KR" altLang="en-US" dirty="0"/>
              <a:t>수면 시간의 부족</a:t>
            </a:r>
            <a:r>
              <a:rPr lang="en-US" altLang="ko-KR" dirty="0"/>
              <a:t>’</a:t>
            </a:r>
            <a:r>
              <a:rPr lang="ko-KR" altLang="en-US" dirty="0"/>
              <a:t>과 관련된 요인을 고치기엔 한계가 존재</a:t>
            </a:r>
            <a:r>
              <a:rPr lang="en-US" altLang="ko-KR" dirty="0"/>
              <a:t>, </a:t>
            </a:r>
            <a:r>
              <a:rPr lang="ko-KR" altLang="en-US" dirty="0"/>
              <a:t>수면의 질을 어떻게 높일지</a:t>
            </a:r>
            <a:r>
              <a:rPr lang="en-US" altLang="ko-KR" dirty="0"/>
              <a:t>, </a:t>
            </a:r>
            <a:r>
              <a:rPr lang="ko-KR" altLang="en-US" dirty="0"/>
              <a:t>어떻게 하면 조금이라도 더 잘 </a:t>
            </a:r>
            <a:r>
              <a:rPr lang="ko-KR" altLang="en-US" dirty="0" err="1"/>
              <a:t>잘</a:t>
            </a:r>
            <a:r>
              <a:rPr lang="ko-KR" altLang="en-US" dirty="0"/>
              <a:t> 수 있을지 탐색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E474D-0AA7-4D54-BFE9-004B0F410058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10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윤동주 </a:t>
            </a:r>
            <a:r>
              <a:rPr lang="en-US" altLang="ko-KR" dirty="0"/>
              <a:t>: repository, </a:t>
            </a:r>
            <a:r>
              <a:rPr lang="ko-KR" altLang="en-US" dirty="0" err="1"/>
              <a:t>꿀잠봇</a:t>
            </a:r>
            <a:r>
              <a:rPr lang="ko-KR" altLang="en-US" dirty="0"/>
              <a:t> 채널 생성</a:t>
            </a:r>
            <a:r>
              <a:rPr lang="en-US" altLang="ko-KR" dirty="0"/>
              <a:t>, </a:t>
            </a:r>
            <a:r>
              <a:rPr lang="ko-KR" altLang="en-US" dirty="0"/>
              <a:t>수면사이클 계산</a:t>
            </a:r>
            <a:r>
              <a:rPr lang="en-US" altLang="ko-KR" dirty="0"/>
              <a:t>, </a:t>
            </a:r>
            <a:r>
              <a:rPr lang="ko-KR" altLang="en-US" dirty="0" err="1"/>
              <a:t>챗봇</a:t>
            </a:r>
            <a:r>
              <a:rPr lang="ko-KR" altLang="en-US" dirty="0"/>
              <a:t> 테스트</a:t>
            </a:r>
            <a:r>
              <a:rPr lang="en-US" altLang="ko-KR" dirty="0"/>
              <a:t>, </a:t>
            </a:r>
            <a:r>
              <a:rPr lang="ko-KR" altLang="en-US" dirty="0"/>
              <a:t>발표자료 제작</a:t>
            </a:r>
            <a:r>
              <a:rPr lang="en-US" altLang="ko-KR" dirty="0"/>
              <a:t>, </a:t>
            </a:r>
            <a:r>
              <a:rPr lang="ko-KR" altLang="en-US" dirty="0"/>
              <a:t>발표</a:t>
            </a:r>
            <a:endParaRPr lang="en-US" altLang="ko-KR" dirty="0"/>
          </a:p>
          <a:p>
            <a:r>
              <a:rPr lang="ko-KR" altLang="en-US" dirty="0" err="1"/>
              <a:t>최한솔</a:t>
            </a:r>
            <a:r>
              <a:rPr lang="ko-KR" altLang="en-US" dirty="0"/>
              <a:t> </a:t>
            </a:r>
            <a:r>
              <a:rPr lang="en-US" altLang="ko-KR" dirty="0"/>
              <a:t>: dialog branch </a:t>
            </a:r>
            <a:r>
              <a:rPr lang="ko-KR" altLang="en-US" dirty="0"/>
              <a:t>작업</a:t>
            </a:r>
            <a:r>
              <a:rPr lang="en-US" altLang="ko-KR" dirty="0"/>
              <a:t>, </a:t>
            </a:r>
            <a:r>
              <a:rPr lang="en-US" altLang="ko-KR" dirty="0" err="1"/>
              <a:t>dialogflow</a:t>
            </a:r>
            <a:r>
              <a:rPr lang="en-US" altLang="ko-KR" dirty="0"/>
              <a:t> </a:t>
            </a:r>
            <a:r>
              <a:rPr lang="ko-KR" altLang="en-US" dirty="0"/>
              <a:t>코드 제작</a:t>
            </a:r>
            <a:r>
              <a:rPr lang="en-US" altLang="ko-KR" dirty="0"/>
              <a:t>, webhook URL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 err="1"/>
              <a:t>챗봇</a:t>
            </a:r>
            <a:r>
              <a:rPr lang="ko-KR" altLang="en-US" dirty="0"/>
              <a:t> 테스트 피드백 반영</a:t>
            </a:r>
            <a:r>
              <a:rPr lang="en-US" altLang="ko-KR" dirty="0"/>
              <a:t>, </a:t>
            </a:r>
            <a:r>
              <a:rPr lang="ko-KR" altLang="en-US" dirty="0"/>
              <a:t>발표자료 제작</a:t>
            </a:r>
            <a:r>
              <a:rPr lang="en-US" altLang="ko-KR" dirty="0"/>
              <a:t>, </a:t>
            </a:r>
            <a:r>
              <a:rPr lang="ko-KR" altLang="en-US" dirty="0"/>
              <a:t>발표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E474D-0AA7-4D54-BFE9-004B0F41005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50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마더플젝에서</a:t>
            </a:r>
            <a:r>
              <a:rPr lang="ko-KR" altLang="en-US" dirty="0"/>
              <a:t> 시작한 </a:t>
            </a:r>
            <a:r>
              <a:rPr lang="ko-KR" altLang="en-US" dirty="0" err="1"/>
              <a:t>라인봇이었지만</a:t>
            </a:r>
            <a:r>
              <a:rPr lang="ko-KR" altLang="en-US" dirty="0"/>
              <a:t> 번역 관련 기능을 개선하지는 않고 새로운 기능의 봇을 제작하게 되었다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기획 초반 </a:t>
            </a:r>
            <a:r>
              <a:rPr lang="en-US" altLang="ko-KR" dirty="0"/>
              <a:t>Sleepyti.me</a:t>
            </a:r>
            <a:r>
              <a:rPr lang="ko-KR" altLang="en-US" dirty="0"/>
              <a:t>라는 사이트에서 영감을 받았다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사이트처럼 취침시간 또는 기상시간을 입력하면 수면 사이클에 기반한 계산을 통해 기상시간과 취침시간을 추천해주는 </a:t>
            </a:r>
            <a:r>
              <a:rPr lang="ko-KR" altLang="en-US" dirty="0" err="1"/>
              <a:t>챗봇을</a:t>
            </a:r>
            <a:r>
              <a:rPr lang="ko-KR" altLang="en-US" dirty="0"/>
              <a:t> 만들고 싶었다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참고로</a:t>
            </a:r>
            <a:r>
              <a:rPr lang="en-US" altLang="ko-KR" dirty="0"/>
              <a:t>, </a:t>
            </a:r>
            <a:r>
              <a:rPr lang="ko-KR" altLang="en-US" dirty="0"/>
              <a:t>수면 주기는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E474D-0AA7-4D54-BFE9-004B0F410058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24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(sleepyti.me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사이트에는 있음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시간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 받아와서 계산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ㄱㄱ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Python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Microsoft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Microsoft has created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QnA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bot for the same reason as the name suggests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i.e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for answering the questions. You have to share the URL of your FAQ page and the bot will be created in a few minutes using the information on the FAQ page and structured data.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Further, we can Integrate Microsoft Cognitive Services to enable your bot to see, hear, interpret and interact in more human ways.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QnA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Maker also integrates with other APIs and solutions seamlessly And scales to be a know-it-all part of a bigger bot or great standalone.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E474D-0AA7-4D54-BFE9-004B0F41005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72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9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79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4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26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4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5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5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6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05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8903AA5C-C857-4E1D-8A88-5F3B548061F8}" type="datetimeFigureOut">
              <a:rPr lang="ko-KR" altLang="en-US" smtClean="0"/>
              <a:pPr/>
              <a:t>2019-12-05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EDB62AF5-8795-406D-9E6C-A7712FEC69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79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18" Type="http://schemas.openxmlformats.org/officeDocument/2006/relationships/image" Target="../media/image23.jpg"/><Relationship Id="rId3" Type="http://schemas.openxmlformats.org/officeDocument/2006/relationships/image" Target="../media/image1.png"/><Relationship Id="rId7" Type="http://schemas.microsoft.com/office/2007/relationships/hdphoto" Target="../media/hdphoto7.wdp"/><Relationship Id="rId12" Type="http://schemas.openxmlformats.org/officeDocument/2006/relationships/image" Target="../media/image19.png"/><Relationship Id="rId17" Type="http://schemas.microsoft.com/office/2007/relationships/hdphoto" Target="../media/hdphoto11.wdp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microsoft.com/office/2007/relationships/hdphoto" Target="../media/hdphoto9.wdp"/><Relationship Id="rId5" Type="http://schemas.microsoft.com/office/2007/relationships/hdphoto" Target="../media/hdphoto6.wdp"/><Relationship Id="rId15" Type="http://schemas.microsoft.com/office/2007/relationships/hdphoto" Target="../media/hdphoto10.wdp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microsoft.com/office/2007/relationships/hdphoto" Target="../media/hdphoto8.wdp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9.png"/><Relationship Id="rId10" Type="http://schemas.openxmlformats.org/officeDocument/2006/relationships/image" Target="../media/image12.jpg"/><Relationship Id="rId4" Type="http://schemas.openxmlformats.org/officeDocument/2006/relationships/image" Target="../media/image8.png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1936620" y="4221088"/>
            <a:ext cx="527076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92000" y="4293096"/>
            <a:ext cx="3960000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itchFamily="50" charset="-127"/>
                <a:ea typeface="나눔스퀘어" pitchFamily="50" charset="-127"/>
              </a:rPr>
              <a:t>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itchFamily="50" charset="-127"/>
                <a:ea typeface="나눔스퀘어" pitchFamily="50" charset="-127"/>
              </a:rPr>
              <a:t>조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itchFamily="50" charset="-127"/>
                <a:ea typeface="나눔스퀘어" pitchFamily="50" charset="-127"/>
              </a:rPr>
              <a:t> | 2018104830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itchFamily="50" charset="-127"/>
                <a:ea typeface="나눔스퀘어" pitchFamily="50" charset="-127"/>
              </a:rPr>
              <a:t>윤동주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itchFamily="50" charset="-127"/>
                <a:ea typeface="나눔스퀘어" pitchFamily="50" charset="-127"/>
              </a:rPr>
              <a:t>| 2016102001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itchFamily="50" charset="-127"/>
                <a:ea typeface="나눔스퀘어" pitchFamily="50" charset="-127"/>
              </a:rPr>
              <a:t>최한솔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43708" y="2348880"/>
            <a:ext cx="5256584" cy="1803395"/>
            <a:chOff x="2411760" y="2348880"/>
            <a:chExt cx="5256584" cy="1803395"/>
          </a:xfrm>
        </p:grpSpPr>
        <p:sp>
          <p:nvSpPr>
            <p:cNvPr id="4" name="TextBox 3"/>
            <p:cNvSpPr txBox="1"/>
            <p:nvPr/>
          </p:nvSpPr>
          <p:spPr>
            <a:xfrm>
              <a:off x="2411760" y="2705725"/>
              <a:ext cx="3888432" cy="1446550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800" dirty="0" err="1">
                  <a:latin typeface="Tmon몬소리 Black" panose="02000A03000000000000" charset="-127"/>
                  <a:ea typeface="Tmon몬소리 Black" panose="02000A03000000000000" charset="-127"/>
                  <a:cs typeface="Cul De Sac" pitchFamily="2" charset="0"/>
                </a:rPr>
                <a:t>꿀잠봇</a:t>
              </a:r>
              <a:endParaRPr lang="ko-KR" altLang="en-US" sz="8800" dirty="0">
                <a:latin typeface="Tmon몬소리 Black" panose="02000A03000000000000" charset="-127"/>
                <a:ea typeface="Tmon몬소리 Black" panose="02000A03000000000000" charset="-127"/>
                <a:cs typeface="Cul De Sac" pitchFamily="2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68144" y="2759361"/>
              <a:ext cx="1800200" cy="120032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E8E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오픈소스</a:t>
              </a:r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E8E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SW</a:t>
              </a:r>
            </a:p>
            <a:p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19 - 2</a:t>
              </a:r>
            </a:p>
            <a:p>
              <a:r>
                <a:rPr lang="ko-KR" altLang="en-US" sz="2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8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텀프로젝트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3743920" y="2348880"/>
              <a:ext cx="108000" cy="108000"/>
            </a:xfrm>
            <a:prstGeom prst="ellipse">
              <a:avLst/>
            </a:prstGeom>
            <a:solidFill>
              <a:srgbClr val="EE8E00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4067944" y="2492896"/>
              <a:ext cx="144016" cy="14401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5220072" y="2420888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9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8616"/>
            <a:ext cx="9180512" cy="6866616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36512" y="692696"/>
            <a:ext cx="5400595" cy="1671375"/>
          </a:xfrm>
          <a:prstGeom prst="rect">
            <a:avLst/>
          </a:prstGeom>
          <a:solidFill>
            <a:srgbClr val="12337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-909156" y="692696"/>
            <a:ext cx="1818311" cy="1671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65664" y="974617"/>
            <a:ext cx="1316751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4</a:t>
            </a:r>
            <a:endParaRPr lang="ko-KR" altLang="en-US" sz="72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8379" y="1159284"/>
            <a:ext cx="396044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향후 과제</a:t>
            </a:r>
            <a:endParaRPr lang="en-US" altLang="ko-KR" sz="48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78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B6757D9-BE3E-41B2-8348-C21B9C22D619}"/>
              </a:ext>
            </a:extLst>
          </p:cNvPr>
          <p:cNvCxnSpPr>
            <a:cxnSpLocks/>
          </p:cNvCxnSpPr>
          <p:nvPr/>
        </p:nvCxnSpPr>
        <p:spPr>
          <a:xfrm>
            <a:off x="395536" y="3356992"/>
            <a:ext cx="8233843" cy="0"/>
          </a:xfrm>
          <a:prstGeom prst="line">
            <a:avLst/>
          </a:prstGeom>
          <a:ln w="28575">
            <a:solidFill>
              <a:srgbClr val="12337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611560" y="404664"/>
            <a:ext cx="6336704" cy="811252"/>
            <a:chOff x="611560" y="404664"/>
            <a:chExt cx="5256584" cy="811252"/>
          </a:xfrm>
          <a:scene3d>
            <a:camera prst="perspectiveFront"/>
            <a:lightRig rig="threePt" dir="t"/>
          </a:scene3d>
        </p:grpSpPr>
        <p:sp>
          <p:nvSpPr>
            <p:cNvPr id="27" name="직사각형 26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692696"/>
              <a:ext cx="5040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Tmon몬소리 Black" pitchFamily="2" charset="-127"/>
                  <a:ea typeface="Tmon몬소리 Black" pitchFamily="2" charset="-127"/>
                </a:rPr>
                <a:t>향후 </a:t>
              </a:r>
              <a:r>
                <a:rPr lang="ko-KR" altLang="en-US" sz="2800" dirty="0">
                  <a:solidFill>
                    <a:srgbClr val="002060"/>
                  </a:solidFill>
                  <a:latin typeface="Tmon몬소리 Black" pitchFamily="2" charset="-127"/>
                  <a:ea typeface="Tmon몬소리 Black" pitchFamily="2" charset="-127"/>
                </a:rPr>
                <a:t>과제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7584" y="404664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한계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극복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how?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C999C2-5983-4BD8-870C-9864C8444727}"/>
              </a:ext>
            </a:extLst>
          </p:cNvPr>
          <p:cNvSpPr txBox="1"/>
          <p:nvPr/>
        </p:nvSpPr>
        <p:spPr>
          <a:xfrm>
            <a:off x="413642" y="1414113"/>
            <a:ext cx="4329545" cy="400110"/>
          </a:xfrm>
          <a:prstGeom prst="rect">
            <a:avLst/>
          </a:prstGeom>
          <a:noFill/>
          <a:ln w="28575">
            <a:solidFill>
              <a:srgbClr val="123375"/>
            </a:solidFill>
          </a:ln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보다 효과적인 정보 전달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신뢰성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↑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F7E2BF-187C-4D4E-BC26-83D7BC8DD3F7}"/>
              </a:ext>
            </a:extLst>
          </p:cNvPr>
          <p:cNvSpPr txBox="1"/>
          <p:nvPr/>
        </p:nvSpPr>
        <p:spPr>
          <a:xfrm>
            <a:off x="413643" y="3567132"/>
            <a:ext cx="3168352" cy="400110"/>
          </a:xfrm>
          <a:prstGeom prst="rect">
            <a:avLst/>
          </a:prstGeom>
          <a:noFill/>
          <a:ln w="28575">
            <a:solidFill>
              <a:srgbClr val="123375"/>
            </a:solidFill>
          </a:ln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 새로운 플랫폼에서의 시도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98A011-7F06-4C1A-863B-BB5C822B9B71}"/>
              </a:ext>
            </a:extLst>
          </p:cNvPr>
          <p:cNvSpPr txBox="1"/>
          <p:nvPr/>
        </p:nvSpPr>
        <p:spPr>
          <a:xfrm>
            <a:off x="436919" y="5261138"/>
            <a:ext cx="1712573" cy="400110"/>
          </a:xfrm>
          <a:prstGeom prst="rect">
            <a:avLst/>
          </a:prstGeom>
          <a:noFill/>
          <a:ln w="28575">
            <a:solidFill>
              <a:srgbClr val="12337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 새로운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37B83-DEFF-4ED9-BD4F-9084B7874A20}"/>
              </a:ext>
            </a:extLst>
          </p:cNvPr>
          <p:cNvSpPr txBox="1"/>
          <p:nvPr/>
        </p:nvSpPr>
        <p:spPr>
          <a:xfrm>
            <a:off x="503420" y="2077357"/>
            <a:ext cx="4482522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인포그래픽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수면 사이클 관련 연구결과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528DD9A-DA11-462D-BA96-8698C8B02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74" b="98936" l="4469" r="89665">
                        <a14:foregroundMark x1="34916" y1="44149" x2="29330" y2="513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72816"/>
            <a:ext cx="1590767" cy="1670750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3B9A4BA-A02B-4606-9BD4-E018C742F2BC}"/>
              </a:ext>
            </a:extLst>
          </p:cNvPr>
          <p:cNvCxnSpPr>
            <a:cxnSpLocks/>
          </p:cNvCxnSpPr>
          <p:nvPr/>
        </p:nvCxnSpPr>
        <p:spPr>
          <a:xfrm>
            <a:off x="395536" y="5085184"/>
            <a:ext cx="8233843" cy="0"/>
          </a:xfrm>
          <a:prstGeom prst="line">
            <a:avLst/>
          </a:prstGeom>
          <a:ln w="28575">
            <a:solidFill>
              <a:srgbClr val="12337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2DEDFD10-40A0-4539-9BB4-CFFD04D94E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5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875" y="4768481"/>
            <a:ext cx="2430395" cy="157575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85D1F24-02A9-42AC-8150-166F96EAE7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70" b="89870" l="9970" r="97885">
                        <a14:foregroundMark x1="64955" y1="54286" x2="66163" y2="56104"/>
                        <a14:foregroundMark x1="79154" y1="53247" x2="78248" y2="56364"/>
                        <a14:foregroundMark x1="90030" y1="52208" x2="90634" y2="56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03" y="5174644"/>
            <a:ext cx="1470793" cy="1710740"/>
          </a:xfrm>
          <a:prstGeom prst="rect">
            <a:avLst/>
          </a:prstGeom>
        </p:spPr>
      </p:pic>
      <p:sp>
        <p:nvSpPr>
          <p:cNvPr id="41" name="말풍선: 모서리가 둥근 사각형 40">
            <a:extLst>
              <a:ext uri="{FF2B5EF4-FFF2-40B4-BE49-F238E27FC236}">
                <a16:creationId xmlns:a16="http://schemas.microsoft.com/office/drawing/2014/main" id="{9186EBCE-0F87-4736-9DAA-535C97BB8BC2}"/>
              </a:ext>
            </a:extLst>
          </p:cNvPr>
          <p:cNvSpPr/>
          <p:nvPr/>
        </p:nvSpPr>
        <p:spPr>
          <a:xfrm>
            <a:off x="3832482" y="4915151"/>
            <a:ext cx="2612722" cy="1335255"/>
          </a:xfrm>
          <a:prstGeom prst="wedgeRoundRectCallout">
            <a:avLst>
              <a:gd name="adj1" fmla="val -62415"/>
              <a:gd name="adj2" fmla="val 19106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지금 바로 </a:t>
            </a:r>
            <a:r>
              <a:rPr lang="ko-KR" altLang="en-US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잘건데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언제 일어나는게 좋을까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BD06BAB-C102-4B34-B861-4534E4B6F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3629" y1="38144" x2="46332" y2="44330"/>
                        <a14:foregroundMark x1="42471" y1="58763" x2="47490" y2="65979"/>
                        <a14:foregroundMark x1="57915" y1="55670" x2="61390" y2="62371"/>
                        <a14:backgroundMark x1="50193" y1="33505" x2="50193" y2="54639"/>
                        <a14:backgroundMark x1="52124" y1="50000" x2="71042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068960"/>
            <a:ext cx="2985040" cy="223589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1A8A908-8DB7-4B78-8FE2-EAE664B4470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1" t="21257" r="26542" b="32002"/>
          <a:stretch/>
        </p:blipFill>
        <p:spPr>
          <a:xfrm>
            <a:off x="7236296" y="3541403"/>
            <a:ext cx="1446152" cy="147177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8AEAFB3-1E6E-41D3-AF18-5AE65839E05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657" y="3717032"/>
            <a:ext cx="1019397" cy="101939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1ED6FB8-B6D8-48C8-A9CE-C5E8FA0007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20" b="99085" l="9375" r="95139">
                        <a14:foregroundMark x1="38889" y1="21341" x2="44444" y2="19512"/>
                        <a14:foregroundMark x1="67014" y1="13110" x2="71528" y2="12805"/>
                        <a14:foregroundMark x1="63542" y1="20427" x2="68056" y2="20122"/>
                        <a14:foregroundMark x1="62153" y1="25915" x2="65278" y2="26220"/>
                        <a14:foregroundMark x1="32986" y1="39024" x2="37847" y2="38415"/>
                        <a14:foregroundMark x1="32986" y1="45427" x2="38542" y2="45427"/>
                        <a14:foregroundMark x1="52083" y1="40854" x2="52431" y2="57927"/>
                        <a14:foregroundMark x1="58681" y1="51220" x2="59722" y2="53963"/>
                        <a14:foregroundMark x1="65972" y1="48476" x2="65972" y2="55183"/>
                        <a14:foregroundMark x1="72222" y1="46037" x2="71875" y2="52744"/>
                        <a14:foregroundMark x1="78125" y1="42378" x2="78125" y2="49695"/>
                        <a14:foregroundMark x1="35764" y1="54573" x2="32986" y2="56707"/>
                        <a14:foregroundMark x1="38889" y1="66463" x2="42708" y2="73476"/>
                        <a14:foregroundMark x1="61806" y1="67073" x2="71528" y2="66768"/>
                        <a14:foregroundMark x1="65278" y1="73171" x2="74306" y2="72561"/>
                        <a14:foregroundMark x1="63194" y1="78963" x2="74653" y2="78354"/>
                        <a14:foregroundMark x1="60764" y1="84451" x2="66319" y2="84756"/>
                        <a14:backgroundMark x1="50000" y1="21037" x2="50000" y2="21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819409"/>
            <a:ext cx="1279723" cy="1457463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BFE88B0-9864-4796-8911-2BEF6666226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067" y="615129"/>
            <a:ext cx="1571377" cy="128861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24E14DF4-F4E8-4DDE-8D29-5C310CCB4AA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464434"/>
            <a:ext cx="4752576" cy="508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2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2952512" y="3465080"/>
            <a:ext cx="6228000" cy="684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592000" y="3284984"/>
            <a:ext cx="3960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49842" y="3528000"/>
            <a:ext cx="5922662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    + </a:t>
            </a:r>
            <a:r>
              <a:rPr lang="ko-KR" altLang="en-US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질의응답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149842" y="2231498"/>
            <a:ext cx="2844316" cy="971080"/>
            <a:chOff x="2987824" y="2424821"/>
            <a:chExt cx="2844316" cy="971080"/>
          </a:xfrm>
        </p:grpSpPr>
        <p:sp>
          <p:nvSpPr>
            <p:cNvPr id="15" name="TextBox 14"/>
            <p:cNvSpPr txBox="1"/>
            <p:nvPr/>
          </p:nvSpPr>
          <p:spPr>
            <a:xfrm>
              <a:off x="2987824" y="2564904"/>
              <a:ext cx="1872208" cy="830997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err="1">
                  <a:latin typeface="Tmon몬소리 Black" pitchFamily="2" charset="-127"/>
                  <a:ea typeface="Tmon몬소리 Black" pitchFamily="2" charset="-127"/>
                  <a:cs typeface="Cul De Sac" pitchFamily="2" charset="0"/>
                </a:rPr>
                <a:t>꿀잠봇</a:t>
              </a:r>
              <a:endParaRPr lang="ko-KR" altLang="en-US" sz="4800" dirty="0">
                <a:latin typeface="Tmon몬소리 Black" pitchFamily="2" charset="-127"/>
                <a:ea typeface="Tmon몬소리 Black" pitchFamily="2" charset="-127"/>
                <a:cs typeface="Cul De Sac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5967" y="2596455"/>
              <a:ext cx="1116173" cy="69249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E8E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오픈소스</a:t>
              </a:r>
              <a:r>
                <a:rPr lang="en-US" altLang="ko-KR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E8E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SW</a:t>
              </a:r>
            </a:p>
            <a:p>
              <a:r>
                <a:rPr lang="en-US" altLang="ko-KR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19 - 2</a:t>
              </a:r>
            </a:p>
            <a:p>
              <a:r>
                <a:rPr lang="ko-KR" altLang="en-US" sz="13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8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텀프로젝트</a:t>
              </a:r>
              <a:endPara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491832" y="2424821"/>
              <a:ext cx="72000" cy="72000"/>
            </a:xfrm>
            <a:prstGeom prst="ellipse">
              <a:avLst/>
            </a:prstGeom>
            <a:solidFill>
              <a:srgbClr val="EE8E00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635848" y="249289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355928" y="245211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76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4" y="-243408"/>
            <a:ext cx="9144000" cy="367240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899592" y="3726324"/>
            <a:ext cx="3528392" cy="792088"/>
            <a:chOff x="1043608" y="3645024"/>
            <a:chExt cx="3528392" cy="792088"/>
          </a:xfrm>
          <a:scene3d>
            <a:camera prst="orthographicFront"/>
            <a:lightRig rig="threePt" dir="t"/>
          </a:scene3d>
        </p:grpSpPr>
        <p:sp>
          <p:nvSpPr>
            <p:cNvPr id="12" name="TextBox 11"/>
            <p:cNvSpPr txBox="1"/>
            <p:nvPr/>
          </p:nvSpPr>
          <p:spPr>
            <a:xfrm>
              <a:off x="1043608" y="3645024"/>
              <a:ext cx="15121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Tmon몬소리 Black" pitchFamily="2" charset="-127"/>
                  <a:ea typeface="Tmon몬소리 Black" pitchFamily="2" charset="-127"/>
                </a:rPr>
                <a:t>1</a:t>
              </a:r>
              <a:endPara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Tmon몬소리 Black" pitchFamily="2" charset="-127"/>
                <a:ea typeface="Tmon몬소리 Black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5656" y="3913892"/>
              <a:ext cx="3096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Tmon몬소리 Black" pitchFamily="2" charset="-127"/>
                  <a:ea typeface="Tmon몬소리 Black" pitchFamily="2" charset="-127"/>
                </a:rPr>
                <a:t>프로젝트 </a:t>
              </a:r>
              <a:r>
                <a: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Tmon몬소리 Black" pitchFamily="2" charset="-127"/>
                  <a:ea typeface="Tmon몬소리 Black" pitchFamily="2" charset="-127"/>
                </a:rPr>
                <a:t>동기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334596" y="5166484"/>
            <a:ext cx="3744416" cy="1142836"/>
            <a:chOff x="1331640" y="5166484"/>
            <a:chExt cx="3744416" cy="1142836"/>
          </a:xfrm>
        </p:grpSpPr>
        <p:sp>
          <p:nvSpPr>
            <p:cNvPr id="16" name="TextBox 15"/>
            <p:cNvSpPr txBox="1"/>
            <p:nvPr/>
          </p:nvSpPr>
          <p:spPr>
            <a:xfrm>
              <a:off x="1331640" y="5166484"/>
              <a:ext cx="1512168" cy="769441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Tmon몬소리 Black" pitchFamily="2" charset="-127"/>
                  <a:ea typeface="Tmon몬소리 Black" pitchFamily="2" charset="-127"/>
                </a:rPr>
                <a:t>3</a:t>
              </a:r>
              <a:endParaRPr lang="ko-KR" altLang="en-US" sz="4400" dirty="0">
                <a:latin typeface="Tmon몬소리 Black" pitchFamily="2" charset="-127"/>
                <a:ea typeface="Tmon몬소리 Black" pitchFamily="2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35696" y="5435352"/>
              <a:ext cx="2592288" cy="523220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Tmon몬소리 Black" pitchFamily="2" charset="-127"/>
                  <a:ea typeface="Tmon몬소리 Black" pitchFamily="2" charset="-127"/>
                </a:rPr>
                <a:t>프로젝트 </a:t>
              </a:r>
              <a:r>
                <a:rPr lang="ko-KR" altLang="en-US" sz="2800" dirty="0">
                  <a:solidFill>
                    <a:srgbClr val="008000"/>
                  </a:solidFill>
                  <a:latin typeface="Tmon몬소리 Black" pitchFamily="2" charset="-127"/>
                  <a:ea typeface="Tmon몬소리 Black" pitchFamily="2" charset="-127"/>
                </a:rPr>
                <a:t>결과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7704" y="6001543"/>
              <a:ext cx="3168352" cy="307777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788024" y="3717032"/>
            <a:ext cx="4392488" cy="792088"/>
            <a:chOff x="4788024" y="3717032"/>
            <a:chExt cx="4392488" cy="792088"/>
          </a:xfrm>
        </p:grpSpPr>
        <p:sp>
          <p:nvSpPr>
            <p:cNvPr id="20" name="TextBox 19"/>
            <p:cNvSpPr txBox="1"/>
            <p:nvPr/>
          </p:nvSpPr>
          <p:spPr>
            <a:xfrm>
              <a:off x="4788024" y="3717032"/>
              <a:ext cx="1512168" cy="769441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Tmon몬소리 Black" pitchFamily="2" charset="-127"/>
                  <a:ea typeface="Tmon몬소리 Black" pitchFamily="2" charset="-127"/>
                </a:rPr>
                <a:t>2</a:t>
              </a:r>
              <a:endParaRPr lang="ko-KR" altLang="en-US" sz="4400" dirty="0">
                <a:latin typeface="Tmon몬소리 Black" pitchFamily="2" charset="-127"/>
                <a:ea typeface="Tmon몬소리 Black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20072" y="3985900"/>
              <a:ext cx="3960440" cy="523220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Tmon몬소리 Black" pitchFamily="2" charset="-127"/>
                  <a:ea typeface="Tmon몬소리 Black" pitchFamily="2" charset="-127"/>
                </a:defRPr>
              </a:lvl1pPr>
            </a:lstStyle>
            <a:p>
              <a:r>
                <a:rPr lang="ko-KR" altLang="en-US" dirty="0"/>
                <a:t> 프로젝트 </a:t>
              </a:r>
              <a:r>
                <a:rPr lang="ko-KR" altLang="en-US" dirty="0">
                  <a:solidFill>
                    <a:srgbClr val="EE8E00"/>
                  </a:solidFill>
                </a:rPr>
                <a:t>소개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148064" y="5157192"/>
            <a:ext cx="3302767" cy="792088"/>
            <a:chOff x="4860032" y="5157192"/>
            <a:chExt cx="3096344" cy="792088"/>
          </a:xfrm>
          <a:scene3d>
            <a:camera prst="perspectiveFront"/>
            <a:lightRig rig="threePt" dir="t"/>
          </a:scene3d>
        </p:grpSpPr>
        <p:sp>
          <p:nvSpPr>
            <p:cNvPr id="24" name="TextBox 23"/>
            <p:cNvSpPr txBox="1"/>
            <p:nvPr/>
          </p:nvSpPr>
          <p:spPr>
            <a:xfrm>
              <a:off x="4860032" y="5157192"/>
              <a:ext cx="15121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Tmon몬소리 Black" pitchFamily="2" charset="-127"/>
                  <a:ea typeface="Tmon몬소리 Black" pitchFamily="2" charset="-127"/>
                </a:rPr>
                <a:t>4</a:t>
              </a:r>
              <a:endParaRPr lang="ko-KR" altLang="en-US" sz="4400" dirty="0">
                <a:latin typeface="Tmon몬소리 Black" pitchFamily="2" charset="-127"/>
                <a:ea typeface="Tmon몬소리 Black" pitchFamily="2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64088" y="5426060"/>
              <a:ext cx="2592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Tmon몬소리 Black" pitchFamily="2" charset="-127"/>
                  <a:ea typeface="Tmon몬소리 Black" pitchFamily="2" charset="-127"/>
                </a:rPr>
                <a:t>향후 </a:t>
              </a:r>
              <a:r>
                <a:rPr lang="ko-KR" altLang="en-US" sz="2800" dirty="0">
                  <a:solidFill>
                    <a:srgbClr val="002060"/>
                  </a:solidFill>
                  <a:latin typeface="Tmon몬소리 Black" pitchFamily="2" charset="-127"/>
                  <a:ea typeface="Tmon몬소리 Black" pitchFamily="2" charset="-127"/>
                </a:rPr>
                <a:t>과제</a:t>
              </a: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043608" y="2545740"/>
            <a:ext cx="2664296" cy="595228"/>
            <a:chOff x="35496" y="2689756"/>
            <a:chExt cx="2664296" cy="595228"/>
          </a:xfrm>
        </p:grpSpPr>
        <p:sp>
          <p:nvSpPr>
            <p:cNvPr id="9" name="TextBox 8"/>
            <p:cNvSpPr txBox="1"/>
            <p:nvPr/>
          </p:nvSpPr>
          <p:spPr>
            <a:xfrm>
              <a:off x="107504" y="2689756"/>
              <a:ext cx="2592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5496" y="3284984"/>
              <a:ext cx="2339752" cy="0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97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-8616"/>
            <a:ext cx="9180512" cy="6866616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36512" y="692696"/>
            <a:ext cx="5400595" cy="16713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379" y="1159284"/>
            <a:ext cx="396044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프로젝트</a:t>
            </a:r>
            <a:r>
              <a:rPr lang="en-US" altLang="ko-KR" sz="48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 </a:t>
            </a:r>
            <a:r>
              <a:rPr lang="ko-KR" altLang="en-US" sz="48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동기</a:t>
            </a:r>
            <a:endParaRPr lang="en-US" altLang="ko-KR" sz="48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-909156" y="692696"/>
            <a:ext cx="1818311" cy="1671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65664" y="974617"/>
            <a:ext cx="1316751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1</a:t>
            </a:r>
            <a:endParaRPr lang="ko-KR" altLang="en-US" sz="72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33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611560" y="404664"/>
            <a:ext cx="6336704" cy="811252"/>
            <a:chOff x="611560" y="404664"/>
            <a:chExt cx="5256584" cy="811252"/>
          </a:xfrm>
          <a:scene3d>
            <a:camera prst="perspectiveFront"/>
            <a:lightRig rig="threePt" dir="t"/>
          </a:scene3d>
        </p:grpSpPr>
        <p:sp>
          <p:nvSpPr>
            <p:cNvPr id="27" name="직사각형 26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692696"/>
              <a:ext cx="50405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Tmon몬소리 Black" pitchFamily="2" charset="-127"/>
                  <a:ea typeface="Tmon몬소리 Black" pitchFamily="2" charset="-127"/>
                </a:rPr>
                <a:t>프로젝트 </a:t>
              </a:r>
              <a:r>
                <a: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Tmon몬소리 Black" pitchFamily="2" charset="-127"/>
                  <a:ea typeface="Tmon몬소리 Black" pitchFamily="2" charset="-127"/>
                </a:rPr>
                <a:t>동기</a:t>
              </a:r>
              <a:endParaRPr lang="ko-KR" altLang="en-US" sz="2800" dirty="0">
                <a:latin typeface="Tmon몬소리 Black" pitchFamily="2" charset="-127"/>
                <a:ea typeface="Tmon몬소리 Black" pitchFamily="2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7584" y="404664"/>
              <a:ext cx="25922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현대인에게 수면의 의미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  <a:alpha val="79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547664" y="4983559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어떻게 하면 조금이라도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잘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잘 수 있을까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1" name="그룹 30"/>
          <p:cNvGrpSpPr>
            <a:grpSpLocks noChangeAspect="1"/>
          </p:cNvGrpSpPr>
          <p:nvPr/>
        </p:nvGrpSpPr>
        <p:grpSpPr>
          <a:xfrm>
            <a:off x="1403648" y="2412432"/>
            <a:ext cx="6264695" cy="2237120"/>
            <a:chOff x="1115616" y="1628800"/>
            <a:chExt cx="6949896" cy="2534793"/>
          </a:xfrm>
          <a:scene3d>
            <a:camera prst="perspectiveFront"/>
            <a:lightRig rig="threePt" dir="t"/>
          </a:scene3d>
        </p:grpSpPr>
        <p:sp>
          <p:nvSpPr>
            <p:cNvPr id="32" name="TextBox 31"/>
            <p:cNvSpPr txBox="1"/>
            <p:nvPr/>
          </p:nvSpPr>
          <p:spPr>
            <a:xfrm>
              <a:off x="1691680" y="3501008"/>
              <a:ext cx="1080120" cy="662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32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67944" y="3501007"/>
              <a:ext cx="1080120" cy="66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3200" dirty="0">
                <a:solidFill>
                  <a:srgbClr val="EE8E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115616" y="1628800"/>
              <a:ext cx="6949896" cy="1886139"/>
              <a:chOff x="1115616" y="2132856"/>
              <a:chExt cx="6949896" cy="1886139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3690464" y="2132856"/>
                <a:ext cx="1800199" cy="1872208"/>
              </a:xfrm>
              <a:prstGeom prst="ellipse">
                <a:avLst/>
              </a:prstGeom>
              <a:solidFill>
                <a:srgbClr val="D7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1115616" y="2132856"/>
                <a:ext cx="6949896" cy="1886139"/>
                <a:chOff x="1115616" y="2132856"/>
                <a:chExt cx="6949896" cy="1886139"/>
              </a:xfrm>
            </p:grpSpPr>
            <p:sp>
              <p:nvSpPr>
                <p:cNvPr id="38" name="타원 37"/>
                <p:cNvSpPr/>
                <p:nvPr/>
              </p:nvSpPr>
              <p:spPr>
                <a:xfrm>
                  <a:off x="6265313" y="2146787"/>
                  <a:ext cx="1800199" cy="1872208"/>
                </a:xfrm>
                <a:prstGeom prst="ellipse">
                  <a:avLst/>
                </a:prstGeom>
                <a:solidFill>
                  <a:srgbClr val="D74B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1115616" y="2132856"/>
                  <a:ext cx="1800200" cy="1872208"/>
                </a:xfrm>
                <a:prstGeom prst="ellipse">
                  <a:avLst/>
                </a:prstGeom>
                <a:solidFill>
                  <a:srgbClr val="C0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  <p:sp>
        <p:nvSpPr>
          <p:cNvPr id="2" name="십자형 1">
            <a:extLst>
              <a:ext uri="{FF2B5EF4-FFF2-40B4-BE49-F238E27FC236}">
                <a16:creationId xmlns:a16="http://schemas.microsoft.com/office/drawing/2014/main" id="{A23DB791-AFD7-4730-BD2B-3DA45866F63F}"/>
              </a:ext>
            </a:extLst>
          </p:cNvPr>
          <p:cNvSpPr/>
          <p:nvPr/>
        </p:nvSpPr>
        <p:spPr>
          <a:xfrm>
            <a:off x="3131840" y="2996952"/>
            <a:ext cx="504056" cy="523220"/>
          </a:xfrm>
          <a:prstGeom prst="plus">
            <a:avLst>
              <a:gd name="adj" fmla="val 39090"/>
            </a:avLst>
          </a:prstGeom>
          <a:noFill/>
          <a:ln>
            <a:solidFill>
              <a:srgbClr val="D9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십자형 16">
            <a:extLst>
              <a:ext uri="{FF2B5EF4-FFF2-40B4-BE49-F238E27FC236}">
                <a16:creationId xmlns:a16="http://schemas.microsoft.com/office/drawing/2014/main" id="{4FA680A2-893F-4AB6-8135-688A2DDA5B42}"/>
              </a:ext>
            </a:extLst>
          </p:cNvPr>
          <p:cNvSpPr/>
          <p:nvPr/>
        </p:nvSpPr>
        <p:spPr>
          <a:xfrm>
            <a:off x="5453852" y="2994731"/>
            <a:ext cx="504056" cy="523220"/>
          </a:xfrm>
          <a:prstGeom prst="plus">
            <a:avLst>
              <a:gd name="adj" fmla="val 39090"/>
            </a:avLst>
          </a:prstGeom>
          <a:noFill/>
          <a:ln>
            <a:solidFill>
              <a:srgbClr val="D9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EFDABDD-D61C-4440-8976-D3A24345C7FB}"/>
              </a:ext>
            </a:extLst>
          </p:cNvPr>
          <p:cNvSpPr/>
          <p:nvPr/>
        </p:nvSpPr>
        <p:spPr>
          <a:xfrm>
            <a:off x="1422765" y="4914534"/>
            <a:ext cx="926849" cy="552489"/>
          </a:xfrm>
          <a:prstGeom prst="rightArrow">
            <a:avLst>
              <a:gd name="adj1" fmla="val 47505"/>
              <a:gd name="adj2" fmla="val 62759"/>
            </a:avLst>
          </a:prstGeom>
          <a:noFill/>
          <a:ln>
            <a:solidFill>
              <a:srgbClr val="D9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6021" y="2846190"/>
            <a:ext cx="199796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수면의</a:t>
            </a:r>
            <a:endParaRPr lang="en-US" altLang="ko-KR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3864" y="2796897"/>
            <a:ext cx="2255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현대인의 </a:t>
            </a:r>
            <a:endParaRPr lang="en-US" altLang="ko-KR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수면 </a:t>
            </a:r>
            <a:endParaRPr lang="en-US" altLang="ko-KR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부족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65293" y="2868784"/>
            <a:ext cx="2069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현대인의</a:t>
            </a:r>
            <a:endParaRPr lang="en-US" altLang="ko-KR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수면의 질</a:t>
            </a:r>
            <a:endParaRPr lang="en-US" altLang="ko-KR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저하</a:t>
            </a:r>
            <a:endParaRPr lang="en-US" altLang="ko-KR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286B54-5086-4D65-AC58-BB398548B0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51" b="89706" l="9804" r="95098">
                        <a14:foregroundMark x1="47059" y1="44118" x2="76144" y2="55229"/>
                        <a14:foregroundMark x1="64052" y1="32026" x2="73693" y2="49346"/>
                        <a14:foregroundMark x1="55556" y1="32026" x2="65850" y2="43137"/>
                        <a14:foregroundMark x1="45915" y1="47059" x2="65196" y2="57516"/>
                        <a14:foregroundMark x1="18301" y1="70098" x2="50000" y2="53431"/>
                        <a14:foregroundMark x1="26634" y1="81536" x2="50327" y2="61111"/>
                        <a14:foregroundMark x1="48856" y1="75654" x2="57680" y2="64869"/>
                        <a14:foregroundMark x1="30065" y1="58987" x2="43627" y2="516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05234"/>
            <a:ext cx="2403686" cy="240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-8616"/>
            <a:ext cx="9180512" cy="6866616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36512" y="692696"/>
            <a:ext cx="5400595" cy="1671375"/>
          </a:xfrm>
          <a:prstGeom prst="rect">
            <a:avLst/>
          </a:prstGeom>
          <a:solidFill>
            <a:srgbClr val="FFA61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379" y="1159284"/>
            <a:ext cx="396044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프로젝트</a:t>
            </a:r>
            <a:r>
              <a:rPr lang="en-US" altLang="ko-KR" sz="48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 </a:t>
            </a:r>
            <a:r>
              <a:rPr lang="ko-KR" altLang="en-US" sz="48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소개</a:t>
            </a:r>
            <a:endParaRPr lang="en-US" altLang="ko-KR" sz="48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-909156" y="692696"/>
            <a:ext cx="1818311" cy="1671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65664" y="974617"/>
            <a:ext cx="1316751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2</a:t>
            </a:r>
            <a:endParaRPr lang="ko-KR" altLang="en-US" sz="72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38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611560" y="404664"/>
            <a:ext cx="6336704" cy="811252"/>
            <a:chOff x="611560" y="404664"/>
            <a:chExt cx="5256584" cy="811252"/>
          </a:xfrm>
          <a:scene3d>
            <a:camera prst="perspectiveFront"/>
            <a:lightRig rig="threePt" dir="t"/>
          </a:scene3d>
        </p:grpSpPr>
        <p:sp>
          <p:nvSpPr>
            <p:cNvPr id="27" name="직사각형 26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rgbClr val="EE8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692696"/>
              <a:ext cx="5040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prstClr val="black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조원 </a:t>
              </a:r>
              <a:r>
                <a:rPr lang="ko-KR" altLang="en-US" sz="2800" dirty="0">
                  <a:solidFill>
                    <a:srgbClr val="EE8E0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소개</a:t>
              </a:r>
              <a:endPara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7584" y="404664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  <a:alpha val="79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업무 분담</a:t>
              </a: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C5FF0D-E7AD-49CB-AD9E-7B1727483A63}"/>
              </a:ext>
            </a:extLst>
          </p:cNvPr>
          <p:cNvSpPr txBox="1"/>
          <p:nvPr/>
        </p:nvSpPr>
        <p:spPr>
          <a:xfrm>
            <a:off x="2080623" y="5122451"/>
            <a:ext cx="1084350" cy="40011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윤동주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F0CAA5-3C70-4217-9B08-47607B214F8E}"/>
              </a:ext>
            </a:extLst>
          </p:cNvPr>
          <p:cNvSpPr txBox="1"/>
          <p:nvPr/>
        </p:nvSpPr>
        <p:spPr>
          <a:xfrm>
            <a:off x="5767169" y="5122451"/>
            <a:ext cx="1255889" cy="40011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최한솔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180079" y="2124223"/>
            <a:ext cx="2885438" cy="260955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946443" y="2144583"/>
            <a:ext cx="2851517" cy="2594018"/>
            <a:chOff x="5677981" y="1754268"/>
            <a:chExt cx="2767768" cy="2372322"/>
          </a:xfrm>
        </p:grpSpPr>
        <p:sp>
          <p:nvSpPr>
            <p:cNvPr id="14" name="타원 13"/>
            <p:cNvSpPr/>
            <p:nvPr/>
          </p:nvSpPr>
          <p:spPr>
            <a:xfrm>
              <a:off x="5677981" y="1754268"/>
              <a:ext cx="2767768" cy="23723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B5D3911-F141-4ECF-AD30-F411BBF6D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924" r="96756">
                          <a14:foregroundMark x1="24618" y1="23706" x2="21088" y2="28381"/>
                          <a14:foregroundMark x1="20324" y1="26043" x2="19752" y2="29716"/>
                          <a14:foregroundMark x1="20515" y1="24708" x2="18989" y2="29382"/>
                          <a14:foregroundMark x1="29198" y1="13022" x2="35305" y2="3005"/>
                          <a14:foregroundMark x1="80248" y1="18698" x2="87882" y2="14023"/>
                          <a14:foregroundMark x1="88263" y1="25042" x2="81775" y2="47245"/>
                          <a14:foregroundMark x1="81966" y1="61937" x2="84065" y2="65609"/>
                          <a14:foregroundMark x1="43893" y1="90317" x2="49237" y2="87646"/>
                          <a14:foregroundMark x1="76431" y1="96327" x2="76813" y2="99666"/>
                          <a14:backgroundMark x1="68321" y1="3339" x2="66603" y2="2671"/>
                          <a14:backgroundMark x1="81966" y1="9015" x2="79294" y2="8013"/>
                          <a14:backgroundMark x1="80630" y1="35392" x2="76431" y2="46578"/>
                          <a14:backgroundMark x1="31489" y1="2337" x2="35878" y2="0"/>
                          <a14:backgroundMark x1="68989" y1="7679" x2="64122" y2="1336"/>
                          <a14:backgroundMark x1="76240" y1="44073" x2="76240" y2="50584"/>
                          <a14:backgroundMark x1="64122" y1="2003" x2="62214" y2="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910" y="2096852"/>
              <a:ext cx="2718839" cy="1553993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C152A23-CC38-45BD-A30A-695F7A68E6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8628">
            <a:off x="254562" y="1882967"/>
            <a:ext cx="4684105" cy="351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4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611560" y="404664"/>
            <a:ext cx="6336704" cy="811252"/>
            <a:chOff x="611560" y="404664"/>
            <a:chExt cx="5256584" cy="811252"/>
          </a:xfrm>
          <a:scene3d>
            <a:camera prst="perspectiveFront"/>
            <a:lightRig rig="threePt" dir="t"/>
          </a:scene3d>
        </p:grpSpPr>
        <p:sp>
          <p:nvSpPr>
            <p:cNvPr id="27" name="직사각형 26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rgbClr val="EE8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692696"/>
              <a:ext cx="5040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prstClr val="black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프로젝트 </a:t>
              </a:r>
              <a:r>
                <a:rPr lang="ko-KR" altLang="en-US" sz="2800" dirty="0">
                  <a:solidFill>
                    <a:srgbClr val="EE8E0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소개</a:t>
              </a:r>
              <a:endPara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7584" y="404664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  <a:alpha val="79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CONCEPT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  <a:alpha val="79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059832" y="3237628"/>
                <a:ext cx="3024336" cy="5080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 algn="ctr">
                  <a:lnSpc>
                    <a:spcPct val="150000"/>
                  </a:lnSpc>
                  <a:defRPr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Light" pitchFamily="50" charset="-127"/>
                    <a:ea typeface="나눔스퀘어 Light" pitchFamily="50" charset="-127"/>
                  </a:defRPr>
                </a:lvl1pPr>
              </a:lstStyle>
              <a:p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수면 시간↑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수면의 질↑</a:t>
                </a:r>
                <a:endPara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237628"/>
                <a:ext cx="3024336" cy="508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611560" y="5049256"/>
            <a:ext cx="8604072" cy="684000"/>
            <a:chOff x="1043608" y="5049256"/>
            <a:chExt cx="8172024" cy="684000"/>
          </a:xfrm>
        </p:grpSpPr>
        <p:sp>
          <p:nvSpPr>
            <p:cNvPr id="18" name="직사각형 17"/>
            <p:cNvSpPr/>
            <p:nvPr/>
          </p:nvSpPr>
          <p:spPr>
            <a:xfrm>
              <a:off x="1043608" y="5049256"/>
              <a:ext cx="8100000" cy="684000"/>
            </a:xfrm>
            <a:prstGeom prst="rect">
              <a:avLst/>
            </a:prstGeom>
            <a:solidFill>
              <a:srgbClr val="EE8E00">
                <a:alpha val="80000"/>
              </a:srgb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1854" y="5138028"/>
              <a:ext cx="8153778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800" b="1" spc="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영감을 받은 </a:t>
              </a:r>
              <a:r>
                <a:rPr lang="en-US" altLang="ko-KR" sz="2800" b="1" spc="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Sleepyti.me </a:t>
              </a:r>
              <a:r>
                <a:rPr lang="ko-KR" altLang="en-US" sz="2800" b="1" spc="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사이트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58430C5-6665-424B-BD72-AB079549EC09}"/>
              </a:ext>
            </a:extLst>
          </p:cNvPr>
          <p:cNvSpPr txBox="1"/>
          <p:nvPr/>
        </p:nvSpPr>
        <p:spPr>
          <a:xfrm>
            <a:off x="1936328" y="4187027"/>
            <a:ext cx="527134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수면 사이클에 맞추어 자고 일어나는 것이 관건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12782F-A9CF-4DFA-AB0E-C128177FA2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02" b="93557" l="1989" r="95455">
                        <a14:foregroundMark x1="15909" y1="34174" x2="11364" y2="46779"/>
                        <a14:foregroundMark x1="62500" y1="85714" x2="75284" y2="79552"/>
                        <a14:foregroundMark x1="84375" y1="28852" x2="75852" y2="19608"/>
                        <a14:foregroundMark x1="48580" y1="48459" x2="52557" y2="535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043" y="1482832"/>
            <a:ext cx="1421914" cy="14421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B8E498-A696-443E-B0A3-5AC628996D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54" y="2915868"/>
            <a:ext cx="2047128" cy="35484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1F9708-B84F-4C3A-9A51-81F8DA2D15A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" r="5902" b="22000"/>
          <a:stretch/>
        </p:blipFill>
        <p:spPr>
          <a:xfrm>
            <a:off x="96703" y="1628800"/>
            <a:ext cx="8950594" cy="44131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2BB646-DFEA-4DBD-993D-231DE9BA7D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782712"/>
            <a:ext cx="70485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6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80512" cy="6885384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36512" y="692696"/>
            <a:ext cx="5400595" cy="1671375"/>
          </a:xfrm>
          <a:prstGeom prst="rect">
            <a:avLst/>
          </a:prstGeom>
          <a:solidFill>
            <a:srgbClr val="078C0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-909156" y="692696"/>
            <a:ext cx="1818311" cy="1671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65664" y="974617"/>
            <a:ext cx="1316751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3</a:t>
            </a:r>
            <a:endParaRPr lang="ko-KR" altLang="en-US" sz="72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8379" y="1159284"/>
            <a:ext cx="396044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프로젝트</a:t>
            </a:r>
            <a:r>
              <a:rPr lang="en-US" altLang="ko-KR" sz="48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 </a:t>
            </a:r>
            <a:r>
              <a:rPr lang="ko-KR" altLang="en-US" sz="48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rPr>
              <a:t>결과</a:t>
            </a:r>
            <a:endParaRPr lang="en-US" altLang="ko-KR" sz="48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746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611560" y="404664"/>
            <a:ext cx="6336704" cy="811252"/>
            <a:chOff x="611560" y="404664"/>
            <a:chExt cx="5256584" cy="811252"/>
          </a:xfrm>
          <a:scene3d>
            <a:camera prst="perspectiveFront"/>
            <a:lightRig rig="threePt" dir="t"/>
          </a:scene3d>
        </p:grpSpPr>
        <p:sp>
          <p:nvSpPr>
            <p:cNvPr id="27" name="직사각형 26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692696"/>
              <a:ext cx="5040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Tmon몬소리 Black" pitchFamily="2" charset="-127"/>
                  <a:ea typeface="Tmon몬소리 Black" pitchFamily="2" charset="-127"/>
                </a:rPr>
                <a:t>프로젝트 </a:t>
              </a:r>
              <a:r>
                <a:rPr lang="ko-KR" altLang="en-US" sz="2800" dirty="0">
                  <a:solidFill>
                    <a:srgbClr val="008000"/>
                  </a:solidFill>
                  <a:latin typeface="Tmon몬소리 Black" pitchFamily="2" charset="-127"/>
                  <a:ea typeface="Tmon몬소리 Black" pitchFamily="2" charset="-127"/>
                </a:rPr>
                <a:t>결과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7584" y="404664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시연 영상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  <a:alpha val="79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391C99-FAEB-4EBE-A3D7-46CC6AB62999}"/>
              </a:ext>
            </a:extLst>
          </p:cNvPr>
          <p:cNvSpPr/>
          <p:nvPr/>
        </p:nvSpPr>
        <p:spPr>
          <a:xfrm>
            <a:off x="1511660" y="1988840"/>
            <a:ext cx="6120680" cy="3456384"/>
          </a:xfrm>
          <a:prstGeom prst="rect">
            <a:avLst/>
          </a:prstGeom>
          <a:solidFill>
            <a:srgbClr val="ACC777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69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455</Words>
  <Application>Microsoft Office PowerPoint</Application>
  <PresentationFormat>화면 슬라이드 쇼(4:3)</PresentationFormat>
  <Paragraphs>87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Tmon몬소리 Black</vt:lpstr>
      <vt:lpstr>Cambria Math</vt:lpstr>
      <vt:lpstr>나눔스퀘어</vt:lpstr>
      <vt:lpstr>나눔스퀘어 Bold</vt:lpstr>
      <vt:lpstr>Arial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Jinyeong Yun</cp:lastModifiedBy>
  <cp:revision>143</cp:revision>
  <dcterms:created xsi:type="dcterms:W3CDTF">2016-02-18T12:16:05Z</dcterms:created>
  <dcterms:modified xsi:type="dcterms:W3CDTF">2019-12-05T12:50:39Z</dcterms:modified>
</cp:coreProperties>
</file>