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4" r:id="rId2"/>
    <p:sldId id="263" r:id="rId3"/>
    <p:sldId id="279" r:id="rId4"/>
    <p:sldId id="265" r:id="rId5"/>
    <p:sldId id="266" r:id="rId6"/>
    <p:sldId id="275" r:id="rId7"/>
    <p:sldId id="282" r:id="rId8"/>
    <p:sldId id="280" r:id="rId9"/>
    <p:sldId id="276" r:id="rId10"/>
    <p:sldId id="281" r:id="rId11"/>
    <p:sldId id="277" r:id="rId12"/>
    <p:sldId id="273" r:id="rId13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Tmon몬소리 Black" panose="02000A03000000000000" pitchFamily="2" charset="-127"/>
      <p:bold r:id="rId16"/>
    </p:embeddedFon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D4D"/>
    <a:srgbClr val="FFFFFF"/>
    <a:srgbClr val="002060"/>
    <a:srgbClr val="334E83"/>
    <a:srgbClr val="FF9C09"/>
    <a:srgbClr val="D74B4B"/>
    <a:srgbClr val="C00000"/>
    <a:srgbClr val="EE8E00"/>
    <a:srgbClr val="008000"/>
    <a:srgbClr val="ACC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74ED6CF-50BC-4BCE-BA4A-434C2BCF97B3}" type="datetimeFigureOut">
              <a:rPr lang="ko-KR" altLang="en-US" smtClean="0"/>
              <a:pPr/>
              <a:t>2019-12-05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19EE474D-0AA7-4D54-BFE9-004B0F4100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97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성인 적정 수명 시간 </a:t>
            </a:r>
            <a:r>
              <a:rPr lang="en-US" altLang="ko-KR" dirty="0"/>
              <a:t>= 7~8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수면 </a:t>
            </a:r>
            <a:r>
              <a:rPr lang="en-US" altLang="ko-KR" dirty="0"/>
              <a:t>:  </a:t>
            </a:r>
            <a:r>
              <a:rPr lang="ko-KR" altLang="en-US" dirty="0"/>
              <a:t>단순한 휴식 </a:t>
            </a:r>
            <a:r>
              <a:rPr lang="en-US" altLang="ko-KR" dirty="0"/>
              <a:t>X, </a:t>
            </a:r>
            <a:r>
              <a:rPr lang="ko-KR" altLang="en-US" dirty="0"/>
              <a:t>다음 날 정상적인 활동을 하기 위해 육체적</a:t>
            </a:r>
            <a:r>
              <a:rPr lang="en-US" altLang="ko-KR" dirty="0"/>
              <a:t>,</a:t>
            </a:r>
            <a:r>
              <a:rPr lang="ko-KR" altLang="en-US" dirty="0"/>
              <a:t>정신적 피로를 회복시키는 과정</a:t>
            </a:r>
            <a:endParaRPr lang="en-US" altLang="ko-KR" dirty="0"/>
          </a:p>
          <a:p>
            <a:r>
              <a:rPr lang="ko-KR" altLang="en-US" dirty="0"/>
              <a:t>수면의 효능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집중력</a:t>
            </a:r>
            <a:r>
              <a:rPr lang="en-US" altLang="ko-KR" dirty="0"/>
              <a:t>, </a:t>
            </a:r>
            <a:r>
              <a:rPr lang="ko-KR" altLang="en-US" dirty="0"/>
              <a:t>기억력 </a:t>
            </a:r>
            <a:r>
              <a:rPr lang="en-US" altLang="ko-KR" dirty="0"/>
              <a:t>UP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비만 및 당뇨 예방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안전사고 예방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행복감 </a:t>
            </a:r>
            <a:r>
              <a:rPr lang="en-US" altLang="ko-KR" dirty="0"/>
              <a:t>UP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/>
              <a:t>심장질환 예방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면역력 </a:t>
            </a:r>
            <a:r>
              <a:rPr lang="en-US" altLang="ko-KR" dirty="0"/>
              <a:t>UP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그럼에도 현대인</a:t>
            </a:r>
            <a:r>
              <a:rPr lang="en-US" altLang="ko-KR" dirty="0"/>
              <a:t>, </a:t>
            </a:r>
            <a:r>
              <a:rPr lang="ko-KR" altLang="en-US" dirty="0"/>
              <a:t>특히 대한민국 국민들의 하루 평균 수면시간은 매우 부족함</a:t>
            </a:r>
            <a:r>
              <a:rPr lang="en-US" altLang="ko-KR" dirty="0"/>
              <a:t>. </a:t>
            </a:r>
            <a:r>
              <a:rPr lang="ko-KR" altLang="en-US" dirty="0"/>
              <a:t>또한 수면의 질도 좋지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수면 시간의 부족</a:t>
            </a:r>
            <a:r>
              <a:rPr lang="en-US" altLang="ko-KR" dirty="0"/>
              <a:t>’</a:t>
            </a:r>
            <a:r>
              <a:rPr lang="ko-KR" altLang="en-US" dirty="0"/>
              <a:t>과 관련된 요인을 고치기엔 한계가 존재</a:t>
            </a:r>
            <a:r>
              <a:rPr lang="en-US" altLang="ko-KR" dirty="0"/>
              <a:t>, </a:t>
            </a:r>
            <a:r>
              <a:rPr lang="ko-KR" altLang="en-US" dirty="0"/>
              <a:t>수면의 질을 어떻게 높일지</a:t>
            </a:r>
            <a:r>
              <a:rPr lang="en-US" altLang="ko-KR" dirty="0"/>
              <a:t>, </a:t>
            </a:r>
            <a:r>
              <a:rPr lang="ko-KR" altLang="en-US" dirty="0"/>
              <a:t>어떻게 하면 조금이라도 더 잘 </a:t>
            </a:r>
            <a:r>
              <a:rPr lang="ko-KR" altLang="en-US" dirty="0" err="1"/>
              <a:t>잘</a:t>
            </a:r>
            <a:r>
              <a:rPr lang="ko-KR" altLang="en-US" dirty="0"/>
              <a:t> 수 있을지 탐색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10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윤동주 </a:t>
            </a:r>
            <a:r>
              <a:rPr lang="en-US" altLang="ko-KR" dirty="0"/>
              <a:t>: repository, </a:t>
            </a:r>
            <a:r>
              <a:rPr lang="ko-KR" altLang="en-US" dirty="0" err="1"/>
              <a:t>꿀잠봇</a:t>
            </a:r>
            <a:r>
              <a:rPr lang="ko-KR" altLang="en-US" dirty="0"/>
              <a:t> 채널 생성</a:t>
            </a:r>
            <a:r>
              <a:rPr lang="en-US" altLang="ko-KR" dirty="0"/>
              <a:t>, </a:t>
            </a:r>
            <a:r>
              <a:rPr lang="ko-KR" altLang="en-US" dirty="0"/>
              <a:t>수면사이클 계산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테스트</a:t>
            </a:r>
            <a:r>
              <a:rPr lang="en-US" altLang="ko-KR" dirty="0"/>
              <a:t>, </a:t>
            </a:r>
            <a:r>
              <a:rPr lang="ko-KR" altLang="en-US" dirty="0"/>
              <a:t>발표자료 제작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ko-KR" altLang="en-US" dirty="0" err="1"/>
              <a:t>최한솔</a:t>
            </a:r>
            <a:r>
              <a:rPr lang="ko-KR" altLang="en-US" dirty="0"/>
              <a:t> </a:t>
            </a:r>
            <a:r>
              <a:rPr lang="en-US" altLang="ko-KR" dirty="0"/>
              <a:t>: dialog branch </a:t>
            </a:r>
            <a:r>
              <a:rPr lang="ko-KR" altLang="en-US" dirty="0"/>
              <a:t>작업</a:t>
            </a:r>
            <a:r>
              <a:rPr lang="en-US" altLang="ko-KR" dirty="0"/>
              <a:t>, </a:t>
            </a:r>
            <a:r>
              <a:rPr lang="en-US" altLang="ko-KR" dirty="0" err="1"/>
              <a:t>dialogflow</a:t>
            </a:r>
            <a:r>
              <a:rPr lang="en-US" altLang="ko-KR" dirty="0"/>
              <a:t> </a:t>
            </a:r>
            <a:r>
              <a:rPr lang="ko-KR" altLang="en-US" dirty="0"/>
              <a:t>코드 제작</a:t>
            </a:r>
            <a:r>
              <a:rPr lang="en-US" altLang="ko-KR" dirty="0"/>
              <a:t>, webhook URL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테스트 피드백 반영</a:t>
            </a:r>
            <a:r>
              <a:rPr lang="en-US" altLang="ko-KR" dirty="0"/>
              <a:t>, </a:t>
            </a:r>
            <a:r>
              <a:rPr lang="ko-KR" altLang="en-US" dirty="0"/>
              <a:t>발표자료 제작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50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https://sleepyti.me/ </a:t>
            </a:r>
            <a:r>
              <a:rPr lang="ko-KR" altLang="en-US" dirty="0"/>
              <a:t>를 참고했어요 를 쓸까요 말까요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474D-0AA7-4D54-BFE9-004B0F41005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24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9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4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5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6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AA5C-C857-4E1D-8A88-5F3B548061F8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2AF5-8795-406D-9E6C-A7712FEC6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5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8903AA5C-C857-4E1D-8A88-5F3B548061F8}" type="datetimeFigureOut">
              <a:rPr lang="ko-KR" altLang="en-US" smtClean="0"/>
              <a:pPr/>
              <a:t>2019-12-05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B62AF5-8795-406D-9E6C-A7712FEC69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79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936620" y="4221088"/>
            <a:ext cx="527076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92000" y="4293096"/>
            <a:ext cx="3960000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 | 2018104830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윤동주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| 2016102001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itchFamily="50" charset="-127"/>
                <a:ea typeface="나눔스퀘어" pitchFamily="50" charset="-127"/>
              </a:rPr>
              <a:t>최한솔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43708" y="2348880"/>
            <a:ext cx="5256584" cy="1803395"/>
            <a:chOff x="2411760" y="2348880"/>
            <a:chExt cx="5256584" cy="1803395"/>
          </a:xfrm>
        </p:grpSpPr>
        <p:sp>
          <p:nvSpPr>
            <p:cNvPr id="4" name="TextBox 3"/>
            <p:cNvSpPr txBox="1"/>
            <p:nvPr/>
          </p:nvSpPr>
          <p:spPr>
            <a:xfrm>
              <a:off x="2411760" y="2705725"/>
              <a:ext cx="3888432" cy="144655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800" dirty="0" err="1">
                  <a:latin typeface="Tmon몬소리 Black" panose="02000A03000000000000" charset="-127"/>
                  <a:ea typeface="Tmon몬소리 Black" panose="02000A03000000000000" charset="-127"/>
                  <a:cs typeface="Cul De Sac" pitchFamily="2" charset="0"/>
                </a:rPr>
                <a:t>꿀잠봇</a:t>
              </a:r>
              <a:endParaRPr lang="ko-KR" altLang="en-US" sz="8800" dirty="0">
                <a:latin typeface="Tmon몬소리 Black" panose="02000A03000000000000" charset="-127"/>
                <a:ea typeface="Tmon몬소리 Black" panose="02000A03000000000000" charset="-127"/>
                <a:cs typeface="Cul De Sac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68144" y="2759361"/>
              <a:ext cx="1800200" cy="120032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오픈소스</a:t>
              </a:r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</a:t>
              </a:r>
            </a:p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19 - 2</a:t>
              </a:r>
            </a:p>
            <a:p>
              <a:r>
                <a:rPr lang="ko-KR" altLang="en-US" sz="2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텀프로젝트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3743920" y="2348880"/>
              <a:ext cx="108000" cy="108000"/>
            </a:xfrm>
            <a:prstGeom prst="ellipse">
              <a:avLst/>
            </a:prstGeom>
            <a:solidFill>
              <a:srgbClr val="EE8E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4067944" y="2492896"/>
              <a:ext cx="144016" cy="14401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220072" y="2420888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8616"/>
            <a:ext cx="9180512" cy="6866616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6"/>
          <p:cNvGrpSpPr/>
          <p:nvPr/>
        </p:nvGrpSpPr>
        <p:grpSpPr>
          <a:xfrm>
            <a:off x="5627895" y="0"/>
            <a:ext cx="2562253" cy="6858000"/>
            <a:chOff x="6444205" y="0"/>
            <a:chExt cx="2160243" cy="6858000"/>
          </a:xfrm>
          <a:solidFill>
            <a:srgbClr val="002060"/>
          </a:solidFill>
          <a:scene3d>
            <a:camera prst="perspectiveFront"/>
            <a:lightRig rig="threePt" dir="t"/>
          </a:scene3d>
        </p:grpSpPr>
        <p:sp>
          <p:nvSpPr>
            <p:cNvPr id="13" name="직사각형 12"/>
            <p:cNvSpPr/>
            <p:nvPr/>
          </p:nvSpPr>
          <p:spPr>
            <a:xfrm>
              <a:off x="6444208" y="0"/>
              <a:ext cx="2160240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3436" y="1940639"/>
              <a:ext cx="11101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4</a:t>
              </a:r>
              <a:endParaRPr lang="ko-KR" altLang="en-US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4205" y="3595663"/>
              <a:ext cx="2141015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향후 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78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향후 </a:t>
              </a:r>
              <a:r>
                <a:rPr lang="ko-KR" altLang="en-US" sz="2800" dirty="0">
                  <a:solidFill>
                    <a:srgbClr val="002060"/>
                  </a:solidFill>
                  <a:latin typeface="Tmon몬소리 Black" pitchFamily="2" charset="-127"/>
                  <a:ea typeface="Tmon몬소리 Black" pitchFamily="2" charset="-127"/>
                </a:rPr>
                <a:t>과제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한계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극복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how?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" y="5661248"/>
            <a:ext cx="8100000" cy="72000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3688" y="5805264"/>
            <a:ext cx="795600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인문학자와 생물학자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그들의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만의 새로운 대담</a:t>
            </a:r>
          </a:p>
        </p:txBody>
      </p:sp>
    </p:spTree>
    <p:extLst>
      <p:ext uri="{BB962C8B-B14F-4D97-AF65-F5344CB8AC3E}">
        <p14:creationId xmlns:p14="http://schemas.microsoft.com/office/powerpoint/2010/main" val="245822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2952512" y="3465080"/>
            <a:ext cx="6228000" cy="684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592000" y="3284984"/>
            <a:ext cx="3960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3528000"/>
            <a:ext cx="572464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    + </a:t>
            </a:r>
            <a:r>
              <a:rPr lang="ko-KR" altLang="en-US" sz="2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149842" y="2231498"/>
            <a:ext cx="2844316" cy="971080"/>
            <a:chOff x="2987824" y="2424821"/>
            <a:chExt cx="2844316" cy="971080"/>
          </a:xfrm>
        </p:grpSpPr>
        <p:sp>
          <p:nvSpPr>
            <p:cNvPr id="15" name="TextBox 14"/>
            <p:cNvSpPr txBox="1"/>
            <p:nvPr/>
          </p:nvSpPr>
          <p:spPr>
            <a:xfrm>
              <a:off x="2987824" y="2564904"/>
              <a:ext cx="1872208" cy="830997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err="1">
                  <a:latin typeface="Tmon몬소리 Black" pitchFamily="2" charset="-127"/>
                  <a:ea typeface="Tmon몬소리 Black" pitchFamily="2" charset="-127"/>
                  <a:cs typeface="Cul De Sac" pitchFamily="2" charset="0"/>
                </a:rPr>
                <a:t>꿀잠봇</a:t>
              </a:r>
              <a:endParaRPr lang="ko-KR" altLang="en-US" sz="4800" dirty="0">
                <a:latin typeface="Tmon몬소리 Black" pitchFamily="2" charset="-127"/>
                <a:ea typeface="Tmon몬소리 Black" pitchFamily="2" charset="-127"/>
                <a:cs typeface="Cul De Sac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5967" y="2596455"/>
              <a:ext cx="1116173" cy="6924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오픈소스</a:t>
              </a:r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E8E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</a:t>
              </a:r>
            </a:p>
            <a:p>
              <a:r>
                <a:rPr lang="en-US" altLang="ko-KR" sz="1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19 - 2</a:t>
              </a:r>
            </a:p>
            <a:p>
              <a:r>
                <a:rPr lang="ko-KR" altLang="en-US" sz="1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텀프로젝트</a:t>
              </a:r>
              <a:endPara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491832" y="2424821"/>
              <a:ext cx="72000" cy="72000"/>
            </a:xfrm>
            <a:prstGeom prst="ellipse">
              <a:avLst/>
            </a:prstGeom>
            <a:solidFill>
              <a:srgbClr val="EE8E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635848" y="249289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355928" y="245211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76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4" y="-243408"/>
            <a:ext cx="9144000" cy="367240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99592" y="3726324"/>
            <a:ext cx="3528392" cy="792088"/>
            <a:chOff x="1043608" y="3645024"/>
            <a:chExt cx="3528392" cy="792088"/>
          </a:xfrm>
          <a:scene3d>
            <a:camera prst="orthographicFront"/>
            <a:lightRig rig="threePt" dir="t"/>
          </a:scene3d>
        </p:grpSpPr>
        <p:sp>
          <p:nvSpPr>
            <p:cNvPr id="12" name="TextBox 11"/>
            <p:cNvSpPr txBox="1"/>
            <p:nvPr/>
          </p:nvSpPr>
          <p:spPr>
            <a:xfrm>
              <a:off x="1043608" y="3645024"/>
              <a:ext cx="1512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rPr>
                <a:t>1</a:t>
              </a:r>
              <a:endPara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5656" y="3913892"/>
              <a:ext cx="3096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Tmon몬소리 Black" pitchFamily="2" charset="-127"/>
                  <a:ea typeface="Tmon몬소리 Black" pitchFamily="2" charset="-127"/>
                </a:rPr>
                <a:t>동기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34596" y="5166484"/>
            <a:ext cx="3744416" cy="1142836"/>
            <a:chOff x="1331640" y="5166484"/>
            <a:chExt cx="3744416" cy="1142836"/>
          </a:xfrm>
        </p:grpSpPr>
        <p:sp>
          <p:nvSpPr>
            <p:cNvPr id="16" name="TextBox 15"/>
            <p:cNvSpPr txBox="1"/>
            <p:nvPr/>
          </p:nvSpPr>
          <p:spPr>
            <a:xfrm>
              <a:off x="1331640" y="5166484"/>
              <a:ext cx="1512168" cy="769441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Tmon몬소리 Black" pitchFamily="2" charset="-127"/>
                  <a:ea typeface="Tmon몬소리 Black" pitchFamily="2" charset="-127"/>
                </a:rPr>
                <a:t>3</a:t>
              </a:r>
              <a:endParaRPr lang="ko-KR" altLang="en-US" sz="44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35696" y="5435352"/>
              <a:ext cx="2592288" cy="52322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008000"/>
                  </a:solidFill>
                  <a:latin typeface="Tmon몬소리 Black" pitchFamily="2" charset="-127"/>
                  <a:ea typeface="Tmon몬소리 Black" pitchFamily="2" charset="-127"/>
                </a:rPr>
                <a:t>결과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7704" y="6001543"/>
              <a:ext cx="3168352" cy="307777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788024" y="3717032"/>
            <a:ext cx="4392488" cy="792088"/>
            <a:chOff x="4788024" y="3717032"/>
            <a:chExt cx="4392488" cy="792088"/>
          </a:xfrm>
        </p:grpSpPr>
        <p:sp>
          <p:nvSpPr>
            <p:cNvPr id="20" name="TextBox 19"/>
            <p:cNvSpPr txBox="1"/>
            <p:nvPr/>
          </p:nvSpPr>
          <p:spPr>
            <a:xfrm>
              <a:off x="4788024" y="3717032"/>
              <a:ext cx="1512168" cy="769441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Tmon몬소리 Black" pitchFamily="2" charset="-127"/>
                  <a:ea typeface="Tmon몬소리 Black" pitchFamily="2" charset="-127"/>
                </a:rPr>
                <a:t>2</a:t>
              </a:r>
              <a:endParaRPr lang="ko-KR" altLang="en-US" sz="44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20072" y="3985900"/>
              <a:ext cx="3960440" cy="523220"/>
            </a:xfrm>
            <a:prstGeom prst="rect">
              <a:avLst/>
            </a:prstGeom>
            <a:noFill/>
            <a:scene3d>
              <a:camera prst="perspectiveFron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defRPr>
              </a:lvl1pPr>
            </a:lstStyle>
            <a:p>
              <a:r>
                <a:rPr lang="ko-KR" altLang="en-US" dirty="0"/>
                <a:t> 프로젝트 </a:t>
              </a:r>
              <a:r>
                <a:rPr lang="ko-KR" altLang="en-US" dirty="0">
                  <a:solidFill>
                    <a:srgbClr val="EE8E00"/>
                  </a:solidFill>
                </a:rPr>
                <a:t>소개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48064" y="5157192"/>
            <a:ext cx="3302767" cy="792088"/>
            <a:chOff x="4860032" y="5157192"/>
            <a:chExt cx="3096344" cy="792088"/>
          </a:xfrm>
          <a:scene3d>
            <a:camera prst="perspectiveFront"/>
            <a:lightRig rig="threePt" dir="t"/>
          </a:scene3d>
        </p:grpSpPr>
        <p:sp>
          <p:nvSpPr>
            <p:cNvPr id="24" name="TextBox 23"/>
            <p:cNvSpPr txBox="1"/>
            <p:nvPr/>
          </p:nvSpPr>
          <p:spPr>
            <a:xfrm>
              <a:off x="4860032" y="5157192"/>
              <a:ext cx="1512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Tmon몬소리 Black" pitchFamily="2" charset="-127"/>
                  <a:ea typeface="Tmon몬소리 Black" pitchFamily="2" charset="-127"/>
                </a:rPr>
                <a:t>4</a:t>
              </a:r>
              <a:endParaRPr lang="ko-KR" altLang="en-US" sz="44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64088" y="5426060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향후 </a:t>
              </a:r>
              <a:r>
                <a:rPr lang="ko-KR" altLang="en-US" sz="2800" dirty="0">
                  <a:solidFill>
                    <a:srgbClr val="002060"/>
                  </a:solidFill>
                  <a:latin typeface="Tmon몬소리 Black" pitchFamily="2" charset="-127"/>
                  <a:ea typeface="Tmon몬소리 Black" pitchFamily="2" charset="-127"/>
                </a:rPr>
                <a:t>과제</a:t>
              </a: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043608" y="2545740"/>
            <a:ext cx="2664296" cy="595228"/>
            <a:chOff x="35496" y="2689756"/>
            <a:chExt cx="2664296" cy="595228"/>
          </a:xfrm>
        </p:grpSpPr>
        <p:sp>
          <p:nvSpPr>
            <p:cNvPr id="9" name="TextBox 8"/>
            <p:cNvSpPr txBox="1"/>
            <p:nvPr/>
          </p:nvSpPr>
          <p:spPr>
            <a:xfrm>
              <a:off x="107504" y="2689756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5496" y="3284984"/>
              <a:ext cx="2339752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9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-8616"/>
            <a:ext cx="9180512" cy="686661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5576" y="0"/>
            <a:ext cx="2562253" cy="6858000"/>
            <a:chOff x="6444205" y="0"/>
            <a:chExt cx="2160243" cy="6858000"/>
          </a:xfrm>
        </p:grpSpPr>
        <p:sp>
          <p:nvSpPr>
            <p:cNvPr id="9" name="직사각형 8"/>
            <p:cNvSpPr/>
            <p:nvPr/>
          </p:nvSpPr>
          <p:spPr>
            <a:xfrm>
              <a:off x="6444208" y="0"/>
              <a:ext cx="2160240" cy="685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3436" y="1916832"/>
              <a:ext cx="11101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1</a:t>
              </a:r>
              <a:endParaRPr lang="ko-KR" altLang="en-US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44205" y="3429000"/>
              <a:ext cx="214101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프로젝트</a:t>
              </a:r>
              <a:endPara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endParaRPr>
            </a:p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동기</a:t>
              </a:r>
              <a:endPara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33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Tmon몬소리 Black" pitchFamily="2" charset="-127"/>
                  <a:ea typeface="Tmon몬소리 Black" pitchFamily="2" charset="-127"/>
                </a:rPr>
                <a:t>동기</a:t>
              </a:r>
              <a:endParaRPr lang="ko-KR" altLang="en-US" sz="2800" dirty="0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현대인에게 수면의 의미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  <a:alpha val="79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43608" y="4953362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하면 조금이라도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잘 수 있을까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/>
          <p:cNvGrpSpPr>
            <a:grpSpLocks noChangeAspect="1"/>
          </p:cNvGrpSpPr>
          <p:nvPr/>
        </p:nvGrpSpPr>
        <p:grpSpPr>
          <a:xfrm>
            <a:off x="1403648" y="2412432"/>
            <a:ext cx="6264695" cy="2237120"/>
            <a:chOff x="1115616" y="1628800"/>
            <a:chExt cx="6949896" cy="2534793"/>
          </a:xfrm>
          <a:scene3d>
            <a:camera prst="perspectiveFront"/>
            <a:lightRig rig="threePt" dir="t"/>
          </a:scene3d>
        </p:grpSpPr>
        <p:sp>
          <p:nvSpPr>
            <p:cNvPr id="32" name="TextBox 31"/>
            <p:cNvSpPr txBox="1"/>
            <p:nvPr/>
          </p:nvSpPr>
          <p:spPr>
            <a:xfrm>
              <a:off x="1691680" y="3501008"/>
              <a:ext cx="1080120" cy="66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67944" y="3501007"/>
              <a:ext cx="1080120" cy="66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200" dirty="0">
                <a:solidFill>
                  <a:srgbClr val="EE8E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15616" y="1628800"/>
              <a:ext cx="6949896" cy="1886139"/>
              <a:chOff x="1115616" y="2132856"/>
              <a:chExt cx="6949896" cy="1886139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3707904" y="2132856"/>
                <a:ext cx="1800200" cy="1872208"/>
              </a:xfrm>
              <a:prstGeom prst="ellipse">
                <a:avLst/>
              </a:prstGeom>
              <a:solidFill>
                <a:srgbClr val="D7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현대인의 수면 시간 부족</a:t>
                </a: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1115616" y="2132856"/>
                <a:ext cx="6949896" cy="1886139"/>
                <a:chOff x="1115616" y="2132856"/>
                <a:chExt cx="6949896" cy="1886139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6265313" y="2146787"/>
                  <a:ext cx="1800199" cy="1872208"/>
                </a:xfrm>
                <a:prstGeom prst="ellipse">
                  <a:avLst/>
                </a:prstGeom>
                <a:solidFill>
                  <a:srgbClr val="D74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현대인의</a:t>
                  </a:r>
                  <a:endPara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수면의 질</a:t>
                  </a:r>
                  <a:endPara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저하</a:t>
                  </a:r>
                  <a:endPara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1115616" y="2132856"/>
                  <a:ext cx="1800200" cy="1872208"/>
                </a:xfrm>
                <a:prstGeom prst="ellipse">
                  <a:avLst/>
                </a:prstGeom>
                <a:solidFill>
                  <a:srgbClr val="C0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수면의</a:t>
                  </a:r>
                  <a:endPara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중요성</a:t>
                  </a:r>
                </a:p>
              </p:txBody>
            </p:sp>
          </p:grp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2" name="십자형 1">
            <a:extLst>
              <a:ext uri="{FF2B5EF4-FFF2-40B4-BE49-F238E27FC236}">
                <a16:creationId xmlns:a16="http://schemas.microsoft.com/office/drawing/2014/main" id="{A23DB791-AFD7-4730-BD2B-3DA45866F63F}"/>
              </a:ext>
            </a:extLst>
          </p:cNvPr>
          <p:cNvSpPr/>
          <p:nvPr/>
        </p:nvSpPr>
        <p:spPr>
          <a:xfrm>
            <a:off x="3131840" y="2996952"/>
            <a:ext cx="504056" cy="523220"/>
          </a:xfrm>
          <a:prstGeom prst="plus">
            <a:avLst>
              <a:gd name="adj" fmla="val 39090"/>
            </a:avLst>
          </a:prstGeom>
          <a:noFill/>
          <a:ln>
            <a:solidFill>
              <a:srgbClr val="D9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4FA680A2-893F-4AB6-8135-688A2DDA5B42}"/>
              </a:ext>
            </a:extLst>
          </p:cNvPr>
          <p:cNvSpPr/>
          <p:nvPr/>
        </p:nvSpPr>
        <p:spPr>
          <a:xfrm>
            <a:off x="5453852" y="2994731"/>
            <a:ext cx="504056" cy="523220"/>
          </a:xfrm>
          <a:prstGeom prst="plus">
            <a:avLst>
              <a:gd name="adj" fmla="val 39090"/>
            </a:avLst>
          </a:prstGeom>
          <a:noFill/>
          <a:ln>
            <a:solidFill>
              <a:srgbClr val="D9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EFDABDD-D61C-4440-8976-D3A24345C7FB}"/>
              </a:ext>
            </a:extLst>
          </p:cNvPr>
          <p:cNvSpPr/>
          <p:nvPr/>
        </p:nvSpPr>
        <p:spPr>
          <a:xfrm rot="8222855">
            <a:off x="5213484" y="4071933"/>
            <a:ext cx="1357000" cy="502263"/>
          </a:xfrm>
          <a:prstGeom prst="rightArrow">
            <a:avLst>
              <a:gd name="adj1" fmla="val 23601"/>
              <a:gd name="adj2" fmla="val 62759"/>
            </a:avLst>
          </a:prstGeom>
          <a:noFill/>
          <a:ln>
            <a:solidFill>
              <a:srgbClr val="D9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87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-8616"/>
            <a:ext cx="9180512" cy="6866616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6"/>
          <p:cNvGrpSpPr/>
          <p:nvPr/>
        </p:nvGrpSpPr>
        <p:grpSpPr>
          <a:xfrm>
            <a:off x="5627895" y="0"/>
            <a:ext cx="2562253" cy="6858000"/>
            <a:chOff x="6444205" y="0"/>
            <a:chExt cx="2160243" cy="6858000"/>
          </a:xfrm>
          <a:scene3d>
            <a:camera prst="perspectiveFront"/>
            <a:lightRig rig="threePt" dir="t"/>
          </a:scene3d>
        </p:grpSpPr>
        <p:sp>
          <p:nvSpPr>
            <p:cNvPr id="13" name="직사각형 12"/>
            <p:cNvSpPr/>
            <p:nvPr/>
          </p:nvSpPr>
          <p:spPr>
            <a:xfrm>
              <a:off x="6444208" y="0"/>
              <a:ext cx="2160240" cy="6858000"/>
            </a:xfrm>
            <a:prstGeom prst="rect">
              <a:avLst/>
            </a:prstGeom>
            <a:solidFill>
              <a:srgbClr val="EE8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3436" y="2012647"/>
              <a:ext cx="11101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2</a:t>
              </a:r>
              <a:endParaRPr lang="ko-KR" altLang="en-US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4205" y="3422610"/>
              <a:ext cx="214101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프로젝트</a:t>
              </a:r>
              <a:endParaRPr lang="en-US" altLang="ko-KR" sz="44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endParaRPr>
            </a:p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3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EE8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EE8E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소개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  <a:alpha val="79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조원 업무 분담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C5FF0D-E7AD-49CB-AD9E-7B1727483A63}"/>
              </a:ext>
            </a:extLst>
          </p:cNvPr>
          <p:cNvSpPr txBox="1"/>
          <p:nvPr/>
        </p:nvSpPr>
        <p:spPr>
          <a:xfrm>
            <a:off x="2088480" y="5517232"/>
            <a:ext cx="862584" cy="33855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윤동주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0CAA5-3C70-4217-9B08-47607B214F8E}"/>
              </a:ext>
            </a:extLst>
          </p:cNvPr>
          <p:cNvSpPr txBox="1"/>
          <p:nvPr/>
        </p:nvSpPr>
        <p:spPr>
          <a:xfrm>
            <a:off x="6192938" y="5517232"/>
            <a:ext cx="862584" cy="33855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최한솔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5D3911-F141-4ECF-AD30-F411BBF6D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924" r="96756">
                        <a14:foregroundMark x1="24618" y1="23706" x2="21088" y2="28381"/>
                        <a14:foregroundMark x1="20324" y1="26043" x2="19752" y2="29716"/>
                        <a14:foregroundMark x1="20515" y1="24708" x2="18989" y2="29382"/>
                        <a14:foregroundMark x1="29198" y1="13022" x2="35305" y2="3005"/>
                        <a14:foregroundMark x1="80248" y1="18698" x2="87882" y2="14023"/>
                        <a14:foregroundMark x1="88263" y1="25042" x2="81775" y2="47245"/>
                        <a14:foregroundMark x1="81966" y1="61937" x2="84065" y2="65609"/>
                        <a14:foregroundMark x1="43893" y1="90317" x2="49237" y2="87646"/>
                        <a14:foregroundMark x1="76431" y1="96327" x2="76813" y2="99666"/>
                        <a14:backgroundMark x1="68321" y1="3339" x2="66603" y2="2671"/>
                        <a14:backgroundMark x1="81966" y1="9015" x2="79294" y2="8013"/>
                        <a14:backgroundMark x1="80630" y1="35392" x2="76431" y2="46578"/>
                        <a14:backgroundMark x1="31489" y1="2337" x2="35878" y2="0"/>
                        <a14:backgroundMark x1="68989" y1="7679" x2="64122" y2="1336"/>
                        <a14:backgroundMark x1="76240" y1="44073" x2="76240" y2="50584"/>
                        <a14:backgroundMark x1="64122" y1="2003" x2="62214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27" y="2096852"/>
            <a:ext cx="4661406" cy="26642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B6A574-F1EA-400F-A38F-A87202CFB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5899">
            <a:off x="-1147208" y="1185322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EE8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EE8E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소개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  <a:alpha val="79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CONCEPT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  <a:alpha val="79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059832" y="2060848"/>
                <a:ext cx="2554123" cy="4248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ctr">
                  <a:lnSpc>
                    <a:spcPct val="150000"/>
                  </a:lnSpc>
                  <a:defRPr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Light" pitchFamily="50" charset="-127"/>
                    <a:ea typeface="나눔스퀘어 Light" pitchFamily="50" charset="-127"/>
                  </a:defRPr>
                </a:lvl1pPr>
              </a:lstStyle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수면 시간↑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수면의 질↑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060848"/>
                <a:ext cx="2554123" cy="4248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1043608" y="5049256"/>
            <a:ext cx="8172024" cy="684000"/>
            <a:chOff x="1043608" y="5049256"/>
            <a:chExt cx="8172024" cy="684000"/>
          </a:xfrm>
        </p:grpSpPr>
        <p:sp>
          <p:nvSpPr>
            <p:cNvPr id="18" name="직사각형 17"/>
            <p:cNvSpPr/>
            <p:nvPr/>
          </p:nvSpPr>
          <p:spPr>
            <a:xfrm>
              <a:off x="1043608" y="5049256"/>
              <a:ext cx="8100000" cy="684000"/>
            </a:xfrm>
            <a:prstGeom prst="rect">
              <a:avLst/>
            </a:prstGeom>
            <a:solidFill>
              <a:srgbClr val="EE8E00">
                <a:alpha val="80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59632" y="5138028"/>
              <a:ext cx="795600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인문학자와 생물학자</a:t>
              </a:r>
              <a:r>
                <a: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그들의 </a:t>
              </a:r>
              <a:r>
                <a: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10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년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만의 새로운 대담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8430C5-6665-424B-BD72-AB079549EC09}"/>
              </a:ext>
            </a:extLst>
          </p:cNvPr>
          <p:cNvSpPr txBox="1"/>
          <p:nvPr/>
        </p:nvSpPr>
        <p:spPr>
          <a:xfrm>
            <a:off x="2195736" y="3429000"/>
            <a:ext cx="47921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사이클에 맞추어 자고 일어나는 것이 관건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12782F-A9CF-4DFA-AB0E-C128177FA2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02" b="93557" l="1989" r="95455">
                        <a14:foregroundMark x1="15909" y1="34174" x2="11364" y2="46779"/>
                        <a14:foregroundMark x1="62500" y1="85714" x2="75284" y2="79552"/>
                        <a14:foregroundMark x1="84375" y1="28852" x2="75852" y2="19608"/>
                        <a14:foregroundMark x1="48580" y1="48459" x2="52557" y2="53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4" y="2887016"/>
            <a:ext cx="1421914" cy="14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6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80512" cy="6885384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5576" y="0"/>
            <a:ext cx="2562253" cy="6858000"/>
            <a:chOff x="6444205" y="0"/>
            <a:chExt cx="2160243" cy="6858000"/>
          </a:xfrm>
        </p:grpSpPr>
        <p:sp>
          <p:nvSpPr>
            <p:cNvPr id="9" name="직사각형 8"/>
            <p:cNvSpPr/>
            <p:nvPr/>
          </p:nvSpPr>
          <p:spPr>
            <a:xfrm>
              <a:off x="6444208" y="0"/>
              <a:ext cx="2160240" cy="6858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3437" y="1988840"/>
              <a:ext cx="11101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3</a:t>
              </a:r>
              <a:endParaRPr lang="ko-KR" altLang="en-US" sz="72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44205" y="3425760"/>
              <a:ext cx="214101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프로젝트</a:t>
              </a:r>
              <a:endPara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endParaRPr>
            </a:p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Tmon몬소리 Black" pitchFamily="2" charset="-127"/>
                  <a:ea typeface="Tmon몬소리 Black" pitchFamily="2" charset="-127"/>
                </a:rPr>
                <a:t>결과</a:t>
              </a:r>
              <a:endParaRPr lang="en-US" altLang="ko-KR" sz="4800" dirty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74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11560" y="404664"/>
            <a:ext cx="6336704" cy="811252"/>
            <a:chOff x="611560" y="404664"/>
            <a:chExt cx="5256584" cy="811252"/>
          </a:xfrm>
          <a:scene3d>
            <a:camera prst="perspectiveFront"/>
            <a:lightRig rig="threePt" dir="t"/>
          </a:scene3d>
        </p:grpSpPr>
        <p:sp>
          <p:nvSpPr>
            <p:cNvPr id="27" name="직사각형 26"/>
            <p:cNvSpPr/>
            <p:nvPr/>
          </p:nvSpPr>
          <p:spPr>
            <a:xfrm>
              <a:off x="611560" y="404664"/>
              <a:ext cx="216024" cy="7920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692696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Tmon몬소리 Black" pitchFamily="2" charset="-127"/>
                  <a:ea typeface="Tmon몬소리 Black" pitchFamily="2" charset="-127"/>
                </a:rPr>
                <a:t>프로젝트 </a:t>
              </a:r>
              <a:r>
                <a:rPr lang="ko-KR" altLang="en-US" sz="2800" dirty="0">
                  <a:solidFill>
                    <a:srgbClr val="008000"/>
                  </a:solidFill>
                  <a:latin typeface="Tmon몬소리 Black" pitchFamily="2" charset="-127"/>
                  <a:ea typeface="Tmon몬소리 Black" pitchFamily="2" charset="-127"/>
                </a:rPr>
                <a:t>결과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584" y="404664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시연 영상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  <a:alpha val="79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04" y="6453384"/>
            <a:ext cx="396000" cy="396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391C99-FAEB-4EBE-A3D7-46CC6AB62999}"/>
              </a:ext>
            </a:extLst>
          </p:cNvPr>
          <p:cNvSpPr/>
          <p:nvPr/>
        </p:nvSpPr>
        <p:spPr>
          <a:xfrm>
            <a:off x="1511660" y="1988840"/>
            <a:ext cx="6120680" cy="3456384"/>
          </a:xfrm>
          <a:prstGeom prst="rect">
            <a:avLst/>
          </a:prstGeom>
          <a:solidFill>
            <a:srgbClr val="ACC77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69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281</Words>
  <Application>Microsoft Office PowerPoint</Application>
  <PresentationFormat>화면 슬라이드 쇼(4:3)</PresentationFormat>
  <Paragraphs>73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</vt:lpstr>
      <vt:lpstr>Cambria Math</vt:lpstr>
      <vt:lpstr>나눔스퀘어 ExtraBold</vt:lpstr>
      <vt:lpstr>Arial</vt:lpstr>
      <vt:lpstr>나눔스퀘어 Bold</vt:lpstr>
      <vt:lpstr>Tmon몬소리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Jinyeong Yun</cp:lastModifiedBy>
  <cp:revision>109</cp:revision>
  <dcterms:created xsi:type="dcterms:W3CDTF">2016-02-18T12:16:05Z</dcterms:created>
  <dcterms:modified xsi:type="dcterms:W3CDTF">2019-12-04T19:03:12Z</dcterms:modified>
</cp:coreProperties>
</file>