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2"/>
  </p:notesMasterIdLst>
  <p:sldIdLst>
    <p:sldId id="265" r:id="rId2"/>
    <p:sldId id="299" r:id="rId3"/>
    <p:sldId id="300" r:id="rId4"/>
    <p:sldId id="301" r:id="rId5"/>
    <p:sldId id="302" r:id="rId6"/>
    <p:sldId id="303" r:id="rId7"/>
    <p:sldId id="304" r:id="rId8"/>
    <p:sldId id="316" r:id="rId9"/>
    <p:sldId id="306" r:id="rId10"/>
    <p:sldId id="305" r:id="rId11"/>
    <p:sldId id="317" r:id="rId12"/>
    <p:sldId id="318" r:id="rId13"/>
    <p:sldId id="307" r:id="rId14"/>
    <p:sldId id="308" r:id="rId15"/>
    <p:sldId id="310" r:id="rId16"/>
    <p:sldId id="319" r:id="rId17"/>
    <p:sldId id="309" r:id="rId18"/>
    <p:sldId id="311" r:id="rId19"/>
    <p:sldId id="312" r:id="rId20"/>
    <p:sldId id="313" r:id="rId21"/>
    <p:sldId id="314" r:id="rId22"/>
    <p:sldId id="315" r:id="rId23"/>
    <p:sldId id="322" r:id="rId24"/>
    <p:sldId id="258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8" r:id="rId36"/>
    <p:sldId id="333" r:id="rId37"/>
    <p:sldId id="334" r:id="rId38"/>
    <p:sldId id="335" r:id="rId39"/>
    <p:sldId id="336" r:id="rId40"/>
    <p:sldId id="33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C866D-70A0-4266-B5E2-6C6468651144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457C-C642-4A42-98D8-FBEDCD3E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22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2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76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56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2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1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24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4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76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60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6025b75743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6025b75743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59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993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644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64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315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906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40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989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903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063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8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25b757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025b757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052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79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9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976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231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744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164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746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2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3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65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6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0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35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39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73997" y="2642600"/>
            <a:ext cx="6844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4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3997" y="5176200"/>
            <a:ext cx="684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71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37600" y="1926067"/>
            <a:ext cx="12267200" cy="49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>
            <a:off x="-37600" y="6242200"/>
            <a:ext cx="11300000" cy="616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/>
          <p:nvPr/>
        </p:nvSpPr>
        <p:spPr>
          <a:xfrm>
            <a:off x="11262400" y="6242200"/>
            <a:ext cx="997600" cy="616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8651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7589136" y="2505567"/>
            <a:ext cx="3213200" cy="30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11827200" y="1259167"/>
            <a:ext cx="364800" cy="55988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2"/>
          <p:cNvSpPr/>
          <p:nvPr/>
        </p:nvSpPr>
        <p:spPr>
          <a:xfrm>
            <a:off x="11827200" y="0"/>
            <a:ext cx="364800" cy="1346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48045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2"/>
          </p:nvPr>
        </p:nvSpPr>
        <p:spPr>
          <a:xfrm>
            <a:off x="1877836" y="4326767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877831" y="4829504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3"/>
          </p:nvPr>
        </p:nvSpPr>
        <p:spPr>
          <a:xfrm>
            <a:off x="7252969" y="4326767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7252964" y="4829504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995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TITLE + BULLET POINTS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1175433" y="2428600"/>
            <a:ext cx="4340000" cy="3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1772900" y="1968500"/>
            <a:ext cx="419200" cy="38988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697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 + THREE COLUMNS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387400"/>
            <a:ext cx="6242800" cy="608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960016" y="3463733"/>
            <a:ext cx="2512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960016" y="3966467"/>
            <a:ext cx="2512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960016" y="1993317"/>
            <a:ext cx="2512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960016" y="2496051"/>
            <a:ext cx="2512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960016" y="4934133"/>
            <a:ext cx="2512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960016" y="5436867"/>
            <a:ext cx="2512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108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1217436" y="4326767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556433" y="4829500"/>
            <a:ext cx="27220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7913364" y="4326767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7913367" y="4829500"/>
            <a:ext cx="27220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1217436" y="2688467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556433" y="3191200"/>
            <a:ext cx="27220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7913364" y="2688467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7913367" y="3191200"/>
            <a:ext cx="27220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1772800" y="1968500"/>
            <a:ext cx="419200" cy="38988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6"/>
          <p:cNvSpPr/>
          <p:nvPr/>
        </p:nvSpPr>
        <p:spPr>
          <a:xfrm>
            <a:off x="11772800" y="1968500"/>
            <a:ext cx="312400" cy="38988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6"/>
          <p:cNvSpPr/>
          <p:nvPr/>
        </p:nvSpPr>
        <p:spPr>
          <a:xfrm>
            <a:off x="0" y="1968500"/>
            <a:ext cx="419200" cy="38988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95967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200" y="0"/>
            <a:ext cx="6096400" cy="6858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095800" y="0"/>
            <a:ext cx="6096400" cy="6858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062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49433" y="5015767"/>
            <a:ext cx="12341600" cy="184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8"/>
          <p:cNvSpPr/>
          <p:nvPr/>
        </p:nvSpPr>
        <p:spPr>
          <a:xfrm>
            <a:off x="-219167" y="4620500"/>
            <a:ext cx="5058400" cy="39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9292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 + TWO COLUMNS 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877831" y="5112071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252964" y="2089471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081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TITLE + BIG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2613600" y="3346867"/>
            <a:ext cx="69648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4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3693233" y="4372300"/>
            <a:ext cx="50856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897500"/>
            <a:ext cx="2224000" cy="24636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20"/>
          <p:cNvSpPr/>
          <p:nvPr/>
        </p:nvSpPr>
        <p:spPr>
          <a:xfrm>
            <a:off x="9968000" y="2897500"/>
            <a:ext cx="2224000" cy="2463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53351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">
  <p:cSld name="TITLE + BIG TEXT 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60000" y="2247000"/>
            <a:ext cx="9000800" cy="4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30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2"/>
          </p:nvPr>
        </p:nvSpPr>
        <p:spPr>
          <a:xfrm>
            <a:off x="3406067" y="4813567"/>
            <a:ext cx="269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3674348" y="5214700"/>
            <a:ext cx="215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 idx="3"/>
          </p:nvPr>
        </p:nvSpPr>
        <p:spPr>
          <a:xfrm>
            <a:off x="5840675" y="4813567"/>
            <a:ext cx="269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6108955" y="5214700"/>
            <a:ext cx="215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ctrTitle" idx="5"/>
          </p:nvPr>
        </p:nvSpPr>
        <p:spPr>
          <a:xfrm>
            <a:off x="8275283" y="4813567"/>
            <a:ext cx="269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6"/>
          </p:nvPr>
        </p:nvSpPr>
        <p:spPr>
          <a:xfrm>
            <a:off x="8543563" y="5214700"/>
            <a:ext cx="215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7"/>
          </p:nvPr>
        </p:nvSpPr>
        <p:spPr>
          <a:xfrm>
            <a:off x="3406067" y="2714433"/>
            <a:ext cx="269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8"/>
          </p:nvPr>
        </p:nvSpPr>
        <p:spPr>
          <a:xfrm>
            <a:off x="3674348" y="3092213"/>
            <a:ext cx="21580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ctrTitle" idx="9"/>
          </p:nvPr>
        </p:nvSpPr>
        <p:spPr>
          <a:xfrm>
            <a:off x="5840675" y="2714433"/>
            <a:ext cx="269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3"/>
          </p:nvPr>
        </p:nvSpPr>
        <p:spPr>
          <a:xfrm>
            <a:off x="6108955" y="3092213"/>
            <a:ext cx="21580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14"/>
          </p:nvPr>
        </p:nvSpPr>
        <p:spPr>
          <a:xfrm>
            <a:off x="8275283" y="2714433"/>
            <a:ext cx="269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5"/>
          </p:nvPr>
        </p:nvSpPr>
        <p:spPr>
          <a:xfrm>
            <a:off x="8543563" y="3092213"/>
            <a:ext cx="2158000" cy="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81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THANKS&amp;CREDI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630400" y="2416533"/>
            <a:ext cx="893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630400" y="3046267"/>
            <a:ext cx="50856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630400" y="4954700"/>
            <a:ext cx="36708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2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2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12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12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12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41938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TITLE + BULLET POINTS 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926717" y="1710200"/>
            <a:ext cx="4974000" cy="3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000"/>
              <a:buFont typeface="Questrial"/>
              <a:buChar char="■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6291268" y="1710200"/>
            <a:ext cx="4974000" cy="3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000"/>
              <a:buFont typeface="Questrial"/>
              <a:buChar char="■"/>
              <a:defRPr sz="1333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11878000" y="0"/>
            <a:ext cx="314000" cy="39604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3"/>
          <p:cNvSpPr/>
          <p:nvPr/>
        </p:nvSpPr>
        <p:spPr>
          <a:xfrm>
            <a:off x="11878000" y="4367300"/>
            <a:ext cx="314000" cy="419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2129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1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78C9-8447-4CEE-BAE8-F6BCFB2987BF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A356-CC6A-4F04-964B-A406A3508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5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264937" y="1606033"/>
            <a:ext cx="1111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461333" y="1606033"/>
            <a:ext cx="521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461340" y="2007167"/>
            <a:ext cx="312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264937" y="2524308"/>
            <a:ext cx="1111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461333" y="2524307"/>
            <a:ext cx="521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461340" y="2925440"/>
            <a:ext cx="312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264937" y="3442583"/>
            <a:ext cx="1111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461333" y="3442579"/>
            <a:ext cx="521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461340" y="3843712"/>
            <a:ext cx="312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264937" y="4360857"/>
            <a:ext cx="1111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461333" y="4360852"/>
            <a:ext cx="521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461340" y="4761985"/>
            <a:ext cx="312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264937" y="5279132"/>
            <a:ext cx="1111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461333" y="5279124"/>
            <a:ext cx="5218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461340" y="5680257"/>
            <a:ext cx="312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36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264805" y="2607164"/>
            <a:ext cx="3768400" cy="30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467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37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990767" y="7600"/>
            <a:ext cx="4201200" cy="778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0" y="6161000"/>
            <a:ext cx="4728400" cy="2096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3592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602021" y="3553400"/>
            <a:ext cx="2567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602017" y="4056135"/>
            <a:ext cx="2567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4812201" y="3553400"/>
            <a:ext cx="2567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4812197" y="4056135"/>
            <a:ext cx="2567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8022381" y="3553400"/>
            <a:ext cx="2567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8022377" y="4056135"/>
            <a:ext cx="25676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333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1402667" y="5986500"/>
            <a:ext cx="789200" cy="52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>
            <a:off x="0" y="5986500"/>
            <a:ext cx="11488800" cy="52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5044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 + BULLET POINTS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674533" y="2428600"/>
            <a:ext cx="4340000" cy="3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1878000" y="0"/>
            <a:ext cx="314000" cy="39604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0" y="2897600"/>
            <a:ext cx="314000" cy="3960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955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527600" y="826033"/>
            <a:ext cx="8950800" cy="55328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8"/>
          <p:cNvSpPr/>
          <p:nvPr/>
        </p:nvSpPr>
        <p:spPr>
          <a:xfrm>
            <a:off x="6369967" y="2174400"/>
            <a:ext cx="5870000" cy="37776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620600" y="4043833"/>
            <a:ext cx="89508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7510200" y="4664037"/>
            <a:ext cx="3061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8996200" y="2822628"/>
            <a:ext cx="15752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7380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11402667" y="5986500"/>
            <a:ext cx="789200" cy="5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/>
          <p:nvPr/>
        </p:nvSpPr>
        <p:spPr>
          <a:xfrm>
            <a:off x="0" y="5986500"/>
            <a:ext cx="11488800" cy="52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0111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32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32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93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142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0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2673997" y="3503106"/>
            <a:ext cx="68440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빅데이터 프로그래밍</a:t>
            </a:r>
            <a:br>
              <a:rPr lang="en-US" altLang="ko-KR">
                <a:solidFill>
                  <a:srgbClr val="FFFFFF"/>
                </a:solidFill>
              </a:rPr>
            </a:br>
            <a:r>
              <a:rPr lang="ko-KR" altLang="en-US">
                <a:solidFill>
                  <a:srgbClr val="FFFFFF"/>
                </a:solidFill>
              </a:rPr>
              <a:t> 보고서</a:t>
            </a:r>
            <a:br>
              <a:rPr lang="ko-KR" alt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2673997" y="5554300"/>
            <a:ext cx="68440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ko-KR" sz="1600">
                <a:solidFill>
                  <a:srgbClr val="FFFFFF"/>
                </a:solidFill>
              </a:rPr>
              <a:t>1871183 </a:t>
            </a:r>
            <a:r>
              <a:rPr lang="ko-KR" altLang="en-US" sz="1600">
                <a:solidFill>
                  <a:srgbClr val="FFFFFF"/>
                </a:solidFill>
              </a:rPr>
              <a:t>이동준</a:t>
            </a:r>
            <a:endParaRPr lang="en-US" altLang="ko-KR" sz="1600">
              <a:solidFill>
                <a:srgbClr val="FFFFFF"/>
              </a:solidFill>
            </a:endParaRPr>
          </a:p>
        </p:txBody>
      </p:sp>
      <p:pic>
        <p:nvPicPr>
          <p:cNvPr id="1028" name="Picture 4" descr="EPL의 새로운 사자로고. 패치는?">
            <a:extLst>
              <a:ext uri="{FF2B5EF4-FFF2-40B4-BE49-F238E27FC236}">
                <a16:creationId xmlns:a16="http://schemas.microsoft.com/office/drawing/2014/main" id="{BBEA3D87-6C96-B65C-288D-FB4ED3EE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7" y="11803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구간변수 </a:t>
            </a:r>
            <a:r>
              <a:rPr lang="en-US" altLang="ko-KR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왜도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964" y="987769"/>
            <a:ext cx="4254836" cy="625878"/>
          </a:xfrm>
        </p:spPr>
        <p:txBody>
          <a:bodyPr/>
          <a:lstStyle/>
          <a:p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변수들의 왜도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3DC11399-A2D5-D7C3-28C8-9EB40CEF0F0F}"/>
              </a:ext>
            </a:extLst>
          </p:cNvPr>
          <p:cNvSpPr txBox="1">
            <a:spLocks/>
          </p:cNvSpPr>
          <p:nvPr/>
        </p:nvSpPr>
        <p:spPr>
          <a:xfrm>
            <a:off x="453996" y="4570434"/>
            <a:ext cx="5258882" cy="199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변수들 중 왜도 값이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+-3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넘어가는 변수가 </a:t>
            </a:r>
            <a:r>
              <a:rPr lang="en-US" altLang="ko-KR" b="0">
                <a:solidFill>
                  <a:srgbClr val="DC5641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assist, bonus, goals_Scored, penalties_saved, saves, threat</a:t>
            </a:r>
            <a:r>
              <a:rPr lang="ko-KR" altLang="en-US" b="0">
                <a:solidFill>
                  <a:schemeClr val="tx1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이므로 이 변수들은 로그 변환</a:t>
            </a:r>
            <a:endParaRPr lang="en-US" altLang="ko-KR" b="0">
              <a:solidFill>
                <a:schemeClr val="tx1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endParaRPr lang="ko-KR" altLang="en-US" ker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CF10AAEF-44E7-1538-AB52-63981DD4142B}"/>
              </a:ext>
            </a:extLst>
          </p:cNvPr>
          <p:cNvSpPr txBox="1">
            <a:spLocks/>
          </p:cNvSpPr>
          <p:nvPr/>
        </p:nvSpPr>
        <p:spPr>
          <a:xfrm>
            <a:off x="6795247" y="4897923"/>
            <a:ext cx="5149414" cy="9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그러나  로그 변환 후 </a:t>
            </a:r>
            <a:r>
              <a:rPr lang="en-US" altLang="ko-KR" kern="0">
                <a:solidFill>
                  <a:srgbClr val="DC56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threat </a:t>
            </a:r>
            <a:r>
              <a:rPr lang="ko-KR" altLang="en-US" kern="0">
                <a:solidFill>
                  <a:srgbClr val="DC56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빼고 모두 </a:t>
            </a:r>
            <a:r>
              <a:rPr lang="en-US" altLang="ko-KR" kern="0">
                <a:solidFill>
                  <a:srgbClr val="DC56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kern="0">
                <a:solidFill>
                  <a:srgbClr val="DC56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넘기므로 </a:t>
            </a:r>
            <a:r>
              <a:rPr lang="en-US" altLang="ko-KR" kern="0">
                <a:solidFill>
                  <a:srgbClr val="DC56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threat</a:t>
            </a:r>
            <a:r>
              <a:rPr lang="ko-KR" altLang="en-US" kern="0">
                <a:solidFill>
                  <a:srgbClr val="DC56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제외한 나머지 변수들은 분석에서 제외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C7C7E0-4A14-6959-F4BD-6099AE70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" y="1522170"/>
            <a:ext cx="4922947" cy="304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2614CE-DFD0-5CA8-497D-4846AB970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47" y="1514214"/>
            <a:ext cx="4564487" cy="33382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D06612D-3AC2-F25A-AD67-2C12771DB2F7}"/>
              </a:ext>
            </a:extLst>
          </p:cNvPr>
          <p:cNvCxnSpPr>
            <a:cxnSpLocks/>
          </p:cNvCxnSpPr>
          <p:nvPr/>
        </p:nvCxnSpPr>
        <p:spPr>
          <a:xfrm>
            <a:off x="5628894" y="3429000"/>
            <a:ext cx="108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CCDC43AD-3452-1B9E-A4ED-48E05E5A398A}"/>
              </a:ext>
            </a:extLst>
          </p:cNvPr>
          <p:cNvSpPr txBox="1">
            <a:spLocks/>
          </p:cNvSpPr>
          <p:nvPr/>
        </p:nvSpPr>
        <p:spPr>
          <a:xfrm>
            <a:off x="5544911" y="2963253"/>
            <a:ext cx="1250336" cy="42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로그변환</a:t>
            </a:r>
          </a:p>
        </p:txBody>
      </p:sp>
    </p:spTree>
    <p:extLst>
      <p:ext uri="{BB962C8B-B14F-4D97-AF65-F5344CB8AC3E}">
        <p14:creationId xmlns:p14="http://schemas.microsoft.com/office/powerpoint/2010/main" val="286020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구간변수 </a:t>
            </a:r>
            <a:r>
              <a:rPr lang="en-US" altLang="ko-KR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왜</a:t>
            </a:r>
            <a:r>
              <a:rPr lang="ko-KR" altLang="en-US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964" y="987769"/>
            <a:ext cx="4254836" cy="625878"/>
          </a:xfrm>
        </p:spPr>
        <p:txBody>
          <a:bodyPr/>
          <a:lstStyle/>
          <a:p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변수들의 로그 변환 후 왜도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4E103D-5B2D-6601-D923-1F852A1C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31" y="1613647"/>
            <a:ext cx="7253993" cy="4267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6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구간변수 </a:t>
            </a:r>
            <a:r>
              <a:rPr lang="en-US" altLang="ko-KR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척</a:t>
            </a:r>
            <a:r>
              <a:rPr lang="ko-KR" altLang="en-US" b="0" i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963" y="987769"/>
            <a:ext cx="7742107" cy="625878"/>
          </a:xfrm>
        </p:spPr>
        <p:txBody>
          <a:bodyPr/>
          <a:lstStyle/>
          <a:p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변수들의 척도는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+-10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넘기는게 없으므로 따로 조치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381692-F603-BED5-2A28-EEA53CD2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10" y="1591235"/>
            <a:ext cx="3934502" cy="30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-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시각화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964" y="987769"/>
            <a:ext cx="3689051" cy="931496"/>
          </a:xfrm>
        </p:spPr>
        <p:txBody>
          <a:bodyPr/>
          <a:lstStyle/>
          <a:p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구간변수 히스토그램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934D9C-53BB-25B3-80BC-CA31B2AC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9" y="1580338"/>
            <a:ext cx="10638442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구간 변수 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– </a:t>
            </a:r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시각화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이상값 제거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964" y="987769"/>
            <a:ext cx="3689051" cy="931496"/>
          </a:xfrm>
        </p:spPr>
        <p:txBody>
          <a:bodyPr/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구간변수 박스 플롯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FDC8F3-7335-319B-9335-4BAAB8F7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03" y="1631369"/>
            <a:ext cx="10546994" cy="3307367"/>
          </a:xfrm>
          <a:prstGeom prst="rect">
            <a:avLst/>
          </a:prstGeom>
        </p:spPr>
      </p:pic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E2908ACC-9328-4314-DBF0-230DF55D01FF}"/>
              </a:ext>
            </a:extLst>
          </p:cNvPr>
          <p:cNvSpPr txBox="1">
            <a:spLocks/>
          </p:cNvSpPr>
          <p:nvPr/>
        </p:nvSpPr>
        <p:spPr>
          <a:xfrm>
            <a:off x="989517" y="5226630"/>
            <a:ext cx="10306012" cy="104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위의 박스 폴롯을 보면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minutes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제외한 모든 변수에서 이상값이 존재하므로 이상값들을 제거 해줘야 한다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36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구간 변수 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– </a:t>
            </a:r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이상값 제거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28" y="880192"/>
            <a:ext cx="3689051" cy="931496"/>
          </a:xfrm>
        </p:spPr>
        <p:txBody>
          <a:bodyPr/>
          <a:lstStyle/>
          <a:p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가지 구간변수의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IQR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327D07-0AF7-3305-91CC-E6001FE1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8" y="1345940"/>
            <a:ext cx="9281964" cy="2514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EE0E61-948C-DF5A-4AAA-362F02BC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6" y="3993295"/>
            <a:ext cx="2575783" cy="23624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006F02-2004-AB1F-578C-601B68988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218" y="4088877"/>
            <a:ext cx="279678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구간 변수 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– </a:t>
            </a:r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이상값 제거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28" y="880192"/>
            <a:ext cx="3689051" cy="931496"/>
          </a:xfrm>
        </p:spPr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이상값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A67891-4ED4-8F66-4083-B29CB7E7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9" y="1345940"/>
            <a:ext cx="4168501" cy="2705334"/>
          </a:xfrm>
          <a:prstGeom prst="rect">
            <a:avLst/>
          </a:prstGeom>
        </p:spPr>
      </p:pic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D8A689D1-4D35-300B-C236-26215EF4B224}"/>
              </a:ext>
            </a:extLst>
          </p:cNvPr>
          <p:cNvSpPr txBox="1">
            <a:spLocks/>
          </p:cNvSpPr>
          <p:nvPr/>
        </p:nvSpPr>
        <p:spPr>
          <a:xfrm>
            <a:off x="811349" y="4257752"/>
            <a:ext cx="6799686" cy="93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행들이 제거되어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19097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개의 행들이 남아져있는것을 확인할 수 있다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73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구간 변수 </a:t>
            </a:r>
            <a:r>
              <a:rPr lang="en-US" altLang="ko-KR">
                <a:latin typeface="NanumGothic" panose="020D0604000000000000" pitchFamily="50" charset="-127"/>
                <a:ea typeface="NanumGothic" panose="020D0604000000000000" pitchFamily="50" charset="-127"/>
              </a:rPr>
              <a:t>– </a:t>
            </a:r>
            <a:r>
              <a:rPr lang="ko-KR" altLang="en-US">
                <a:latin typeface="NanumGothic" panose="020D0604000000000000" pitchFamily="50" charset="-127"/>
                <a:ea typeface="NanumGothic" panose="020D0604000000000000" pitchFamily="50" charset="-127"/>
              </a:rPr>
              <a:t>이상값 제거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28" y="880192"/>
            <a:ext cx="3689051" cy="931496"/>
          </a:xfrm>
        </p:spPr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구간변수 박스 플롯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7FAD24-5E8B-B108-9263-BB73BB87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26" y="1345940"/>
            <a:ext cx="9231803" cy="4337683"/>
          </a:xfrm>
          <a:prstGeom prst="rect">
            <a:avLst/>
          </a:prstGeom>
        </p:spPr>
      </p:pic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FBD6A83-1418-586F-0DAE-90539811869E}"/>
              </a:ext>
            </a:extLst>
          </p:cNvPr>
          <p:cNvSpPr txBox="1">
            <a:spLocks/>
          </p:cNvSpPr>
          <p:nvPr/>
        </p:nvSpPr>
        <p:spPr>
          <a:xfrm>
            <a:off x="2475453" y="5683623"/>
            <a:ext cx="6612554" cy="93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 그림을 보면 </a:t>
            </a:r>
            <a:r>
              <a:rPr lang="en-US" altLang="ko-KR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변수 모두 이상값의 조짐이 확인된다</a:t>
            </a:r>
            <a:r>
              <a:rPr lang="en-US" altLang="ko-KR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ker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34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구간변수의 상관계수 검토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28" y="880192"/>
            <a:ext cx="3689051" cy="931496"/>
          </a:xfrm>
        </p:spPr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상관계수 검토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0F27D212-3A11-8EED-FC08-7037FEAF2B8E}"/>
              </a:ext>
            </a:extLst>
          </p:cNvPr>
          <p:cNvSpPr txBox="1">
            <a:spLocks/>
          </p:cNvSpPr>
          <p:nvPr/>
        </p:nvSpPr>
        <p:spPr>
          <a:xfrm>
            <a:off x="877873" y="4195774"/>
            <a:ext cx="7459303" cy="93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 b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상관계수 </a:t>
            </a:r>
            <a:r>
              <a:rPr lang="en-US" altLang="ko-KR" b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0.7</a:t>
            </a:r>
            <a:r>
              <a:rPr lang="ko-KR" altLang="en-US" b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넘는 변수가 </a:t>
            </a:r>
            <a:r>
              <a:rPr lang="en-US" altLang="ko-KR" b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minutes</a:t>
            </a:r>
            <a:r>
              <a:rPr lang="ko-KR" altLang="en-US" b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b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total_points</a:t>
            </a:r>
            <a:r>
              <a:rPr lang="ko-KR" altLang="en-US" b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제외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DE83F3-3B4E-0B6E-5BD3-2B145989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53" y="1345941"/>
            <a:ext cx="6297734" cy="26433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71F2031-042A-CAD9-1D1D-ADA6BAF93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29" y="4678127"/>
            <a:ext cx="4863871" cy="20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4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구간변수 </a:t>
            </a:r>
            <a:r>
              <a:rPr lang="en-US" altLang="ko-KR"/>
              <a:t>t-</a:t>
            </a:r>
            <a:r>
              <a:rPr lang="ko-KR" altLang="en-US"/>
              <a:t>검정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887" y="5429296"/>
            <a:ext cx="7958454" cy="931496"/>
          </a:xfrm>
        </p:spPr>
        <p:txBody>
          <a:bodyPr/>
          <a:lstStyle/>
          <a:p>
            <a:pPr marL="203195" indent="0">
              <a:buNone/>
            </a:pP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0.05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큰 값이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team_a_score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team_h_score 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이기 떄문에 이 두 변수는  타겟변수인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creativity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영향을 미칠 가능성이 낮다고 볼 수 있다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F1B26C-ABB9-580A-EA21-8C7C64CA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7" y="905839"/>
            <a:ext cx="5502117" cy="4336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43EE5F-9A9D-91FF-A397-F284046F5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05839"/>
            <a:ext cx="5593565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9"/>
          <p:cNvSpPr txBox="1">
            <a:spLocks noGrp="1"/>
          </p:cNvSpPr>
          <p:nvPr>
            <p:ph type="ctrTitle"/>
          </p:nvPr>
        </p:nvSpPr>
        <p:spPr>
          <a:xfrm>
            <a:off x="858833" y="826067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제기</a:t>
            </a:r>
            <a:endParaRPr/>
          </a:p>
        </p:txBody>
      </p:sp>
      <p:sp>
        <p:nvSpPr>
          <p:cNvPr id="1535" name="Google Shape;1535;p49"/>
          <p:cNvSpPr txBox="1">
            <a:spLocks noGrp="1"/>
          </p:cNvSpPr>
          <p:nvPr>
            <p:ph type="subTitle" idx="1"/>
          </p:nvPr>
        </p:nvSpPr>
        <p:spPr>
          <a:xfrm>
            <a:off x="3553200" y="4112465"/>
            <a:ext cx="5085600" cy="20014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667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그럼 축구에서 창의력</a:t>
            </a:r>
            <a:r>
              <a:rPr lang="en-US" altLang="ko-KR" sz="2667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(creativity)</a:t>
            </a:r>
            <a:r>
              <a:rPr lang="ko-KR" altLang="en-US" sz="2667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점수를 선정하는 기준 중에 중요한 변수는 무엇이고 이를 통해 분석해보자</a:t>
            </a:r>
            <a:endParaRPr lang="en-US" altLang="ko-KR" sz="2667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000A38-BFCF-5935-F015-076DBB6667C2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13600" y="3169000"/>
            <a:ext cx="6964800" cy="520000"/>
          </a:xfrm>
        </p:spPr>
        <p:txBody>
          <a:bodyPr/>
          <a:lstStyle/>
          <a:p>
            <a:r>
              <a:rPr lang="ko-KR" altLang="en-US" sz="2133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축구에서 창의성은 </a:t>
            </a:r>
            <a:r>
              <a:rPr lang="ko-KR" altLang="en-US" sz="2133" b="1">
                <a:solidFill>
                  <a:srgbClr val="5F636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축구</a:t>
            </a:r>
            <a:r>
              <a:rPr lang="ko-KR" altLang="en-US" sz="2133">
                <a:solidFill>
                  <a:srgbClr val="4D515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개인</a:t>
            </a:r>
            <a:r>
              <a:rPr lang="en-US" altLang="ko-KR" sz="2133">
                <a:solidFill>
                  <a:srgbClr val="4D515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133">
                <a:solidFill>
                  <a:srgbClr val="4D515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그룹 혹은 팀 전술적인 상황에서 상황에 맞고 독창적인 해결책을 생성하는 것입니다</a:t>
            </a:r>
            <a:r>
              <a:rPr lang="en-US" altLang="ko-KR" sz="2133">
                <a:solidFill>
                  <a:srgbClr val="4D515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br>
              <a:rPr lang="ko-KR" altLang="en-US" sz="2133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endParaRPr lang="ko-KR" altLang="en-US" sz="2133"/>
          </a:p>
        </p:txBody>
      </p:sp>
    </p:spTree>
    <p:extLst>
      <p:ext uri="{BB962C8B-B14F-4D97-AF65-F5344CB8AC3E}">
        <p14:creationId xmlns:p14="http://schemas.microsoft.com/office/powerpoint/2010/main" val="2734030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데이터 추가 처리</a:t>
            </a:r>
            <a:r>
              <a:rPr lang="en-US" altLang="ko-KR"/>
              <a:t>(</a:t>
            </a:r>
            <a:r>
              <a:rPr lang="ko-KR" altLang="en-US"/>
              <a:t>문자형인 범주형 변수 </a:t>
            </a:r>
            <a:r>
              <a:rPr lang="en-US" altLang="ko-KR"/>
              <a:t>-&gt; </a:t>
            </a:r>
            <a:r>
              <a:rPr lang="ko-KR" altLang="en-US"/>
              <a:t>숫자형으로 변환</a:t>
            </a:r>
            <a:r>
              <a:rPr lang="en-US" altLang="ko-KR"/>
              <a:t>)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710" y="5267932"/>
            <a:ext cx="7958454" cy="931496"/>
          </a:xfrm>
        </p:spPr>
        <p:txBody>
          <a:bodyPr/>
          <a:lstStyle/>
          <a:p>
            <a:pPr marL="203195" indent="0">
              <a:buNone/>
            </a:pP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문자형으로 구성된 범주형 변수는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개로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opponent_team, was_home, team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이을 숫자형 변수로 바꿔줘야 한다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7CC27-CBF6-3930-DAB6-DCAFF2DF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09" y="1226357"/>
            <a:ext cx="2552921" cy="3650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F78BB-469B-1B20-EA84-F6DEC7B3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25" y="1226357"/>
            <a:ext cx="2591025" cy="8306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15B66-6D21-59D0-A160-52BF9E20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411" y="1226357"/>
            <a:ext cx="2621507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0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데이터 추가 처리</a:t>
            </a:r>
            <a:r>
              <a:rPr lang="en-US" altLang="ko-KR"/>
              <a:t>(</a:t>
            </a:r>
            <a:r>
              <a:rPr lang="ko-KR" altLang="en-US"/>
              <a:t>문자형인 범주형 변수 </a:t>
            </a:r>
            <a:r>
              <a:rPr lang="en-US" altLang="ko-KR"/>
              <a:t>-&gt; </a:t>
            </a:r>
            <a:r>
              <a:rPr lang="ko-KR" altLang="en-US"/>
              <a:t>숫자형으로 변환</a:t>
            </a:r>
            <a:r>
              <a:rPr lang="en-US" altLang="ko-KR"/>
              <a:t>)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22" y="5967084"/>
            <a:ext cx="7958454" cy="931496"/>
          </a:xfrm>
        </p:spPr>
        <p:txBody>
          <a:bodyPr/>
          <a:lstStyle/>
          <a:p>
            <a:pPr marL="203195" indent="0">
              <a:buNone/>
            </a:pP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Was_home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은 값이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TRUE, FALSE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변환 되었고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OPPONENT_TEAM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TEAM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은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개의 문자형 변수가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0~19</a:t>
            </a: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까지 변환된걸 확인할 수 있다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10784C-CD4A-1D8A-5390-2D0EB6E6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1061923"/>
            <a:ext cx="6927180" cy="1501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8DC22-71EC-3065-0F1D-D8B5884DC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68" y="2661830"/>
            <a:ext cx="5511032" cy="3206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C21F22-576E-EA4D-A7D2-705123425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905" y="2650163"/>
            <a:ext cx="4453647" cy="31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변수 최종 확인</a:t>
            </a:r>
            <a:endParaRPr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2994525-C7F9-281B-1D70-52D506A935DF}"/>
              </a:ext>
            </a:extLst>
          </p:cNvPr>
          <p:cNvCxnSpPr>
            <a:cxnSpLocks/>
          </p:cNvCxnSpPr>
          <p:nvPr/>
        </p:nvCxnSpPr>
        <p:spPr>
          <a:xfrm>
            <a:off x="7204221" y="2084769"/>
            <a:ext cx="130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03020E2-7CEE-59C2-C901-6E562AC8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49" y="776059"/>
            <a:ext cx="1486029" cy="3170195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D697CC0-E149-AC3C-ECEE-F8D4BD45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8" y="3775812"/>
            <a:ext cx="8126197" cy="1235459"/>
          </a:xfrm>
        </p:spPr>
        <p:txBody>
          <a:bodyPr/>
          <a:lstStyle/>
          <a:p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변환된 범주형 변수들이 있으므로 기존에 있던 문자형인 범주형 변수들은 삭제한다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구간 변수들 중 왜도값이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넘은 값들은 분석에서 제외한다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구간변수들 중 분석에 쓰이지 않을 열들을 제외한다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슬라이드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제외 이유 명시함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분석에 의미 없는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full(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선수들의 풀네임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제외한다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92A6C2-3F17-E013-C4DC-42129F89A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57" y="979773"/>
            <a:ext cx="6500423" cy="2209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DB8596-B33A-7099-EB7E-6680BEC3F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45" y="5520910"/>
            <a:ext cx="6904318" cy="510584"/>
          </a:xfrm>
          <a:prstGeom prst="rect">
            <a:avLst/>
          </a:prstGeom>
        </p:spPr>
      </p:pic>
      <p:sp>
        <p:nvSpPr>
          <p:cNvPr id="6" name="텍스트 개체 틀 14">
            <a:extLst>
              <a:ext uri="{FF2B5EF4-FFF2-40B4-BE49-F238E27FC236}">
                <a16:creationId xmlns:a16="http://schemas.microsoft.com/office/drawing/2014/main" id="{AB813ADB-2C86-A546-5AC3-9A8C5F2F8FB5}"/>
              </a:ext>
            </a:extLst>
          </p:cNvPr>
          <p:cNvSpPr txBox="1">
            <a:spLocks/>
          </p:cNvSpPr>
          <p:nvPr/>
        </p:nvSpPr>
        <p:spPr>
          <a:xfrm>
            <a:off x="596462" y="6081941"/>
            <a:ext cx="8685411" cy="4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defTabSz="914400"/>
            <a:r>
              <a:rPr lang="ko-KR" altLang="en-US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이후 나중에 연속 타겟 변수에도 분석을 위해 </a:t>
            </a:r>
            <a:r>
              <a:rPr lang="en-US" altLang="ko-KR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players_1920_fin_DataCleaning.csv </a:t>
            </a:r>
            <a:r>
              <a:rPr lang="ko-KR" altLang="en-US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342870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범주형 변수 도수분포표 검토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800" y="922419"/>
            <a:ext cx="10411057" cy="1775957"/>
          </a:xfrm>
        </p:spPr>
        <p:txBody>
          <a:bodyPr/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cols1 = [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'clean_sheets'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'opponent_team_encoded'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'own_goals'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'penalties_missed'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'red_cards'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'was_home_encoded'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'yellow_cards'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'team_encoded'</a:t>
            </a:r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df[cols1].describe()</a:t>
            </a:r>
          </a:p>
          <a:p>
            <a:pPr marL="203195" indent="0">
              <a:buNone/>
            </a:pPr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EF3F6-4C8A-739D-89BE-78AFFF46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84" y="2271990"/>
            <a:ext cx="1004403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3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3802AC-50C8-30BF-842C-6A34E921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772"/>
            <a:ext cx="12192000" cy="2684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2AF004-0026-0F57-8DA5-07315321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4323"/>
            <a:ext cx="12192000" cy="2729963"/>
          </a:xfrm>
          <a:prstGeom prst="rect">
            <a:avLst/>
          </a:prstGeom>
        </p:spPr>
      </p:pic>
      <p:sp>
        <p:nvSpPr>
          <p:cNvPr id="12" name="Google Shape;280;p32">
            <a:extLst>
              <a:ext uri="{FF2B5EF4-FFF2-40B4-BE49-F238E27FC236}">
                <a16:creationId xmlns:a16="http://schemas.microsoft.com/office/drawing/2014/main" id="{4D59849F-5D3E-9C18-7295-0A4BAC50D161}"/>
              </a:ext>
            </a:extLst>
          </p:cNvPr>
          <p:cNvSpPr txBox="1">
            <a:spLocks/>
          </p:cNvSpPr>
          <p:nvPr/>
        </p:nvSpPr>
        <p:spPr>
          <a:xfrm>
            <a:off x="446457" y="153714"/>
            <a:ext cx="107544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ko-KR" altLang="en-US" kern="0">
                <a:solidFill>
                  <a:srgbClr val="DC564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범주형 변수 시각화 </a:t>
            </a:r>
          </a:p>
        </p:txBody>
      </p:sp>
    </p:spTree>
    <p:extLst>
      <p:ext uri="{BB962C8B-B14F-4D97-AF65-F5344CB8AC3E}">
        <p14:creationId xmlns:p14="http://schemas.microsoft.com/office/powerpoint/2010/main" val="3424493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 </a:t>
            </a:r>
            <a:r>
              <a:rPr lang="en-US" altLang="ko-KR">
                <a:solidFill>
                  <a:srgbClr val="FF0000"/>
                </a:solidFill>
              </a:rPr>
              <a:t>5:5 </a:t>
            </a:r>
            <a:r>
              <a:rPr lang="ko-KR" altLang="en-US">
                <a:solidFill>
                  <a:srgbClr val="FF0000"/>
                </a:solidFill>
              </a:rPr>
              <a:t>분할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013" y="1917402"/>
            <a:ext cx="3522224" cy="416860"/>
          </a:xfrm>
        </p:spPr>
        <p:txBody>
          <a:bodyPr/>
          <a:lstStyle/>
          <a:p>
            <a:pPr marL="203195" indent="0"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데이터의 비율이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2:1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므로 따로 조치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EF29B-C118-5568-5D1E-2943FBF3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3" y="810462"/>
            <a:ext cx="4624883" cy="1178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EF8D1-5CD3-25D1-3CDF-5340FCF9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19" y="2662519"/>
            <a:ext cx="5340633" cy="3872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9D2A9F-345F-4D4A-9C96-565B57A6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809" y="5263522"/>
            <a:ext cx="3452159" cy="1226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7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결정 트리 분류 모델 정확도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552" y="5677779"/>
            <a:ext cx="4409730" cy="552692"/>
          </a:xfrm>
        </p:spPr>
        <p:txBody>
          <a:bodyPr/>
          <a:lstStyle/>
          <a:p>
            <a:pPr marL="203195" indent="0"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결정 트리 분류 모델 정확도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0.91103</a:t>
            </a:r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E68814-7E2F-9C91-52E0-E6DBB1BF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71" y="892004"/>
            <a:ext cx="6622354" cy="4785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5745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더미변수 생성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제거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1543" y="1334727"/>
            <a:ext cx="3522224" cy="987132"/>
          </a:xfrm>
        </p:spPr>
        <p:txBody>
          <a:bodyPr/>
          <a:lstStyle/>
          <a:p>
            <a:pPr marL="203195" indent="0"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범주형 변수 중 이진 값 범주형 변수가 아닌 변수들을 더미 변수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BDA6D-868A-6106-E47C-15A00137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0" y="948366"/>
            <a:ext cx="7430145" cy="2480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3DD5EC-282F-41CB-D85B-D095C44C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00" y="4105703"/>
            <a:ext cx="7430144" cy="2522439"/>
          </a:xfrm>
          <a:prstGeom prst="rect">
            <a:avLst/>
          </a:prstGeom>
        </p:spPr>
      </p:pic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3E0C540-5E4E-9612-FBC5-8CE421330A38}"/>
              </a:ext>
            </a:extLst>
          </p:cNvPr>
          <p:cNvSpPr txBox="1">
            <a:spLocks/>
          </p:cNvSpPr>
          <p:nvPr/>
        </p:nvSpPr>
        <p:spPr>
          <a:xfrm>
            <a:off x="8221543" y="4873356"/>
            <a:ext cx="3522224" cy="98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Font typeface="Questrial"/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기준 더미 변수로 꼴등 팀인 </a:t>
            </a:r>
            <a:endParaRPr lang="en-US" altLang="ko-KR" ker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Font typeface="Questrial"/>
              <a:buNone/>
            </a:pP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Shaffield United(14) 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09582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 표준화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2639" y="1531602"/>
            <a:ext cx="3522224" cy="416860"/>
          </a:xfrm>
        </p:spPr>
        <p:txBody>
          <a:bodyPr/>
          <a:lstStyle/>
          <a:p>
            <a:pPr marL="203195" indent="0"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변수들만 모아서 표준화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7BC57-3106-1A49-A011-391A3062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57" y="906797"/>
            <a:ext cx="5649543" cy="342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2AD409-C4BB-8039-06A8-03990B381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57" y="4728176"/>
            <a:ext cx="768162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6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로지스틱 회귀 모델 실행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545" y="5474310"/>
            <a:ext cx="3522224" cy="416860"/>
          </a:xfrm>
        </p:spPr>
        <p:txBody>
          <a:bodyPr/>
          <a:lstStyle/>
          <a:p>
            <a:pPr marL="203195" indent="0"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정확도는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0.88792</a:t>
            </a:r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656D36-326C-CED8-DBAA-FA8B81EB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7" y="860210"/>
            <a:ext cx="11065199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192000" y="96467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불러오기</a:t>
            </a: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748389-1C25-E8E1-DE87-45B866B2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80" y="755420"/>
            <a:ext cx="9871499" cy="2561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FDB058-90D9-C9C8-EB47-C3E79D5FA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0" y="3316553"/>
            <a:ext cx="9249535" cy="1573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2AD51B-6703-0DFE-9C38-95627BC9E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80" y="4889693"/>
            <a:ext cx="8454856" cy="1573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4024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오즈비 해석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4662" y="5555903"/>
            <a:ext cx="3522224" cy="416860"/>
          </a:xfrm>
        </p:spPr>
        <p:txBody>
          <a:bodyPr/>
          <a:lstStyle/>
          <a:p>
            <a:pPr marL="203195" indent="0"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오즈비 막대 그래프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E5DED-529A-C046-04BA-6FBE9569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50" y="153714"/>
            <a:ext cx="6794073" cy="5278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A87DD2-2C94-5213-AC98-B090ADDA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" y="959674"/>
            <a:ext cx="5455726" cy="1738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C6F41A-11B4-5CA3-8950-2EBF4BF74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3163"/>
            <a:ext cx="5444398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7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오즈비 해석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109" y="1001136"/>
            <a:ext cx="3522224" cy="416860"/>
          </a:xfrm>
        </p:spPr>
        <p:txBody>
          <a:bodyPr/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 오즈비 해석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8141736-90AA-9445-CBC0-8BECB507235D}"/>
              </a:ext>
            </a:extLst>
          </p:cNvPr>
          <p:cNvSpPr txBox="1">
            <a:spLocks/>
          </p:cNvSpPr>
          <p:nvPr/>
        </p:nvSpPr>
        <p:spPr>
          <a:xfrm>
            <a:off x="871109" y="3104936"/>
            <a:ext cx="3522224" cy="41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defTabSz="914400"/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 오즈비 해석</a:t>
            </a: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59E2A04D-E685-718C-F9E6-5754CF5812F5}"/>
              </a:ext>
            </a:extLst>
          </p:cNvPr>
          <p:cNvSpPr txBox="1">
            <a:spLocks/>
          </p:cNvSpPr>
          <p:nvPr/>
        </p:nvSpPr>
        <p:spPr>
          <a:xfrm>
            <a:off x="951791" y="1513027"/>
            <a:ext cx="10487173" cy="90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Font typeface="Questrial"/>
              <a:buNone/>
            </a:pPr>
            <a:r>
              <a:rPr lang="en-US" altLang="ko-KR" kern="0">
                <a:solidFill>
                  <a:srgbClr val="00B0F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Total+points</a:t>
            </a:r>
            <a:r>
              <a:rPr lang="ko-KR" altLang="en-US" kern="0">
                <a:solidFill>
                  <a:srgbClr val="00B0F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단위 증가할 경우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창의성 점수가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0.5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보다 높을 가능성은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1.190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만큼 변합니다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즉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19%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증가합니다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03195" indent="0" defTabSz="914400">
              <a:buFont typeface="Questrial"/>
              <a:buNone/>
            </a:pPr>
            <a:r>
              <a:rPr lang="en-US" altLang="ko-KR" kern="0">
                <a:solidFill>
                  <a:srgbClr val="00B0F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Minutes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 증가할 경우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창의성이 점수가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0.5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보다 높을 가능성은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1.104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만큼 변합니다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즉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10.4%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증가합니다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10FF1ED-FF65-EF71-A115-45FAC87B998F}"/>
              </a:ext>
            </a:extLst>
          </p:cNvPr>
          <p:cNvSpPr txBox="1">
            <a:spLocks/>
          </p:cNvSpPr>
          <p:nvPr/>
        </p:nvSpPr>
        <p:spPr>
          <a:xfrm>
            <a:off x="951791" y="3694165"/>
            <a:ext cx="10827832" cy="97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Font typeface="Questrial"/>
              <a:buNone/>
            </a:pPr>
            <a:r>
              <a:rPr lang="en-US" altLang="ko-KR" kern="0">
                <a:solidFill>
                  <a:srgbClr val="00B0F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yellow_cards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없는 경우와 비교하여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yellow_cards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있는 경우가 창의성이 될 가능은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1.618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 높습니다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03195" indent="0" defTabSz="914400">
              <a:buFont typeface="Questrial"/>
              <a:buNone/>
            </a:pPr>
            <a:r>
              <a:rPr lang="en-US" altLang="ko-KR" kern="0">
                <a:solidFill>
                  <a:srgbClr val="00B0F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was_home_encoded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 원정일 경우와 비교하여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홈에서 경기가 펼쳐질 경우가 창의성이 될 가능성이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0.867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 낮습니다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03195" indent="0" defTabSz="914400">
              <a:buFont typeface="Questrial"/>
              <a:buNone/>
            </a:pPr>
            <a:endParaRPr lang="ko-KR" altLang="en-US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5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신경망 모델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857" y="986902"/>
            <a:ext cx="7797762" cy="416860"/>
          </a:xfrm>
        </p:spPr>
        <p:txBody>
          <a:bodyPr/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시간이 많이 걸린 관계로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paramerter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데이터 셋을 줄임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8141736-90AA-9445-CBC0-8BECB507235D}"/>
              </a:ext>
            </a:extLst>
          </p:cNvPr>
          <p:cNvSpPr txBox="1">
            <a:spLocks/>
          </p:cNvSpPr>
          <p:nvPr/>
        </p:nvSpPr>
        <p:spPr>
          <a:xfrm>
            <a:off x="3986705" y="5454237"/>
            <a:ext cx="3522224" cy="41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정확도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0.90831</a:t>
            </a:r>
            <a:endParaRPr lang="ko-KR" altLang="en-US" ker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0ED2B-EB6E-C8C0-9C9B-2DBC9207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80" y="1403762"/>
            <a:ext cx="9200675" cy="40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79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랜덤 포레스트 모델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249" y="5628353"/>
            <a:ext cx="7797762" cy="416860"/>
          </a:xfrm>
        </p:spPr>
        <p:txBody>
          <a:bodyPr/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정확도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0.91894</a:t>
            </a:r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35C6C-BAE4-4136-7D5C-DF8FD37A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8" y="1267648"/>
            <a:ext cx="6626120" cy="3766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CA95F7-D16A-013C-8914-E67981CDA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30" y="1034566"/>
            <a:ext cx="5261990" cy="1827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09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연속 변수 회귀 모델 데이터 불러오기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663" y="1201829"/>
            <a:ext cx="7797762" cy="1041388"/>
          </a:xfrm>
        </p:spPr>
        <p:txBody>
          <a:bodyPr/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앞서 이진값 타겟 변수와 같이  쓰지 않을 변수를 제거하고 이제는 연속형 타겟 변수인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‘creativity’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타겟 변수 설정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DCA7B5-707A-537F-EE29-AC3891C5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87" y="3826302"/>
            <a:ext cx="6241321" cy="2568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45FAA7-26B9-F561-04D5-1777D80BE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04" y="2368859"/>
            <a:ext cx="7696867" cy="457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19BA66B7-D7CD-1EBC-43C6-2A48B8E952E4}"/>
              </a:ext>
            </a:extLst>
          </p:cNvPr>
          <p:cNvSpPr txBox="1">
            <a:spLocks/>
          </p:cNvSpPr>
          <p:nvPr/>
        </p:nvSpPr>
        <p:spPr>
          <a:xfrm>
            <a:off x="749809" y="2850330"/>
            <a:ext cx="7797762" cy="10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defTabSz="914400"/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앞서 데이터 전처리한 것을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players_1920_fin_DataCleaning.csv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저장한걸 불러와서 처리</a:t>
            </a:r>
          </a:p>
        </p:txBody>
      </p:sp>
    </p:spTree>
    <p:extLst>
      <p:ext uri="{BB962C8B-B14F-4D97-AF65-F5344CB8AC3E}">
        <p14:creationId xmlns:p14="http://schemas.microsoft.com/office/powerpoint/2010/main" val="4061704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 표준화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679" y="4904886"/>
            <a:ext cx="7797762" cy="1041388"/>
          </a:xfrm>
        </p:spPr>
        <p:txBody>
          <a:bodyPr/>
          <a:lstStyle/>
          <a:p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Ch6_df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셋에 데이터 표준화 진행하여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dfu_standard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434C60-4A39-76CF-F1FF-174EA2A6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0" y="856557"/>
            <a:ext cx="6163506" cy="3742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A104B6-F6BF-424A-BD82-1324C8261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294" y="911726"/>
            <a:ext cx="5600295" cy="1664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611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회귀모델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663" y="1201829"/>
            <a:ext cx="7797762" cy="1041388"/>
          </a:xfrm>
        </p:spPr>
        <p:txBody>
          <a:bodyPr/>
          <a:lstStyle/>
          <a:p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앞서 했던 </a:t>
            </a: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5:5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데이터를 분할 하고 선형 회귀 모델을 실행한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96372-BA85-F47E-7952-68ECF85E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40" y="1722523"/>
            <a:ext cx="7011008" cy="2522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26CDB21F-2C16-2680-FFEB-0F2E2E3FF5EC}"/>
              </a:ext>
            </a:extLst>
          </p:cNvPr>
          <p:cNvSpPr txBox="1">
            <a:spLocks/>
          </p:cNvSpPr>
          <p:nvPr/>
        </p:nvSpPr>
        <p:spPr>
          <a:xfrm>
            <a:off x="988463" y="4751853"/>
            <a:ext cx="7797762" cy="10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결정계수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0.38763 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즉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0.5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보다 훨씬 작은 값</a:t>
            </a:r>
          </a:p>
        </p:txBody>
      </p:sp>
    </p:spTree>
    <p:extLst>
      <p:ext uri="{BB962C8B-B14F-4D97-AF65-F5344CB8AC3E}">
        <p14:creationId xmlns:p14="http://schemas.microsoft.com/office/powerpoint/2010/main" val="4156418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릿지 모델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26CDB21F-2C16-2680-FFEB-0F2E2E3FF5EC}"/>
              </a:ext>
            </a:extLst>
          </p:cNvPr>
          <p:cNvSpPr txBox="1">
            <a:spLocks/>
          </p:cNvSpPr>
          <p:nvPr/>
        </p:nvSpPr>
        <p:spPr>
          <a:xfrm>
            <a:off x="1131899" y="5800021"/>
            <a:ext cx="7797762" cy="10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결정계수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:0.38855</a:t>
            </a:r>
            <a:endParaRPr lang="ko-KR" altLang="en-US" ker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F833BE-AD60-7C49-EE60-8F9FFADA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2" y="745431"/>
            <a:ext cx="5941254" cy="4217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3C4A3B-25AB-8DA1-79EE-4DE8D15D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12" y="4963175"/>
            <a:ext cx="7262489" cy="784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634B1E-D49A-6E48-F706-4D4C9CE6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979" y="745431"/>
            <a:ext cx="5646909" cy="1226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8920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XGBoost </a:t>
            </a:r>
            <a:r>
              <a:rPr lang="ko-KR" altLang="en-US">
                <a:solidFill>
                  <a:srgbClr val="FF0000"/>
                </a:solidFill>
              </a:rPr>
              <a:t>모델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26CDB21F-2C16-2680-FFEB-0F2E2E3FF5EC}"/>
              </a:ext>
            </a:extLst>
          </p:cNvPr>
          <p:cNvSpPr txBox="1">
            <a:spLocks/>
          </p:cNvSpPr>
          <p:nvPr/>
        </p:nvSpPr>
        <p:spPr>
          <a:xfrm>
            <a:off x="3947781" y="6053003"/>
            <a:ext cx="7797762" cy="10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결정계수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0.45788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D750A-D995-BD0F-03E3-E85E39E27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7" y="673714"/>
            <a:ext cx="3641924" cy="5379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84BF37-9419-0256-EE77-1C9239CB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477" y="1712112"/>
            <a:ext cx="4381880" cy="1295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094900-0675-FCC5-9FC6-6AF9C5385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624" y="673714"/>
            <a:ext cx="7797762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6192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LightGBM </a:t>
            </a:r>
            <a:r>
              <a:rPr lang="ko-KR" altLang="en-US">
                <a:solidFill>
                  <a:srgbClr val="FF0000"/>
                </a:solidFill>
              </a:rPr>
              <a:t>모델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26CDB21F-2C16-2680-FFEB-0F2E2E3FF5EC}"/>
              </a:ext>
            </a:extLst>
          </p:cNvPr>
          <p:cNvSpPr txBox="1">
            <a:spLocks/>
          </p:cNvSpPr>
          <p:nvPr/>
        </p:nvSpPr>
        <p:spPr>
          <a:xfrm>
            <a:off x="3758558" y="6156946"/>
            <a:ext cx="7797762" cy="10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결정계수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:0.43809</a:t>
            </a:r>
            <a:endParaRPr lang="ko-KR" altLang="en-US" ker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4C3D4-ADE2-1A4C-8D05-7B38B23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08" y="776350"/>
            <a:ext cx="3432840" cy="5305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39E2F-A294-AE87-D638-B1815ADBB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576" y="703532"/>
            <a:ext cx="7159648" cy="845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D1A28B-9FC6-911D-960B-B4A611EDA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576" y="1737134"/>
            <a:ext cx="4194782" cy="1691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43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186480" y="73031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데이터세트의 행과 열</a:t>
            </a:r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A7ACB0-287A-3936-4CB0-55A6E082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3" y="822165"/>
            <a:ext cx="4356499" cy="8200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5D90A0-B11E-74C3-0FC4-AA2363EA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253" y="1261471"/>
            <a:ext cx="3330229" cy="3600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EAAD73-48FB-C83C-F09C-C51AD0910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82" y="1261471"/>
            <a:ext cx="3467400" cy="1981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9AEAAD-22B2-5D7F-4988-BDA05988E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253" y="799690"/>
            <a:ext cx="1043381" cy="444211"/>
          </a:xfrm>
          <a:prstGeom prst="rect">
            <a:avLst/>
          </a:prstGeom>
        </p:spPr>
      </p:pic>
      <p:sp>
        <p:nvSpPr>
          <p:cNvPr id="24" name="제목 2">
            <a:extLst>
              <a:ext uri="{FF2B5EF4-FFF2-40B4-BE49-F238E27FC236}">
                <a16:creationId xmlns:a16="http://schemas.microsoft.com/office/drawing/2014/main" id="{3B88DB82-B02E-5157-36BD-F7B2D9626212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1590" y="2252157"/>
            <a:ext cx="5066838" cy="259249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데이터세트를 보면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35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개의 변수중에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Boolean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변수는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실수형 변수는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정수형 변수는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오브젝트 변수는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개다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b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b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그리고 데이터의 개수는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22502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이며 모든 변수가 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22502 non-null</a:t>
            </a:r>
            <a:r>
              <a:rPr lang="ko-KR" altLang="en-US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이므로 결측값이 존재 하지 않는다</a:t>
            </a:r>
            <a:r>
              <a:rPr lang="en-US" altLang="ko-KR" sz="2133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133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챔피언 모델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26CDB21F-2C16-2680-FFEB-0F2E2E3FF5EC}"/>
              </a:ext>
            </a:extLst>
          </p:cNvPr>
          <p:cNvSpPr txBox="1">
            <a:spLocks/>
          </p:cNvSpPr>
          <p:nvPr/>
        </p:nvSpPr>
        <p:spPr>
          <a:xfrm>
            <a:off x="1248441" y="1091032"/>
            <a:ext cx="7797762" cy="1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회귀모델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 : 0.38763</a:t>
            </a:r>
          </a:p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릿지모델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 : 0.38855</a:t>
            </a:r>
          </a:p>
          <a:p>
            <a:pPr marL="203195" indent="0" defTabSz="914400">
              <a:buNone/>
            </a:pP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XGBoost 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 : 0.45788</a:t>
            </a:r>
          </a:p>
          <a:p>
            <a:pPr marL="203195" indent="0" defTabSz="914400">
              <a:buNone/>
            </a:pP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LightGBM </a:t>
            </a: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 </a:t>
            </a:r>
            <a:r>
              <a:rPr lang="en-US" altLang="ko-KR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 : 0.43809</a:t>
            </a:r>
          </a:p>
          <a:p>
            <a:pPr marL="203195" indent="0" defTabSz="914400">
              <a:buNone/>
            </a:pPr>
            <a:r>
              <a:rPr lang="ko-KR" altLang="en-US" ker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ker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endParaRPr lang="ko-KR" altLang="en-US" ker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66C9D31-3774-54A0-7CBD-5437916CA29B}"/>
              </a:ext>
            </a:extLst>
          </p:cNvPr>
          <p:cNvSpPr txBox="1">
            <a:spLocks/>
          </p:cNvSpPr>
          <p:nvPr/>
        </p:nvSpPr>
        <p:spPr>
          <a:xfrm>
            <a:off x="1185688" y="2491332"/>
            <a:ext cx="7797762" cy="1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en-US" altLang="ko-KR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R2</a:t>
            </a:r>
            <a:r>
              <a:rPr lang="ko-KR" altLang="en-US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기준으로 위의 결과를 비교하면 </a:t>
            </a:r>
            <a:r>
              <a:rPr lang="en-US" altLang="ko-KR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XGBoost </a:t>
            </a:r>
            <a:r>
              <a:rPr lang="ko-KR" altLang="en-US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모델이 챔피언 모델이다</a:t>
            </a:r>
            <a:r>
              <a:rPr lang="en-US" altLang="ko-KR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400" kern="0">
              <a:solidFill>
                <a:srgbClr val="0070C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2E22C59C-22EA-38CF-A7C1-A1F666DCF848}"/>
              </a:ext>
            </a:extLst>
          </p:cNvPr>
          <p:cNvSpPr txBox="1">
            <a:spLocks/>
          </p:cNvSpPr>
          <p:nvPr/>
        </p:nvSpPr>
        <p:spPr>
          <a:xfrm>
            <a:off x="1248441" y="3672868"/>
            <a:ext cx="7797762" cy="192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만약 이진값 타겟 변수 대상으로한 모델 분석까지 총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개를 비교해보면</a:t>
            </a:r>
            <a:endParaRPr lang="en-US" altLang="ko-KR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endParaRPr lang="en-US" altLang="ko-KR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결정 트리 분류 모델 정확도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0.91103</a:t>
            </a:r>
          </a:p>
          <a:p>
            <a:pPr marL="203195" indent="0" defTabSz="914400">
              <a:buNone/>
            </a:pP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로지스틱 회귀 모델 정확도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0.88792</a:t>
            </a:r>
          </a:p>
          <a:p>
            <a:pPr marL="203195" indent="0" defTabSz="914400">
              <a:buNone/>
            </a:pP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신경망 모델 정확도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0.90831</a:t>
            </a:r>
          </a:p>
          <a:p>
            <a:pPr marL="203195" indent="0" defTabSz="914400">
              <a:buNone/>
            </a:pPr>
            <a:r>
              <a:rPr lang="ko-KR" altLang="en-US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랜덤포레스트 모델 정확도 </a:t>
            </a:r>
            <a:r>
              <a:rPr lang="en-US" altLang="ko-KR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0.91894</a:t>
            </a:r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03195" indent="0" defTabSz="914400">
              <a:buNone/>
            </a:pPr>
            <a:endParaRPr lang="ko-KR" altLang="en-US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6463920-C113-87E4-A91A-3E0AEA172323}"/>
              </a:ext>
            </a:extLst>
          </p:cNvPr>
          <p:cNvSpPr txBox="1">
            <a:spLocks/>
          </p:cNvSpPr>
          <p:nvPr/>
        </p:nvSpPr>
        <p:spPr>
          <a:xfrm>
            <a:off x="1248441" y="5593976"/>
            <a:ext cx="7797762" cy="1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en-US" altLang="ko-KR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</a:t>
            </a:r>
            <a:r>
              <a:rPr lang="ko-KR" altLang="en-US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모델 중 챔피언 모델은 결정트리 분류 모델의 정확도 가장 높았다</a:t>
            </a:r>
            <a:r>
              <a:rPr lang="en-US" altLang="ko-KR" sz="2400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400" kern="0">
              <a:solidFill>
                <a:srgbClr val="0070C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77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ID </a:t>
            </a:r>
            <a:r>
              <a:rPr lang="ko-KR" altLang="en-US"/>
              <a:t>변수 체크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body" idx="1"/>
          </p:nvPr>
        </p:nvSpPr>
        <p:spPr>
          <a:xfrm>
            <a:off x="446457" y="701969"/>
            <a:ext cx="6009755" cy="9925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397923">
              <a:lnSpc>
                <a:spcPct val="100000"/>
              </a:lnSpc>
              <a:buSzPts val="1100"/>
            </a:pPr>
            <a:r>
              <a:rPr lang="ko-KR" altLang="en-US" sz="1467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먼저 이 데이터에서는 </a:t>
            </a:r>
            <a:r>
              <a:rPr lang="en-US" altLang="ko-KR" sz="1467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</a:t>
            </a:r>
            <a:r>
              <a:rPr lang="ko-KR" altLang="en-US" sz="1467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열이 이름을 가지지 않아서 </a:t>
            </a:r>
            <a:r>
              <a:rPr lang="en-US" altLang="ko-KR" sz="1467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</a:t>
            </a:r>
            <a:r>
              <a:rPr lang="ko-KR" altLang="en-US" sz="1467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라고 변수명을 재명명했습니다</a:t>
            </a:r>
            <a:r>
              <a:rPr lang="en-US" altLang="ko-KR" sz="1467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sz="1467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785FD-E12E-6BDB-DCBF-F382DDD3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7" y="1694545"/>
            <a:ext cx="6232249" cy="751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6EF66A-FF6E-0169-8473-DE9BD980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92" y="3359829"/>
            <a:ext cx="3435261" cy="993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281;p32">
            <a:extLst>
              <a:ext uri="{FF2B5EF4-FFF2-40B4-BE49-F238E27FC236}">
                <a16:creationId xmlns:a16="http://schemas.microsoft.com/office/drawing/2014/main" id="{AA338273-54CC-2068-1E98-5A5E8A273A99}"/>
              </a:ext>
            </a:extLst>
          </p:cNvPr>
          <p:cNvSpPr txBox="1">
            <a:spLocks/>
          </p:cNvSpPr>
          <p:nvPr/>
        </p:nvSpPr>
        <p:spPr>
          <a:xfrm>
            <a:off x="580927" y="2678363"/>
            <a:ext cx="5237166" cy="6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97923" defTabSz="914400">
              <a:lnSpc>
                <a:spcPct val="100000"/>
              </a:lnSpc>
              <a:buSzPts val="1100"/>
            </a:pPr>
            <a:r>
              <a:rPr lang="en-US" altLang="ko-KR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값의 결측값 확인</a:t>
            </a:r>
          </a:p>
        </p:txBody>
      </p:sp>
      <p:sp>
        <p:nvSpPr>
          <p:cNvPr id="11" name="Google Shape;281;p32">
            <a:extLst>
              <a:ext uri="{FF2B5EF4-FFF2-40B4-BE49-F238E27FC236}">
                <a16:creationId xmlns:a16="http://schemas.microsoft.com/office/drawing/2014/main" id="{2C9AFD9E-4E13-87C5-7B78-18C61A7F96BD}"/>
              </a:ext>
            </a:extLst>
          </p:cNvPr>
          <p:cNvSpPr txBox="1">
            <a:spLocks/>
          </p:cNvSpPr>
          <p:nvPr/>
        </p:nvSpPr>
        <p:spPr>
          <a:xfrm>
            <a:off x="446457" y="4539897"/>
            <a:ext cx="5237166" cy="6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97923" defTabSz="914400">
              <a:lnSpc>
                <a:spcPct val="100000"/>
              </a:lnSpc>
              <a:buSzPts val="1100"/>
            </a:pPr>
            <a:r>
              <a:rPr lang="en-US" altLang="ko-KR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</a:t>
            </a:r>
            <a:r>
              <a:rPr lang="ko-KR" altLang="en-US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변수인 </a:t>
            </a:r>
            <a:r>
              <a:rPr lang="en-US" altLang="ko-KR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</a:t>
            </a:r>
            <a:r>
              <a:rPr lang="ko-KR" altLang="en-US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값의 중복 여부를 체크하기 위해 유일한 값의 개수 체크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49EDA8-E7A3-87F3-6930-1A8921ED7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92" y="5409247"/>
            <a:ext cx="3418442" cy="1292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타겟변수 비율 점검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body" idx="1"/>
          </p:nvPr>
        </p:nvSpPr>
        <p:spPr>
          <a:xfrm>
            <a:off x="323113" y="1000981"/>
            <a:ext cx="6009755" cy="9925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‘creativity’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변수는 구간변수이고 타입이 </a:t>
            </a:r>
            <a:r>
              <a:rPr lang="en-US" altLang="ko-KR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float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이기 때문에 이진 변수값으로 처리하기 위한 과정</a:t>
            </a:r>
            <a:endParaRPr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Google Shape;281;p32">
            <a:extLst>
              <a:ext uri="{FF2B5EF4-FFF2-40B4-BE49-F238E27FC236}">
                <a16:creationId xmlns:a16="http://schemas.microsoft.com/office/drawing/2014/main" id="{AA338273-54CC-2068-1E98-5A5E8A273A99}"/>
              </a:ext>
            </a:extLst>
          </p:cNvPr>
          <p:cNvSpPr txBox="1">
            <a:spLocks/>
          </p:cNvSpPr>
          <p:nvPr/>
        </p:nvSpPr>
        <p:spPr>
          <a:xfrm>
            <a:off x="6332868" y="1246460"/>
            <a:ext cx="5237166" cy="6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97923" defTabSz="914400">
              <a:lnSpc>
                <a:spcPct val="100000"/>
              </a:lnSpc>
              <a:buSzPts val="1100"/>
            </a:pPr>
            <a:r>
              <a:rPr lang="ko-KR" altLang="en-US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중위수를 기준으로 이진 변수값을 변환하려 했지만 중위수가 </a:t>
            </a:r>
            <a:r>
              <a:rPr lang="en-US" altLang="ko-KR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</a:t>
            </a:r>
            <a:r>
              <a:rPr lang="ko-KR" altLang="en-US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이므로 </a:t>
            </a:r>
            <a:r>
              <a:rPr lang="ko-KR" altLang="en-US" sz="1467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교수님 조언대로 </a:t>
            </a:r>
            <a:r>
              <a:rPr lang="en-US" altLang="ko-KR" sz="1467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0.5</a:t>
            </a:r>
            <a:r>
              <a:rPr lang="ko-KR" altLang="en-US" sz="1467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기준</a:t>
            </a:r>
            <a:r>
              <a:rPr lang="ko-KR" altLang="en-US" sz="1467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으로 변수생성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9FF8-795A-EF42-D979-E319E5D4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41" y="2251981"/>
            <a:ext cx="3522140" cy="2354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963155-5881-D38D-1DEA-DC52C930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67" y="2197217"/>
            <a:ext cx="4709568" cy="1653683"/>
          </a:xfrm>
          <a:prstGeom prst="rect">
            <a:avLst/>
          </a:prstGeom>
        </p:spPr>
      </p:pic>
      <p:sp>
        <p:nvSpPr>
          <p:cNvPr id="12" name="Google Shape;281;p32">
            <a:extLst>
              <a:ext uri="{FF2B5EF4-FFF2-40B4-BE49-F238E27FC236}">
                <a16:creationId xmlns:a16="http://schemas.microsoft.com/office/drawing/2014/main" id="{1169A252-A5B6-530B-C11A-3341F97B2048}"/>
              </a:ext>
            </a:extLst>
          </p:cNvPr>
          <p:cNvSpPr txBox="1">
            <a:spLocks/>
          </p:cNvSpPr>
          <p:nvPr/>
        </p:nvSpPr>
        <p:spPr>
          <a:xfrm>
            <a:off x="6403567" y="4118632"/>
            <a:ext cx="5237166" cy="6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97923" defTabSz="914400">
              <a:lnSpc>
                <a:spcPct val="100000"/>
              </a:lnSpc>
              <a:buSzPts val="1100"/>
            </a:pPr>
            <a:r>
              <a:rPr lang="en-US" altLang="ko-KR" sz="1467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</a:t>
            </a:r>
            <a:r>
              <a:rPr lang="ko-KR" altLang="en-US" sz="1467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같거나 크면 </a:t>
            </a:r>
            <a:r>
              <a:rPr lang="en-US" altLang="ko-KR" sz="1467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pPr indent="-397923" defTabSz="914400">
              <a:lnSpc>
                <a:spcPct val="100000"/>
              </a:lnSpc>
              <a:buSzPts val="1100"/>
            </a:pPr>
            <a:r>
              <a:rPr lang="en-US" altLang="ko-KR" sz="1467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</a:t>
            </a:r>
            <a:r>
              <a:rPr lang="ko-KR" altLang="en-US" sz="1467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작으면 </a:t>
            </a:r>
            <a:r>
              <a:rPr lang="en-US" altLang="ko-KR" sz="1467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67" ker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Google Shape;281;p32">
            <a:extLst>
              <a:ext uri="{FF2B5EF4-FFF2-40B4-BE49-F238E27FC236}">
                <a16:creationId xmlns:a16="http://schemas.microsoft.com/office/drawing/2014/main" id="{EA0B070F-2B99-0C4A-5426-7A3A6AF50138}"/>
              </a:ext>
            </a:extLst>
          </p:cNvPr>
          <p:cNvSpPr txBox="1">
            <a:spLocks/>
          </p:cNvSpPr>
          <p:nvPr/>
        </p:nvSpPr>
        <p:spPr>
          <a:xfrm>
            <a:off x="6499375" y="4928515"/>
            <a:ext cx="5237166" cy="6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11662" indent="0" defTabSz="914400">
              <a:lnSpc>
                <a:spcPct val="100000"/>
              </a:lnSpc>
              <a:buSzPts val="1100"/>
              <a:buNone/>
            </a:pPr>
            <a:r>
              <a:rPr lang="ko-KR" altLang="en-US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타겟변수의 비율을 보면 </a:t>
            </a:r>
            <a:r>
              <a:rPr lang="en-US" altLang="ko-KR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</a:t>
            </a:r>
            <a:r>
              <a:rPr lang="ko-KR" altLang="en-US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높은 점수를 받은 경우와 </a:t>
            </a:r>
            <a:r>
              <a:rPr lang="en-US" altLang="ko-KR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</a:t>
            </a:r>
            <a:r>
              <a:rPr lang="ko-KR" altLang="en-US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낮은 점수를 받은 비율이 </a:t>
            </a:r>
            <a:r>
              <a:rPr lang="en-US" altLang="ko-KR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6:3 </a:t>
            </a:r>
            <a:r>
              <a:rPr lang="ko-KR" altLang="en-US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1467" ker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1:0.5</a:t>
            </a:r>
            <a:endParaRPr lang="ko-KR" altLang="en-US" sz="1467" ker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2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구간 변수 데이터 처리</a:t>
            </a:r>
            <a:endParaRPr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06002C-8912-C357-F412-44C14519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67" y="1170002"/>
            <a:ext cx="8362733" cy="2910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DFA925D6-E756-1A65-9755-C600C99302A3}"/>
              </a:ext>
            </a:extLst>
          </p:cNvPr>
          <p:cNvSpPr txBox="1">
            <a:spLocks/>
          </p:cNvSpPr>
          <p:nvPr/>
        </p:nvSpPr>
        <p:spPr>
          <a:xfrm>
            <a:off x="929548" y="704254"/>
            <a:ext cx="10332904" cy="93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03195" indent="0" defTabSz="914400">
              <a:buNone/>
            </a:pP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구간 변수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24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중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13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개를 사용하는데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나머지 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11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의 변수는 제외하였다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(ID</a:t>
            </a:r>
            <a:r>
              <a:rPr lang="ko-KR" altLang="en-US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가상의 게임에서 사용된 변수들은 제외</a:t>
            </a:r>
            <a:r>
              <a:rPr lang="en-US" altLang="ko-KR" ker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ker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Google Shape;281;p32">
            <a:extLst>
              <a:ext uri="{FF2B5EF4-FFF2-40B4-BE49-F238E27FC236}">
                <a16:creationId xmlns:a16="http://schemas.microsoft.com/office/drawing/2014/main" id="{57776E77-1CC3-214F-2FF9-9064FE0AE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548" y="5191710"/>
            <a:ext cx="7843734" cy="9925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Bps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셋 변수 설명에서 </a:t>
            </a:r>
            <a:r>
              <a:rPr lang="en-US" altLang="ko-KR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unknown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으료 표기되어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Elemnt : 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선수 마다의 </a:t>
            </a:r>
            <a:r>
              <a:rPr lang="en-US" altLang="ko-KR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나타내어 분석에서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Fixture : GameID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이므로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Ict_index : 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게임에서의 </a:t>
            </a: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ICT(index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developed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specifically</a:t>
            </a: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수치이므로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Round : Gameweek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나타내므로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Selected : 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게임에서의 선택된 플레이어수라서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Transfers_balance, transfers_in, transfers_out : 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게임에서의 이적료이므로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 : 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게임에서의 가치를 매긴 점수로 제외</a:t>
            </a:r>
            <a:endParaRPr lang="en-US" altLang="ko-KR"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Kickoff Time : </a:t>
            </a:r>
            <a:r>
              <a:rPr lang="ko-KR" alt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시각을 나타내는 변수이므로 제외</a:t>
            </a: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1F20FCC-829A-C7A8-1074-82EBCF456777}"/>
              </a:ext>
            </a:extLst>
          </p:cNvPr>
          <p:cNvSpPr txBox="1">
            <a:spLocks/>
          </p:cNvSpPr>
          <p:nvPr/>
        </p:nvSpPr>
        <p:spPr>
          <a:xfrm>
            <a:off x="1060617" y="4117332"/>
            <a:ext cx="2785242" cy="46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5375"/>
              </a:buClr>
              <a:buSzPts val="1200"/>
              <a:buFont typeface="Questrial"/>
              <a:buChar char="■"/>
              <a:defRPr sz="16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defTabSz="914400">
              <a:buFont typeface="Wingdings" panose="05000000000000000000" pitchFamily="2" charset="2"/>
              <a:buChar char="u"/>
            </a:pPr>
            <a:r>
              <a:rPr lang="ko-KR" altLang="en-US" sz="1800" b="1" kern="0">
                <a:solidFill>
                  <a:srgbClr val="0070C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제외 이유</a:t>
            </a:r>
          </a:p>
        </p:txBody>
      </p:sp>
    </p:spTree>
    <p:extLst>
      <p:ext uri="{BB962C8B-B14F-4D97-AF65-F5344CB8AC3E}">
        <p14:creationId xmlns:p14="http://schemas.microsoft.com/office/powerpoint/2010/main" val="16293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구간 변수 요약 통계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F0EFB1-5F05-C5F8-06D3-1D5B8C91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85" y="1336364"/>
            <a:ext cx="9983065" cy="2690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BD94B7-4518-467B-839F-B0ECEFBE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85" y="4026457"/>
            <a:ext cx="4061812" cy="2697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281;p32">
            <a:extLst>
              <a:ext uri="{FF2B5EF4-FFF2-40B4-BE49-F238E27FC236}">
                <a16:creationId xmlns:a16="http://schemas.microsoft.com/office/drawing/2014/main" id="{A14C36DA-1787-AEEF-3885-922BD0F057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682" y="533707"/>
            <a:ext cx="6009755" cy="9925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indent="-397923">
              <a:lnSpc>
                <a:spcPct val="100000"/>
              </a:lnSpc>
              <a:buSzPts val="1100"/>
            </a:pPr>
            <a:r>
              <a:rPr lang="en-US" sz="1467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df.describe()</a:t>
            </a:r>
            <a:endParaRPr sz="14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53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ctrTitle"/>
          </p:nvPr>
        </p:nvSpPr>
        <p:spPr>
          <a:xfrm>
            <a:off x="446457" y="153714"/>
            <a:ext cx="107544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범주형  변수 데이터 처리</a:t>
            </a:r>
            <a:r>
              <a:rPr lang="en-US" altLang="ko-KR"/>
              <a:t>(</a:t>
            </a:r>
            <a:r>
              <a:rPr lang="ko-KR" altLang="en-US"/>
              <a:t>확인</a:t>
            </a:r>
            <a:r>
              <a:rPr lang="en-US" altLang="ko-KR"/>
              <a:t>)</a:t>
            </a:r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F0072F-A29D-7A7F-6FF3-89A205E7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804" y="940462"/>
            <a:ext cx="6845636" cy="931496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Full(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선수의 풀네임</a:t>
            </a:r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제외한 범주형 변수들의 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C3DDE8-17C9-BE48-D52F-1F419B16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4" y="1611981"/>
            <a:ext cx="8771380" cy="2217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4537707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1095</Words>
  <Application>Microsoft Office PowerPoint</Application>
  <PresentationFormat>와이드스크린</PresentationFormat>
  <Paragraphs>132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Squada One</vt:lpstr>
      <vt:lpstr>NanumGothic</vt:lpstr>
      <vt:lpstr>나눔고딕 ExtraBold</vt:lpstr>
      <vt:lpstr>나눔스퀘어OTF Bold</vt:lpstr>
      <vt:lpstr>맑은 고딕</vt:lpstr>
      <vt:lpstr>Arial</vt:lpstr>
      <vt:lpstr>Questrial</vt:lpstr>
      <vt:lpstr>Wingdings</vt:lpstr>
      <vt:lpstr>Soccer Club Branding by Slidesgo</vt:lpstr>
      <vt:lpstr>빅데이터 프로그래밍  보고서 </vt:lpstr>
      <vt:lpstr>문제 제기</vt:lpstr>
      <vt:lpstr>데이터 불러오기</vt:lpstr>
      <vt:lpstr>데이터세트의 행과 열</vt:lpstr>
      <vt:lpstr>ID 변수 체크</vt:lpstr>
      <vt:lpstr>타겟변수 비율 점검</vt:lpstr>
      <vt:lpstr>구간 변수 데이터 처리</vt:lpstr>
      <vt:lpstr>구간 변수 요약 통계</vt:lpstr>
      <vt:lpstr>범주형  변수 데이터 처리(확인)</vt:lpstr>
      <vt:lpstr>구간변수 – 왜도</vt:lpstr>
      <vt:lpstr>구간변수 – 왜도</vt:lpstr>
      <vt:lpstr>구간변수 – 척도</vt:lpstr>
      <vt:lpstr>구간 변수 - 시각화</vt:lpstr>
      <vt:lpstr>구간 변수 – 시각화(이상값 제거)</vt:lpstr>
      <vt:lpstr>구간 변수 – 이상값 제거</vt:lpstr>
      <vt:lpstr>구간 변수 – 이상값 제거</vt:lpstr>
      <vt:lpstr>구간 변수 – 이상값 제거</vt:lpstr>
      <vt:lpstr>구간변수의 상관계수 검토</vt:lpstr>
      <vt:lpstr>구간변수 t-검정</vt:lpstr>
      <vt:lpstr>데이터 추가 처리(문자형인 범주형 변수 -&gt; 숫자형으로 변환)</vt:lpstr>
      <vt:lpstr>데이터 추가 처리(문자형인 범주형 변수 -&gt; 숫자형으로 변환)</vt:lpstr>
      <vt:lpstr>변수 최종 확인</vt:lpstr>
      <vt:lpstr>범주형 변수 도수분포표 검토</vt:lpstr>
      <vt:lpstr>PowerPoint 프레젠테이션</vt:lpstr>
      <vt:lpstr>데이터 5:5 분할</vt:lpstr>
      <vt:lpstr>결정 트리 분류 모델 정확도</vt:lpstr>
      <vt:lpstr>더미변수 생성, 제거</vt:lpstr>
      <vt:lpstr>데이터 표준화</vt:lpstr>
      <vt:lpstr>로지스틱 회귀 모델 실행</vt:lpstr>
      <vt:lpstr>오즈비 해석</vt:lpstr>
      <vt:lpstr>오즈비 해석</vt:lpstr>
      <vt:lpstr>신경망 모델</vt:lpstr>
      <vt:lpstr>랜덤 포레스트 모델</vt:lpstr>
      <vt:lpstr>연속 변수 회귀 모델 데이터 불러오기 </vt:lpstr>
      <vt:lpstr>데이터 표준화</vt:lpstr>
      <vt:lpstr>회귀모델 </vt:lpstr>
      <vt:lpstr>릿지 모델</vt:lpstr>
      <vt:lpstr>XGBoost 모델</vt:lpstr>
      <vt:lpstr>LightGBM 모델</vt:lpstr>
      <vt:lpstr>챔피언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DongJun</dc:creator>
  <cp:lastModifiedBy>DongJun Yi</cp:lastModifiedBy>
  <cp:revision>223</cp:revision>
  <dcterms:created xsi:type="dcterms:W3CDTF">2023-05-21T13:26:08Z</dcterms:created>
  <dcterms:modified xsi:type="dcterms:W3CDTF">2023-12-20T12:47:35Z</dcterms:modified>
</cp:coreProperties>
</file>