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4" autoAdjust="0"/>
    <p:restoredTop sz="94660"/>
  </p:normalViewPr>
  <p:slideViewPr>
    <p:cSldViewPr snapToGrid="0">
      <p:cViewPr>
        <p:scale>
          <a:sx n="100" d="100"/>
          <a:sy n="100" d="100"/>
        </p:scale>
        <p:origin x="-63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B1B1B-6589-2868-C24E-6FBDFC00B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9079A1-9B9E-FF7B-623D-8E1861BC2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42D43-5B0A-2BA4-7D6C-9A7CB1B0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7E2-FEC0-442D-8DA4-AA02D332D5B3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A25BB-2C7C-E640-51AA-A32AD05D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90822-2C13-CE53-7E5D-DA0B7C9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1267-C32F-492F-B574-1A0876A2D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14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7D508-416F-93FA-7EE4-1C8B0152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ED14D8-3261-0127-E572-55D086266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E9236-8256-B993-B4B4-3F8EFC1B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7E2-FEC0-442D-8DA4-AA02D332D5B3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A55F9-0383-9DEC-42F1-94C4093A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485B92-0973-ADDA-D0A8-F50C7FB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1267-C32F-492F-B574-1A0876A2D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27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FA846D-5A63-A80C-F35B-6CA402A81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F674BF-252D-270A-236E-4DF9F62AA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4A771-E9F3-B631-D4A2-E941C3DE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7E2-FEC0-442D-8DA4-AA02D332D5B3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ADF2C-5763-98C1-F0E9-DB72FC08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1C5212-3EDE-9E92-2FFB-4D201E44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1267-C32F-492F-B574-1A0876A2D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86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72FB2-B7CC-9A9C-DD97-454B077E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B0B12A-2867-31ED-F750-83F22CC7A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ADF3B-73F5-8EF4-8900-F161CBC0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7E2-FEC0-442D-8DA4-AA02D332D5B3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AD9DB-415F-08A1-7BEB-AF431CEA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218F0-0699-1D0F-0F16-A899B4C6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1267-C32F-492F-B574-1A0876A2D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8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24483-D288-25DF-4D92-949EB772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C2204A-79C7-528B-5EE8-029BB5378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F8249-FB40-AB5C-B77B-FB7BDBC7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7E2-FEC0-442D-8DA4-AA02D332D5B3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E119B-6172-AC4F-CA20-EAE04E19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8D2FD-EEE0-4505-E6CF-60C42F49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1267-C32F-492F-B574-1A0876A2D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4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F4625-F828-21A5-83D7-90B0AA2A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123D6-11DA-8EC9-4D10-829433D18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B18C86-6CCA-0F4B-5DE0-41C7822F1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B08640-3B4A-79D5-8527-7A7C391A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7E2-FEC0-442D-8DA4-AA02D332D5B3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E2B668-10D1-EB2D-F68A-29724C2A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3C8A15-882D-B601-B1ED-3DBB9D5E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1267-C32F-492F-B574-1A0876A2D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8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D2FC0-19D6-0E88-6FDA-2A4724E4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E1F6FB-C87F-3CB2-7805-29699F37E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2C08DF-B5BC-CA1B-9566-8AC50E854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181400-19CA-75D6-FF5E-A09E4764A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0ED47E-022F-FDC7-8E8C-974E08556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25EAD2-C5BF-3996-BF75-CB8B1128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7E2-FEC0-442D-8DA4-AA02D332D5B3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EC6F19-25D1-875B-CC24-190263FD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688212-C5FC-4A4D-5145-BBACF01A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1267-C32F-492F-B574-1A0876A2D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5D4A6-50D3-7196-48FF-517C16E8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860404-F01F-F902-7224-DD99E187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7E2-FEC0-442D-8DA4-AA02D332D5B3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B4DF01-1EFC-BC52-F8C5-9B7608ED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34DB41-8CF8-26DF-D4FE-C3513F7B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1267-C32F-492F-B574-1A0876A2D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45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FD535A-E3BE-FF11-EFEE-60D5F565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7E2-FEC0-442D-8DA4-AA02D332D5B3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E9B8B6-266A-97E2-8B22-2A08DCBE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60B2C3-23D9-5F95-EAA0-8152B432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1267-C32F-492F-B574-1A0876A2D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4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621D1-BD50-1277-1BAD-DBE23F7D0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74AD8-83D8-8050-F9E9-A464735A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8ED24E-18B6-41F2-92E9-9A5BF4D09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E2B23-52D5-C09F-B84E-AC4E8E01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7E2-FEC0-442D-8DA4-AA02D332D5B3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5CD75-5293-501C-29E0-A8EC7916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FA4D1E-0A13-E1E2-3A6C-91E2F745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1267-C32F-492F-B574-1A0876A2D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6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31CFB-376F-FCA0-AFF0-E4B56333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831A4C-E863-79F5-71A7-FD5490429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9A168-D244-F532-DAA0-2A910F422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3B679-34C2-48CC-B372-AA67FBF8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7E2-FEC0-442D-8DA4-AA02D332D5B3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4FA91-656A-71EE-A760-18962733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1781CB-792F-731B-56C9-B0D484C0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1267-C32F-492F-B574-1A0876A2D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78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C73FD4-F395-A2D2-F34C-261D330E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694951-068B-6A20-674B-061273DD8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19064-8E0A-D9EB-8B05-3025A32D8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F7E2-FEC0-442D-8DA4-AA02D332D5B3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53DBD-D9AF-9780-A37B-00B06C198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38608-5EAB-24EC-D3D1-880BC32BD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31267-C32F-492F-B574-1A0876A2D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8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C777D65-E4E8-B4A9-769A-3D2D77B8F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263786"/>
              </p:ext>
            </p:extLst>
          </p:nvPr>
        </p:nvGraphicFramePr>
        <p:xfrm>
          <a:off x="1672415" y="493059"/>
          <a:ext cx="8026400" cy="40195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1663">
                  <a:extLst>
                    <a:ext uri="{9D8B030D-6E8A-4147-A177-3AD203B41FA5}">
                      <a16:colId xmlns:a16="http://schemas.microsoft.com/office/drawing/2014/main" val="278601931"/>
                    </a:ext>
                  </a:extLst>
                </a:gridCol>
                <a:gridCol w="6564737">
                  <a:extLst>
                    <a:ext uri="{9D8B030D-6E8A-4147-A177-3AD203B41FA5}">
                      <a16:colId xmlns:a16="http://schemas.microsoft.com/office/drawing/2014/main" val="1508399370"/>
                    </a:ext>
                  </a:extLst>
                </a:gridCol>
              </a:tblGrid>
              <a:tr h="48784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latin typeface="+mj-lt"/>
                        </a:rPr>
                        <a:t>Train </a:t>
                      </a:r>
                      <a:r>
                        <a:rPr lang="ko-KR" altLang="en-US" sz="2000" b="1" dirty="0">
                          <a:latin typeface="+mj-lt"/>
                        </a:rPr>
                        <a:t>데이터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52218"/>
                  </a:ext>
                </a:extLst>
              </a:tr>
              <a:tr h="321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Columns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Columns </a:t>
                      </a:r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90263"/>
                  </a:ext>
                </a:extLst>
              </a:tr>
              <a:tr h="321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Time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거래시간 </a:t>
                      </a:r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(18.01.01 ~ 24.03.28)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563957"/>
                  </a:ext>
                </a:extLst>
              </a:tr>
              <a:tr h="321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시작가</a:t>
                      </a:r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단위</a:t>
                      </a:r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USD)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951398"/>
                  </a:ext>
                </a:extLst>
              </a:tr>
              <a:tr h="321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고가</a:t>
                      </a:r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단위</a:t>
                      </a:r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USD)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312962"/>
                  </a:ext>
                </a:extLst>
              </a:tr>
              <a:tr h="321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Low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저가</a:t>
                      </a:r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단위</a:t>
                      </a:r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USD)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23664"/>
                  </a:ext>
                </a:extLst>
              </a:tr>
              <a:tr h="321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Close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종가</a:t>
                      </a:r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단위</a:t>
                      </a:r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USD)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095153"/>
                  </a:ext>
                </a:extLst>
              </a:tr>
              <a:tr h="321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Volume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거래량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177085"/>
                  </a:ext>
                </a:extLst>
              </a:tr>
              <a:tr h="321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quote_av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지정된 시간 동안 발생한 거래에서 달러</a:t>
                      </a:r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(USD)</a:t>
                      </a:r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로 측정된 총 거래 금액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762061"/>
                  </a:ext>
                </a:extLst>
              </a:tr>
              <a:tr h="321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trades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거래수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770942"/>
                  </a:ext>
                </a:extLst>
              </a:tr>
              <a:tr h="321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tb_base_av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테이커</a:t>
                      </a:r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거래자들이 해당 기간동안 구매한 </a:t>
                      </a:r>
                      <a:r>
                        <a:rPr lang="ko-KR" alt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비트코인</a:t>
                      </a:r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(BTC)</a:t>
                      </a:r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의 총량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354145"/>
                  </a:ext>
                </a:extLst>
              </a:tr>
              <a:tr h="321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tb_quote_av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테이커가</a:t>
                      </a:r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비트코인을</a:t>
                      </a:r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구매할 때 사용한 달러의 총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64014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0849B2F-5249-57DF-6901-0CE197EBD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864933"/>
              </p:ext>
            </p:extLst>
          </p:nvPr>
        </p:nvGraphicFramePr>
        <p:xfrm>
          <a:off x="1672415" y="4913919"/>
          <a:ext cx="8026400" cy="14510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1663">
                  <a:extLst>
                    <a:ext uri="{9D8B030D-6E8A-4147-A177-3AD203B41FA5}">
                      <a16:colId xmlns:a16="http://schemas.microsoft.com/office/drawing/2014/main" val="2095381628"/>
                    </a:ext>
                  </a:extLst>
                </a:gridCol>
                <a:gridCol w="6564737">
                  <a:extLst>
                    <a:ext uri="{9D8B030D-6E8A-4147-A177-3AD203B41FA5}">
                      <a16:colId xmlns:a16="http://schemas.microsoft.com/office/drawing/2014/main" val="3871356570"/>
                    </a:ext>
                  </a:extLst>
                </a:gridCol>
              </a:tblGrid>
              <a:tr h="48784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latin typeface="+mj-lt"/>
                        </a:rPr>
                        <a:t>submission </a:t>
                      </a:r>
                      <a:r>
                        <a:rPr lang="ko-KR" altLang="en-US" sz="2000" b="1" dirty="0">
                          <a:latin typeface="+mj-lt"/>
                        </a:rPr>
                        <a:t>데이터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769860"/>
                  </a:ext>
                </a:extLst>
              </a:tr>
              <a:tr h="321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Columns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Columns </a:t>
                      </a:r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528031"/>
                  </a:ext>
                </a:extLst>
              </a:tr>
              <a:tr h="321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Time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거래시간 </a:t>
                      </a:r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(24.03.29 ~ 24.05.30)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450604"/>
                  </a:ext>
                </a:extLst>
              </a:tr>
              <a:tr h="321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Close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종가</a:t>
                      </a:r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단위</a:t>
                      </a:r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USD)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67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91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8458C5-7D98-E47E-0470-DE709B74B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00660"/>
              </p:ext>
            </p:extLst>
          </p:nvPr>
        </p:nvGraphicFramePr>
        <p:xfrm>
          <a:off x="2291540" y="1197909"/>
          <a:ext cx="8026401" cy="40195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490">
                  <a:extLst>
                    <a:ext uri="{9D8B030D-6E8A-4147-A177-3AD203B41FA5}">
                      <a16:colId xmlns:a16="http://schemas.microsoft.com/office/drawing/2014/main" val="2829783774"/>
                    </a:ext>
                  </a:extLst>
                </a:gridCol>
                <a:gridCol w="1929795">
                  <a:extLst>
                    <a:ext uri="{9D8B030D-6E8A-4147-A177-3AD203B41FA5}">
                      <a16:colId xmlns:a16="http://schemas.microsoft.com/office/drawing/2014/main" val="278601931"/>
                    </a:ext>
                  </a:extLst>
                </a:gridCol>
                <a:gridCol w="4860116">
                  <a:extLst>
                    <a:ext uri="{9D8B030D-6E8A-4147-A177-3AD203B41FA5}">
                      <a16:colId xmlns:a16="http://schemas.microsoft.com/office/drawing/2014/main" val="1508399370"/>
                    </a:ext>
                  </a:extLst>
                </a:gridCol>
              </a:tblGrid>
              <a:tr h="487842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latin typeface="+mj-lt"/>
                        </a:rPr>
                        <a:t>비교할 모델 종류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52218"/>
                  </a:ext>
                </a:extLst>
              </a:tr>
              <a:tr h="32106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Models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Columns </a:t>
                      </a:r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90263"/>
                  </a:ext>
                </a:extLst>
              </a:tr>
              <a:tr h="32106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머신러닝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ARIMA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시계열 데이터에서 자기 회귀와 이동 평균 부분을 결합한 모델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563957"/>
                  </a:ext>
                </a:extLst>
              </a:tr>
              <a:tr h="321060"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SARIMA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ARIMA 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모델에 계절성을 추가한 모델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951398"/>
                  </a:ext>
                </a:extLst>
              </a:tr>
              <a:tr h="321060"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Linear Regression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독립 변수와 종속 변수 간의 선형 관계를 모델링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312962"/>
                  </a:ext>
                </a:extLst>
              </a:tr>
              <a:tr h="321060"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Random Forest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다수의 결정 트리를 사용하는 앙상블 학습 모델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23664"/>
                  </a:ext>
                </a:extLst>
              </a:tr>
              <a:tr h="321060"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Gradient Boosting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여러 약한 학습자를 결합하여 강력한 예측 모델을 만드는 기법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095153"/>
                  </a:ext>
                </a:extLst>
              </a:tr>
              <a:tr h="321060"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XGBoost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 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알고리즘을 사용한 고성능 앙상블 모델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177085"/>
                  </a:ext>
                </a:extLst>
              </a:tr>
              <a:tr h="321060"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Prophet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페이스북에서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개발한 시계열 예측 모델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70322"/>
                  </a:ext>
                </a:extLst>
              </a:tr>
              <a:tr h="32106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딥러닝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GRU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LSTM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변형으로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비교적 더 간단한 구조를 가짐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762061"/>
                  </a:ext>
                </a:extLst>
              </a:tr>
              <a:tr h="321060"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CNN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시계열 데이터의 패턴을 추출하기 위한 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 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770942"/>
                  </a:ext>
                </a:extLst>
              </a:tr>
              <a:tr h="32106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LSTM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순환 신경망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(RNN)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일종으로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장기 의존성을 처리하는 데 강점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354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18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0C63B9-228D-FAF6-847B-148C03E94962}"/>
              </a:ext>
            </a:extLst>
          </p:cNvPr>
          <p:cNvSpPr txBox="1"/>
          <p:nvPr/>
        </p:nvSpPr>
        <p:spPr>
          <a:xfrm>
            <a:off x="1104900" y="2876550"/>
            <a:ext cx="598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논문</a:t>
            </a:r>
            <a:endParaRPr lang="en-US" altLang="ko-KR" dirty="0"/>
          </a:p>
          <a:p>
            <a:r>
              <a:rPr lang="ko-KR" altLang="en-US" dirty="0"/>
              <a:t>http://journal.dcs.or.kr/xml/35775/35775.pdf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138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225</Words>
  <Application>Microsoft Office PowerPoint</Application>
  <PresentationFormat>와이드스크린</PresentationFormat>
  <Paragraphs>57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한컴 말랑말랑 Bold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동욱 황</dc:creator>
  <cp:lastModifiedBy>동욱 황</cp:lastModifiedBy>
  <cp:revision>2</cp:revision>
  <dcterms:created xsi:type="dcterms:W3CDTF">2024-05-20T08:44:56Z</dcterms:created>
  <dcterms:modified xsi:type="dcterms:W3CDTF">2024-05-20T11:44:28Z</dcterms:modified>
</cp:coreProperties>
</file>