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71" r:id="rId12"/>
    <p:sldId id="267" r:id="rId13"/>
    <p:sldId id="266" r:id="rId14"/>
    <p:sldId id="268" r:id="rId15"/>
    <p:sldId id="272" r:id="rId16"/>
    <p:sldId id="270" r:id="rId17"/>
    <p:sldId id="472" r:id="rId18"/>
    <p:sldId id="473" r:id="rId19"/>
    <p:sldId id="474" r:id="rId20"/>
    <p:sldId id="475" r:id="rId21"/>
    <p:sldId id="477" r:id="rId22"/>
    <p:sldId id="478" r:id="rId23"/>
    <p:sldId id="479" r:id="rId24"/>
    <p:sldId id="4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DAA9F"/>
    <a:srgbClr val="D5690F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8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설명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6" y="2102240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732494" y="2950876"/>
            <a:ext cx="513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술을 선택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하는 단계에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 선택 시 해당 술들을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대표하는 값을 생성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값을 기준으로 이후의 알고리즘을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326315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25033" y="289382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</p:spTree>
    <p:extLst>
      <p:ext uri="{BB962C8B-B14F-4D97-AF65-F5344CB8AC3E}">
        <p14:creationId xmlns:p14="http://schemas.microsoft.com/office/powerpoint/2010/main" val="83049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18B35346-ABC7-C36D-39E6-6BF826CBBCC0}"/>
              </a:ext>
            </a:extLst>
          </p:cNvPr>
          <p:cNvSpPr/>
          <p:nvPr/>
        </p:nvSpPr>
        <p:spPr>
          <a:xfrm>
            <a:off x="215153" y="279346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BDC4C58-7852-20CC-80D6-34CFE7226E13}"/>
              </a:ext>
            </a:extLst>
          </p:cNvPr>
          <p:cNvSpPr/>
          <p:nvPr/>
        </p:nvSpPr>
        <p:spPr>
          <a:xfrm>
            <a:off x="236635" y="4507444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7427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67466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51927" y="530533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126941" y="2399553"/>
            <a:ext cx="1371600" cy="1556859"/>
            <a:chOff x="7126941" y="2399553"/>
            <a:chExt cx="1371600" cy="1556859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77" y="23995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126941" y="364863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중요집단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619128" y="2487705"/>
            <a:ext cx="1541929" cy="1450777"/>
            <a:chOff x="9619128" y="2505635"/>
            <a:chExt cx="1541929" cy="1450777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619128" y="3648635"/>
              <a:ext cx="154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</a:t>
              </a:r>
              <a:r>
                <a:rPr lang="en-US" altLang="ko-KR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 </a:t>
              </a:r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기준 선정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E82B8BD6-BA20-8797-7D7E-CEBE733E38B1}"/>
              </a:ext>
            </a:extLst>
          </p:cNvPr>
          <p:cNvGrpSpPr/>
          <p:nvPr/>
        </p:nvGrpSpPr>
        <p:grpSpPr>
          <a:xfrm>
            <a:off x="461896" y="2487411"/>
            <a:ext cx="2514723" cy="2170047"/>
            <a:chOff x="470861" y="2586126"/>
            <a:chExt cx="2514723" cy="2170047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9B1633-FE10-675A-6A4E-F92D5D4C422B}"/>
                </a:ext>
              </a:extLst>
            </p:cNvPr>
            <p:cNvGrpSpPr/>
            <p:nvPr/>
          </p:nvGrpSpPr>
          <p:grpSpPr>
            <a:xfrm>
              <a:off x="470861" y="2586126"/>
              <a:ext cx="2514723" cy="2170047"/>
              <a:chOff x="3586819" y="1340018"/>
              <a:chExt cx="2514723" cy="2170047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83A6D85-89C3-0320-9227-65C60437DAA5}"/>
                  </a:ext>
                </a:extLst>
              </p:cNvPr>
              <p:cNvSpPr/>
              <p:nvPr/>
            </p:nvSpPr>
            <p:spPr>
              <a:xfrm>
                <a:off x="3682539" y="1665740"/>
                <a:ext cx="2419003" cy="1844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9" name="TextBox 15">
                <a:extLst>
                  <a:ext uri="{FF2B5EF4-FFF2-40B4-BE49-F238E27FC236}">
                    <a16:creationId xmlns:a16="http://schemas.microsoft.com/office/drawing/2014/main" id="{BC7977F2-B86E-A3C7-C5F3-23DCB02D5666}"/>
                  </a:ext>
                </a:extLst>
              </p:cNvPr>
              <p:cNvSpPr txBox="1"/>
              <p:nvPr/>
            </p:nvSpPr>
            <p:spPr>
              <a:xfrm>
                <a:off x="3611758" y="3171511"/>
                <a:ext cx="248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어떤 술이 가성비의 기준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?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31" name="TextBox 21">
                <a:extLst>
                  <a:ext uri="{FF2B5EF4-FFF2-40B4-BE49-F238E27FC236}">
                    <a16:creationId xmlns:a16="http://schemas.microsoft.com/office/drawing/2014/main" id="{97B14453-CAE7-086D-DB11-46767A8C6674}"/>
                  </a:ext>
                </a:extLst>
              </p:cNvPr>
              <p:cNvSpPr txBox="1"/>
              <p:nvPr/>
            </p:nvSpPr>
            <p:spPr>
              <a:xfrm>
                <a:off x="3586819" y="1340018"/>
                <a:ext cx="115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32" name="Picture 2" descr="Beer ">
              <a:extLst>
                <a:ext uri="{FF2B5EF4-FFF2-40B4-BE49-F238E27FC236}">
                  <a16:creationId xmlns:a16="http://schemas.microsoft.com/office/drawing/2014/main" id="{D65DC950-8863-6A1D-AA8D-55C4C78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75" y="2955458"/>
              <a:ext cx="1433234" cy="143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C9CCE7C5-1DCC-0552-D7E8-7518D7D0F1BA}"/>
              </a:ext>
            </a:extLst>
          </p:cNvPr>
          <p:cNvGrpSpPr/>
          <p:nvPr/>
        </p:nvGrpSpPr>
        <p:grpSpPr>
          <a:xfrm>
            <a:off x="4561549" y="1211607"/>
            <a:ext cx="2072507" cy="4776818"/>
            <a:chOff x="7097951" y="1367113"/>
            <a:chExt cx="2072507" cy="4871411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1A8B5F4D-2BEC-AD1F-ABF7-A220ABBE5C96}"/>
                </a:ext>
              </a:extLst>
            </p:cNvPr>
            <p:cNvSpPr/>
            <p:nvPr/>
          </p:nvSpPr>
          <p:spPr>
            <a:xfrm>
              <a:off x="7097951" y="1724009"/>
              <a:ext cx="2072507" cy="451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42" name="TextBox 33">
              <a:extLst>
                <a:ext uri="{FF2B5EF4-FFF2-40B4-BE49-F238E27FC236}">
                  <a16:creationId xmlns:a16="http://schemas.microsoft.com/office/drawing/2014/main" id="{DC1EC4F6-28E5-8BBF-DB81-E90383B8600C}"/>
                </a:ext>
              </a:extLst>
            </p:cNvPr>
            <p:cNvSpPr txBox="1"/>
            <p:nvPr/>
          </p:nvSpPr>
          <p:spPr>
            <a:xfrm>
              <a:off x="7266868" y="3316184"/>
              <a:ext cx="171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대중적인 술</a:t>
              </a:r>
            </a:p>
          </p:txBody>
        </p:sp>
        <p:sp>
          <p:nvSpPr>
            <p:cNvPr id="1040" name="TextBox 34">
              <a:extLst>
                <a:ext uri="{FF2B5EF4-FFF2-40B4-BE49-F238E27FC236}">
                  <a16:creationId xmlns:a16="http://schemas.microsoft.com/office/drawing/2014/main" id="{F2CF4DAD-3B1E-BEE0-4335-B9D7FA3C8A5D}"/>
                </a:ext>
              </a:extLst>
            </p:cNvPr>
            <p:cNvSpPr txBox="1"/>
            <p:nvPr/>
          </p:nvSpPr>
          <p:spPr>
            <a:xfrm>
              <a:off x="7115406" y="5775240"/>
              <a:ext cx="194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적절한 필터링 비율</a:t>
              </a:r>
            </a:p>
          </p:txBody>
        </p:sp>
        <p:sp>
          <p:nvSpPr>
            <p:cNvPr id="1038" name="TextBox 36">
              <a:extLst>
                <a:ext uri="{FF2B5EF4-FFF2-40B4-BE49-F238E27FC236}">
                  <a16:creationId xmlns:a16="http://schemas.microsoft.com/office/drawing/2014/main" id="{3A40822A-4A20-C5D5-138F-D7A40B22AAC4}"/>
                </a:ext>
              </a:extLst>
            </p:cNvPr>
            <p:cNvSpPr txBox="1"/>
            <p:nvPr/>
          </p:nvSpPr>
          <p:spPr>
            <a:xfrm>
              <a:off x="7106441" y="1367113"/>
              <a:ext cx="1159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Solution</a:t>
              </a:r>
              <a:endPara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43" name="오른쪽 화살표 20">
            <a:extLst>
              <a:ext uri="{FF2B5EF4-FFF2-40B4-BE49-F238E27FC236}">
                <a16:creationId xmlns:a16="http://schemas.microsoft.com/office/drawing/2014/main" id="{0095F187-A990-BDEE-C594-99381B4BCD01}"/>
              </a:ext>
            </a:extLst>
          </p:cNvPr>
          <p:cNvSpPr/>
          <p:nvPr/>
        </p:nvSpPr>
        <p:spPr>
          <a:xfrm>
            <a:off x="3399879" y="361339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44" name="Picture 6" descr="Beer can ">
            <a:extLst>
              <a:ext uri="{FF2B5EF4-FFF2-40B4-BE49-F238E27FC236}">
                <a16:creationId xmlns:a16="http://schemas.microsoft.com/office/drawing/2014/main" id="{CB04F7B0-1C26-CD53-DFF3-A6462151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4" y="1784244"/>
            <a:ext cx="1339152" cy="13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8" descr="Selective ">
            <a:extLst>
              <a:ext uri="{FF2B5EF4-FFF2-40B4-BE49-F238E27FC236}">
                <a16:creationId xmlns:a16="http://schemas.microsoft.com/office/drawing/2014/main" id="{A12C2702-820B-73DB-4D40-9C9CF39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1" y="42450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2CADD334-43B2-6391-65BF-4447474E01C5}"/>
              </a:ext>
            </a:extLst>
          </p:cNvPr>
          <p:cNvSpPr txBox="1"/>
          <p:nvPr/>
        </p:nvSpPr>
        <p:spPr>
          <a:xfrm>
            <a:off x="7138000" y="202574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사람들이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가성비의 기준을 이해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하고 해당 질문에 답변하기 위해 가성비의 기준이 되는 술은 모두가 알고 있는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대중적인 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2E3DACB-3F05-851C-BCFF-516FC9D900BD}"/>
              </a:ext>
            </a:extLst>
          </p:cNvPr>
          <p:cNvSpPr txBox="1"/>
          <p:nvPr/>
        </p:nvSpPr>
        <p:spPr>
          <a:xfrm>
            <a:off x="7137999" y="454089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술을 기준으로 우리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Output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데이터에서 필터링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해야 하기에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필터링의 정도가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30% ~ 70%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되어야 함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5BA7324-5765-DB50-9DAD-9AFE64B742CF}"/>
              </a:ext>
            </a:extLst>
          </p:cNvPr>
          <p:cNvSpPr txBox="1"/>
          <p:nvPr/>
        </p:nvSpPr>
        <p:spPr>
          <a:xfrm>
            <a:off x="0" y="61862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조건을 바탕으로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편의점 캔맥주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가성비의 기준으로 선정</a:t>
            </a:r>
          </a:p>
        </p:txBody>
      </p:sp>
    </p:spTree>
    <p:extLst>
      <p:ext uri="{BB962C8B-B14F-4D97-AF65-F5344CB8AC3E}">
        <p14:creationId xmlns:p14="http://schemas.microsoft.com/office/powerpoint/2010/main" val="11253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916967" y="1569670"/>
            <a:ext cx="4788716" cy="5082142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8154285" y="392772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73357" y="46579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88970" y="260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508503" y="34288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26908" y="3150980"/>
          <a:ext cx="2475889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5889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</a:t>
                      </a:r>
                      <a:r>
                        <a:rPr lang="ko-KR" altLang="en-US" sz="1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중요 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800" b="0" dirty="0">
                        <a:solidFill>
                          <a:srgbClr val="1B09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547478" y="323575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68201" y="460079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74600" y="296375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6908" y="4806249"/>
            <a:ext cx="6059111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Google Shape;98;p1"/>
          <p:cNvSpPr txBox="1"/>
          <p:nvPr/>
        </p:nvSpPr>
        <p:spPr>
          <a:xfrm>
            <a:off x="629331" y="4939311"/>
            <a:ext cx="61305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가성비의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좋고 나쁨의 기준은 </a:t>
            </a:r>
            <a:r>
              <a:rPr lang="ko-KR" altLang="en-US" sz="20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편의점 맥주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로 설정하여 질문</a:t>
            </a:r>
            <a:endParaRPr lang="en-US" altLang="ko-KR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CASS 500ml, 2,500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alc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4.5%</a:t>
            </a:r>
            <a:endParaRPr lang="ko-KR" altLang="en-US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16967" y="134069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41" name="Google Shape;98;p1"/>
          <p:cNvSpPr txBox="1"/>
          <p:nvPr/>
        </p:nvSpPr>
        <p:spPr>
          <a:xfrm>
            <a:off x="332104" y="1082649"/>
            <a:ext cx="61854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선호하는 가성비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에 따라 추천 대상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전통주를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1244A-5275-5EA0-E640-54586AAFD5CE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9743C-B5E6-678B-6D9A-D70B513F9DD4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5957-B593-1A48-7FC0-E0BCCE1D52A2}"/>
              </a:ext>
            </a:extLst>
          </p:cNvPr>
          <p:cNvSpPr txBox="1"/>
          <p:nvPr/>
        </p:nvSpPr>
        <p:spPr>
          <a:xfrm>
            <a:off x="8883787" y="380509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8E1B20CE-B7AA-F041-91EF-07487001D7D5}"/>
              </a:ext>
            </a:extLst>
          </p:cNvPr>
          <p:cNvSpPr/>
          <p:nvPr/>
        </p:nvSpPr>
        <p:spPr>
          <a:xfrm>
            <a:off x="617488" y="2660436"/>
            <a:ext cx="2485310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8" name="모서리가 둥근 직사각형 17">
            <a:extLst>
              <a:ext uri="{FF2B5EF4-FFF2-40B4-BE49-F238E27FC236}">
                <a16:creationId xmlns:a16="http://schemas.microsoft.com/office/drawing/2014/main" id="{992D3A6E-8A53-FF95-DE50-997E40CE455B}"/>
              </a:ext>
            </a:extLst>
          </p:cNvPr>
          <p:cNvSpPr/>
          <p:nvPr/>
        </p:nvSpPr>
        <p:spPr>
          <a:xfrm>
            <a:off x="626908" y="4319481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9529DB-7DE4-D1F0-1CB9-40CE18DE0316}"/>
              </a:ext>
            </a:extLst>
          </p:cNvPr>
          <p:cNvGrpSpPr/>
          <p:nvPr/>
        </p:nvGrpSpPr>
        <p:grpSpPr>
          <a:xfrm rot="233455">
            <a:off x="8110989" y="3876184"/>
            <a:ext cx="262137" cy="256322"/>
            <a:chOff x="8070861" y="3500804"/>
            <a:chExt cx="262137" cy="2563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30DD40-8EBF-B83F-5CC5-3A202F78A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F45C33-8718-F106-44D2-62A327A45A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6CF8D-DF07-08AB-F674-37BAF000678E}"/>
              </a:ext>
            </a:extLst>
          </p:cNvPr>
          <p:cNvGrpSpPr/>
          <p:nvPr/>
        </p:nvGrpSpPr>
        <p:grpSpPr>
          <a:xfrm rot="233455">
            <a:off x="8821390" y="4547084"/>
            <a:ext cx="262137" cy="256322"/>
            <a:chOff x="8070861" y="3500804"/>
            <a:chExt cx="262137" cy="25632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6E2F3D-D6BF-81A3-7673-193E6D3E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076F87E-FCB3-39A4-4666-7ABADD8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9C8CB-A160-839E-66EE-A757683413BA}"/>
              </a:ext>
            </a:extLst>
          </p:cNvPr>
          <p:cNvGrpSpPr/>
          <p:nvPr/>
        </p:nvGrpSpPr>
        <p:grpSpPr>
          <a:xfrm rot="233455">
            <a:off x="10130341" y="4601803"/>
            <a:ext cx="262137" cy="256322"/>
            <a:chOff x="8070861" y="3500804"/>
            <a:chExt cx="262137" cy="25632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1AF56E-D53F-7A99-E357-59F931732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511FB7-0E75-51C8-325B-B65C07A8ABFC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Google Shape;98;p1">
            <a:extLst>
              <a:ext uri="{FF2B5EF4-FFF2-40B4-BE49-F238E27FC236}">
                <a16:creationId xmlns:a16="http://schemas.microsoft.com/office/drawing/2014/main" id="{E7188F75-B544-448B-63B4-FBF0DBF27ADC}"/>
              </a:ext>
            </a:extLst>
          </p:cNvPr>
          <p:cNvSpPr txBox="1"/>
          <p:nvPr/>
        </p:nvSpPr>
        <p:spPr>
          <a:xfrm>
            <a:off x="6990864" y="5676551"/>
            <a:ext cx="47148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편의점 맥주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보다 가성비가 </a:t>
            </a:r>
            <a:endParaRPr lang="en-US" altLang="ko-KR" sz="1600" b="1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떨어지는 제품 최종 추천 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리스트에서 삭제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FE824A9-8090-CB88-EBEF-9C4354E61668}"/>
              </a:ext>
            </a:extLst>
          </p:cNvPr>
          <p:cNvSpPr/>
          <p:nvPr/>
        </p:nvSpPr>
        <p:spPr>
          <a:xfrm>
            <a:off x="9894320" y="171899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12B7E-2782-F847-3A23-051764209CFF}"/>
              </a:ext>
            </a:extLst>
          </p:cNvPr>
          <p:cNvSpPr/>
          <p:nvPr/>
        </p:nvSpPr>
        <p:spPr>
          <a:xfrm>
            <a:off x="9797905" y="1595275"/>
            <a:ext cx="190777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98;p1">
            <a:extLst>
              <a:ext uri="{FF2B5EF4-FFF2-40B4-BE49-F238E27FC236}">
                <a16:creationId xmlns:a16="http://schemas.microsoft.com/office/drawing/2014/main" id="{088127D2-5E2C-843B-AC46-CCF52344386B}"/>
              </a:ext>
            </a:extLst>
          </p:cNvPr>
          <p:cNvSpPr txBox="1"/>
          <p:nvPr/>
        </p:nvSpPr>
        <p:spPr>
          <a:xfrm rot="10800000" flipV="1">
            <a:off x="10061337" y="1530720"/>
            <a:ext cx="1656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18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4,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9606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평소에 마시던 도수를 선호하는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 마시던 도수에서 </a:t>
            </a:r>
            <a:r>
              <a:rPr lang="en-US" altLang="ko-KR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 이내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술 추천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도수에 상관없는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-&gt; </a:t>
            </a:r>
            <a:r>
              <a:rPr lang="ko-KR" altLang="en-US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056098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459507" y="471366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005917" y="2355918"/>
            <a:ext cx="1945340" cy="1624410"/>
            <a:chOff x="7005917" y="2355918"/>
            <a:chExt cx="1945340" cy="1624410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221" y="235591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005917" y="3672551"/>
              <a:ext cx="1945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평소에 마시던 도수 선호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323293" y="2487705"/>
            <a:ext cx="2034989" cy="1495599"/>
            <a:chOff x="9323293" y="2505635"/>
            <a:chExt cx="2034989" cy="1495599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323293" y="3693457"/>
              <a:ext cx="2034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도수에 상관없이 선호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7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추천 도수 선정 기준</a:t>
            </a:r>
          </a:p>
        </p:txBody>
      </p:sp>
      <p:sp>
        <p:nvSpPr>
          <p:cNvPr id="3" name="오른쪽 화살표 33">
            <a:extLst>
              <a:ext uri="{FF2B5EF4-FFF2-40B4-BE49-F238E27FC236}">
                <a16:creationId xmlns:a16="http://schemas.microsoft.com/office/drawing/2014/main" id="{7A282911-B898-31A9-7E20-A533F06C2954}"/>
              </a:ext>
            </a:extLst>
          </p:cNvPr>
          <p:cNvSpPr/>
          <p:nvPr/>
        </p:nvSpPr>
        <p:spPr>
          <a:xfrm>
            <a:off x="4104646" y="3743738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오른쪽 화살표 43">
            <a:extLst>
              <a:ext uri="{FF2B5EF4-FFF2-40B4-BE49-F238E27FC236}">
                <a16:creationId xmlns:a16="http://schemas.microsoft.com/office/drawing/2014/main" id="{3846CCA6-A64E-D04F-A233-C975BBA03DE1}"/>
              </a:ext>
            </a:extLst>
          </p:cNvPr>
          <p:cNvSpPr/>
          <p:nvPr/>
        </p:nvSpPr>
        <p:spPr>
          <a:xfrm>
            <a:off x="7561719" y="378384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3028B-9183-0DA9-F3D7-127F7BEB72AA}"/>
              </a:ext>
            </a:extLst>
          </p:cNvPr>
          <p:cNvSpPr txBox="1"/>
          <p:nvPr/>
        </p:nvSpPr>
        <p:spPr>
          <a:xfrm>
            <a:off x="8594140" y="3551801"/>
            <a:ext cx="1435247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±3%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(3</a:t>
            </a:r>
            <a:r>
              <a: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 내의 범위 추천</a:t>
            </a:r>
            <a:r>
              <a:rPr lang="en-US" altLang="ko-KR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25F7D9-30F2-6E23-BAA1-D70745B89465}"/>
              </a:ext>
            </a:extLst>
          </p:cNvPr>
          <p:cNvGrpSpPr/>
          <p:nvPr/>
        </p:nvGrpSpPr>
        <p:grpSpPr>
          <a:xfrm>
            <a:off x="685050" y="2399596"/>
            <a:ext cx="2796988" cy="2688283"/>
            <a:chOff x="887506" y="2322329"/>
            <a:chExt cx="2796988" cy="268828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4585DE-25D2-F8C9-24D7-C9E21A7052BE}"/>
                </a:ext>
              </a:extLst>
            </p:cNvPr>
            <p:cNvGrpSpPr/>
            <p:nvPr/>
          </p:nvGrpSpPr>
          <p:grpSpPr>
            <a:xfrm>
              <a:off x="887506" y="2322329"/>
              <a:ext cx="2796988" cy="2688283"/>
              <a:chOff x="3296690" y="821782"/>
              <a:chExt cx="2796988" cy="26882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A5FAA-A717-CD59-7A08-18224D949D13}"/>
                  </a:ext>
                </a:extLst>
              </p:cNvPr>
              <p:cNvSpPr txBox="1"/>
              <p:nvPr/>
            </p:nvSpPr>
            <p:spPr>
              <a:xfrm>
                <a:off x="3296690" y="3171511"/>
                <a:ext cx="2796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몇도까지 평소 마시던 도수 정의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F2112-E4C4-2E85-F475-46EBED45D05D}"/>
                  </a:ext>
                </a:extLst>
              </p:cNvPr>
              <p:cNvSpPr txBox="1"/>
              <p:nvPr/>
            </p:nvSpPr>
            <p:spPr>
              <a:xfrm>
                <a:off x="3611757" y="821782"/>
                <a:ext cx="1626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26" name="Picture 2" descr="Problem ">
              <a:extLst>
                <a:ext uri="{FF2B5EF4-FFF2-40B4-BE49-F238E27FC236}">
                  <a16:creationId xmlns:a16="http://schemas.microsoft.com/office/drawing/2014/main" id="{7F683B49-34DF-5A22-C244-D5D52E4B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453" y="2691661"/>
              <a:ext cx="1824330" cy="1824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509985-0BEF-1D7D-C777-2952382FB401}"/>
              </a:ext>
            </a:extLst>
          </p:cNvPr>
          <p:cNvSpPr txBox="1"/>
          <p:nvPr/>
        </p:nvSpPr>
        <p:spPr>
          <a:xfrm>
            <a:off x="0" y="56911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 마시던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술의 도수를 몇 도로 설정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할 것인가에 대한 정의가 필요했고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이를 해결하기 위해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기존에 있던 술 추천 서비스를 참고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±3%</a:t>
            </a: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설정하기로 정의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C5A72E-AFB4-881F-B6C2-D24499FE2CA3}"/>
              </a:ext>
            </a:extLst>
          </p:cNvPr>
          <p:cNvGrpSpPr/>
          <p:nvPr/>
        </p:nvGrpSpPr>
        <p:grpSpPr>
          <a:xfrm>
            <a:off x="4884587" y="2252313"/>
            <a:ext cx="2489784" cy="2857559"/>
            <a:chOff x="4790465" y="2322329"/>
            <a:chExt cx="2489784" cy="285755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1BB2EE-288E-3349-221D-732EABFDF42A}"/>
                </a:ext>
              </a:extLst>
            </p:cNvPr>
            <p:cNvGrpSpPr/>
            <p:nvPr/>
          </p:nvGrpSpPr>
          <p:grpSpPr>
            <a:xfrm>
              <a:off x="4790465" y="2322329"/>
              <a:ext cx="2489784" cy="2857559"/>
              <a:chOff x="3611758" y="1396535"/>
              <a:chExt cx="2489784" cy="201353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5D007-A108-9CE8-491F-2628ACB805E6}"/>
                  </a:ext>
                </a:extLst>
              </p:cNvPr>
              <p:cNvSpPr txBox="1"/>
              <p:nvPr/>
            </p:nvSpPr>
            <p:spPr>
              <a:xfrm>
                <a:off x="3611758" y="3171510"/>
                <a:ext cx="2489784" cy="23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선행 연구자료 참고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A13B84-FACD-716F-4B55-5256AF91E5DC}"/>
                  </a:ext>
                </a:extLst>
              </p:cNvPr>
              <p:cNvSpPr txBox="1"/>
              <p:nvPr/>
            </p:nvSpPr>
            <p:spPr>
              <a:xfrm>
                <a:off x="3683071" y="1396535"/>
                <a:ext cx="1386622" cy="325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Solution</a:t>
                </a:r>
                <a:endParaRPr lang="ko-KR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28" name="Picture 4" descr="Research ">
              <a:extLst>
                <a:ext uri="{FF2B5EF4-FFF2-40B4-BE49-F238E27FC236}">
                  <a16:creationId xmlns:a16="http://schemas.microsoft.com/office/drawing/2014/main" id="{BF43BB19-7AA6-DA9C-6232-29C09CD7D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96" y="2722014"/>
              <a:ext cx="2236694" cy="22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988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243154" y="2950097"/>
            <a:ext cx="3566516" cy="3155428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657284" y="3327609"/>
            <a:ext cx="2681190" cy="2681191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모서리가 둥근 직사각형 48"/>
          <p:cNvSpPr/>
          <p:nvPr/>
        </p:nvSpPr>
        <p:spPr>
          <a:xfrm>
            <a:off x="8067978" y="2950097"/>
            <a:ext cx="3566516" cy="3155428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8482108" y="3327609"/>
            <a:ext cx="2681190" cy="2681191"/>
            <a:chOff x="7429499" y="2032494"/>
            <a:chExt cx="3600000" cy="3600000"/>
          </a:xfrm>
        </p:grpSpPr>
        <p:cxnSp>
          <p:nvCxnSpPr>
            <p:cNvPr id="59" name="직선 화살표 연결선 58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모서리가 둥근 직사각형 46"/>
          <p:cNvSpPr/>
          <p:nvPr/>
        </p:nvSpPr>
        <p:spPr>
          <a:xfrm>
            <a:off x="8526242" y="2310142"/>
            <a:ext cx="2649989" cy="831081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상대도수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좌표편입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 algn="ctr"/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701416" y="2310142"/>
            <a:ext cx="2649989" cy="831081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절대도수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필터링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 algn="ctr"/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Google Shape;98;p1"/>
          <p:cNvSpPr txBox="1"/>
          <p:nvPr/>
        </p:nvSpPr>
        <p:spPr>
          <a:xfrm>
            <a:off x="332104" y="1082649"/>
            <a:ext cx="7977476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도수 설정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사용자가 선호하는 도수에 따라 ‘도수’ 컬럼을 추천 알고리즘에 적용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97436"/>
              </p:ext>
            </p:extLst>
          </p:nvPr>
        </p:nvGraphicFramePr>
        <p:xfrm>
          <a:off x="404128" y="2310142"/>
          <a:ext cx="1609894" cy="111568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609894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7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평소 마시던</a:t>
                      </a:r>
                      <a:endParaRPr lang="en-US" altLang="ko-KR" sz="1800" b="0" dirty="0">
                        <a:solidFill>
                          <a:srgbClr val="1B09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도수를 선호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3404"/>
              </p:ext>
            </p:extLst>
          </p:nvPr>
        </p:nvGraphicFramePr>
        <p:xfrm>
          <a:off x="6228951" y="2310141"/>
          <a:ext cx="1723395" cy="95121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2339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7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7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모든 도수 선호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EBB7E7-1321-D140-D45E-5CCEBD142427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도수 설정 알고리즘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BA943AE-036A-70EF-7583-D7B1E9BED263}"/>
              </a:ext>
            </a:extLst>
          </p:cNvPr>
          <p:cNvSpPr/>
          <p:nvPr/>
        </p:nvSpPr>
        <p:spPr>
          <a:xfrm>
            <a:off x="3225800" y="380959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41C5186-1BE4-D6DA-CCD7-BA24B1D37C93}"/>
              </a:ext>
            </a:extLst>
          </p:cNvPr>
          <p:cNvSpPr/>
          <p:nvPr/>
        </p:nvSpPr>
        <p:spPr>
          <a:xfrm>
            <a:off x="5145333" y="463503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66901B1-2ED6-F0A9-B826-28E37C15FA13}"/>
              </a:ext>
            </a:extLst>
          </p:cNvPr>
          <p:cNvSpPr/>
          <p:nvPr/>
        </p:nvSpPr>
        <p:spPr>
          <a:xfrm>
            <a:off x="3184308" y="4441982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F01B3C-B39B-96F9-2CAD-BE44120DEC3E}"/>
              </a:ext>
            </a:extLst>
          </p:cNvPr>
          <p:cNvSpPr/>
          <p:nvPr/>
        </p:nvSpPr>
        <p:spPr>
          <a:xfrm>
            <a:off x="4211430" y="4169987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78E3054-32C5-0156-A2F2-A22C35165A15}"/>
              </a:ext>
            </a:extLst>
          </p:cNvPr>
          <p:cNvSpPr/>
          <p:nvPr/>
        </p:nvSpPr>
        <p:spPr>
          <a:xfrm>
            <a:off x="4046513" y="47833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75890E-387E-546F-CACE-895AE4C3C558}"/>
              </a:ext>
            </a:extLst>
          </p:cNvPr>
          <p:cNvSpPr txBox="1"/>
          <p:nvPr/>
        </p:nvSpPr>
        <p:spPr>
          <a:xfrm>
            <a:off x="3520617" y="501132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21BBFC-04AC-9F57-9013-801904DB5BB7}"/>
              </a:ext>
            </a:extLst>
          </p:cNvPr>
          <p:cNvCxnSpPr>
            <a:cxnSpLocks/>
          </p:cNvCxnSpPr>
          <p:nvPr/>
        </p:nvCxnSpPr>
        <p:spPr>
          <a:xfrm rot="233455" flipH="1">
            <a:off x="3138439" y="4375444"/>
            <a:ext cx="223581" cy="2563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1BDB74-83E4-8B40-0322-B3D456805BFB}"/>
              </a:ext>
            </a:extLst>
          </p:cNvPr>
          <p:cNvCxnSpPr>
            <a:cxnSpLocks/>
          </p:cNvCxnSpPr>
          <p:nvPr/>
        </p:nvCxnSpPr>
        <p:spPr>
          <a:xfrm rot="233455">
            <a:off x="3134213" y="4397531"/>
            <a:ext cx="262137" cy="2244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E815259-32A5-C79E-B51F-C51A0ADB4616}"/>
              </a:ext>
            </a:extLst>
          </p:cNvPr>
          <p:cNvCxnSpPr>
            <a:cxnSpLocks/>
          </p:cNvCxnSpPr>
          <p:nvPr/>
        </p:nvCxnSpPr>
        <p:spPr>
          <a:xfrm rot="233455" flipH="1">
            <a:off x="4159338" y="4113373"/>
            <a:ext cx="223581" cy="2563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962C693-467D-470E-02D3-7B87F2BDD448}"/>
              </a:ext>
            </a:extLst>
          </p:cNvPr>
          <p:cNvCxnSpPr>
            <a:cxnSpLocks/>
          </p:cNvCxnSpPr>
          <p:nvPr/>
        </p:nvCxnSpPr>
        <p:spPr>
          <a:xfrm rot="233455">
            <a:off x="4155112" y="4135460"/>
            <a:ext cx="262137" cy="2244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328545-9FB5-ABFC-7D62-4686DA38F807}"/>
              </a:ext>
            </a:extLst>
          </p:cNvPr>
          <p:cNvSpPr txBox="1"/>
          <p:nvPr/>
        </p:nvSpPr>
        <p:spPr>
          <a:xfrm>
            <a:off x="1878890" y="6288927"/>
            <a:ext cx="46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도수에서 </a:t>
            </a:r>
            <a:r>
              <a:rPr lang="en-US" altLang="ko-K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±3% </a:t>
            </a:r>
            <a:r>
              <a:rPr lang="ko-KR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이내의 전통주 필터링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C1CA88-4480-7810-235F-FFDC89DEF360}"/>
              </a:ext>
            </a:extLst>
          </p:cNvPr>
          <p:cNvSpPr txBox="1"/>
          <p:nvPr/>
        </p:nvSpPr>
        <p:spPr>
          <a:xfrm>
            <a:off x="7475080" y="6277338"/>
            <a:ext cx="46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상대도수</a:t>
            </a:r>
            <a:r>
              <a:rPr lang="ko-KR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개념을 추가</a:t>
            </a: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새롭게 좌표 재구성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A4CC858-61FC-CE36-7B53-F3C0A509B4D5}"/>
              </a:ext>
            </a:extLst>
          </p:cNvPr>
          <p:cNvSpPr/>
          <p:nvPr/>
        </p:nvSpPr>
        <p:spPr>
          <a:xfrm>
            <a:off x="9772785" y="455453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553C8D-0182-35F7-B0D4-61E8F02D0205}"/>
              </a:ext>
            </a:extLst>
          </p:cNvPr>
          <p:cNvSpPr/>
          <p:nvPr/>
        </p:nvSpPr>
        <p:spPr>
          <a:xfrm>
            <a:off x="10633748" y="487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0208213-8BA8-B9A3-169B-D4C8E35C7177}"/>
              </a:ext>
            </a:extLst>
          </p:cNvPr>
          <p:cNvSpPr/>
          <p:nvPr/>
        </p:nvSpPr>
        <p:spPr>
          <a:xfrm>
            <a:off x="8864412" y="4097987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E156D-E7B0-7728-406C-E607A2CB63E3}"/>
              </a:ext>
            </a:extLst>
          </p:cNvPr>
          <p:cNvSpPr/>
          <p:nvPr/>
        </p:nvSpPr>
        <p:spPr>
          <a:xfrm>
            <a:off x="9240029" y="5123989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9764FE7-A7CA-A274-3B22-C5C714029904}"/>
              </a:ext>
            </a:extLst>
          </p:cNvPr>
          <p:cNvSpPr/>
          <p:nvPr/>
        </p:nvSpPr>
        <p:spPr>
          <a:xfrm>
            <a:off x="9942871" y="37645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7DF28E-CC5A-1A8F-153D-261330EAB4B4}"/>
              </a:ext>
            </a:extLst>
          </p:cNvPr>
          <p:cNvSpPr txBox="1"/>
          <p:nvPr/>
        </p:nvSpPr>
        <p:spPr>
          <a:xfrm>
            <a:off x="9384029" y="398532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5,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 가중치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2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447507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459507" y="4132636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pic>
        <p:nvPicPr>
          <p:cNvPr id="4" name="Picture 2" descr="Liquor ">
            <a:extLst>
              <a:ext uri="{FF2B5EF4-FFF2-40B4-BE49-F238E27FC236}">
                <a16:creationId xmlns:a16="http://schemas.microsoft.com/office/drawing/2014/main" id="{750675C7-C62A-FD8F-D585-41FF8C09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91" y="1290327"/>
            <a:ext cx="1612202" cy="161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38CA6-47DB-17AD-EF88-2C31766E8B53}"/>
              </a:ext>
            </a:extLst>
          </p:cNvPr>
          <p:cNvSpPr txBox="1"/>
          <p:nvPr/>
        </p:nvSpPr>
        <p:spPr>
          <a:xfrm>
            <a:off x="6302184" y="2929866"/>
            <a:ext cx="588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A56A1889-AA49-3429-386D-A2CC7A8A475D}"/>
              </a:ext>
            </a:extLst>
          </p:cNvPr>
          <p:cNvSpPr/>
          <p:nvPr/>
        </p:nvSpPr>
        <p:spPr>
          <a:xfrm rot="5400000">
            <a:off x="9145355" y="1607709"/>
            <a:ext cx="203473" cy="410527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004F9-0EC2-85DC-3AAB-66E3F428DCD4}"/>
              </a:ext>
            </a:extLst>
          </p:cNvPr>
          <p:cNvSpPr txBox="1"/>
          <p:nvPr/>
        </p:nvSpPr>
        <p:spPr>
          <a:xfrm>
            <a:off x="6561041" y="3950447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향의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4932A-5E11-BA71-18A8-DD574FC087A4}"/>
              </a:ext>
            </a:extLst>
          </p:cNvPr>
          <p:cNvSpPr txBox="1"/>
          <p:nvPr/>
        </p:nvSpPr>
        <p:spPr>
          <a:xfrm>
            <a:off x="10759885" y="395550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바디감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BFA4-CCF0-41CF-FE79-B2ADB4000172}"/>
              </a:ext>
            </a:extLst>
          </p:cNvPr>
          <p:cNvSpPr txBox="1"/>
          <p:nvPr/>
        </p:nvSpPr>
        <p:spPr>
          <a:xfrm>
            <a:off x="7637366" y="3950447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향의 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778BA-6E3F-4F60-8B44-601F9FC267EF}"/>
              </a:ext>
            </a:extLst>
          </p:cNvPr>
          <p:cNvSpPr txBox="1"/>
          <p:nvPr/>
        </p:nvSpPr>
        <p:spPr>
          <a:xfrm>
            <a:off x="8567734" y="3952976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단맛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AE2AD-3DAD-1C7F-9145-70977C18B612}"/>
              </a:ext>
            </a:extLst>
          </p:cNvPr>
          <p:cNvSpPr txBox="1"/>
          <p:nvPr/>
        </p:nvSpPr>
        <p:spPr>
          <a:xfrm>
            <a:off x="9247091" y="395550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88FDD-A452-2EAC-E859-D9363A689190}"/>
              </a:ext>
            </a:extLst>
          </p:cNvPr>
          <p:cNvSpPr txBox="1"/>
          <p:nvPr/>
        </p:nvSpPr>
        <p:spPr>
          <a:xfrm>
            <a:off x="9980516" y="395550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청량감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4AC153F-8330-4C13-A1A6-DD42C8CBB6AC}"/>
              </a:ext>
            </a:extLst>
          </p:cNvPr>
          <p:cNvCxnSpPr>
            <a:cxnSpLocks/>
          </p:cNvCxnSpPr>
          <p:nvPr/>
        </p:nvCxnSpPr>
        <p:spPr>
          <a:xfrm>
            <a:off x="8270778" y="3558610"/>
            <a:ext cx="0" cy="203473"/>
          </a:xfrm>
          <a:prstGeom prst="line">
            <a:avLst/>
          </a:prstGeom>
          <a:ln w="571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E25F6D-5A1B-29C6-4AF5-EEF922498BF0}"/>
              </a:ext>
            </a:extLst>
          </p:cNvPr>
          <p:cNvCxnSpPr>
            <a:cxnSpLocks/>
          </p:cNvCxnSpPr>
          <p:nvPr/>
        </p:nvCxnSpPr>
        <p:spPr>
          <a:xfrm>
            <a:off x="9201146" y="3558609"/>
            <a:ext cx="0" cy="203473"/>
          </a:xfrm>
          <a:prstGeom prst="line">
            <a:avLst/>
          </a:prstGeom>
          <a:ln w="571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5802DF-49C5-DFE7-DC9C-28FBB579CBA3}"/>
              </a:ext>
            </a:extLst>
          </p:cNvPr>
          <p:cNvCxnSpPr>
            <a:cxnSpLocks/>
          </p:cNvCxnSpPr>
          <p:nvPr/>
        </p:nvCxnSpPr>
        <p:spPr>
          <a:xfrm>
            <a:off x="9834559" y="3558608"/>
            <a:ext cx="0" cy="203473"/>
          </a:xfrm>
          <a:prstGeom prst="line">
            <a:avLst/>
          </a:prstGeom>
          <a:ln w="571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10400E3-6694-F84C-52E0-B541852AAC2A}"/>
              </a:ext>
            </a:extLst>
          </p:cNvPr>
          <p:cNvCxnSpPr>
            <a:cxnSpLocks/>
          </p:cNvCxnSpPr>
          <p:nvPr/>
        </p:nvCxnSpPr>
        <p:spPr>
          <a:xfrm>
            <a:off x="10550332" y="3558608"/>
            <a:ext cx="0" cy="203473"/>
          </a:xfrm>
          <a:prstGeom prst="line">
            <a:avLst/>
          </a:prstGeom>
          <a:ln w="571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36F305-9ED7-96BD-3B2F-4781B7D4E687}"/>
              </a:ext>
            </a:extLst>
          </p:cNvPr>
          <p:cNvSpPr txBox="1"/>
          <p:nvPr/>
        </p:nvSpPr>
        <p:spPr>
          <a:xfrm>
            <a:off x="6338047" y="5171531"/>
            <a:ext cx="585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요소 중 </a:t>
            </a:r>
            <a:r>
              <a:rPr lang="ko-KR" altLang="en-US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중요하게 생각하는 요소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가중치를 부여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더 </a:t>
            </a:r>
            <a:r>
              <a:rPr lang="ko-KR" altLang="en-US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잘 추천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될 수 있도록 설정 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7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가중치 적용 공식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BF26F-3739-C3CC-C7D8-2F85D57172EE}"/>
              </a:ext>
            </a:extLst>
          </p:cNvPr>
          <p:cNvSpPr txBox="1"/>
          <p:nvPr/>
        </p:nvSpPr>
        <p:spPr>
          <a:xfrm>
            <a:off x="-889344" y="4005679"/>
            <a:ext cx="7840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weight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=</a:t>
            </a:r>
            <a:r>
              <a:rPr lang="ko-KR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max(0.2,1−</a:t>
            </a:r>
            <a:r>
              <a:rPr lang="ko-KR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공통향의개수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전통주향의개수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B90D5-D217-344C-5E3B-862744AD264F}"/>
              </a:ext>
            </a:extLst>
          </p:cNvPr>
          <p:cNvSpPr txBox="1"/>
          <p:nvPr/>
        </p:nvSpPr>
        <p:spPr>
          <a:xfrm>
            <a:off x="5835618" y="3967489"/>
            <a:ext cx="6096000" cy="36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weight=(6−</a:t>
            </a:r>
            <a:r>
              <a:rPr lang="ko-KR" altLang="ko-KR" b="1" kern="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중요요소 값</a:t>
            </a:r>
            <a:r>
              <a:rPr lang="en-US" altLang="ko-KR" b="1" kern="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)/5</a:t>
            </a:r>
            <a:endParaRPr lang="ko-KR" altLang="ko-KR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CE8796-A132-94ED-A8ED-00B303A82146}"/>
              </a:ext>
            </a:extLst>
          </p:cNvPr>
          <p:cNvGrpSpPr/>
          <p:nvPr/>
        </p:nvGrpSpPr>
        <p:grpSpPr>
          <a:xfrm>
            <a:off x="1820396" y="2239086"/>
            <a:ext cx="1945340" cy="1685965"/>
            <a:chOff x="7005917" y="2355918"/>
            <a:chExt cx="1945340" cy="1685965"/>
          </a:xfrm>
        </p:grpSpPr>
        <p:pic>
          <p:nvPicPr>
            <p:cNvPr id="35" name="Picture 2" descr="Group ">
              <a:extLst>
                <a:ext uri="{FF2B5EF4-FFF2-40B4-BE49-F238E27FC236}">
                  <a16:creationId xmlns:a16="http://schemas.microsoft.com/office/drawing/2014/main" id="{A1F0F738-3538-6CD6-D70B-5DD4BEE78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221" y="235591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57A045-31ED-BCE4-64AD-665745B5E8A4}"/>
                </a:ext>
              </a:extLst>
            </p:cNvPr>
            <p:cNvSpPr txBox="1"/>
            <p:nvPr/>
          </p:nvSpPr>
          <p:spPr>
            <a:xfrm>
              <a:off x="7005917" y="3672551"/>
              <a:ext cx="194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향의 종류 선호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6F8FD9-F4AD-C11E-9402-0AB04EFE8E1A}"/>
              </a:ext>
            </a:extLst>
          </p:cNvPr>
          <p:cNvGrpSpPr/>
          <p:nvPr/>
        </p:nvGrpSpPr>
        <p:grpSpPr>
          <a:xfrm>
            <a:off x="7634784" y="2149500"/>
            <a:ext cx="2497668" cy="1803375"/>
            <a:chOff x="1122890" y="3699592"/>
            <a:chExt cx="2497668" cy="18033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7AD62B-B050-4C6A-BDBE-C06C7646B038}"/>
                </a:ext>
              </a:extLst>
            </p:cNvPr>
            <p:cNvSpPr txBox="1"/>
            <p:nvPr/>
          </p:nvSpPr>
          <p:spPr>
            <a:xfrm>
              <a:off x="1122890" y="5256746"/>
              <a:ext cx="24976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향의 강도</a:t>
              </a:r>
              <a:r>
                <a:rPr lang="en-US" altLang="ko-KR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단맛</a:t>
              </a:r>
              <a:r>
                <a:rPr lang="en-US" altLang="ko-KR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</a:t>
              </a:r>
              <a:r>
                <a:rPr lang="ko-KR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신맛</a:t>
              </a:r>
              <a:r>
                <a:rPr lang="en-US" altLang="ko-KR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</a:t>
              </a:r>
              <a:r>
                <a:rPr lang="ko-KR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청량감</a:t>
              </a:r>
              <a:r>
                <a:rPr lang="en-US" altLang="ko-KR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바디감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856F06-C75F-B544-CAE3-E426319AEA6F}"/>
                </a:ext>
              </a:extLst>
            </p:cNvPr>
            <p:cNvGrpSpPr/>
            <p:nvPr/>
          </p:nvGrpSpPr>
          <p:grpSpPr>
            <a:xfrm>
              <a:off x="1354230" y="3699592"/>
              <a:ext cx="2034989" cy="1557154"/>
              <a:chOff x="9323293" y="2505635"/>
              <a:chExt cx="2034989" cy="1557154"/>
            </a:xfrm>
          </p:grpSpPr>
          <p:pic>
            <p:nvPicPr>
              <p:cNvPr id="38" name="Picture 4" descr="Team">
                <a:extLst>
                  <a:ext uri="{FF2B5EF4-FFF2-40B4-BE49-F238E27FC236}">
                    <a16:creationId xmlns:a16="http://schemas.microsoft.com/office/drawing/2014/main" id="{57B10D0A-172D-1F27-0FD3-F128C78B4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9459" y="2505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95AB1-DDDB-9148-FAC3-86887300469E}"/>
                  </a:ext>
                </a:extLst>
              </p:cNvPr>
              <p:cNvSpPr txBox="1"/>
              <p:nvPr/>
            </p:nvSpPr>
            <p:spPr>
              <a:xfrm>
                <a:off x="9323293" y="3693457"/>
                <a:ext cx="203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이외 요소 선호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10E2D7-5F4F-77A0-0900-BDCE6503DA97}"/>
              </a:ext>
            </a:extLst>
          </p:cNvPr>
          <p:cNvSpPr txBox="1"/>
          <p:nvPr/>
        </p:nvSpPr>
        <p:spPr>
          <a:xfrm>
            <a:off x="0" y="546107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가중치에 대한 명확한 공식이 없어 </a:t>
            </a:r>
            <a:r>
              <a:rPr lang="ko-KR" altLang="en-US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초기에는 임의로 설정</a:t>
            </a:r>
            <a:endParaRPr lang="en-US" altLang="ko-KR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가중치는 서비스 출시 이후 </a:t>
            </a:r>
            <a:r>
              <a:rPr lang="ko-KR" altLang="en-US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반응에 따라 조정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할 예정</a:t>
            </a:r>
          </a:p>
        </p:txBody>
      </p:sp>
    </p:spTree>
    <p:extLst>
      <p:ext uri="{BB962C8B-B14F-4D97-AF65-F5344CB8AC3E}">
        <p14:creationId xmlns:p14="http://schemas.microsoft.com/office/powerpoint/2010/main" val="17566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1" y="5300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en-US" altLang="ko-KR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1148</Words>
  <Application>Microsoft Office PowerPoint</Application>
  <PresentationFormat>와이드스크린</PresentationFormat>
  <Paragraphs>298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KoPubWorld돋움체 Medium</vt:lpstr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13</cp:revision>
  <dcterms:created xsi:type="dcterms:W3CDTF">2024-05-09T06:50:35Z</dcterms:created>
  <dcterms:modified xsi:type="dcterms:W3CDTF">2024-05-15T08:10:06Z</dcterms:modified>
</cp:coreProperties>
</file>