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3" r:id="rId4"/>
    <p:sldId id="257" r:id="rId5"/>
    <p:sldId id="261" r:id="rId6"/>
    <p:sldId id="259" r:id="rId7"/>
    <p:sldId id="260" r:id="rId8"/>
    <p:sldId id="262" r:id="rId9"/>
    <p:sldId id="265" r:id="rId10"/>
    <p:sldId id="264" r:id="rId11"/>
    <p:sldId id="271" r:id="rId12"/>
    <p:sldId id="267" r:id="rId13"/>
    <p:sldId id="266" r:id="rId14"/>
    <p:sldId id="268" r:id="rId15"/>
    <p:sldId id="272" r:id="rId16"/>
    <p:sldId id="270" r:id="rId17"/>
    <p:sldId id="472" r:id="rId18"/>
    <p:sldId id="473" r:id="rId19"/>
    <p:sldId id="474" r:id="rId20"/>
    <p:sldId id="4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BDAA9F"/>
    <a:srgbClr val="D5690F"/>
    <a:srgbClr val="FD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>
        <p:scale>
          <a:sx n="75" d="100"/>
          <a:sy n="75" d="100"/>
        </p:scale>
        <p:origin x="163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A37D-F867-417D-B73C-20EBEB40F863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A5643-AC49-4D16-B4EF-8E6D0289E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8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30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2E3C5-0B9E-9D35-AB06-5C72193A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FDE258-F413-3668-7E6B-E0DCB64E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79AEB-C3EB-49AA-FCBB-1147E850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CE315-EEDE-7534-EBB3-DC9E70B2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C654B-43D5-82CA-B74A-A3698775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0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A14D7-024C-B4EB-9CB9-56D1F9F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B0F3A9-7334-9260-BC9C-E17A56862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D23D4-311B-12ED-5AAB-4BE13E4B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53BCC-8205-70FB-169F-D554F909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0CC1C-BEC5-7DA5-E67F-91BE7096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2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0CB006-2ECC-C18E-9ABF-87A99D14B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CD3DEC-8209-315C-27D2-F8E1825C4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ED30B-32F4-F756-3163-905A7649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23E8-114D-A504-956A-684E4DF8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507C8-251E-48EF-D189-A1B981DE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77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92BB7-7BFF-4839-10A4-B90A4285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A206D-6CE7-9A4F-B3CA-2BC28E5C6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98787-32D2-0CB0-6F18-99623FD2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5322F-BE25-BC9A-C1E8-49ED961A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AD6B0-40AA-4D86-BB8A-EB37C3E3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8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2FE7A-9C41-C6A5-5A4D-9EB4C645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54E84-21EA-C52D-A493-6F3AFA8C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99508-9CAF-191D-7833-B3F0C804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FFCB5-B852-26AA-2E7B-C5BD227E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C057D-7DC3-2A96-F757-5E02F1F9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9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AF426-E74E-2721-E258-F033894F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0FB9E-B418-B100-57D7-733ADA6E2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E902EF-9EE6-EF7C-A8EF-D123C641B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958A3-2C28-36E1-5BD2-CEDCD7E6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37FE3-5612-E428-E340-AF22F2BD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1DA38-BBE1-C682-0C1B-ADC4BCC7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0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D77F7-8887-6D08-FA94-623086F5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2E164-A1D7-287C-FFCE-D204F44E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41FD64-154A-3036-B923-FF4F309A0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E27E5B-C270-8DBB-FAB4-94E9A2E4A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3BCADE-3C80-EA14-6E2F-AD2E80C35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FABBEF-473F-B9E1-4AAC-F8FB558E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B1DECC-ECB2-F38C-E396-826A4A66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DA96ED-288E-14F0-42F1-E3CEC402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5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38559-4BFD-8D09-B624-DE4E044F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831141-F545-3F91-D269-29AFCEC1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57425B-08BA-BEBD-C11F-B6F6C1FD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BA7FAC-F9B2-96CC-BE1A-FE50E580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2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ECACD2-4400-3D7A-9EAA-935E3AC4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ED39CE-44D4-7FB0-BC3C-5AAF1D37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02BF3-1E30-33F1-B7C7-F3057766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9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50ADB-AF81-95FF-DC4F-207FA29D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17A02-801B-84AB-3325-D8CAB89A4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C9F4B5-BD7D-22F5-2B03-48A3F6C3C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F36BAC-D10F-7970-598F-994577CB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75681-11C3-61C1-3B9C-4A6028C0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E6CAF-2CE6-AA70-B5BB-341217DB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5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5E94E-E60F-946A-6782-8FA012F3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6B9254-6719-5C2D-C4E2-3D84AC780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1ED37-9B1E-201D-7C9B-A052D309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DD4E49-FCC9-01B5-9459-E8A39E9D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508A6-C961-D700-9721-01F2333B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21D8F-2869-0A1C-6A35-3649FA15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583AB6-8F3E-0071-8D55-F6BDE794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58835-0F68-6CAB-6398-8D9973A26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7EFEA-4D6E-90A3-0EB8-EB598AE49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5E2E4-095C-4F35-B739-A710F71FBB5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1C219-0F38-4C17-211A-A6AC44C8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57BBB-9DBE-3337-8898-0D013EBE2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1454EA0-8EBB-F85C-32AF-BE5D543C6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200" y="2217342"/>
            <a:ext cx="7670800" cy="209311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 속성을 활용한</a:t>
            </a:r>
            <a:b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전통주 추천 알고리즘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01C06D1-6654-64B1-E8ED-D8589EFE7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4485" r="-3051" b="-5797"/>
          <a:stretch/>
        </p:blipFill>
        <p:spPr>
          <a:xfrm>
            <a:off x="0" y="0"/>
            <a:ext cx="4705103" cy="732114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A7476E-C152-E0F6-D27C-A02294551F6C}"/>
              </a:ext>
            </a:extLst>
          </p:cNvPr>
          <p:cNvCxnSpPr>
            <a:cxnSpLocks/>
          </p:cNvCxnSpPr>
          <p:nvPr/>
        </p:nvCxnSpPr>
        <p:spPr>
          <a:xfrm>
            <a:off x="5444067" y="4695295"/>
            <a:ext cx="589703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D3D4EB9-2A88-C5B8-D8AE-1CEC9CC51CB3}"/>
              </a:ext>
            </a:extLst>
          </p:cNvPr>
          <p:cNvCxnSpPr>
            <a:cxnSpLocks/>
          </p:cNvCxnSpPr>
          <p:nvPr/>
        </p:nvCxnSpPr>
        <p:spPr>
          <a:xfrm>
            <a:off x="5456767" y="1837795"/>
            <a:ext cx="589703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4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2,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 술 좌표 생성 알고리즘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 술 좌표 생성 알고리즘 설명</a:t>
            </a:r>
            <a:endParaRPr lang="ko-KR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8EAE0F-253D-9FEE-0D53-BDE93D4D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" t="1336" r="33525" b="1649"/>
          <a:stretch/>
        </p:blipFill>
        <p:spPr>
          <a:xfrm>
            <a:off x="0" y="965200"/>
            <a:ext cx="6338047" cy="5892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7A5A88-21B1-FECD-4F54-7E989A26DDD2}"/>
              </a:ext>
            </a:extLst>
          </p:cNvPr>
          <p:cNvSpPr txBox="1"/>
          <p:nvPr/>
        </p:nvSpPr>
        <p:spPr>
          <a:xfrm>
            <a:off x="6338046" y="2102240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 술 좌표 생성 알고리즘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DCC48-DB16-5162-C20D-FEF1E19F140D}"/>
              </a:ext>
            </a:extLst>
          </p:cNvPr>
          <p:cNvSpPr txBox="1"/>
          <p:nvPr/>
        </p:nvSpPr>
        <p:spPr>
          <a:xfrm>
            <a:off x="6732494" y="2950876"/>
            <a:ext cx="5136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</a:t>
            </a:r>
            <a:r>
              <a:rPr lang="ko-KR" altLang="en-US" sz="16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술을 선택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하는 단계에 적용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술 선택 시 해당 술들을 </a:t>
            </a:r>
            <a:r>
              <a:rPr lang="ko-KR" altLang="en-US" sz="16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대표하는 값을 생성</a:t>
            </a:r>
            <a:endParaRPr lang="en-US" altLang="ko-KR" sz="1600" dirty="0">
              <a:solidFill>
                <a:srgbClr val="00B0F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값을 기준으로 이후의 알고리즘을 적용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E2BAC1-AC7B-11DA-1643-9790DDC4AA9B}"/>
              </a:ext>
            </a:extLst>
          </p:cNvPr>
          <p:cNvSpPr/>
          <p:nvPr/>
        </p:nvSpPr>
        <p:spPr>
          <a:xfrm>
            <a:off x="26893" y="3263153"/>
            <a:ext cx="6275291" cy="5468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3EA86-65ED-916E-C145-111F9EAFFEF7}"/>
              </a:ext>
            </a:extLst>
          </p:cNvPr>
          <p:cNvSpPr txBox="1"/>
          <p:nvPr/>
        </p:nvSpPr>
        <p:spPr>
          <a:xfrm>
            <a:off x="5325033" y="2893821"/>
            <a:ext cx="101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적용단계</a:t>
            </a:r>
          </a:p>
        </p:txBody>
      </p:sp>
    </p:spTree>
    <p:extLst>
      <p:ext uri="{BB962C8B-B14F-4D97-AF65-F5344CB8AC3E}">
        <p14:creationId xmlns:p14="http://schemas.microsoft.com/office/powerpoint/2010/main" val="83049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7AA1A58-C213-53FA-1C48-BB62DCB257F8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 술 좌표 생성 기준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67E19D-483F-9E0B-7E9D-5AAF16E59F05}"/>
              </a:ext>
            </a:extLst>
          </p:cNvPr>
          <p:cNvSpPr/>
          <p:nvPr/>
        </p:nvSpPr>
        <p:spPr>
          <a:xfrm>
            <a:off x="6942110" y="2488651"/>
            <a:ext cx="4655388" cy="2912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069D40-0946-14FD-B003-631CCD0C5A69}"/>
              </a:ext>
            </a:extLst>
          </p:cNvPr>
          <p:cNvGrpSpPr/>
          <p:nvPr/>
        </p:nvGrpSpPr>
        <p:grpSpPr>
          <a:xfrm>
            <a:off x="557272" y="1984186"/>
            <a:ext cx="2887579" cy="3487139"/>
            <a:chOff x="361717" y="2043011"/>
            <a:chExt cx="2887579" cy="348713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8D7284F-AF29-B664-D7AF-6F72BA98CA91}"/>
                </a:ext>
              </a:extLst>
            </p:cNvPr>
            <p:cNvSpPr/>
            <p:nvPr/>
          </p:nvSpPr>
          <p:spPr>
            <a:xfrm>
              <a:off x="361717" y="2444714"/>
              <a:ext cx="2887579" cy="3085436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73B5B9F-2527-F65B-2B1E-1AEE4DF1988E}"/>
                </a:ext>
              </a:extLst>
            </p:cNvPr>
            <p:cNvGrpSpPr/>
            <p:nvPr/>
          </p:nvGrpSpPr>
          <p:grpSpPr>
            <a:xfrm>
              <a:off x="426003" y="2043011"/>
              <a:ext cx="2756988" cy="3298152"/>
              <a:chOff x="576121" y="1964730"/>
              <a:chExt cx="3272590" cy="4019094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D2C1D2D6-30DA-29A5-0B40-ED55B4825DDD}"/>
                  </a:ext>
                </a:extLst>
              </p:cNvPr>
              <p:cNvGrpSpPr/>
              <p:nvPr/>
            </p:nvGrpSpPr>
            <p:grpSpPr>
              <a:xfrm>
                <a:off x="999390" y="2438752"/>
                <a:ext cx="2347812" cy="3545072"/>
                <a:chOff x="486042" y="2182077"/>
                <a:chExt cx="2347812" cy="3545072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CC17245E-7D44-E8E9-73F5-F7E3FD1A16E5}"/>
                    </a:ext>
                  </a:extLst>
                </p:cNvPr>
                <p:cNvGrpSpPr/>
                <p:nvPr/>
              </p:nvGrpSpPr>
              <p:grpSpPr>
                <a:xfrm>
                  <a:off x="1098065" y="2182077"/>
                  <a:ext cx="1147829" cy="1736178"/>
                  <a:chOff x="1134142" y="2066875"/>
                  <a:chExt cx="1147829" cy="1736178"/>
                </a:xfrm>
              </p:grpSpPr>
              <p:sp>
                <p:nvSpPr>
                  <p:cNvPr id="49" name="TextBox 4">
                    <a:extLst>
                      <a:ext uri="{FF2B5EF4-FFF2-40B4-BE49-F238E27FC236}">
                        <a16:creationId xmlns:a16="http://schemas.microsoft.com/office/drawing/2014/main" id="{E15F9B14-F97B-2EE0-35C7-3C17921B458C}"/>
                      </a:ext>
                    </a:extLst>
                  </p:cNvPr>
                  <p:cNvSpPr txBox="1"/>
                  <p:nvPr/>
                </p:nvSpPr>
                <p:spPr>
                  <a:xfrm>
                    <a:off x="1166227" y="3427999"/>
                    <a:ext cx="999457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[4,3,4,3]</a:t>
                    </a:r>
                    <a:endPara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endParaRPr>
                  </a:p>
                </p:txBody>
              </p:sp>
              <p:sp>
                <p:nvSpPr>
                  <p:cNvPr id="51" name="TextBox 7">
                    <a:extLst>
                      <a:ext uri="{FF2B5EF4-FFF2-40B4-BE49-F238E27FC236}">
                        <a16:creationId xmlns:a16="http://schemas.microsoft.com/office/drawing/2014/main" id="{BBA94E17-C5AF-62FA-EB6D-87B09311E8D1}"/>
                      </a:ext>
                    </a:extLst>
                  </p:cNvPr>
                  <p:cNvSpPr txBox="1"/>
                  <p:nvPr/>
                </p:nvSpPr>
                <p:spPr>
                  <a:xfrm>
                    <a:off x="1134142" y="2066875"/>
                    <a:ext cx="1147829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과일맥주</a:t>
                    </a: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B6AC7381-4629-CDB4-06C3-6B1527D7FDCE}"/>
                    </a:ext>
                  </a:extLst>
                </p:cNvPr>
                <p:cNvGrpSpPr/>
                <p:nvPr/>
              </p:nvGrpSpPr>
              <p:grpSpPr>
                <a:xfrm>
                  <a:off x="486042" y="3990971"/>
                  <a:ext cx="1147829" cy="1736178"/>
                  <a:chOff x="1053932" y="2018749"/>
                  <a:chExt cx="1147829" cy="1736178"/>
                </a:xfrm>
              </p:grpSpPr>
              <p:sp>
                <p:nvSpPr>
                  <p:cNvPr id="46" name="TextBox 10">
                    <a:extLst>
                      <a:ext uri="{FF2B5EF4-FFF2-40B4-BE49-F238E27FC236}">
                        <a16:creationId xmlns:a16="http://schemas.microsoft.com/office/drawing/2014/main" id="{3C08F3D3-803B-B132-A2D9-ECF9E12F02BF}"/>
                      </a:ext>
                    </a:extLst>
                  </p:cNvPr>
                  <p:cNvSpPr txBox="1"/>
                  <p:nvPr/>
                </p:nvSpPr>
                <p:spPr>
                  <a:xfrm>
                    <a:off x="1086017" y="3379873"/>
                    <a:ext cx="999457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[3,3,3,2]</a:t>
                    </a:r>
                    <a:endPara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endParaRPr>
                  </a:p>
                </p:txBody>
              </p:sp>
              <p:sp>
                <p:nvSpPr>
                  <p:cNvPr id="48" name="TextBox 12">
                    <a:extLst>
                      <a:ext uri="{FF2B5EF4-FFF2-40B4-BE49-F238E27FC236}">
                        <a16:creationId xmlns:a16="http://schemas.microsoft.com/office/drawing/2014/main" id="{E49F75B4-C720-6BA3-A998-EC22BC9AD19A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932" y="2018749"/>
                    <a:ext cx="1147829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밀맥주</a:t>
                    </a:r>
                  </a:p>
                </p:txBody>
              </p:sp>
            </p:grp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FC1FC104-49BC-1B78-B6F5-63F891E2E83D}"/>
                    </a:ext>
                  </a:extLst>
                </p:cNvPr>
                <p:cNvGrpSpPr/>
                <p:nvPr/>
              </p:nvGrpSpPr>
              <p:grpSpPr>
                <a:xfrm>
                  <a:off x="1686025" y="3990971"/>
                  <a:ext cx="1147829" cy="1736178"/>
                  <a:chOff x="1053932" y="2018749"/>
                  <a:chExt cx="1147829" cy="1736178"/>
                </a:xfrm>
              </p:grpSpPr>
              <p:sp>
                <p:nvSpPr>
                  <p:cNvPr id="43" name="TextBox 14">
                    <a:extLst>
                      <a:ext uri="{FF2B5EF4-FFF2-40B4-BE49-F238E27FC236}">
                        <a16:creationId xmlns:a16="http://schemas.microsoft.com/office/drawing/2014/main" id="{9715F68C-C2A9-40A2-2992-116A4A99D39E}"/>
                      </a:ext>
                    </a:extLst>
                  </p:cNvPr>
                  <p:cNvSpPr txBox="1"/>
                  <p:nvPr/>
                </p:nvSpPr>
                <p:spPr>
                  <a:xfrm>
                    <a:off x="1086017" y="3379873"/>
                    <a:ext cx="999457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[3,2,3,4]</a:t>
                    </a:r>
                    <a:endPara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endParaRPr>
                  </a:p>
                </p:txBody>
              </p:sp>
              <p:sp>
                <p:nvSpPr>
                  <p:cNvPr id="45" name="TextBox 16">
                    <a:extLst>
                      <a:ext uri="{FF2B5EF4-FFF2-40B4-BE49-F238E27FC236}">
                        <a16:creationId xmlns:a16="http://schemas.microsoft.com/office/drawing/2014/main" id="{CF1DA965-9E8E-B5A6-EC2A-ED53D6EB915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932" y="2018749"/>
                    <a:ext cx="1147829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흑맥주</a:t>
                    </a:r>
                  </a:p>
                </p:txBody>
              </p:sp>
            </p:grpSp>
          </p:grpSp>
          <p:sp>
            <p:nvSpPr>
              <p:cNvPr id="39" name="TextBox 18">
                <a:extLst>
                  <a:ext uri="{FF2B5EF4-FFF2-40B4-BE49-F238E27FC236}">
                    <a16:creationId xmlns:a16="http://schemas.microsoft.com/office/drawing/2014/main" id="{31A5F70C-9861-B8AD-2ED8-E6835AFA079F}"/>
                  </a:ext>
                </a:extLst>
              </p:cNvPr>
              <p:cNvSpPr txBox="1"/>
              <p:nvPr/>
            </p:nvSpPr>
            <p:spPr>
              <a:xfrm>
                <a:off x="576121" y="1964730"/>
                <a:ext cx="3272590" cy="450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사용자의 평소 선호술 </a:t>
                </a:r>
              </a:p>
            </p:txBody>
          </p:sp>
        </p:grpSp>
      </p:grpSp>
      <p:sp>
        <p:nvSpPr>
          <p:cNvPr id="14" name="오른쪽 화살표 20">
            <a:extLst>
              <a:ext uri="{FF2B5EF4-FFF2-40B4-BE49-F238E27FC236}">
                <a16:creationId xmlns:a16="http://schemas.microsoft.com/office/drawing/2014/main" id="{006C3B9D-799B-06F1-931E-610390C074CC}"/>
              </a:ext>
            </a:extLst>
          </p:cNvPr>
          <p:cNvSpPr/>
          <p:nvPr/>
        </p:nvSpPr>
        <p:spPr>
          <a:xfrm>
            <a:off x="3704788" y="3643732"/>
            <a:ext cx="657725" cy="2438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3615DB-2A64-31D0-74CB-3129033F2128}"/>
              </a:ext>
            </a:extLst>
          </p:cNvPr>
          <p:cNvGrpSpPr/>
          <p:nvPr/>
        </p:nvGrpSpPr>
        <p:grpSpPr>
          <a:xfrm>
            <a:off x="4490843" y="2745122"/>
            <a:ext cx="1378047" cy="1974193"/>
            <a:chOff x="6034017" y="2512646"/>
            <a:chExt cx="1804575" cy="2613186"/>
          </a:xfrm>
        </p:grpSpPr>
        <p:sp>
          <p:nvSpPr>
            <p:cNvPr id="34" name="TextBox 24">
              <a:extLst>
                <a:ext uri="{FF2B5EF4-FFF2-40B4-BE49-F238E27FC236}">
                  <a16:creationId xmlns:a16="http://schemas.microsoft.com/office/drawing/2014/main" id="{8971A9E9-4257-7590-DC35-E47F3566590E}"/>
                </a:ext>
              </a:extLst>
            </p:cNvPr>
            <p:cNvSpPr txBox="1"/>
            <p:nvPr/>
          </p:nvSpPr>
          <p:spPr>
            <a:xfrm>
              <a:off x="6442510" y="4718436"/>
              <a:ext cx="999457" cy="407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[?,?,?,?]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35" name="TextBox 25">
              <a:extLst>
                <a:ext uri="{FF2B5EF4-FFF2-40B4-BE49-F238E27FC236}">
                  <a16:creationId xmlns:a16="http://schemas.microsoft.com/office/drawing/2014/main" id="{2218714F-93CF-FAD6-BAFA-994BDCECA074}"/>
                </a:ext>
              </a:extLst>
            </p:cNvPr>
            <p:cNvSpPr txBox="1"/>
            <p:nvPr/>
          </p:nvSpPr>
          <p:spPr>
            <a:xfrm>
              <a:off x="6034017" y="2512646"/>
              <a:ext cx="1804575" cy="407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가상의 술</a:t>
              </a:r>
            </a:p>
          </p:txBody>
        </p:sp>
      </p:grpSp>
      <p:sp>
        <p:nvSpPr>
          <p:cNvPr id="16" name="TextBox 29">
            <a:extLst>
              <a:ext uri="{FF2B5EF4-FFF2-40B4-BE49-F238E27FC236}">
                <a16:creationId xmlns:a16="http://schemas.microsoft.com/office/drawing/2014/main" id="{C10713F3-BB9C-CECB-FEE3-A8129D9BB180}"/>
              </a:ext>
            </a:extLst>
          </p:cNvPr>
          <p:cNvSpPr txBox="1"/>
          <p:nvPr/>
        </p:nvSpPr>
        <p:spPr>
          <a:xfrm>
            <a:off x="4083436" y="4895579"/>
            <a:ext cx="2220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어떻게 대표하는 값을 채울까</a:t>
            </a:r>
            <a:r>
              <a:rPr lang="en-US" altLang="ko-KR" sz="1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?</a:t>
            </a:r>
            <a:endParaRPr lang="ko-KR" altLang="en-US" sz="1400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91826138-D7D1-7D2B-5F9A-B923024AC11B}"/>
              </a:ext>
            </a:extLst>
          </p:cNvPr>
          <p:cNvSpPr txBox="1"/>
          <p:nvPr/>
        </p:nvSpPr>
        <p:spPr>
          <a:xfrm>
            <a:off x="6981145" y="2665009"/>
            <a:ext cx="44756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실제 양조장의 실제 술 제작방식을 참고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양조장에서는 술을 만들 때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원하는 특성의 평균값을 활용하여 최적의 조합을 찾는다</a:t>
            </a:r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선택한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</a:t>
            </a: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가지 술의 특성을 기반으로 가상의 술을 만들 때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 술의 특성값을 평균하여 최적의 특성을 도출</a:t>
            </a:r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buAutoNum type="arabicParenR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1" name="TextBox 34">
            <a:extLst>
              <a:ext uri="{FF2B5EF4-FFF2-40B4-BE49-F238E27FC236}">
                <a16:creationId xmlns:a16="http://schemas.microsoft.com/office/drawing/2014/main" id="{9E69B00E-465F-032F-B7AB-FFE1DCF49BE3}"/>
              </a:ext>
            </a:extLst>
          </p:cNvPr>
          <p:cNvSpPr txBox="1"/>
          <p:nvPr/>
        </p:nvSpPr>
        <p:spPr>
          <a:xfrm>
            <a:off x="4139738" y="4656429"/>
            <a:ext cx="209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Problem</a:t>
            </a:r>
          </a:p>
        </p:txBody>
      </p:sp>
      <p:sp>
        <p:nvSpPr>
          <p:cNvPr id="32" name="TextBox 35">
            <a:extLst>
              <a:ext uri="{FF2B5EF4-FFF2-40B4-BE49-F238E27FC236}">
                <a16:creationId xmlns:a16="http://schemas.microsoft.com/office/drawing/2014/main" id="{FA499372-4EB0-A752-6D27-2E8D2155AEC3}"/>
              </a:ext>
            </a:extLst>
          </p:cNvPr>
          <p:cNvSpPr txBox="1"/>
          <p:nvPr/>
        </p:nvSpPr>
        <p:spPr>
          <a:xfrm>
            <a:off x="6942110" y="2026986"/>
            <a:ext cx="447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Solution</a:t>
            </a:r>
            <a:endParaRPr lang="ko-KR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026" name="Picture 2" descr="Beer ">
            <a:extLst>
              <a:ext uri="{FF2B5EF4-FFF2-40B4-BE49-F238E27FC236}">
                <a16:creationId xmlns:a16="http://schemas.microsoft.com/office/drawing/2014/main" id="{DB03A54B-1575-AEBC-3AC2-D0BB4520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42" y="2653707"/>
            <a:ext cx="841990" cy="8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Beer ">
            <a:extLst>
              <a:ext uri="{FF2B5EF4-FFF2-40B4-BE49-F238E27FC236}">
                <a16:creationId xmlns:a16="http://schemas.microsoft.com/office/drawing/2014/main" id="{AC4076FA-7F2B-9E04-AF99-1DE1E99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54" y="4167694"/>
            <a:ext cx="841990" cy="8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Beer ">
            <a:extLst>
              <a:ext uri="{FF2B5EF4-FFF2-40B4-BE49-F238E27FC236}">
                <a16:creationId xmlns:a16="http://schemas.microsoft.com/office/drawing/2014/main" id="{369311A8-B9A0-FDA7-A8E7-3C721E2F5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78" y="4167694"/>
            <a:ext cx="841990" cy="8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E6286592-181F-3E40-8990-4346B3BBE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04" y="3115657"/>
            <a:ext cx="1266921" cy="126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 술 좌표 생성 알고리즘</a:t>
            </a:r>
          </a:p>
        </p:txBody>
      </p:sp>
      <p:sp>
        <p:nvSpPr>
          <p:cNvPr id="4" name="Google Shape;98;p1">
            <a:extLst>
              <a:ext uri="{FF2B5EF4-FFF2-40B4-BE49-F238E27FC236}">
                <a16:creationId xmlns:a16="http://schemas.microsoft.com/office/drawing/2014/main" id="{0955E662-214C-728A-F571-A174B937AD77}"/>
              </a:ext>
            </a:extLst>
          </p:cNvPr>
          <p:cNvSpPr txBox="1"/>
          <p:nvPr/>
        </p:nvSpPr>
        <p:spPr>
          <a:xfrm>
            <a:off x="332104" y="1082649"/>
            <a:ext cx="857297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 술 좌표 생성 알고리즘</a:t>
            </a:r>
            <a:endParaRPr lang="en-US" altLang="ko-KR" sz="28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     사용자가 </a:t>
            </a:r>
            <a:r>
              <a:rPr lang="ko-KR" altLang="en-US" sz="18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평소 선호하는 주류 상품</a:t>
            </a: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들의 속성을 파악하여</a:t>
            </a:r>
            <a:endParaRPr lang="en-US" altLang="ko-KR" sz="18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     사용자의 취향을 </a:t>
            </a:r>
            <a:r>
              <a:rPr lang="ko-KR" altLang="en-US" sz="18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대표</a:t>
            </a: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할 수 있는 가상의 상품을 생성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1789717-8C3B-9071-BAAB-121748C38B71}"/>
              </a:ext>
            </a:extLst>
          </p:cNvPr>
          <p:cNvSpPr/>
          <p:nvPr/>
        </p:nvSpPr>
        <p:spPr>
          <a:xfrm>
            <a:off x="6966785" y="1564687"/>
            <a:ext cx="4788716" cy="4613763"/>
          </a:xfrm>
          <a:prstGeom prst="roundRect">
            <a:avLst>
              <a:gd name="adj" fmla="val 6207"/>
            </a:avLst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8D576E3-5B91-E047-78E3-C7435AD44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10029"/>
              </p:ext>
            </p:extLst>
          </p:nvPr>
        </p:nvGraphicFramePr>
        <p:xfrm>
          <a:off x="224118" y="3280196"/>
          <a:ext cx="6358600" cy="9627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17604">
                  <a:extLst>
                    <a:ext uri="{9D8B030D-6E8A-4147-A177-3AD203B41FA5}">
                      <a16:colId xmlns:a16="http://schemas.microsoft.com/office/drawing/2014/main" val="617831778"/>
                    </a:ext>
                  </a:extLst>
                </a:gridCol>
                <a:gridCol w="2762725">
                  <a:extLst>
                    <a:ext uri="{9D8B030D-6E8A-4147-A177-3AD203B41FA5}">
                      <a16:colId xmlns:a16="http://schemas.microsoft.com/office/drawing/2014/main" val="3792572611"/>
                    </a:ext>
                  </a:extLst>
                </a:gridCol>
                <a:gridCol w="2378271">
                  <a:extLst>
                    <a:ext uri="{9D8B030D-6E8A-4147-A177-3AD203B41FA5}">
                      <a16:colId xmlns:a16="http://schemas.microsoft.com/office/drawing/2014/main" val="1023310202"/>
                    </a:ext>
                  </a:extLst>
                </a:gridCol>
              </a:tblGrid>
              <a:tr h="481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선호</a:t>
                      </a:r>
                      <a:r>
                        <a:rPr lang="en-US" altLang="ko-KR" sz="1800" baseline="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주종</a:t>
                      </a:r>
                      <a:endParaRPr lang="ko-KR" altLang="en-US" sz="1800" dirty="0"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선호 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대표 술 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15623"/>
                  </a:ext>
                </a:extLst>
              </a:tr>
              <a:tr h="4813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맥주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과일맥주</a:t>
                      </a:r>
                      <a:r>
                        <a:rPr lang="en-US" altLang="ko-KR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800" b="0" dirty="0" err="1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밀맥주</a:t>
                      </a:r>
                      <a:r>
                        <a:rPr lang="en-US" altLang="ko-KR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흑맥주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B81919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[3.3, 2.3, 3.3, 3, 1.3]</a:t>
                      </a:r>
                      <a:endParaRPr lang="ko-KR" altLang="en-US" sz="1800" b="1" dirty="0">
                        <a:solidFill>
                          <a:srgbClr val="B81919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4342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EA8362EF-0358-369D-CFFC-24610D53A736}"/>
              </a:ext>
            </a:extLst>
          </p:cNvPr>
          <p:cNvSpPr/>
          <p:nvPr/>
        </p:nvSpPr>
        <p:spPr>
          <a:xfrm>
            <a:off x="224118" y="4989023"/>
            <a:ext cx="6358600" cy="1281746"/>
          </a:xfrm>
          <a:prstGeom prst="rect">
            <a:avLst/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각 속성의 </a:t>
            </a:r>
            <a:r>
              <a:rPr lang="ko-KR" altLang="en-US" sz="24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평균값</a:t>
            </a:r>
            <a:r>
              <a:rPr lang="ko-KR" altLang="en-US" sz="24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을 계산하여 </a:t>
            </a:r>
            <a:r>
              <a:rPr lang="ko-KR" altLang="en-US" sz="2400" dirty="0" err="1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대표값을</a:t>
            </a:r>
            <a:r>
              <a:rPr lang="ko-KR" altLang="en-US" sz="24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 설정</a:t>
            </a: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:a16="http://schemas.microsoft.com/office/drawing/2014/main" id="{48147A3F-9D91-2B6C-094E-CF9FB697337C}"/>
              </a:ext>
            </a:extLst>
          </p:cNvPr>
          <p:cNvSpPr/>
          <p:nvPr/>
        </p:nvSpPr>
        <p:spPr>
          <a:xfrm>
            <a:off x="6966785" y="1299273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알고리즘 실행 결과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2F51CA-5193-818E-4969-55DF8A631984}"/>
              </a:ext>
            </a:extLst>
          </p:cNvPr>
          <p:cNvGrpSpPr/>
          <p:nvPr/>
        </p:nvGrpSpPr>
        <p:grpSpPr>
          <a:xfrm>
            <a:off x="7473014" y="2076551"/>
            <a:ext cx="3600000" cy="3600000"/>
            <a:chOff x="7429499" y="2032494"/>
            <a:chExt cx="3600000" cy="3600000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71A99D2-FA6A-1149-0550-E6BC2A11596E}"/>
                </a:ext>
              </a:extLst>
            </p:cNvPr>
            <p:cNvCxnSpPr/>
            <p:nvPr/>
          </p:nvCxnSpPr>
          <p:spPr>
            <a:xfrm flipV="1">
              <a:off x="7631824" y="2032494"/>
              <a:ext cx="0" cy="360000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7CE8790E-D734-80EF-5F38-009AA704BAE7}"/>
                </a:ext>
              </a:extLst>
            </p:cNvPr>
            <p:cNvCxnSpPr/>
            <p:nvPr/>
          </p:nvCxnSpPr>
          <p:spPr>
            <a:xfrm>
              <a:off x="7429499" y="5412648"/>
              <a:ext cx="3600000" cy="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Google Shape;98;p1">
            <a:extLst>
              <a:ext uri="{FF2B5EF4-FFF2-40B4-BE49-F238E27FC236}">
                <a16:creationId xmlns:a16="http://schemas.microsoft.com/office/drawing/2014/main" id="{408157AA-55BB-0B64-80CC-2A6D23A668B1}"/>
              </a:ext>
            </a:extLst>
          </p:cNvPr>
          <p:cNvSpPr txBox="1"/>
          <p:nvPr/>
        </p:nvSpPr>
        <p:spPr>
          <a:xfrm>
            <a:off x="7120074" y="5676551"/>
            <a:ext cx="458560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5</a:t>
            </a:r>
            <a:r>
              <a:rPr lang="ko-KR" altLang="en-US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차원 공간</a:t>
            </a:r>
            <a:r>
              <a:rPr lang="ko-KR" altLang="en-US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의 </a:t>
            </a: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좌표이나 편의상 </a:t>
            </a:r>
            <a:r>
              <a:rPr lang="en-US" altLang="ko-KR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차원</a:t>
            </a: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으로 표현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208BB35-EABD-59A9-8D36-C6F48348C68E}"/>
              </a:ext>
            </a:extLst>
          </p:cNvPr>
          <p:cNvSpPr/>
          <p:nvPr/>
        </p:nvSpPr>
        <p:spPr>
          <a:xfrm>
            <a:off x="9137663" y="2390604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7983F75-20BC-C0BD-DC39-A77CFAEB9E1A}"/>
              </a:ext>
            </a:extLst>
          </p:cNvPr>
          <p:cNvSpPr/>
          <p:nvPr/>
        </p:nvSpPr>
        <p:spPr>
          <a:xfrm>
            <a:off x="8411336" y="4712040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3F909A8-D06F-8CBE-DD7F-65ADC50C68BF}"/>
              </a:ext>
            </a:extLst>
          </p:cNvPr>
          <p:cNvSpPr/>
          <p:nvPr/>
        </p:nvSpPr>
        <p:spPr>
          <a:xfrm>
            <a:off x="10735747" y="4423466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4DF41FE-FB13-AD82-C6CF-9656795D35BA}"/>
              </a:ext>
            </a:extLst>
          </p:cNvPr>
          <p:cNvSpPr/>
          <p:nvPr/>
        </p:nvSpPr>
        <p:spPr>
          <a:xfrm>
            <a:off x="9409683" y="357712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17604B-0042-D17C-140A-681E80C14111}"/>
              </a:ext>
            </a:extLst>
          </p:cNvPr>
          <p:cNvSpPr txBox="1"/>
          <p:nvPr/>
        </p:nvSpPr>
        <p:spPr>
          <a:xfrm>
            <a:off x="8482067" y="1999403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과일맥주 </a:t>
            </a:r>
            <a:r>
              <a:rPr lang="ko-KR" altLang="en-US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좌표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B497A9-04E7-3848-BB43-4A968EF1D124}"/>
              </a:ext>
            </a:extLst>
          </p:cNvPr>
          <p:cNvSpPr txBox="1"/>
          <p:nvPr/>
        </p:nvSpPr>
        <p:spPr>
          <a:xfrm>
            <a:off x="7762973" y="4923981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 err="1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밀맥주</a:t>
            </a:r>
            <a:r>
              <a:rPr lang="ko-KR" altLang="en-US" sz="1800" b="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좌표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C9279E-1F9B-4949-BA55-6768F605B64E}"/>
              </a:ext>
            </a:extLst>
          </p:cNvPr>
          <p:cNvSpPr txBox="1"/>
          <p:nvPr/>
        </p:nvSpPr>
        <p:spPr>
          <a:xfrm>
            <a:off x="10090962" y="4622317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흑</a:t>
            </a:r>
            <a:r>
              <a:rPr lang="ko-KR" altLang="en-US" sz="1800" b="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맥주 좌표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3672E-43B1-FD9F-97E1-C84C745179AB}"/>
              </a:ext>
            </a:extLst>
          </p:cNvPr>
          <p:cNvSpPr txBox="1"/>
          <p:nvPr/>
        </p:nvSpPr>
        <p:spPr>
          <a:xfrm>
            <a:off x="8782898" y="3833103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대표 술 좌표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모서리가 둥근 직사각형 17">
            <a:extLst>
              <a:ext uri="{FF2B5EF4-FFF2-40B4-BE49-F238E27FC236}">
                <a16:creationId xmlns:a16="http://schemas.microsoft.com/office/drawing/2014/main" id="{18B35346-ABC7-C36D-39E6-6BF826CBBCC0}"/>
              </a:ext>
            </a:extLst>
          </p:cNvPr>
          <p:cNvSpPr/>
          <p:nvPr/>
        </p:nvSpPr>
        <p:spPr>
          <a:xfrm>
            <a:off x="215153" y="2793468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EX)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사용자의 입력</a:t>
            </a: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9BDC4C58-7852-20CC-80D6-34CFE7226E13}"/>
              </a:ext>
            </a:extLst>
          </p:cNvPr>
          <p:cNvSpPr/>
          <p:nvPr/>
        </p:nvSpPr>
        <p:spPr>
          <a:xfrm>
            <a:off x="236635" y="4507444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적용 로직</a:t>
            </a:r>
          </a:p>
        </p:txBody>
      </p:sp>
    </p:spTree>
    <p:extLst>
      <p:ext uri="{BB962C8B-B14F-4D97-AF65-F5344CB8AC3E}">
        <p14:creationId xmlns:p14="http://schemas.microsoft.com/office/powerpoint/2010/main" val="247969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3,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필터링 알고리즘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81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필터링 알고리즘 적용단계</a:t>
            </a:r>
            <a:endParaRPr lang="ko-KR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8EAE0F-253D-9FEE-0D53-BDE93D4D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" t="1336" r="33525" b="1649"/>
          <a:stretch/>
        </p:blipFill>
        <p:spPr>
          <a:xfrm>
            <a:off x="0" y="965200"/>
            <a:ext cx="6338047" cy="5892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7A5A88-21B1-FECD-4F54-7E989A26DDD2}"/>
              </a:ext>
            </a:extLst>
          </p:cNvPr>
          <p:cNvSpPr txBox="1"/>
          <p:nvPr/>
        </p:nvSpPr>
        <p:spPr>
          <a:xfrm>
            <a:off x="6338044" y="1683887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필터링 알고리즘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DCC48-DB16-5162-C20D-FEF1E19F140D}"/>
              </a:ext>
            </a:extLst>
          </p:cNvPr>
          <p:cNvSpPr txBox="1"/>
          <p:nvPr/>
        </p:nvSpPr>
        <p:spPr>
          <a:xfrm>
            <a:off x="6454589" y="4274279"/>
            <a:ext cx="5737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 집단에 대해 다음과 같은 추천 방식을 적용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(1)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가성비가 중요하지 않은 집단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	-&gt;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가성비에 상관 없이 </a:t>
            </a:r>
            <a:r>
              <a:rPr lang="ko-KR" altLang="en-US" sz="16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모든 술을 추천</a:t>
            </a:r>
            <a:endParaRPr lang="en-US" altLang="ko-KR" sz="1600" dirty="0">
              <a:solidFill>
                <a:srgbClr val="00B0F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(2)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가성비를 중요하게 생각하는 집단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	 -&gt;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일정 수준의 가성비를 제시하고 </a:t>
            </a:r>
            <a:r>
              <a:rPr lang="ko-KR" altLang="en-US" sz="16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그 이상의 술 추천</a:t>
            </a:r>
            <a:endParaRPr lang="en-US" altLang="ko-KR" sz="1600" dirty="0">
              <a:solidFill>
                <a:srgbClr val="00B0F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E2BAC1-AC7B-11DA-1643-9790DDC4AA9B}"/>
              </a:ext>
            </a:extLst>
          </p:cNvPr>
          <p:cNvSpPr/>
          <p:nvPr/>
        </p:nvSpPr>
        <p:spPr>
          <a:xfrm>
            <a:off x="26893" y="5674663"/>
            <a:ext cx="6275291" cy="5468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3EA86-65ED-916E-C145-111F9EAFFEF7}"/>
              </a:ext>
            </a:extLst>
          </p:cNvPr>
          <p:cNvSpPr txBox="1"/>
          <p:nvPr/>
        </p:nvSpPr>
        <p:spPr>
          <a:xfrm>
            <a:off x="5351927" y="5305331"/>
            <a:ext cx="101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적용단계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6BF5E67-C8F6-101E-446E-D925120F37DF}"/>
              </a:ext>
            </a:extLst>
          </p:cNvPr>
          <p:cNvSpPr/>
          <p:nvPr/>
        </p:nvSpPr>
        <p:spPr>
          <a:xfrm>
            <a:off x="6831106" y="2214282"/>
            <a:ext cx="4724400" cy="180190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EBC12BE-E643-42C5-5514-90A00AFD9F50}"/>
              </a:ext>
            </a:extLst>
          </p:cNvPr>
          <p:cNvGrpSpPr/>
          <p:nvPr/>
        </p:nvGrpSpPr>
        <p:grpSpPr>
          <a:xfrm>
            <a:off x="7126941" y="2399553"/>
            <a:ext cx="1371600" cy="1556859"/>
            <a:chOff x="7126941" y="2399553"/>
            <a:chExt cx="1371600" cy="1556859"/>
          </a:xfrm>
        </p:grpSpPr>
        <p:pic>
          <p:nvPicPr>
            <p:cNvPr id="2050" name="Picture 2" descr="Group ">
              <a:extLst>
                <a:ext uri="{FF2B5EF4-FFF2-40B4-BE49-F238E27FC236}">
                  <a16:creationId xmlns:a16="http://schemas.microsoft.com/office/drawing/2014/main" id="{FF5A2F6C-2ACC-0BB2-353E-CA3238773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177" y="2399553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6FA183-D77C-B4F1-CCD9-6481D8A0961E}"/>
                </a:ext>
              </a:extLst>
            </p:cNvPr>
            <p:cNvSpPr txBox="1"/>
            <p:nvPr/>
          </p:nvSpPr>
          <p:spPr>
            <a:xfrm>
              <a:off x="7126941" y="3648635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가성비 중요집단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51786BE-184B-2690-FE9D-D308C1E847B3}"/>
              </a:ext>
            </a:extLst>
          </p:cNvPr>
          <p:cNvGrpSpPr/>
          <p:nvPr/>
        </p:nvGrpSpPr>
        <p:grpSpPr>
          <a:xfrm>
            <a:off x="9619128" y="2487705"/>
            <a:ext cx="1541929" cy="1450777"/>
            <a:chOff x="9619128" y="2505635"/>
            <a:chExt cx="1541929" cy="1450777"/>
          </a:xfrm>
        </p:grpSpPr>
        <p:pic>
          <p:nvPicPr>
            <p:cNvPr id="2052" name="Picture 4" descr="Team">
              <a:extLst>
                <a:ext uri="{FF2B5EF4-FFF2-40B4-BE49-F238E27FC236}">
                  <a16:creationId xmlns:a16="http://schemas.microsoft.com/office/drawing/2014/main" id="{C0D461E1-1EEC-6EC9-2B7C-06E131BC1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9459" y="250563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EC4615-9BC7-0E8C-2B03-4D665E6FB6D5}"/>
                </a:ext>
              </a:extLst>
            </p:cNvPr>
            <p:cNvSpPr txBox="1"/>
            <p:nvPr/>
          </p:nvSpPr>
          <p:spPr>
            <a:xfrm>
              <a:off x="9619128" y="3648635"/>
              <a:ext cx="154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가성비 중요</a:t>
              </a:r>
              <a:r>
                <a:rPr lang="en-US" altLang="ko-KR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X </a:t>
              </a:r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집단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3730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가성비 기준 선정</a:t>
            </a:r>
          </a:p>
        </p:txBody>
      </p:sp>
      <p:grpSp>
        <p:nvGrpSpPr>
          <p:cNvPr id="1033" name="그룹 1032">
            <a:extLst>
              <a:ext uri="{FF2B5EF4-FFF2-40B4-BE49-F238E27FC236}">
                <a16:creationId xmlns:a16="http://schemas.microsoft.com/office/drawing/2014/main" id="{E82B8BD6-BA20-8797-7D7E-CEBE733E38B1}"/>
              </a:ext>
            </a:extLst>
          </p:cNvPr>
          <p:cNvGrpSpPr/>
          <p:nvPr/>
        </p:nvGrpSpPr>
        <p:grpSpPr>
          <a:xfrm>
            <a:off x="461896" y="2487411"/>
            <a:ext cx="2514723" cy="2170047"/>
            <a:chOff x="470861" y="2586126"/>
            <a:chExt cx="2514723" cy="2170047"/>
          </a:xfrm>
        </p:grpSpPr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759B1633-FE10-675A-6A4E-F92D5D4C422B}"/>
                </a:ext>
              </a:extLst>
            </p:cNvPr>
            <p:cNvGrpSpPr/>
            <p:nvPr/>
          </p:nvGrpSpPr>
          <p:grpSpPr>
            <a:xfrm>
              <a:off x="470861" y="2586126"/>
              <a:ext cx="2514723" cy="2170047"/>
              <a:chOff x="3586819" y="1340018"/>
              <a:chExt cx="2514723" cy="2170047"/>
            </a:xfrm>
          </p:grpSpPr>
          <p:sp>
            <p:nvSpPr>
              <p:cNvPr id="1027" name="직사각형 1026">
                <a:extLst>
                  <a:ext uri="{FF2B5EF4-FFF2-40B4-BE49-F238E27FC236}">
                    <a16:creationId xmlns:a16="http://schemas.microsoft.com/office/drawing/2014/main" id="{583A6D85-89C3-0320-9227-65C60437DAA5}"/>
                  </a:ext>
                </a:extLst>
              </p:cNvPr>
              <p:cNvSpPr/>
              <p:nvPr/>
            </p:nvSpPr>
            <p:spPr>
              <a:xfrm>
                <a:off x="3682539" y="1665740"/>
                <a:ext cx="2419003" cy="1844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1029" name="TextBox 15">
                <a:extLst>
                  <a:ext uri="{FF2B5EF4-FFF2-40B4-BE49-F238E27FC236}">
                    <a16:creationId xmlns:a16="http://schemas.microsoft.com/office/drawing/2014/main" id="{BC7977F2-B86E-A3C7-C5F3-23DCB02D5666}"/>
                  </a:ext>
                </a:extLst>
              </p:cNvPr>
              <p:cNvSpPr txBox="1"/>
              <p:nvPr/>
            </p:nvSpPr>
            <p:spPr>
              <a:xfrm>
                <a:off x="3611758" y="3171511"/>
                <a:ext cx="2489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어떤 술이 가성비의 기준</a:t>
                </a:r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?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1031" name="TextBox 21">
                <a:extLst>
                  <a:ext uri="{FF2B5EF4-FFF2-40B4-BE49-F238E27FC236}">
                    <a16:creationId xmlns:a16="http://schemas.microsoft.com/office/drawing/2014/main" id="{97B14453-CAE7-086D-DB11-46767A8C6674}"/>
                  </a:ext>
                </a:extLst>
              </p:cNvPr>
              <p:cNvSpPr txBox="1"/>
              <p:nvPr/>
            </p:nvSpPr>
            <p:spPr>
              <a:xfrm>
                <a:off x="3586819" y="1340018"/>
                <a:ext cx="1159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Problem</a:t>
                </a:r>
                <a:endParaRPr lang="ko-KR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pic>
          <p:nvPicPr>
            <p:cNvPr id="1032" name="Picture 2" descr="Beer ">
              <a:extLst>
                <a:ext uri="{FF2B5EF4-FFF2-40B4-BE49-F238E27FC236}">
                  <a16:creationId xmlns:a16="http://schemas.microsoft.com/office/drawing/2014/main" id="{D65DC950-8863-6A1D-AA8D-55C4C78BD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075" y="2955458"/>
              <a:ext cx="1433234" cy="1433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C9CCE7C5-1DCC-0552-D7E8-7518D7D0F1BA}"/>
              </a:ext>
            </a:extLst>
          </p:cNvPr>
          <p:cNvGrpSpPr/>
          <p:nvPr/>
        </p:nvGrpSpPr>
        <p:grpSpPr>
          <a:xfrm>
            <a:off x="4561549" y="1211607"/>
            <a:ext cx="2072507" cy="4776818"/>
            <a:chOff x="7097951" y="1367113"/>
            <a:chExt cx="2072507" cy="4871411"/>
          </a:xfrm>
        </p:grpSpPr>
        <p:sp>
          <p:nvSpPr>
            <p:cNvPr id="1035" name="직사각형 1034">
              <a:extLst>
                <a:ext uri="{FF2B5EF4-FFF2-40B4-BE49-F238E27FC236}">
                  <a16:creationId xmlns:a16="http://schemas.microsoft.com/office/drawing/2014/main" id="{1A8B5F4D-2BEC-AD1F-ABF7-A220ABBE5C96}"/>
                </a:ext>
              </a:extLst>
            </p:cNvPr>
            <p:cNvSpPr/>
            <p:nvPr/>
          </p:nvSpPr>
          <p:spPr>
            <a:xfrm>
              <a:off x="7097951" y="1724009"/>
              <a:ext cx="2072507" cy="451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1042" name="TextBox 33">
              <a:extLst>
                <a:ext uri="{FF2B5EF4-FFF2-40B4-BE49-F238E27FC236}">
                  <a16:creationId xmlns:a16="http://schemas.microsoft.com/office/drawing/2014/main" id="{DC1EC4F6-28E5-8BBF-DB81-E90383B8600C}"/>
                </a:ext>
              </a:extLst>
            </p:cNvPr>
            <p:cNvSpPr txBox="1"/>
            <p:nvPr/>
          </p:nvSpPr>
          <p:spPr>
            <a:xfrm>
              <a:off x="7266868" y="3316184"/>
              <a:ext cx="1719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1. 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대중적인 술</a:t>
              </a:r>
            </a:p>
          </p:txBody>
        </p:sp>
        <p:sp>
          <p:nvSpPr>
            <p:cNvPr id="1040" name="TextBox 34">
              <a:extLst>
                <a:ext uri="{FF2B5EF4-FFF2-40B4-BE49-F238E27FC236}">
                  <a16:creationId xmlns:a16="http://schemas.microsoft.com/office/drawing/2014/main" id="{F2CF4DAD-3B1E-BEE0-4335-B9D7FA3C8A5D}"/>
                </a:ext>
              </a:extLst>
            </p:cNvPr>
            <p:cNvSpPr txBox="1"/>
            <p:nvPr/>
          </p:nvSpPr>
          <p:spPr>
            <a:xfrm>
              <a:off x="7115406" y="5775240"/>
              <a:ext cx="1940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2. 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적절한 필터링 비율</a:t>
              </a:r>
            </a:p>
          </p:txBody>
        </p:sp>
        <p:sp>
          <p:nvSpPr>
            <p:cNvPr id="1038" name="TextBox 36">
              <a:extLst>
                <a:ext uri="{FF2B5EF4-FFF2-40B4-BE49-F238E27FC236}">
                  <a16:creationId xmlns:a16="http://schemas.microsoft.com/office/drawing/2014/main" id="{3A40822A-4A20-C5D5-138F-D7A40B22AAC4}"/>
                </a:ext>
              </a:extLst>
            </p:cNvPr>
            <p:cNvSpPr txBox="1"/>
            <p:nvPr/>
          </p:nvSpPr>
          <p:spPr>
            <a:xfrm>
              <a:off x="7106441" y="1367113"/>
              <a:ext cx="1159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Solution</a:t>
              </a:r>
              <a:endParaRPr lang="ko-KR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1043" name="오른쪽 화살표 20">
            <a:extLst>
              <a:ext uri="{FF2B5EF4-FFF2-40B4-BE49-F238E27FC236}">
                <a16:creationId xmlns:a16="http://schemas.microsoft.com/office/drawing/2014/main" id="{0095F187-A990-BDEE-C594-99381B4BCD01}"/>
              </a:ext>
            </a:extLst>
          </p:cNvPr>
          <p:cNvSpPr/>
          <p:nvPr/>
        </p:nvSpPr>
        <p:spPr>
          <a:xfrm>
            <a:off x="3399879" y="3613394"/>
            <a:ext cx="657725" cy="2438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044" name="Picture 6" descr="Beer can ">
            <a:extLst>
              <a:ext uri="{FF2B5EF4-FFF2-40B4-BE49-F238E27FC236}">
                <a16:creationId xmlns:a16="http://schemas.microsoft.com/office/drawing/2014/main" id="{CB04F7B0-1C26-CD53-DFF3-A64621519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44" y="1784244"/>
            <a:ext cx="1339152" cy="133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8" descr="Selective ">
            <a:extLst>
              <a:ext uri="{FF2B5EF4-FFF2-40B4-BE49-F238E27FC236}">
                <a16:creationId xmlns:a16="http://schemas.microsoft.com/office/drawing/2014/main" id="{A12C2702-820B-73DB-4D40-9C9CF398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421" y="42450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2CADD334-43B2-6391-65BF-4447474E01C5}"/>
              </a:ext>
            </a:extLst>
          </p:cNvPr>
          <p:cNvSpPr txBox="1"/>
          <p:nvPr/>
        </p:nvSpPr>
        <p:spPr>
          <a:xfrm>
            <a:off x="7138000" y="2025746"/>
            <a:ext cx="42830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사람들이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가성비의 기준을 이해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하고 해당 질문에 답변하기 위해 가성비의 기준이 되는 술은 모두가 알고 있는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대중적인 술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이어야 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2E3DACB-3F05-851C-BCFF-516FC9D900BD}"/>
              </a:ext>
            </a:extLst>
          </p:cNvPr>
          <p:cNvSpPr txBox="1"/>
          <p:nvPr/>
        </p:nvSpPr>
        <p:spPr>
          <a:xfrm>
            <a:off x="7137999" y="4540896"/>
            <a:ext cx="42830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선택된 술을 기준으로 우리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Output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데이터에서 필터링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해야 하기에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필터링의 정도가 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30% ~ 70%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정도 되어야 함</a:t>
            </a: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95BA7324-5765-DB50-9DAD-9AFE64B742CF}"/>
              </a:ext>
            </a:extLst>
          </p:cNvPr>
          <p:cNvSpPr txBox="1"/>
          <p:nvPr/>
        </p:nvSpPr>
        <p:spPr>
          <a:xfrm>
            <a:off x="0" y="618621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조건을 바탕으로 </a:t>
            </a:r>
            <a:r>
              <a:rPr lang="ko-KR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편의점 캔맥주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가성비의 기준으로 선정</a:t>
            </a:r>
          </a:p>
        </p:txBody>
      </p:sp>
    </p:spTree>
    <p:extLst>
      <p:ext uri="{BB962C8B-B14F-4D97-AF65-F5344CB8AC3E}">
        <p14:creationId xmlns:p14="http://schemas.microsoft.com/office/powerpoint/2010/main" val="112537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6916967" y="1569670"/>
            <a:ext cx="4788716" cy="5082142"/>
          </a:xfrm>
          <a:prstGeom prst="roundRect">
            <a:avLst>
              <a:gd name="adj" fmla="val 6207"/>
            </a:avLst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473014" y="2076551"/>
            <a:ext cx="3600000" cy="3600000"/>
            <a:chOff x="7429499" y="2032494"/>
            <a:chExt cx="3600000" cy="3600000"/>
          </a:xfrm>
        </p:grpSpPr>
        <p:cxnSp>
          <p:nvCxnSpPr>
            <p:cNvPr id="11" name="직선 화살표 연결선 10"/>
            <p:cNvCxnSpPr/>
            <p:nvPr/>
          </p:nvCxnSpPr>
          <p:spPr>
            <a:xfrm flipV="1">
              <a:off x="7631824" y="2032494"/>
              <a:ext cx="0" cy="360000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7429499" y="5412648"/>
              <a:ext cx="3600000" cy="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타원 23"/>
          <p:cNvSpPr/>
          <p:nvPr/>
        </p:nvSpPr>
        <p:spPr>
          <a:xfrm>
            <a:off x="8154285" y="3927725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0173357" y="4657966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588970" y="2603358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508503" y="3428804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26908" y="3150980"/>
          <a:ext cx="2475889" cy="9627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475889">
                  <a:extLst>
                    <a:ext uri="{9D8B030D-6E8A-4147-A177-3AD203B41FA5}">
                      <a16:colId xmlns:a16="http://schemas.microsoft.com/office/drawing/2014/main" val="3792572611"/>
                    </a:ext>
                  </a:extLst>
                </a:gridCol>
              </a:tblGrid>
              <a:tr h="481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선호 </a:t>
                      </a:r>
                      <a:r>
                        <a:rPr lang="ko-KR" altLang="en-US" sz="18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가성비</a:t>
                      </a:r>
                      <a:endParaRPr lang="ko-KR" altLang="en-US" sz="1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15623"/>
                  </a:ext>
                </a:extLst>
              </a:tr>
              <a:tr h="481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solidFill>
                            <a:srgbClr val="1B0900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가성비</a:t>
                      </a:r>
                      <a:r>
                        <a:rPr lang="ko-KR" altLang="en-US" sz="1800" b="0" dirty="0">
                          <a:solidFill>
                            <a:srgbClr val="1B0900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중요 </a:t>
                      </a:r>
                      <a:r>
                        <a:rPr lang="en-US" altLang="ko-KR" sz="1800" b="0" dirty="0">
                          <a:solidFill>
                            <a:srgbClr val="1B0900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ko-KR" altLang="en-US" sz="1800" b="0" dirty="0">
                        <a:solidFill>
                          <a:srgbClr val="1B0900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4342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8547478" y="3235750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868201" y="4600791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9574600" y="2963755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12192000" cy="1009278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6908" y="4806249"/>
            <a:ext cx="6059111" cy="1281746"/>
          </a:xfrm>
          <a:prstGeom prst="rect">
            <a:avLst/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rgbClr val="1B09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38" name="Google Shape;98;p1"/>
          <p:cNvSpPr txBox="1"/>
          <p:nvPr/>
        </p:nvSpPr>
        <p:spPr>
          <a:xfrm>
            <a:off x="629331" y="4939311"/>
            <a:ext cx="613058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가성비의</a:t>
            </a:r>
            <a:r>
              <a:rPr lang="ko-KR" altLang="en-US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 좋고 나쁨의 기준은 </a:t>
            </a:r>
            <a:r>
              <a:rPr lang="ko-KR" altLang="en-US" sz="20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편의점 맥주</a:t>
            </a:r>
            <a:r>
              <a:rPr lang="ko-KR" altLang="en-US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로 설정하여 질문</a:t>
            </a:r>
            <a:endParaRPr lang="en-US" altLang="ko-KR" sz="2000" dirty="0">
              <a:solidFill>
                <a:srgbClr val="1B09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CASS 500ml, 2,500</a:t>
            </a:r>
            <a:r>
              <a:rPr lang="ko-KR" altLang="en-US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원</a:t>
            </a:r>
            <a:r>
              <a:rPr lang="en-US" altLang="ko-KR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, </a:t>
            </a:r>
            <a:r>
              <a:rPr lang="en-US" altLang="ko-KR" sz="2000" dirty="0" err="1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alc</a:t>
            </a:r>
            <a:r>
              <a:rPr lang="en-US" altLang="ko-KR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 4.5%</a:t>
            </a:r>
            <a:endParaRPr lang="ko-KR" altLang="en-US" sz="2000" dirty="0">
              <a:solidFill>
                <a:srgbClr val="1B09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916967" y="1340698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알고리즘 실행 결과</a:t>
            </a:r>
          </a:p>
        </p:txBody>
      </p:sp>
      <p:sp>
        <p:nvSpPr>
          <p:cNvPr id="41" name="Google Shape;98;p1"/>
          <p:cNvSpPr txBox="1"/>
          <p:nvPr/>
        </p:nvSpPr>
        <p:spPr>
          <a:xfrm>
            <a:off x="332104" y="1082649"/>
            <a:ext cx="6185499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2. </a:t>
            </a:r>
            <a:r>
              <a:rPr lang="ko-KR" altLang="en-US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가성비 필터링 알고리즘</a:t>
            </a:r>
            <a:endParaRPr lang="en-US" altLang="ko-KR" sz="28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     사용자가 </a:t>
            </a:r>
            <a:r>
              <a:rPr lang="ko-KR" altLang="en-US" sz="18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선호하는 가성비</a:t>
            </a: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에 따라 추천 대상 </a:t>
            </a:r>
            <a:r>
              <a:rPr lang="ko-KR" altLang="en-US" sz="18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전통주를 필터링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11244A-5275-5EA0-E640-54586AAFD5CE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가성비 필터링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9C9743C-B5E6-678B-6D9A-D70B513F9DD4}"/>
              </a:ext>
            </a:extLst>
          </p:cNvPr>
          <p:cNvSpPr/>
          <p:nvPr/>
        </p:nvSpPr>
        <p:spPr>
          <a:xfrm>
            <a:off x="9409683" y="357712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C5957-B593-1A48-7FC0-E0BCCE1D52A2}"/>
              </a:ext>
            </a:extLst>
          </p:cNvPr>
          <p:cNvSpPr txBox="1"/>
          <p:nvPr/>
        </p:nvSpPr>
        <p:spPr>
          <a:xfrm>
            <a:off x="8883787" y="3805091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대표 술 좌표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8E1B20CE-B7AA-F041-91EF-07487001D7D5}"/>
              </a:ext>
            </a:extLst>
          </p:cNvPr>
          <p:cNvSpPr/>
          <p:nvPr/>
        </p:nvSpPr>
        <p:spPr>
          <a:xfrm>
            <a:off x="617488" y="2660436"/>
            <a:ext cx="2485310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EX)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사용자의 입력</a:t>
            </a:r>
          </a:p>
        </p:txBody>
      </p:sp>
      <p:sp>
        <p:nvSpPr>
          <p:cNvPr id="8" name="모서리가 둥근 직사각형 17">
            <a:extLst>
              <a:ext uri="{FF2B5EF4-FFF2-40B4-BE49-F238E27FC236}">
                <a16:creationId xmlns:a16="http://schemas.microsoft.com/office/drawing/2014/main" id="{992D3A6E-8A53-FF95-DE50-997E40CE455B}"/>
              </a:ext>
            </a:extLst>
          </p:cNvPr>
          <p:cNvSpPr/>
          <p:nvPr/>
        </p:nvSpPr>
        <p:spPr>
          <a:xfrm>
            <a:off x="626908" y="4319481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적용 로직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9529DB-7DE4-D1F0-1CB9-40CE18DE0316}"/>
              </a:ext>
            </a:extLst>
          </p:cNvPr>
          <p:cNvGrpSpPr/>
          <p:nvPr/>
        </p:nvGrpSpPr>
        <p:grpSpPr>
          <a:xfrm rot="233455">
            <a:off x="8110989" y="3876184"/>
            <a:ext cx="262137" cy="256322"/>
            <a:chOff x="8070861" y="3500804"/>
            <a:chExt cx="262137" cy="2563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E30DD40-8EBF-B83F-5CC5-3A202F78A6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4704" y="3500804"/>
              <a:ext cx="223581" cy="25632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6F45C33-8718-F106-44D2-62A327A45AC9}"/>
                </a:ext>
              </a:extLst>
            </p:cNvPr>
            <p:cNvCxnSpPr>
              <a:cxnSpLocks/>
            </p:cNvCxnSpPr>
            <p:nvPr/>
          </p:nvCxnSpPr>
          <p:spPr>
            <a:xfrm>
              <a:off x="8070861" y="3521856"/>
              <a:ext cx="262137" cy="22444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276CF8D-DF07-08AB-F674-37BAF000678E}"/>
              </a:ext>
            </a:extLst>
          </p:cNvPr>
          <p:cNvGrpSpPr/>
          <p:nvPr/>
        </p:nvGrpSpPr>
        <p:grpSpPr>
          <a:xfrm rot="233455">
            <a:off x="8821390" y="4547084"/>
            <a:ext cx="262137" cy="256322"/>
            <a:chOff x="8070861" y="3500804"/>
            <a:chExt cx="262137" cy="256322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36E2F3D-D6BF-81A3-7673-193E6D3EE6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4704" y="3500804"/>
              <a:ext cx="223581" cy="25632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076F87E-FCB3-39A4-4666-7ABADD80C5C3}"/>
                </a:ext>
              </a:extLst>
            </p:cNvPr>
            <p:cNvCxnSpPr>
              <a:cxnSpLocks/>
            </p:cNvCxnSpPr>
            <p:nvPr/>
          </p:nvCxnSpPr>
          <p:spPr>
            <a:xfrm>
              <a:off x="8070861" y="3521856"/>
              <a:ext cx="262137" cy="22444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7C9C8CB-A160-839E-66EE-A757683413BA}"/>
              </a:ext>
            </a:extLst>
          </p:cNvPr>
          <p:cNvGrpSpPr/>
          <p:nvPr/>
        </p:nvGrpSpPr>
        <p:grpSpPr>
          <a:xfrm rot="233455">
            <a:off x="10130341" y="4601803"/>
            <a:ext cx="262137" cy="256322"/>
            <a:chOff x="8070861" y="3500804"/>
            <a:chExt cx="262137" cy="256322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C1AF56E-D53F-7A99-E357-59F931732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4704" y="3500804"/>
              <a:ext cx="223581" cy="25632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7511FB7-0E75-51C8-325B-B65C07A8ABFC}"/>
                </a:ext>
              </a:extLst>
            </p:cNvPr>
            <p:cNvCxnSpPr>
              <a:cxnSpLocks/>
            </p:cNvCxnSpPr>
            <p:nvPr/>
          </p:nvCxnSpPr>
          <p:spPr>
            <a:xfrm>
              <a:off x="8070861" y="3521856"/>
              <a:ext cx="262137" cy="22444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Google Shape;98;p1">
            <a:extLst>
              <a:ext uri="{FF2B5EF4-FFF2-40B4-BE49-F238E27FC236}">
                <a16:creationId xmlns:a16="http://schemas.microsoft.com/office/drawing/2014/main" id="{E7188F75-B544-448B-63B4-FBF0DBF27ADC}"/>
              </a:ext>
            </a:extLst>
          </p:cNvPr>
          <p:cNvSpPr txBox="1"/>
          <p:nvPr/>
        </p:nvSpPr>
        <p:spPr>
          <a:xfrm>
            <a:off x="6990864" y="5676551"/>
            <a:ext cx="471481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편의점 맥주</a:t>
            </a:r>
            <a:r>
              <a:rPr lang="ko-KR" altLang="en-US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보다 가성비가 </a:t>
            </a:r>
            <a:endParaRPr lang="en-US" altLang="ko-KR" sz="1600" b="1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떨어지는 제품 최종 추천 </a:t>
            </a:r>
            <a:r>
              <a:rPr lang="ko-KR" altLang="en-US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리스트에서 삭제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FE824A9-8090-CB88-EBEF-9C4354E61668}"/>
              </a:ext>
            </a:extLst>
          </p:cNvPr>
          <p:cNvSpPr/>
          <p:nvPr/>
        </p:nvSpPr>
        <p:spPr>
          <a:xfrm>
            <a:off x="9894320" y="1718996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6C12B7E-2782-F847-3A23-051764209CFF}"/>
              </a:ext>
            </a:extLst>
          </p:cNvPr>
          <p:cNvSpPr/>
          <p:nvPr/>
        </p:nvSpPr>
        <p:spPr>
          <a:xfrm>
            <a:off x="9797905" y="1595275"/>
            <a:ext cx="1907778" cy="3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Google Shape;98;p1">
            <a:extLst>
              <a:ext uri="{FF2B5EF4-FFF2-40B4-BE49-F238E27FC236}">
                <a16:creationId xmlns:a16="http://schemas.microsoft.com/office/drawing/2014/main" id="{088127D2-5E2C-843B-AC46-CCF52344386B}"/>
              </a:ext>
            </a:extLst>
          </p:cNvPr>
          <p:cNvSpPr txBox="1"/>
          <p:nvPr/>
        </p:nvSpPr>
        <p:spPr>
          <a:xfrm rot="10800000" flipV="1">
            <a:off x="10061337" y="1530720"/>
            <a:ext cx="165677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Output </a:t>
            </a:r>
            <a:r>
              <a:rPr lang="ko-KR" altLang="en-US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351815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7E7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7E7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7E7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4,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도수 설정 알고리즘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555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도수 설정 알고리즘 적용단계</a:t>
            </a:r>
            <a:endParaRPr lang="ko-KR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8EAE0F-253D-9FEE-0D53-BDE93D4D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" t="1336" r="33525" b="1649"/>
          <a:stretch/>
        </p:blipFill>
        <p:spPr>
          <a:xfrm>
            <a:off x="0" y="965200"/>
            <a:ext cx="6338047" cy="5892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7A5A88-21B1-FECD-4F54-7E989A26DDD2}"/>
              </a:ext>
            </a:extLst>
          </p:cNvPr>
          <p:cNvSpPr txBox="1"/>
          <p:nvPr/>
        </p:nvSpPr>
        <p:spPr>
          <a:xfrm>
            <a:off x="6338044" y="1683887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필터링 알고리즘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DCC48-DB16-5162-C20D-FEF1E19F140D}"/>
              </a:ext>
            </a:extLst>
          </p:cNvPr>
          <p:cNvSpPr txBox="1"/>
          <p:nvPr/>
        </p:nvSpPr>
        <p:spPr>
          <a:xfrm>
            <a:off x="6454589" y="4296069"/>
            <a:ext cx="5737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 집단에 대해 다음과 같은 추천 방식을 적용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(1)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평소에 마시던 도수를 선호하는 집단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	-&gt;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평소 마시던 도수에서 </a:t>
            </a:r>
            <a:r>
              <a:rPr lang="en-US" altLang="ko-KR" sz="1600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</a:t>
            </a:r>
            <a:r>
              <a:rPr lang="ko-KR" altLang="en-US" sz="1600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 이내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술 추천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(2)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도수에 상관없는 집단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	-&gt; </a:t>
            </a:r>
            <a:r>
              <a:rPr lang="ko-KR" altLang="en-US" sz="1600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모든 술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추천</a:t>
            </a:r>
            <a:endParaRPr lang="en-US" altLang="ko-KR" sz="1600" dirty="0">
              <a:solidFill>
                <a:srgbClr val="00B0F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E2BAC1-AC7B-11DA-1643-9790DDC4AA9B}"/>
              </a:ext>
            </a:extLst>
          </p:cNvPr>
          <p:cNvSpPr/>
          <p:nvPr/>
        </p:nvSpPr>
        <p:spPr>
          <a:xfrm>
            <a:off x="26893" y="5056098"/>
            <a:ext cx="6275291" cy="5468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3EA86-65ED-916E-C145-111F9EAFFEF7}"/>
              </a:ext>
            </a:extLst>
          </p:cNvPr>
          <p:cNvSpPr txBox="1"/>
          <p:nvPr/>
        </p:nvSpPr>
        <p:spPr>
          <a:xfrm>
            <a:off x="5459507" y="4713661"/>
            <a:ext cx="101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적용단계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6BF5E67-C8F6-101E-446E-D925120F37DF}"/>
              </a:ext>
            </a:extLst>
          </p:cNvPr>
          <p:cNvSpPr/>
          <p:nvPr/>
        </p:nvSpPr>
        <p:spPr>
          <a:xfrm>
            <a:off x="6831106" y="2214282"/>
            <a:ext cx="4724400" cy="180190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EBC12BE-E643-42C5-5514-90A00AFD9F50}"/>
              </a:ext>
            </a:extLst>
          </p:cNvPr>
          <p:cNvGrpSpPr/>
          <p:nvPr/>
        </p:nvGrpSpPr>
        <p:grpSpPr>
          <a:xfrm>
            <a:off x="7005917" y="2355918"/>
            <a:ext cx="1945340" cy="1624410"/>
            <a:chOff x="7005917" y="2355918"/>
            <a:chExt cx="1945340" cy="1624410"/>
          </a:xfrm>
        </p:grpSpPr>
        <p:pic>
          <p:nvPicPr>
            <p:cNvPr id="2050" name="Picture 2" descr="Group ">
              <a:extLst>
                <a:ext uri="{FF2B5EF4-FFF2-40B4-BE49-F238E27FC236}">
                  <a16:creationId xmlns:a16="http://schemas.microsoft.com/office/drawing/2014/main" id="{FF5A2F6C-2ACC-0BB2-353E-CA3238773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6221" y="235591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6FA183-D77C-B4F1-CCD9-6481D8A0961E}"/>
                </a:ext>
              </a:extLst>
            </p:cNvPr>
            <p:cNvSpPr txBox="1"/>
            <p:nvPr/>
          </p:nvSpPr>
          <p:spPr>
            <a:xfrm>
              <a:off x="7005917" y="3672551"/>
              <a:ext cx="1945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평소에 마시던 도수 선호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51786BE-184B-2690-FE9D-D308C1E847B3}"/>
              </a:ext>
            </a:extLst>
          </p:cNvPr>
          <p:cNvGrpSpPr/>
          <p:nvPr/>
        </p:nvGrpSpPr>
        <p:grpSpPr>
          <a:xfrm>
            <a:off x="9323293" y="2487705"/>
            <a:ext cx="2034989" cy="1495599"/>
            <a:chOff x="9323293" y="2505635"/>
            <a:chExt cx="2034989" cy="1495599"/>
          </a:xfrm>
        </p:grpSpPr>
        <p:pic>
          <p:nvPicPr>
            <p:cNvPr id="2052" name="Picture 4" descr="Team">
              <a:extLst>
                <a:ext uri="{FF2B5EF4-FFF2-40B4-BE49-F238E27FC236}">
                  <a16:creationId xmlns:a16="http://schemas.microsoft.com/office/drawing/2014/main" id="{C0D461E1-1EEC-6EC9-2B7C-06E131BC1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9459" y="250563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EC4615-9BC7-0E8C-2B03-4D665E6FB6D5}"/>
                </a:ext>
              </a:extLst>
            </p:cNvPr>
            <p:cNvSpPr txBox="1"/>
            <p:nvPr/>
          </p:nvSpPr>
          <p:spPr>
            <a:xfrm>
              <a:off x="9323293" y="3693457"/>
              <a:ext cx="2034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도수에 상관없이 선호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7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71EB477-3542-98F5-35C6-94F5B86B8196}"/>
              </a:ext>
            </a:extLst>
          </p:cNvPr>
          <p:cNvSpPr txBox="1"/>
          <p:nvPr/>
        </p:nvSpPr>
        <p:spPr>
          <a:xfrm>
            <a:off x="3699954" y="2925236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STEP2)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대표 술 좌표 생성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9F73BE-E64A-39D5-92A1-031637E5036D}"/>
              </a:ext>
            </a:extLst>
          </p:cNvPr>
          <p:cNvSpPr txBox="1"/>
          <p:nvPr/>
        </p:nvSpPr>
        <p:spPr>
          <a:xfrm>
            <a:off x="3699955" y="3835400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STEP3)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가성비 필터링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021147-A6B9-96A6-3E97-33B2F10C93E4}"/>
              </a:ext>
            </a:extLst>
          </p:cNvPr>
          <p:cNvSpPr txBox="1"/>
          <p:nvPr/>
        </p:nvSpPr>
        <p:spPr>
          <a:xfrm>
            <a:off x="3699957" y="4745564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STEP4)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도수 설정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C1FBD5-C6E1-4DF9-8E37-DA43C31702A6}"/>
              </a:ext>
            </a:extLst>
          </p:cNvPr>
          <p:cNvSpPr txBox="1"/>
          <p:nvPr/>
        </p:nvSpPr>
        <p:spPr>
          <a:xfrm>
            <a:off x="3699953" y="5655728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STEP5)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중요요소 가중치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35218B-5235-9FF3-D88B-5EFD23980ADD}"/>
              </a:ext>
            </a:extLst>
          </p:cNvPr>
          <p:cNvSpPr txBox="1"/>
          <p:nvPr/>
        </p:nvSpPr>
        <p:spPr>
          <a:xfrm>
            <a:off x="3699953" y="2015072"/>
            <a:ext cx="5634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STEP1)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 프로젝트 및 데이터 설명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B1B94C-D131-6B88-223C-FE25B209F793}"/>
              </a:ext>
            </a:extLst>
          </p:cNvPr>
          <p:cNvSpPr/>
          <p:nvPr/>
        </p:nvSpPr>
        <p:spPr>
          <a:xfrm>
            <a:off x="0" y="-1"/>
            <a:ext cx="12192000" cy="1749043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32824ACA-A9A5-D77F-5B48-E4E470FC9B38}"/>
              </a:ext>
            </a:extLst>
          </p:cNvPr>
          <p:cNvSpPr txBox="1"/>
          <p:nvPr/>
        </p:nvSpPr>
        <p:spPr>
          <a:xfrm>
            <a:off x="1" y="425207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CONTENTS</a:t>
            </a:r>
            <a:endParaRPr sz="6000" b="1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88200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추천 도수 선정 기준</a:t>
            </a:r>
          </a:p>
        </p:txBody>
      </p:sp>
    </p:spTree>
    <p:extLst>
      <p:ext uri="{BB962C8B-B14F-4D97-AF65-F5344CB8AC3E}">
        <p14:creationId xmlns:p14="http://schemas.microsoft.com/office/powerpoint/2010/main" val="303988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1,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및 데이터 설명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6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프로젝트 설명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DF3F0CB-8E8B-557C-8599-45B1B1E55F8A}"/>
              </a:ext>
            </a:extLst>
          </p:cNvPr>
          <p:cNvCxnSpPr>
            <a:cxnSpLocks/>
          </p:cNvCxnSpPr>
          <p:nvPr/>
        </p:nvCxnSpPr>
        <p:spPr>
          <a:xfrm>
            <a:off x="2645298" y="2534653"/>
            <a:ext cx="22523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716BC35-C152-E1D3-7AD5-5E337FFAA2CC}"/>
              </a:ext>
            </a:extLst>
          </p:cNvPr>
          <p:cNvGrpSpPr/>
          <p:nvPr/>
        </p:nvGrpSpPr>
        <p:grpSpPr>
          <a:xfrm>
            <a:off x="446556" y="1748185"/>
            <a:ext cx="1905000" cy="2743860"/>
            <a:chOff x="1193800" y="3886200"/>
            <a:chExt cx="1905000" cy="2488362"/>
          </a:xfrm>
        </p:grpSpPr>
        <p:pic>
          <p:nvPicPr>
            <p:cNvPr id="2052" name="Picture 4" descr="Group ">
              <a:extLst>
                <a:ext uri="{FF2B5EF4-FFF2-40B4-BE49-F238E27FC236}">
                  <a16:creationId xmlns:a16="http://schemas.microsoft.com/office/drawing/2014/main" id="{933EDA53-711B-F0A7-205B-46B71BA61A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800" y="38862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767E1D-720C-746F-60E8-A60DE49558FD}"/>
                </a:ext>
              </a:extLst>
            </p:cNvPr>
            <p:cNvSpPr txBox="1"/>
            <p:nvPr/>
          </p:nvSpPr>
          <p:spPr>
            <a:xfrm>
              <a:off x="1193800" y="5900062"/>
              <a:ext cx="1905000" cy="474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User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80B3282-4D00-5010-179A-985B78DE591A}"/>
              </a:ext>
            </a:extLst>
          </p:cNvPr>
          <p:cNvGrpSpPr/>
          <p:nvPr/>
        </p:nvGrpSpPr>
        <p:grpSpPr>
          <a:xfrm>
            <a:off x="9828713" y="2014974"/>
            <a:ext cx="1905000" cy="2454592"/>
            <a:chOff x="9486900" y="3886200"/>
            <a:chExt cx="1905000" cy="2454592"/>
          </a:xfrm>
        </p:grpSpPr>
        <p:pic>
          <p:nvPicPr>
            <p:cNvPr id="2056" name="Picture 8" descr="Server ">
              <a:extLst>
                <a:ext uri="{FF2B5EF4-FFF2-40B4-BE49-F238E27FC236}">
                  <a16:creationId xmlns:a16="http://schemas.microsoft.com/office/drawing/2014/main" id="{37DEFFCB-EF55-5667-90E2-6A3467250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6900" y="38862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E10EF-FBEC-961F-DAC3-CA5A29B717A0}"/>
                </a:ext>
              </a:extLst>
            </p:cNvPr>
            <p:cNvSpPr txBox="1"/>
            <p:nvPr/>
          </p:nvSpPr>
          <p:spPr>
            <a:xfrm>
              <a:off x="9486900" y="5817572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DataBase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ADB70E0-D9A6-A482-EB87-7123334C4506}"/>
              </a:ext>
            </a:extLst>
          </p:cNvPr>
          <p:cNvGrpSpPr/>
          <p:nvPr/>
        </p:nvGrpSpPr>
        <p:grpSpPr>
          <a:xfrm>
            <a:off x="4540607" y="1748185"/>
            <a:ext cx="3212386" cy="2820171"/>
            <a:chOff x="4540606" y="1354484"/>
            <a:chExt cx="3212386" cy="294742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CD43546D-5D48-621E-8917-4B289258A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1214" y="1354484"/>
              <a:ext cx="1649571" cy="240059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8C9737-A916-0068-FBA5-8E250EC0F1F9}"/>
                </a:ext>
              </a:extLst>
            </p:cNvPr>
            <p:cNvSpPr txBox="1"/>
            <p:nvPr/>
          </p:nvSpPr>
          <p:spPr>
            <a:xfrm>
              <a:off x="4540606" y="3755083"/>
              <a:ext cx="3212386" cy="546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Service Website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3D3CC8C-5527-8490-1098-CE9EDD2C0BA0}"/>
              </a:ext>
            </a:extLst>
          </p:cNvPr>
          <p:cNvSpPr txBox="1"/>
          <p:nvPr/>
        </p:nvSpPr>
        <p:spPr>
          <a:xfrm>
            <a:off x="2404380" y="203991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 주류 선호도 설문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EB53631-EBA8-726F-B764-AF793C9CCFBB}"/>
              </a:ext>
            </a:extLst>
          </p:cNvPr>
          <p:cNvCxnSpPr>
            <a:cxnSpLocks/>
          </p:cNvCxnSpPr>
          <p:nvPr/>
        </p:nvCxnSpPr>
        <p:spPr>
          <a:xfrm>
            <a:off x="7188279" y="2554784"/>
            <a:ext cx="23748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D2DC0F-3B69-FF45-E2F5-DCEFCB89DFC6}"/>
              </a:ext>
            </a:extLst>
          </p:cNvPr>
          <p:cNvSpPr txBox="1"/>
          <p:nvPr/>
        </p:nvSpPr>
        <p:spPr>
          <a:xfrm>
            <a:off x="7105689" y="2091006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설문 데이터 전송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9334443-1E79-5FC2-E80D-B41643D5DDCB}"/>
              </a:ext>
            </a:extLst>
          </p:cNvPr>
          <p:cNvCxnSpPr>
            <a:cxnSpLocks/>
          </p:cNvCxnSpPr>
          <p:nvPr/>
        </p:nvCxnSpPr>
        <p:spPr>
          <a:xfrm flipH="1">
            <a:off x="7188279" y="3752923"/>
            <a:ext cx="23748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3839C-102B-288A-5B08-C7955196F8C9}"/>
              </a:ext>
            </a:extLst>
          </p:cNvPr>
          <p:cNvSpPr txBox="1"/>
          <p:nvPr/>
        </p:nvSpPr>
        <p:spPr>
          <a:xfrm>
            <a:off x="7155907" y="326177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 데이터 전송</a:t>
            </a:r>
          </a:p>
        </p:txBody>
      </p:sp>
      <p:cxnSp>
        <p:nvCxnSpPr>
          <p:cNvPr id="2048" name="직선 화살표 연결선 2047">
            <a:extLst>
              <a:ext uri="{FF2B5EF4-FFF2-40B4-BE49-F238E27FC236}">
                <a16:creationId xmlns:a16="http://schemas.microsoft.com/office/drawing/2014/main" id="{E6CDD29A-7F1C-DF87-D763-8E004314195B}"/>
              </a:ext>
            </a:extLst>
          </p:cNvPr>
          <p:cNvCxnSpPr>
            <a:cxnSpLocks/>
          </p:cNvCxnSpPr>
          <p:nvPr/>
        </p:nvCxnSpPr>
        <p:spPr>
          <a:xfrm flipH="1">
            <a:off x="2578683" y="3735479"/>
            <a:ext cx="23748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4C599C66-A727-D958-A2BB-E0BCAA3EB6D4}"/>
              </a:ext>
            </a:extLst>
          </p:cNvPr>
          <p:cNvSpPr txBox="1"/>
          <p:nvPr/>
        </p:nvSpPr>
        <p:spPr>
          <a:xfrm>
            <a:off x="2546311" y="3244334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맞춤 전통주 추천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C510A346-0758-1FAF-1117-E12983505F4A}"/>
              </a:ext>
            </a:extLst>
          </p:cNvPr>
          <p:cNvSpPr txBox="1"/>
          <p:nvPr/>
        </p:nvSpPr>
        <p:spPr>
          <a:xfrm>
            <a:off x="1" y="530055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전통주 추천 서비스에서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 선호도 설문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하면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</a:p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설문 내용을 바탕으로 </a:t>
            </a:r>
            <a:r>
              <a:rPr lang="en-US" altLang="ko-KR" sz="2400" b="1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</a:t>
            </a:r>
            <a:r>
              <a:rPr lang="ko-KR" altLang="en-US" sz="2400" b="1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가지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알고리즘을 적용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하여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개인 맞춤형 전통주 추천</a:t>
            </a:r>
          </a:p>
        </p:txBody>
      </p:sp>
    </p:spTree>
    <p:extLst>
      <p:ext uri="{BB962C8B-B14F-4D97-AF65-F5344CB8AC3E}">
        <p14:creationId xmlns:p14="http://schemas.microsoft.com/office/powerpoint/2010/main" val="260630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프로젝트 설명 </a:t>
            </a:r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– Service Flow</a:t>
            </a:r>
            <a:endParaRPr lang="ko-KR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8EAE0F-253D-9FEE-0D53-BDE93D4D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" t="1336" r="33525" b="1649"/>
          <a:stretch/>
        </p:blipFill>
        <p:spPr>
          <a:xfrm>
            <a:off x="0" y="965200"/>
            <a:ext cx="6338047" cy="58927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FD3CBD-4687-4637-746B-F3296D84E703}"/>
              </a:ext>
            </a:extLst>
          </p:cNvPr>
          <p:cNvSpPr txBox="1"/>
          <p:nvPr/>
        </p:nvSpPr>
        <p:spPr>
          <a:xfrm>
            <a:off x="6338047" y="1995096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전통주가 있는 경우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A5A88-21B1-FECD-4F54-7E989A26DDD2}"/>
              </a:ext>
            </a:extLst>
          </p:cNvPr>
          <p:cNvSpPr txBox="1"/>
          <p:nvPr/>
        </p:nvSpPr>
        <p:spPr>
          <a:xfrm>
            <a:off x="6338048" y="4816509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전통주가 없는 경우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D5DEF9-02CD-E3ED-FBDB-24DCAF19BD8D}"/>
              </a:ext>
            </a:extLst>
          </p:cNvPr>
          <p:cNvSpPr txBox="1"/>
          <p:nvPr/>
        </p:nvSpPr>
        <p:spPr>
          <a:xfrm>
            <a:off x="6338048" y="2713843"/>
            <a:ext cx="5853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전통주와 주류 속성이 가장 유사한 전통주 추천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DCC48-DB16-5162-C20D-FEF1E19F140D}"/>
              </a:ext>
            </a:extLst>
          </p:cNvPr>
          <p:cNvSpPr txBox="1"/>
          <p:nvPr/>
        </p:nvSpPr>
        <p:spPr>
          <a:xfrm>
            <a:off x="6338047" y="5537723"/>
            <a:ext cx="5853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선호하는 술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주종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중요요소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도수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기반 추천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1F58B5C-F7FE-D03E-71AA-B83C19F3B897}"/>
              </a:ext>
            </a:extLst>
          </p:cNvPr>
          <p:cNvCxnSpPr>
            <a:cxnSpLocks/>
          </p:cNvCxnSpPr>
          <p:nvPr/>
        </p:nvCxnSpPr>
        <p:spPr>
          <a:xfrm>
            <a:off x="6338047" y="3948983"/>
            <a:ext cx="589703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66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1887B02-53CA-508C-675F-7385B58DBCD3}"/>
              </a:ext>
            </a:extLst>
          </p:cNvPr>
          <p:cNvGrpSpPr/>
          <p:nvPr/>
        </p:nvGrpSpPr>
        <p:grpSpPr>
          <a:xfrm>
            <a:off x="1511300" y="2202190"/>
            <a:ext cx="1676400" cy="2453620"/>
            <a:chOff x="838200" y="2463800"/>
            <a:chExt cx="1676400" cy="2453620"/>
          </a:xfrm>
        </p:grpSpPr>
        <p:pic>
          <p:nvPicPr>
            <p:cNvPr id="2050" name="Picture 2" descr="Folder ">
              <a:extLst>
                <a:ext uri="{FF2B5EF4-FFF2-40B4-BE49-F238E27FC236}">
                  <a16:creationId xmlns:a16="http://schemas.microsoft.com/office/drawing/2014/main" id="{05E50DDF-285D-BF14-E8AD-C12F497D2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463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F5FB45-9211-5C99-2A9E-CAAAF712DB41}"/>
                </a:ext>
              </a:extLst>
            </p:cNvPr>
            <p:cNvSpPr txBox="1"/>
            <p:nvPr/>
          </p:nvSpPr>
          <p:spPr>
            <a:xfrm>
              <a:off x="838200" y="4394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INPUT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BF047A-F0FE-DC61-2973-6206EC9027B6}"/>
              </a:ext>
            </a:extLst>
          </p:cNvPr>
          <p:cNvGrpSpPr/>
          <p:nvPr/>
        </p:nvGrpSpPr>
        <p:grpSpPr>
          <a:xfrm>
            <a:off x="5276850" y="2202190"/>
            <a:ext cx="1676400" cy="2453620"/>
            <a:chOff x="3962400" y="2463800"/>
            <a:chExt cx="1676400" cy="2453620"/>
          </a:xfrm>
        </p:grpSpPr>
        <p:pic>
          <p:nvPicPr>
            <p:cNvPr id="16" name="Picture 2" descr="Folder ">
              <a:extLst>
                <a:ext uri="{FF2B5EF4-FFF2-40B4-BE49-F238E27FC236}">
                  <a16:creationId xmlns:a16="http://schemas.microsoft.com/office/drawing/2014/main" id="{5CAC1468-2951-C372-B17E-F876FD9E4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463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D15D9E-DD8C-293E-BA7F-635EC2A347CC}"/>
                </a:ext>
              </a:extLst>
            </p:cNvPr>
            <p:cNvSpPr txBox="1"/>
            <p:nvPr/>
          </p:nvSpPr>
          <p:spPr>
            <a:xfrm>
              <a:off x="3962400" y="4394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OUTPUT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6752CC-4FF6-C339-E269-D2830E07EC5A}"/>
              </a:ext>
            </a:extLst>
          </p:cNvPr>
          <p:cNvGrpSpPr/>
          <p:nvPr/>
        </p:nvGrpSpPr>
        <p:grpSpPr>
          <a:xfrm>
            <a:off x="9042400" y="2202190"/>
            <a:ext cx="1676400" cy="2453620"/>
            <a:chOff x="7086600" y="2463800"/>
            <a:chExt cx="1676400" cy="2453620"/>
          </a:xfrm>
        </p:grpSpPr>
        <p:pic>
          <p:nvPicPr>
            <p:cNvPr id="18" name="Picture 2" descr="Folder ">
              <a:extLst>
                <a:ext uri="{FF2B5EF4-FFF2-40B4-BE49-F238E27FC236}">
                  <a16:creationId xmlns:a16="http://schemas.microsoft.com/office/drawing/2014/main" id="{FC837D3B-EA55-20E5-720D-9D688FE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2463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13A100-5442-D2F1-3462-FB76E55CFAEC}"/>
                </a:ext>
              </a:extLst>
            </p:cNvPr>
            <p:cNvSpPr txBox="1"/>
            <p:nvPr/>
          </p:nvSpPr>
          <p:spPr>
            <a:xfrm>
              <a:off x="7086600" y="4394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USER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7A8D4E3-64DF-37C1-2272-4665FE833E25}"/>
              </a:ext>
            </a:extLst>
          </p:cNvPr>
          <p:cNvSpPr txBox="1"/>
          <p:nvPr/>
        </p:nvSpPr>
        <p:spPr>
          <a:xfrm>
            <a:off x="825500" y="5067806"/>
            <a:ext cx="304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사용자 선택할 전통주</a:t>
            </a:r>
            <a:r>
              <a:rPr lang="en-US" altLang="ko-KR" sz="2000" b="1" dirty="0"/>
              <a:t>DB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810AC-62FB-BA68-52B3-0B733A87ECCE}"/>
              </a:ext>
            </a:extLst>
          </p:cNvPr>
          <p:cNvSpPr txBox="1"/>
          <p:nvPr/>
        </p:nvSpPr>
        <p:spPr>
          <a:xfrm>
            <a:off x="4935537" y="5067806"/>
            <a:ext cx="2816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최종 추천할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전통주</a:t>
            </a:r>
            <a:r>
              <a:rPr lang="en-US" altLang="ko-KR" sz="2000" b="1" dirty="0"/>
              <a:t>DB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469618-0BD6-1F64-B464-E0529C60796C}"/>
              </a:ext>
            </a:extLst>
          </p:cNvPr>
          <p:cNvSpPr txBox="1"/>
          <p:nvPr/>
        </p:nvSpPr>
        <p:spPr>
          <a:xfrm>
            <a:off x="8813799" y="5067806"/>
            <a:ext cx="2311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사용자의 설문 </a:t>
            </a:r>
            <a:r>
              <a:rPr lang="en-US" altLang="ko-KR" sz="2000" b="1" dirty="0"/>
              <a:t>DB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</p:spTree>
    <p:extLst>
      <p:ext uri="{BB962C8B-B14F-4D97-AF65-F5344CB8AC3E}">
        <p14:creationId xmlns:p14="http://schemas.microsoft.com/office/powerpoint/2010/main" val="141035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D74EC-1D66-8ADD-755E-8CDE7BAF6DD0}"/>
              </a:ext>
            </a:extLst>
          </p:cNvPr>
          <p:cNvGrpSpPr/>
          <p:nvPr/>
        </p:nvGrpSpPr>
        <p:grpSpPr>
          <a:xfrm>
            <a:off x="126253" y="2017474"/>
            <a:ext cx="3048000" cy="3265726"/>
            <a:chOff x="825500" y="2202190"/>
            <a:chExt cx="3048000" cy="326572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1887B02-53CA-508C-675F-7385B58DBCD3}"/>
                </a:ext>
              </a:extLst>
            </p:cNvPr>
            <p:cNvGrpSpPr/>
            <p:nvPr/>
          </p:nvGrpSpPr>
          <p:grpSpPr>
            <a:xfrm>
              <a:off x="1511300" y="2202190"/>
              <a:ext cx="1676400" cy="2453620"/>
              <a:chOff x="838200" y="2463800"/>
              <a:chExt cx="1676400" cy="2453620"/>
            </a:xfrm>
          </p:grpSpPr>
          <p:pic>
            <p:nvPicPr>
              <p:cNvPr id="2050" name="Picture 2" descr="Folder ">
                <a:extLst>
                  <a:ext uri="{FF2B5EF4-FFF2-40B4-BE49-F238E27FC236}">
                    <a16:creationId xmlns:a16="http://schemas.microsoft.com/office/drawing/2014/main" id="{05E50DDF-285D-BF14-E8AD-C12F497D2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246380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F5FB45-9211-5C99-2A9E-CAAAF712DB41}"/>
                  </a:ext>
                </a:extLst>
              </p:cNvPr>
              <p:cNvSpPr txBox="1"/>
              <p:nvPr/>
            </p:nvSpPr>
            <p:spPr>
              <a:xfrm>
                <a:off x="838200" y="439420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INPUT</a:t>
                </a:r>
                <a:endParaRPr lang="ko-KR" altLang="en-US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A8D4E3-64DF-37C1-2272-4665FE833E25}"/>
                </a:ext>
              </a:extLst>
            </p:cNvPr>
            <p:cNvSpPr txBox="1"/>
            <p:nvPr/>
          </p:nvSpPr>
          <p:spPr>
            <a:xfrm>
              <a:off x="825500" y="5067806"/>
              <a:ext cx="3048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사용자 선택할 전통주</a:t>
              </a:r>
              <a:r>
                <a:rPr lang="en-US" altLang="ko-KR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DB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Input </a:t>
            </a:r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CB8E0B1-C4EC-D52F-3332-9E1863663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44898"/>
              </p:ext>
            </p:extLst>
          </p:nvPr>
        </p:nvGraphicFramePr>
        <p:xfrm>
          <a:off x="3742016" y="1346661"/>
          <a:ext cx="7813489" cy="41646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3342">
                  <a:extLst>
                    <a:ext uri="{9D8B030D-6E8A-4147-A177-3AD203B41FA5}">
                      <a16:colId xmlns:a16="http://schemas.microsoft.com/office/drawing/2014/main" val="61276577"/>
                    </a:ext>
                  </a:extLst>
                </a:gridCol>
                <a:gridCol w="2734236">
                  <a:extLst>
                    <a:ext uri="{9D8B030D-6E8A-4147-A177-3AD203B41FA5}">
                      <a16:colId xmlns:a16="http://schemas.microsoft.com/office/drawing/2014/main" val="2029339548"/>
                    </a:ext>
                  </a:extLst>
                </a:gridCol>
                <a:gridCol w="3895911">
                  <a:extLst>
                    <a:ext uri="{9D8B030D-6E8A-4147-A177-3AD203B41FA5}">
                      <a16:colId xmlns:a16="http://schemas.microsoft.com/office/drawing/2014/main" val="1051188039"/>
                    </a:ext>
                  </a:extLst>
                </a:gridCol>
              </a:tblGrid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세부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829223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상품명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60298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주종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증류주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맥주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와인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탁주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약주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과실주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265196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세부 주종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세부 주종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맥주와 와인만 존재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라거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에일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레드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스틸</a:t>
                      </a:r>
                      <a:r>
                        <a:rPr lang="en-US" altLang="ko-KR" sz="1100" u="none" strike="noStrike" dirty="0">
                          <a:effectLst/>
                        </a:rPr>
                        <a:t>), </a:t>
                      </a:r>
                      <a:r>
                        <a:rPr lang="ko-KR" altLang="en-US" sz="1100" u="none" strike="noStrike" dirty="0">
                          <a:effectLst/>
                        </a:rPr>
                        <a:t>화이트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스틸</a:t>
                      </a:r>
                      <a:r>
                        <a:rPr lang="en-US" altLang="ko-KR" sz="1100" u="none" strike="noStrike" dirty="0">
                          <a:effectLst/>
                        </a:rPr>
                        <a:t>), </a:t>
                      </a:r>
                      <a:r>
                        <a:rPr lang="ko-KR" altLang="en-US" sz="1100" u="none" strike="noStrike" dirty="0">
                          <a:effectLst/>
                        </a:rPr>
                        <a:t>화이트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스파클링</a:t>
                      </a:r>
                      <a:r>
                        <a:rPr lang="en-US" altLang="ko-KR" sz="1100" u="none" strike="noStrike" dirty="0">
                          <a:effectLst/>
                        </a:rPr>
                        <a:t>), NAN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2186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절대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10553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주종 내에서 해당 상품의 도수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~ 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784192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단맛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단맛의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~ 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38975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바디감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바디감의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~ 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991937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신맛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신맛의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75786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청량감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청량감의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597480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향의 강도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향의 강도의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111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741278-C276-C973-9A74-0C9F34E9BE53}"/>
              </a:ext>
            </a:extLst>
          </p:cNvPr>
          <p:cNvSpPr txBox="1"/>
          <p:nvPr/>
        </p:nvSpPr>
        <p:spPr>
          <a:xfrm>
            <a:off x="0" y="616350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평소 좋아하는 술에 대한 데이터 </a:t>
            </a:r>
            <a:endParaRPr lang="en-US" altLang="ko-KR" sz="2000" b="1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80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Output </a:t>
            </a:r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41278-C276-C973-9A74-0C9F34E9BE53}"/>
              </a:ext>
            </a:extLst>
          </p:cNvPr>
          <p:cNvSpPr txBox="1"/>
          <p:nvPr/>
        </p:nvSpPr>
        <p:spPr>
          <a:xfrm>
            <a:off x="0" y="616350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사용자로부터 입력 받은 정보를 바탕으로 최종 추천할 전통주 데이터</a:t>
            </a:r>
            <a:endParaRPr lang="en-US" altLang="ko-KR" sz="2000" b="1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152398A-D108-B0EB-83BA-B7D3BE254D31}"/>
              </a:ext>
            </a:extLst>
          </p:cNvPr>
          <p:cNvGrpSpPr/>
          <p:nvPr/>
        </p:nvGrpSpPr>
        <p:grpSpPr>
          <a:xfrm>
            <a:off x="408361" y="1965708"/>
            <a:ext cx="2816225" cy="3197286"/>
            <a:chOff x="489043" y="1999928"/>
            <a:chExt cx="2816225" cy="319728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DB839F0-9092-8C60-B5A3-C9BE4D3AB055}"/>
                </a:ext>
              </a:extLst>
            </p:cNvPr>
            <p:cNvGrpSpPr/>
            <p:nvPr/>
          </p:nvGrpSpPr>
          <p:grpSpPr>
            <a:xfrm>
              <a:off x="1009042" y="1999928"/>
              <a:ext cx="1676400" cy="2453620"/>
              <a:chOff x="3962400" y="2463800"/>
              <a:chExt cx="1676400" cy="2453620"/>
            </a:xfrm>
          </p:grpSpPr>
          <p:pic>
            <p:nvPicPr>
              <p:cNvPr id="7" name="Picture 2" descr="Folder ">
                <a:extLst>
                  <a:ext uri="{FF2B5EF4-FFF2-40B4-BE49-F238E27FC236}">
                    <a16:creationId xmlns:a16="http://schemas.microsoft.com/office/drawing/2014/main" id="{CC5404DB-4E4C-6C34-375C-F0E9060570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246380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FFE380-AA1F-B611-216F-135900F4ED09}"/>
                  </a:ext>
                </a:extLst>
              </p:cNvPr>
              <p:cNvSpPr txBox="1"/>
              <p:nvPr/>
            </p:nvSpPr>
            <p:spPr>
              <a:xfrm>
                <a:off x="3962400" y="439420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OUTPUT</a:t>
                </a:r>
                <a:endParaRPr lang="ko-KR" altLang="en-US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CCABB0-89AD-BCA5-D402-5E95BC0D393A}"/>
                </a:ext>
              </a:extLst>
            </p:cNvPr>
            <p:cNvSpPr txBox="1"/>
            <p:nvPr/>
          </p:nvSpPr>
          <p:spPr>
            <a:xfrm>
              <a:off x="489043" y="4797104"/>
              <a:ext cx="28162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최종 추천할</a:t>
              </a:r>
              <a:r>
                <a:rPr lang="en-US" altLang="ko-KR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ko-KR" altLang="en-US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전통주</a:t>
              </a:r>
              <a:r>
                <a:rPr lang="en-US" altLang="ko-KR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DB</a:t>
              </a: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6DB08A7-3E6B-D9D2-9959-B564E7D1A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38653"/>
              </p:ext>
            </p:extLst>
          </p:nvPr>
        </p:nvGraphicFramePr>
        <p:xfrm>
          <a:off x="3224586" y="1191039"/>
          <a:ext cx="8496299" cy="4695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144">
                  <a:extLst>
                    <a:ext uri="{9D8B030D-6E8A-4147-A177-3AD203B41FA5}">
                      <a16:colId xmlns:a16="http://schemas.microsoft.com/office/drawing/2014/main" val="1900466555"/>
                    </a:ext>
                  </a:extLst>
                </a:gridCol>
                <a:gridCol w="3592757">
                  <a:extLst>
                    <a:ext uri="{9D8B030D-6E8A-4147-A177-3AD203B41FA5}">
                      <a16:colId xmlns:a16="http://schemas.microsoft.com/office/drawing/2014/main" val="85753481"/>
                    </a:ext>
                  </a:extLst>
                </a:gridCol>
                <a:gridCol w="3951398">
                  <a:extLst>
                    <a:ext uri="{9D8B030D-6E8A-4147-A177-3AD203B41FA5}">
                      <a16:colId xmlns:a16="http://schemas.microsoft.com/office/drawing/2014/main" val="4217659305"/>
                    </a:ext>
                  </a:extLst>
                </a:gridCol>
              </a:tblGrid>
              <a:tr h="3598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세부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533327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상품명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70315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주종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증류주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맥주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와인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탁주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약주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과실주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52197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절대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3065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주종 내에서 해당 상품의 도수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~ 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413327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용량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용량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814839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가격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가격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96663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가성비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가성비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용량 </a:t>
                      </a:r>
                      <a:r>
                        <a:rPr lang="en-US" altLang="ko-KR" sz="1100" u="none" strike="noStrike" dirty="0">
                          <a:effectLst/>
                        </a:rPr>
                        <a:t>X </a:t>
                      </a:r>
                      <a:r>
                        <a:rPr lang="ko-KR" altLang="en-US" sz="1100" u="none" strike="noStrike" dirty="0">
                          <a:effectLst/>
                        </a:rPr>
                        <a:t>도수</a:t>
                      </a:r>
                      <a:r>
                        <a:rPr lang="en-US" altLang="ko-KR" sz="1100" u="none" strike="noStrike" dirty="0">
                          <a:effectLst/>
                        </a:rPr>
                        <a:t>) / </a:t>
                      </a:r>
                      <a:r>
                        <a:rPr lang="ko-KR" altLang="en-US" sz="1100" u="none" strike="noStrike" dirty="0">
                          <a:effectLst/>
                        </a:rPr>
                        <a:t>가격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39458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맥주 가성비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</a:rPr>
                        <a:t>맥주정도의 가성비 여부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0(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맥주보다 안 좋음</a:t>
                      </a:r>
                      <a:r>
                        <a:rPr lang="en-US" altLang="ko-KR" sz="1100" u="none" strike="noStrike" dirty="0">
                          <a:effectLst/>
                        </a:rPr>
                        <a:t>), 1(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맥주보다 좋음</a:t>
                      </a:r>
                      <a:r>
                        <a:rPr lang="en-US" altLang="ko-KR" sz="1100" u="none" strike="noStrike" dirty="0">
                          <a:effectLst/>
                        </a:rPr>
                        <a:t>)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4576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검색용 상품명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검색 시 상품명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상품명으로 검색해서는 나오지 않는 상품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365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판매처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상품 판매처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563518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단맛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단맛의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~ 5, NAN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114488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바디감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바디감의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 ~ 5, NAN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82412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신맛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신맛의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1253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청량감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청량감의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61299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향의 강도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향의 강도의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56702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향의 종류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향의 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향의 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490942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사진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상품의 사진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69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User </a:t>
            </a:r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41278-C276-C973-9A74-0C9F34E9BE53}"/>
              </a:ext>
            </a:extLst>
          </p:cNvPr>
          <p:cNvSpPr txBox="1"/>
          <p:nvPr/>
        </p:nvSpPr>
        <p:spPr>
          <a:xfrm>
            <a:off x="0" y="616350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사용자의 설문 내용이 담겨 있는 데이터</a:t>
            </a:r>
            <a:endParaRPr lang="en-US" altLang="ko-KR" sz="2000" b="1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25EE2D-23DF-17AC-2095-2947A26A8D35}"/>
              </a:ext>
            </a:extLst>
          </p:cNvPr>
          <p:cNvGrpSpPr/>
          <p:nvPr/>
        </p:nvGrpSpPr>
        <p:grpSpPr>
          <a:xfrm>
            <a:off x="273713" y="2148562"/>
            <a:ext cx="2311400" cy="3265726"/>
            <a:chOff x="471115" y="1744990"/>
            <a:chExt cx="2311400" cy="326572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4C40CF1-B62D-4FE1-4B28-4D19964D73B9}"/>
                </a:ext>
              </a:extLst>
            </p:cNvPr>
            <p:cNvGrpSpPr/>
            <p:nvPr/>
          </p:nvGrpSpPr>
          <p:grpSpPr>
            <a:xfrm>
              <a:off x="699716" y="1744990"/>
              <a:ext cx="1676400" cy="2453620"/>
              <a:chOff x="7086600" y="2463800"/>
              <a:chExt cx="1676400" cy="2453620"/>
            </a:xfrm>
          </p:grpSpPr>
          <p:pic>
            <p:nvPicPr>
              <p:cNvPr id="5" name="Picture 2" descr="Folder ">
                <a:extLst>
                  <a:ext uri="{FF2B5EF4-FFF2-40B4-BE49-F238E27FC236}">
                    <a16:creationId xmlns:a16="http://schemas.microsoft.com/office/drawing/2014/main" id="{ED8B494A-26F5-4BDB-7ECB-79721FF019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6600" y="246380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4997BA-E8B8-9DE7-69D4-728F457D8EFA}"/>
                  </a:ext>
                </a:extLst>
              </p:cNvPr>
              <p:cNvSpPr txBox="1"/>
              <p:nvPr/>
            </p:nvSpPr>
            <p:spPr>
              <a:xfrm>
                <a:off x="7086600" y="439420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USER</a:t>
                </a:r>
                <a:endParaRPr lang="ko-KR" altLang="en-US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ED099E-32EF-C907-C99B-749E424CD75D}"/>
                </a:ext>
              </a:extLst>
            </p:cNvPr>
            <p:cNvSpPr txBox="1"/>
            <p:nvPr/>
          </p:nvSpPr>
          <p:spPr>
            <a:xfrm>
              <a:off x="471115" y="4610606"/>
              <a:ext cx="23114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dirty="0"/>
                <a:t>사용자의 설문 </a:t>
              </a:r>
              <a:r>
                <a:rPr lang="en-US" altLang="ko-KR" sz="2000" b="1" dirty="0"/>
                <a:t>DB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EEE3725-422B-CE7A-4536-8BB6672FF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0913"/>
              </p:ext>
            </p:extLst>
          </p:nvPr>
        </p:nvGraphicFramePr>
        <p:xfrm>
          <a:off x="3600449" y="1592111"/>
          <a:ext cx="7153275" cy="4217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460">
                  <a:extLst>
                    <a:ext uri="{9D8B030D-6E8A-4147-A177-3AD203B41FA5}">
                      <a16:colId xmlns:a16="http://schemas.microsoft.com/office/drawing/2014/main" val="2721046963"/>
                    </a:ext>
                  </a:extLst>
                </a:gridCol>
                <a:gridCol w="5271815">
                  <a:extLst>
                    <a:ext uri="{9D8B030D-6E8A-4147-A177-3AD203B41FA5}">
                      <a16:colId xmlns:a16="http://schemas.microsoft.com/office/drawing/2014/main" val="2080378308"/>
                    </a:ext>
                  </a:extLst>
                </a:gridCol>
              </a:tblGrid>
              <a:tr h="5033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 설명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8121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unique_id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고유 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1316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date_joined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설문 참여 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51323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age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나이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895708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sex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성별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673734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alc_type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주종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01319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golm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평소 즐겨 마시는 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38496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factor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술에 있어서 선호하는 요소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42780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scent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71718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alc_range_bool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51864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CE_good_bool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가성비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 기준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63849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golajum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최종 추천 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7796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login_id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로그인 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43782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login_pw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로그인 </a:t>
                      </a:r>
                      <a:r>
                        <a:rPr lang="en-US" sz="1100" u="none" strike="noStrike" dirty="0">
                          <a:effectLst/>
                        </a:rPr>
                        <a:t>pw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0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61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952</Words>
  <Application>Microsoft Office PowerPoint</Application>
  <PresentationFormat>와이드스크린</PresentationFormat>
  <Paragraphs>254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KoPubWorld돋움체 Medium</vt:lpstr>
      <vt:lpstr>맑은 고딕</vt:lpstr>
      <vt:lpstr>한컴 말랑말랑 Bold</vt:lpstr>
      <vt:lpstr>Arial</vt:lpstr>
      <vt:lpstr>Office 테마</vt:lpstr>
      <vt:lpstr>주류 속성을 활용한 전통주 추천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동욱 황</dc:creator>
  <cp:lastModifiedBy>동욱 황</cp:lastModifiedBy>
  <cp:revision>12</cp:revision>
  <dcterms:created xsi:type="dcterms:W3CDTF">2024-05-09T06:50:35Z</dcterms:created>
  <dcterms:modified xsi:type="dcterms:W3CDTF">2024-05-15T06:15:07Z</dcterms:modified>
</cp:coreProperties>
</file>