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57" r:id="rId5"/>
    <p:sldId id="261" r:id="rId6"/>
    <p:sldId id="259" r:id="rId7"/>
    <p:sldId id="260" r:id="rId8"/>
    <p:sldId id="262" r:id="rId9"/>
    <p:sldId id="265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A9F"/>
    <a:srgbClr val="D5690F"/>
    <a:srgbClr val="262626"/>
    <a:srgbClr val="FD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A37D-F867-417D-B73C-20EBEB40F863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5643-AC49-4D16-B4EF-8E6D0289E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8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E3C5-0B9E-9D35-AB06-5C72193A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FDE258-F413-3668-7E6B-E0DCB64E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9AEB-C3EB-49AA-FCBB-1147E85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CE315-EEDE-7534-EBB3-DC9E70B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654B-43D5-82CA-B74A-A3698775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A14D7-024C-B4EB-9CB9-56D1F9F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0F3A9-7334-9260-BC9C-E17A5686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23D4-311B-12ED-5AAB-4BE13E4B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53BCC-8205-70FB-169F-D554F90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CC1C-BEC5-7DA5-E67F-91BE7096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0CB006-2ECC-C18E-9ABF-87A99D14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D3DEC-8209-315C-27D2-F8E1825C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ED30B-32F4-F756-3163-905A764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23E8-114D-A504-956A-684E4DF8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07C8-251E-48EF-D189-A1B981DE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2BB7-7BFF-4839-10A4-B90A428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206D-6CE7-9A4F-B3CA-2BC28E5C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8787-32D2-0CB0-6F18-99623FD2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5322F-BE25-BC9A-C1E8-49ED961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D6B0-40AA-4D86-BB8A-EB37C3E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FE7A-9C41-C6A5-5A4D-9EB4C645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4E84-21EA-C52D-A493-6F3AFA8C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99508-9CAF-191D-7833-B3F0C80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FCB5-B852-26AA-2E7B-C5BD227E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057D-7DC3-2A96-F757-5E02F1F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F426-E74E-2721-E258-F033894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FB9E-B418-B100-57D7-733ADA6E2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902EF-9EE6-EF7C-A8EF-D123C641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958A3-2C28-36E1-5BD2-CEDCD7E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37FE3-5612-E428-E340-AF22F2B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1DA38-BBE1-C682-0C1B-ADC4BCC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D77F7-8887-6D08-FA94-623086F5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2E164-A1D7-287C-FFCE-D204F44E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1FD64-154A-3036-B923-FF4F309A0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E27E5B-C270-8DBB-FAB4-94E9A2E4A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BCADE-3C80-EA14-6E2F-AD2E80C3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ABBEF-473F-B9E1-4AAC-F8FB558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1DECC-ECB2-F38C-E396-826A4A6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DA96ED-288E-14F0-42F1-E3CEC40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8559-4BFD-8D09-B624-DE4E044F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31141-F545-3F91-D269-29AFCEC1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7425B-08BA-BEBD-C11F-B6F6C1F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A7FAC-F9B2-96CC-BE1A-FE50E580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CACD2-4400-3D7A-9EAA-935E3AC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ED39CE-44D4-7FB0-BC3C-5AAF1D3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02BF3-1E30-33F1-B7C7-F305776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0ADB-AF81-95FF-DC4F-207FA29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7A02-801B-84AB-3325-D8CAB89A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9F4B5-BD7D-22F5-2B03-48A3F6C3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36BAC-D10F-7970-598F-994577CB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5681-11C3-61C1-3B9C-4A6028C0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E6CAF-2CE6-AA70-B5BB-341217D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E94E-E60F-946A-6782-8FA012F3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9254-6719-5C2D-C4E2-3D84AC78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1ED37-9B1E-201D-7C9B-A052D309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D4E49-FCC9-01B5-9459-E8A39E9D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508A6-C961-D700-9721-01F2333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21D8F-2869-0A1C-6A35-3649FA1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83AB6-8F3E-0071-8D55-F6BDE79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8835-0F68-6CAB-6398-8D9973A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EFEA-4D6E-90A3-0EB8-EB598AE4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1C219-0F38-4C17-211A-A6AC44C8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57BBB-9DBE-3337-8898-0D013EBE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454EA0-8EBB-F85C-32AF-BE5D543C6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0" y="2217342"/>
            <a:ext cx="7670800" cy="20931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속성을 활용한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전통주 추천 알고리즘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1C06D1-6654-64B1-E8ED-D8589EFE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485" r="-3051" b="-5797"/>
          <a:stretch/>
        </p:blipFill>
        <p:spPr>
          <a:xfrm>
            <a:off x="0" y="0"/>
            <a:ext cx="4705103" cy="732114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A7476E-C152-E0F6-D27C-A02294551F6C}"/>
              </a:ext>
            </a:extLst>
          </p:cNvPr>
          <p:cNvCxnSpPr>
            <a:cxnSpLocks/>
          </p:cNvCxnSpPr>
          <p:nvPr/>
        </p:nvCxnSpPr>
        <p:spPr>
          <a:xfrm>
            <a:off x="5444067" y="46952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3D4EB9-2A88-C5B8-D8AE-1CEC9CC51CB3}"/>
              </a:ext>
            </a:extLst>
          </p:cNvPr>
          <p:cNvCxnSpPr>
            <a:cxnSpLocks/>
          </p:cNvCxnSpPr>
          <p:nvPr/>
        </p:nvCxnSpPr>
        <p:spPr>
          <a:xfrm>
            <a:off x="5456767" y="18377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4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2,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AA1A58-C213-53FA-1C48-BB62DCB257F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7E19D-483F-9E0B-7E9D-5AAF16E59F05}"/>
              </a:ext>
            </a:extLst>
          </p:cNvPr>
          <p:cNvSpPr/>
          <p:nvPr/>
        </p:nvSpPr>
        <p:spPr>
          <a:xfrm>
            <a:off x="6942110" y="2488651"/>
            <a:ext cx="4655388" cy="291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69D40-0946-14FD-B003-631CCD0C5A69}"/>
              </a:ext>
            </a:extLst>
          </p:cNvPr>
          <p:cNvGrpSpPr/>
          <p:nvPr/>
        </p:nvGrpSpPr>
        <p:grpSpPr>
          <a:xfrm>
            <a:off x="557272" y="1984186"/>
            <a:ext cx="2887579" cy="3487139"/>
            <a:chOff x="361717" y="2043011"/>
            <a:chExt cx="2887579" cy="348713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D7284F-AF29-B664-D7AF-6F72BA98CA91}"/>
                </a:ext>
              </a:extLst>
            </p:cNvPr>
            <p:cNvSpPr/>
            <p:nvPr/>
          </p:nvSpPr>
          <p:spPr>
            <a:xfrm>
              <a:off x="361717" y="2444714"/>
              <a:ext cx="2887579" cy="308543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73B5B9F-2527-F65B-2B1E-1AEE4DF1988E}"/>
                </a:ext>
              </a:extLst>
            </p:cNvPr>
            <p:cNvGrpSpPr/>
            <p:nvPr/>
          </p:nvGrpSpPr>
          <p:grpSpPr>
            <a:xfrm>
              <a:off x="426003" y="2043011"/>
              <a:ext cx="2756988" cy="3298152"/>
              <a:chOff x="576121" y="1964730"/>
              <a:chExt cx="3272590" cy="4019094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2C1D2D6-30DA-29A5-0B40-ED55B4825DDD}"/>
                  </a:ext>
                </a:extLst>
              </p:cNvPr>
              <p:cNvGrpSpPr/>
              <p:nvPr/>
            </p:nvGrpSpPr>
            <p:grpSpPr>
              <a:xfrm>
                <a:off x="999390" y="2438752"/>
                <a:ext cx="2347812" cy="3545072"/>
                <a:chOff x="486042" y="2182077"/>
                <a:chExt cx="2347812" cy="3545072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C17245E-7D44-E8E9-73F5-F7E3FD1A16E5}"/>
                    </a:ext>
                  </a:extLst>
                </p:cNvPr>
                <p:cNvGrpSpPr/>
                <p:nvPr/>
              </p:nvGrpSpPr>
              <p:grpSpPr>
                <a:xfrm>
                  <a:off x="1098065" y="2182077"/>
                  <a:ext cx="1147829" cy="1736178"/>
                  <a:chOff x="1134142" y="2066875"/>
                  <a:chExt cx="1147829" cy="1736178"/>
                </a:xfrm>
              </p:grpSpPr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E15F9B14-F97B-2EE0-35C7-3C17921B4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227" y="3427999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[4,3,4,3]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51" name="TextBox 7">
                    <a:extLst>
                      <a:ext uri="{FF2B5EF4-FFF2-40B4-BE49-F238E27FC236}">
                        <a16:creationId xmlns:a16="http://schemas.microsoft.com/office/drawing/2014/main" id="{BBA94E17-C5AF-62FA-EB6D-87B09311E8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142" y="2066875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과일맥주</a:t>
                    </a: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6AC7381-4629-CDB4-06C3-6B1527D7FDCE}"/>
                    </a:ext>
                  </a:extLst>
                </p:cNvPr>
                <p:cNvGrpSpPr/>
                <p:nvPr/>
              </p:nvGrpSpPr>
              <p:grpSpPr>
                <a:xfrm>
                  <a:off x="486042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6" name="TextBox 10">
                    <a:extLst>
                      <a:ext uri="{FF2B5EF4-FFF2-40B4-BE49-F238E27FC236}">
                        <a16:creationId xmlns:a16="http://schemas.microsoft.com/office/drawing/2014/main" id="{3C08F3D3-803B-B132-A2D9-ECF9E12F02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[3,3,3,2]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8" name="TextBox 12">
                    <a:extLst>
                      <a:ext uri="{FF2B5EF4-FFF2-40B4-BE49-F238E27FC236}">
                        <a16:creationId xmlns:a16="http://schemas.microsoft.com/office/drawing/2014/main" id="{E49F75B4-C720-6BA3-A998-EC22BC9AD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밀맥주</a:t>
                    </a:r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FC1FC104-49BC-1B78-B6F5-63F891E2E83D}"/>
                    </a:ext>
                  </a:extLst>
                </p:cNvPr>
                <p:cNvGrpSpPr/>
                <p:nvPr/>
              </p:nvGrpSpPr>
              <p:grpSpPr>
                <a:xfrm>
                  <a:off x="1686025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3" name="TextBox 14">
                    <a:extLst>
                      <a:ext uri="{FF2B5EF4-FFF2-40B4-BE49-F238E27FC236}">
                        <a16:creationId xmlns:a16="http://schemas.microsoft.com/office/drawing/2014/main" id="{9715F68C-C2A9-40A2-2992-116A4A99D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[3,2,3,4]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5" name="TextBox 16">
                    <a:extLst>
                      <a:ext uri="{FF2B5EF4-FFF2-40B4-BE49-F238E27FC236}">
                        <a16:creationId xmlns:a16="http://schemas.microsoft.com/office/drawing/2014/main" id="{CF1DA965-9E8E-B5A6-EC2A-ED53D6EB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흑맥주</a:t>
                    </a:r>
                  </a:p>
                </p:txBody>
              </p:sp>
            </p:grpSp>
          </p:grpSp>
          <p:sp>
            <p:nvSpPr>
              <p:cNvPr id="39" name="TextBox 18">
                <a:extLst>
                  <a:ext uri="{FF2B5EF4-FFF2-40B4-BE49-F238E27FC236}">
                    <a16:creationId xmlns:a16="http://schemas.microsoft.com/office/drawing/2014/main" id="{31A5F70C-9861-B8AD-2ED8-E6835AFA079F}"/>
                  </a:ext>
                </a:extLst>
              </p:cNvPr>
              <p:cNvSpPr txBox="1"/>
              <p:nvPr/>
            </p:nvSpPr>
            <p:spPr>
              <a:xfrm>
                <a:off x="576121" y="1964730"/>
                <a:ext cx="3272590" cy="45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사용자의 평소 선호술 </a:t>
                </a:r>
              </a:p>
            </p:txBody>
          </p:sp>
        </p:grpSp>
      </p:grpSp>
      <p:sp>
        <p:nvSpPr>
          <p:cNvPr id="14" name="오른쪽 화살표 20">
            <a:extLst>
              <a:ext uri="{FF2B5EF4-FFF2-40B4-BE49-F238E27FC236}">
                <a16:creationId xmlns:a16="http://schemas.microsoft.com/office/drawing/2014/main" id="{006C3B9D-799B-06F1-931E-610390C074CC}"/>
              </a:ext>
            </a:extLst>
          </p:cNvPr>
          <p:cNvSpPr/>
          <p:nvPr/>
        </p:nvSpPr>
        <p:spPr>
          <a:xfrm>
            <a:off x="3704788" y="3643732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3615DB-2A64-31D0-74CB-3129033F2128}"/>
              </a:ext>
            </a:extLst>
          </p:cNvPr>
          <p:cNvGrpSpPr/>
          <p:nvPr/>
        </p:nvGrpSpPr>
        <p:grpSpPr>
          <a:xfrm>
            <a:off x="4490843" y="2745122"/>
            <a:ext cx="1378047" cy="1974193"/>
            <a:chOff x="6034017" y="2512646"/>
            <a:chExt cx="1804575" cy="2613186"/>
          </a:xfrm>
        </p:grpSpPr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8971A9E9-4257-7590-DC35-E47F3566590E}"/>
                </a:ext>
              </a:extLst>
            </p:cNvPr>
            <p:cNvSpPr txBox="1"/>
            <p:nvPr/>
          </p:nvSpPr>
          <p:spPr>
            <a:xfrm>
              <a:off x="6442510" y="4718436"/>
              <a:ext cx="999457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[?,?,?,?]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2218714F-93CF-FAD6-BAFA-994BDCECA074}"/>
                </a:ext>
              </a:extLst>
            </p:cNvPr>
            <p:cNvSpPr txBox="1"/>
            <p:nvPr/>
          </p:nvSpPr>
          <p:spPr>
            <a:xfrm>
              <a:off x="6034017" y="2512646"/>
              <a:ext cx="1804575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가상의 술</a:t>
              </a:r>
            </a:p>
          </p:txBody>
        </p:sp>
      </p:grpSp>
      <p:sp>
        <p:nvSpPr>
          <p:cNvPr id="16" name="TextBox 29">
            <a:extLst>
              <a:ext uri="{FF2B5EF4-FFF2-40B4-BE49-F238E27FC236}">
                <a16:creationId xmlns:a16="http://schemas.microsoft.com/office/drawing/2014/main" id="{C10713F3-BB9C-CECB-FEE3-A8129D9BB180}"/>
              </a:ext>
            </a:extLst>
          </p:cNvPr>
          <p:cNvSpPr txBox="1"/>
          <p:nvPr/>
        </p:nvSpPr>
        <p:spPr>
          <a:xfrm>
            <a:off x="4083436" y="4895579"/>
            <a:ext cx="222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어떻게 대표하는 값을 채울까</a:t>
            </a:r>
            <a:r>
              <a:rPr lang="en-US" altLang="ko-KR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ko-KR" alt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91826138-D7D1-7D2B-5F9A-B923024AC11B}"/>
              </a:ext>
            </a:extLst>
          </p:cNvPr>
          <p:cNvSpPr txBox="1"/>
          <p:nvPr/>
        </p:nvSpPr>
        <p:spPr>
          <a:xfrm>
            <a:off x="6981145" y="2665009"/>
            <a:ext cx="4475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실제 양조장의 실제 술 제작방식을 참고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양조장에서는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원하는 특성의 평균값을 활용하여 최적의 조합을 찾는다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선택한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술의 특성을 기반으로 가상의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술의 특성값을 평균하여 최적의 특성을 도출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9E69B00E-465F-032F-B7AB-FFE1DCF49BE3}"/>
              </a:ext>
            </a:extLst>
          </p:cNvPr>
          <p:cNvSpPr txBox="1"/>
          <p:nvPr/>
        </p:nvSpPr>
        <p:spPr>
          <a:xfrm>
            <a:off x="4139738" y="4656429"/>
            <a:ext cx="209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Problem</a:t>
            </a: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FA499372-4EB0-A752-6D27-2E8D2155AEC3}"/>
              </a:ext>
            </a:extLst>
          </p:cNvPr>
          <p:cNvSpPr txBox="1"/>
          <p:nvPr/>
        </p:nvSpPr>
        <p:spPr>
          <a:xfrm>
            <a:off x="6942110" y="2026986"/>
            <a:ext cx="447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Solution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26" name="Picture 2" descr="Beer ">
            <a:extLst>
              <a:ext uri="{FF2B5EF4-FFF2-40B4-BE49-F238E27FC236}">
                <a16:creationId xmlns:a16="http://schemas.microsoft.com/office/drawing/2014/main" id="{DB03A54B-1575-AEBC-3AC2-D0BB4520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42" y="2653707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Beer ">
            <a:extLst>
              <a:ext uri="{FF2B5EF4-FFF2-40B4-BE49-F238E27FC236}">
                <a16:creationId xmlns:a16="http://schemas.microsoft.com/office/drawing/2014/main" id="{AC4076FA-7F2B-9E04-AF99-1DE1E99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4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Beer ">
            <a:extLst>
              <a:ext uri="{FF2B5EF4-FFF2-40B4-BE49-F238E27FC236}">
                <a16:creationId xmlns:a16="http://schemas.microsoft.com/office/drawing/2014/main" id="{369311A8-B9A0-FDA7-A8E7-3C721E2F5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78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6286592-181F-3E40-8990-4346B3BB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4" y="3115657"/>
            <a:ext cx="1266921" cy="12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0955E662-214C-728A-F571-A174B937AD77}"/>
              </a:ext>
            </a:extLst>
          </p:cNvPr>
          <p:cNvSpPr txBox="1"/>
          <p:nvPr/>
        </p:nvSpPr>
        <p:spPr>
          <a:xfrm>
            <a:off x="332104" y="1082649"/>
            <a:ext cx="85729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평소 선호하는 주류 상품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들의 속성을 파악하여</a:t>
            </a:r>
            <a:endParaRPr lang="en-US" altLang="ko-KR" sz="1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사용자의 취향을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할 수 있는 가상의 상품을 생성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1789717-8C3B-9071-BAAB-121748C38B71}"/>
              </a:ext>
            </a:extLst>
          </p:cNvPr>
          <p:cNvSpPr/>
          <p:nvPr/>
        </p:nvSpPr>
        <p:spPr>
          <a:xfrm>
            <a:off x="6966785" y="1564687"/>
            <a:ext cx="4788716" cy="4613763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8D576E3-5B91-E047-78E3-C7435AD4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10029"/>
              </p:ext>
            </p:extLst>
          </p:nvPr>
        </p:nvGraphicFramePr>
        <p:xfrm>
          <a:off x="224118" y="3280196"/>
          <a:ext cx="6358600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7604">
                  <a:extLst>
                    <a:ext uri="{9D8B030D-6E8A-4147-A177-3AD203B41FA5}">
                      <a16:colId xmlns:a16="http://schemas.microsoft.com/office/drawing/2014/main" val="617831778"/>
                    </a:ext>
                  </a:extLst>
                </a:gridCol>
                <a:gridCol w="2762725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  <a:gridCol w="2378271">
                  <a:extLst>
                    <a:ext uri="{9D8B030D-6E8A-4147-A177-3AD203B41FA5}">
                      <a16:colId xmlns:a16="http://schemas.microsoft.com/office/drawing/2014/main" val="1023310202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</a:t>
                      </a:r>
                      <a:r>
                        <a:rPr lang="en-US" altLang="ko-KR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주종</a:t>
                      </a:r>
                      <a:endParaRPr lang="ko-KR" altLang="en-US" sz="1800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대표 술 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과일맥주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밀맥주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흑맥주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B81919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[3.3, 2.3, 3.3, 3, 1.3]</a:t>
                      </a:r>
                      <a:endParaRPr lang="ko-KR" altLang="en-US" sz="1800" b="1" dirty="0">
                        <a:solidFill>
                          <a:srgbClr val="B81919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A8362EF-0358-369D-CFFC-24610D53A736}"/>
              </a:ext>
            </a:extLst>
          </p:cNvPr>
          <p:cNvSpPr/>
          <p:nvPr/>
        </p:nvSpPr>
        <p:spPr>
          <a:xfrm>
            <a:off x="224118" y="4989023"/>
            <a:ext cx="6358600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각 속성의 </a:t>
            </a:r>
            <a:r>
              <a:rPr lang="ko-KR" altLang="en-US" sz="24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평균값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을 계산하여 </a:t>
            </a:r>
            <a:r>
              <a:rPr lang="ko-KR" altLang="en-US" sz="24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대표값을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설정</a:t>
            </a: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C8D4068B-A243-A3C9-0930-F72F4C5C656B}"/>
              </a:ext>
            </a:extLst>
          </p:cNvPr>
          <p:cNvSpPr txBox="1"/>
          <p:nvPr/>
        </p:nvSpPr>
        <p:spPr>
          <a:xfrm>
            <a:off x="224118" y="4487163"/>
            <a:ext cx="106585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적용 </a:t>
            </a:r>
            <a:r>
              <a:rPr lang="ko-KR" altLang="en-US" sz="1800" b="1" dirty="0" err="1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로직</a:t>
            </a:r>
            <a:endParaRPr lang="ko-KR" altLang="en-US" sz="18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Google Shape;98;p1">
            <a:extLst>
              <a:ext uri="{FF2B5EF4-FFF2-40B4-BE49-F238E27FC236}">
                <a16:creationId xmlns:a16="http://schemas.microsoft.com/office/drawing/2014/main" id="{325E4636-1A08-24C9-5E91-A94C8C03A8E3}"/>
              </a:ext>
            </a:extLst>
          </p:cNvPr>
          <p:cNvSpPr txBox="1"/>
          <p:nvPr/>
        </p:nvSpPr>
        <p:spPr>
          <a:xfrm>
            <a:off x="224118" y="2800094"/>
            <a:ext cx="1470211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사용자의 입력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48147A3F-9D91-2B6C-094E-CF9FB697337C}"/>
              </a:ext>
            </a:extLst>
          </p:cNvPr>
          <p:cNvSpPr/>
          <p:nvPr/>
        </p:nvSpPr>
        <p:spPr>
          <a:xfrm>
            <a:off x="6966785" y="1299273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F51CA-5193-818E-4969-55DF8A631984}"/>
              </a:ext>
            </a:extLst>
          </p:cNvPr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1A99D2-FA6A-1149-0550-E6BC2A11596E}"/>
                </a:ext>
              </a:extLst>
            </p:cNvPr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CE8790E-D734-80EF-5F38-009AA704BAE7}"/>
                </a:ext>
              </a:extLst>
            </p:cNvPr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Google Shape;98;p1">
            <a:extLst>
              <a:ext uri="{FF2B5EF4-FFF2-40B4-BE49-F238E27FC236}">
                <a16:creationId xmlns:a16="http://schemas.microsoft.com/office/drawing/2014/main" id="{408157AA-55BB-0B64-80CC-2A6D23A668B1}"/>
              </a:ext>
            </a:extLst>
          </p:cNvPr>
          <p:cNvSpPr txBox="1"/>
          <p:nvPr/>
        </p:nvSpPr>
        <p:spPr>
          <a:xfrm>
            <a:off x="7120074" y="5676551"/>
            <a:ext cx="45856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 공간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좌표이나 편의상 </a:t>
            </a: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으로 표현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08BB35-EABD-59A9-8D36-C6F48348C68E}"/>
              </a:ext>
            </a:extLst>
          </p:cNvPr>
          <p:cNvSpPr/>
          <p:nvPr/>
        </p:nvSpPr>
        <p:spPr>
          <a:xfrm>
            <a:off x="9137663" y="23906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983F75-20BC-C0BD-DC39-A77CFAEB9E1A}"/>
              </a:ext>
            </a:extLst>
          </p:cNvPr>
          <p:cNvSpPr/>
          <p:nvPr/>
        </p:nvSpPr>
        <p:spPr>
          <a:xfrm>
            <a:off x="8411336" y="471204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909A8-D06F-8CBE-DD7F-65ADC50C68BF}"/>
              </a:ext>
            </a:extLst>
          </p:cNvPr>
          <p:cNvSpPr/>
          <p:nvPr/>
        </p:nvSpPr>
        <p:spPr>
          <a:xfrm>
            <a:off x="10735747" y="44234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DF41FE-FB13-AD82-C6CF-9656795D35BA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17604B-0042-D17C-140A-681E80C14111}"/>
              </a:ext>
            </a:extLst>
          </p:cNvPr>
          <p:cNvSpPr txBox="1"/>
          <p:nvPr/>
        </p:nvSpPr>
        <p:spPr>
          <a:xfrm>
            <a:off x="8482067" y="19994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과일맥주 </a:t>
            </a:r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497A9-04E7-3848-BB43-4A968EF1D124}"/>
              </a:ext>
            </a:extLst>
          </p:cNvPr>
          <p:cNvSpPr txBox="1"/>
          <p:nvPr/>
        </p:nvSpPr>
        <p:spPr>
          <a:xfrm>
            <a:off x="7762973" y="492398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밀맥주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좌표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9279E-1F9B-4949-BA55-6768F605B64E}"/>
              </a:ext>
            </a:extLst>
          </p:cNvPr>
          <p:cNvSpPr txBox="1"/>
          <p:nvPr/>
        </p:nvSpPr>
        <p:spPr>
          <a:xfrm>
            <a:off x="10090962" y="4622317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흑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맥주 좌표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3672E-43B1-FD9F-97E1-C84C745179AB}"/>
              </a:ext>
            </a:extLst>
          </p:cNvPr>
          <p:cNvSpPr txBox="1"/>
          <p:nvPr/>
        </p:nvSpPr>
        <p:spPr>
          <a:xfrm>
            <a:off x="8782898" y="38331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3,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1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1EB477-3542-98F5-35C6-94F5B86B8196}"/>
              </a:ext>
            </a:extLst>
          </p:cNvPr>
          <p:cNvSpPr txBox="1"/>
          <p:nvPr/>
        </p:nvSpPr>
        <p:spPr>
          <a:xfrm>
            <a:off x="3699954" y="2925236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STEP2)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대표 술 좌표 생성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F73BE-E64A-39D5-92A1-031637E5036D}"/>
              </a:ext>
            </a:extLst>
          </p:cNvPr>
          <p:cNvSpPr txBox="1"/>
          <p:nvPr/>
        </p:nvSpPr>
        <p:spPr>
          <a:xfrm>
            <a:off x="3699955" y="3835400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STEP3)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가성비 필터링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21147-A6B9-96A6-3E97-33B2F10C93E4}"/>
              </a:ext>
            </a:extLst>
          </p:cNvPr>
          <p:cNvSpPr txBox="1"/>
          <p:nvPr/>
        </p:nvSpPr>
        <p:spPr>
          <a:xfrm>
            <a:off x="3699957" y="4745564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STEP4)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도수 설정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1FBD5-C6E1-4DF9-8E37-DA43C31702A6}"/>
              </a:ext>
            </a:extLst>
          </p:cNvPr>
          <p:cNvSpPr txBox="1"/>
          <p:nvPr/>
        </p:nvSpPr>
        <p:spPr>
          <a:xfrm>
            <a:off x="3699953" y="5655728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STEP5)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중요요소 가중치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5218B-5235-9FF3-D88B-5EFD23980ADD}"/>
              </a:ext>
            </a:extLst>
          </p:cNvPr>
          <p:cNvSpPr txBox="1"/>
          <p:nvPr/>
        </p:nvSpPr>
        <p:spPr>
          <a:xfrm>
            <a:off x="3699953" y="2015072"/>
            <a:ext cx="563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STEP1)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 프로젝트 및 데이터 설명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1B94C-D131-6B88-223C-FE25B209F793}"/>
              </a:ext>
            </a:extLst>
          </p:cNvPr>
          <p:cNvSpPr/>
          <p:nvPr/>
        </p:nvSpPr>
        <p:spPr>
          <a:xfrm>
            <a:off x="0" y="-1"/>
            <a:ext cx="12192000" cy="1749043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" y="425207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1,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및 데이터 설명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F3F0CB-8E8B-557C-8599-45B1B1E55F8A}"/>
              </a:ext>
            </a:extLst>
          </p:cNvPr>
          <p:cNvCxnSpPr>
            <a:cxnSpLocks/>
          </p:cNvCxnSpPr>
          <p:nvPr/>
        </p:nvCxnSpPr>
        <p:spPr>
          <a:xfrm>
            <a:off x="2645298" y="2534653"/>
            <a:ext cx="22523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16BC35-C152-E1D3-7AD5-5E337FFAA2CC}"/>
              </a:ext>
            </a:extLst>
          </p:cNvPr>
          <p:cNvGrpSpPr/>
          <p:nvPr/>
        </p:nvGrpSpPr>
        <p:grpSpPr>
          <a:xfrm>
            <a:off x="446556" y="1748185"/>
            <a:ext cx="1905000" cy="2743860"/>
            <a:chOff x="1193800" y="3886200"/>
            <a:chExt cx="1905000" cy="2488362"/>
          </a:xfrm>
        </p:grpSpPr>
        <p:pic>
          <p:nvPicPr>
            <p:cNvPr id="2052" name="Picture 4" descr="Group ">
              <a:extLst>
                <a:ext uri="{FF2B5EF4-FFF2-40B4-BE49-F238E27FC236}">
                  <a16:creationId xmlns:a16="http://schemas.microsoft.com/office/drawing/2014/main" id="{933EDA53-711B-F0A7-205B-46B71BA61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8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767E1D-720C-746F-60E8-A60DE49558FD}"/>
                </a:ext>
              </a:extLst>
            </p:cNvPr>
            <p:cNvSpPr txBox="1"/>
            <p:nvPr/>
          </p:nvSpPr>
          <p:spPr>
            <a:xfrm>
              <a:off x="1193800" y="5900062"/>
              <a:ext cx="1905000" cy="47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80B3282-4D00-5010-179A-985B78DE591A}"/>
              </a:ext>
            </a:extLst>
          </p:cNvPr>
          <p:cNvGrpSpPr/>
          <p:nvPr/>
        </p:nvGrpSpPr>
        <p:grpSpPr>
          <a:xfrm>
            <a:off x="9828713" y="2014974"/>
            <a:ext cx="1905000" cy="2454592"/>
            <a:chOff x="9486900" y="3886200"/>
            <a:chExt cx="1905000" cy="2454592"/>
          </a:xfrm>
        </p:grpSpPr>
        <p:pic>
          <p:nvPicPr>
            <p:cNvPr id="2056" name="Picture 8" descr="Server ">
              <a:extLst>
                <a:ext uri="{FF2B5EF4-FFF2-40B4-BE49-F238E27FC236}">
                  <a16:creationId xmlns:a16="http://schemas.microsoft.com/office/drawing/2014/main" id="{37DEFFCB-EF55-5667-90E2-6A3467250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E10EF-FBEC-961F-DAC3-CA5A29B717A0}"/>
                </a:ext>
              </a:extLst>
            </p:cNvPr>
            <p:cNvSpPr txBox="1"/>
            <p:nvPr/>
          </p:nvSpPr>
          <p:spPr>
            <a:xfrm>
              <a:off x="9486900" y="5817572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DataBase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DB70E0-D9A6-A482-EB87-7123334C4506}"/>
              </a:ext>
            </a:extLst>
          </p:cNvPr>
          <p:cNvGrpSpPr/>
          <p:nvPr/>
        </p:nvGrpSpPr>
        <p:grpSpPr>
          <a:xfrm>
            <a:off x="4540607" y="1748185"/>
            <a:ext cx="3212386" cy="2820171"/>
            <a:chOff x="4540606" y="1354484"/>
            <a:chExt cx="3212386" cy="294742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D43546D-5D48-621E-8917-4B289258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1214" y="1354484"/>
              <a:ext cx="1649571" cy="24005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8C9737-A916-0068-FBA5-8E250EC0F1F9}"/>
                </a:ext>
              </a:extLst>
            </p:cNvPr>
            <p:cNvSpPr txBox="1"/>
            <p:nvPr/>
          </p:nvSpPr>
          <p:spPr>
            <a:xfrm>
              <a:off x="4540606" y="3755083"/>
              <a:ext cx="3212386" cy="54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Service Website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3D3CC8C-5527-8490-1098-CE9EDD2C0BA0}"/>
              </a:ext>
            </a:extLst>
          </p:cNvPr>
          <p:cNvSpPr txBox="1"/>
          <p:nvPr/>
        </p:nvSpPr>
        <p:spPr>
          <a:xfrm>
            <a:off x="2404380" y="203991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주류 선호도 설문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B53631-EBA8-726F-B764-AF793C9CCFBB}"/>
              </a:ext>
            </a:extLst>
          </p:cNvPr>
          <p:cNvCxnSpPr>
            <a:cxnSpLocks/>
          </p:cNvCxnSpPr>
          <p:nvPr/>
        </p:nvCxnSpPr>
        <p:spPr>
          <a:xfrm>
            <a:off x="7188279" y="2554784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D2DC0F-3B69-FF45-E2F5-DCEFCB89DFC6}"/>
              </a:ext>
            </a:extLst>
          </p:cNvPr>
          <p:cNvSpPr txBox="1"/>
          <p:nvPr/>
        </p:nvSpPr>
        <p:spPr>
          <a:xfrm>
            <a:off x="7105689" y="2091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설문 데이터 전송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334443-1E79-5FC2-E80D-B41643D5DDCB}"/>
              </a:ext>
            </a:extLst>
          </p:cNvPr>
          <p:cNvCxnSpPr>
            <a:cxnSpLocks/>
          </p:cNvCxnSpPr>
          <p:nvPr/>
        </p:nvCxnSpPr>
        <p:spPr>
          <a:xfrm flipH="1">
            <a:off x="7188279" y="3752923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3839C-102B-288A-5B08-C7955196F8C9}"/>
              </a:ext>
            </a:extLst>
          </p:cNvPr>
          <p:cNvSpPr txBox="1"/>
          <p:nvPr/>
        </p:nvSpPr>
        <p:spPr>
          <a:xfrm>
            <a:off x="7155907" y="326177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데이터 전송</a:t>
            </a:r>
          </a:p>
        </p:txBody>
      </p: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6CDD29A-7F1C-DF87-D763-8E004314195B}"/>
              </a:ext>
            </a:extLst>
          </p:cNvPr>
          <p:cNvCxnSpPr>
            <a:cxnSpLocks/>
          </p:cNvCxnSpPr>
          <p:nvPr/>
        </p:nvCxnSpPr>
        <p:spPr>
          <a:xfrm flipH="1">
            <a:off x="2578683" y="3735479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C599C66-A727-D958-A2BB-E0BCAA3EB6D4}"/>
              </a:ext>
            </a:extLst>
          </p:cNvPr>
          <p:cNvSpPr txBox="1"/>
          <p:nvPr/>
        </p:nvSpPr>
        <p:spPr>
          <a:xfrm>
            <a:off x="2546311" y="324433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맞춤 전통주 추천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510A346-0758-1FAF-1117-E12983505F4A}"/>
              </a:ext>
            </a:extLst>
          </p:cNvPr>
          <p:cNvSpPr txBox="1"/>
          <p:nvPr/>
        </p:nvSpPr>
        <p:spPr>
          <a:xfrm>
            <a:off x="0" y="530951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전통주 추천 서비스에서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선호도 설문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하면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설문 내용을 바탕으로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알고리즘을 적용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개인 맞춤형 전통주 추천</a:t>
            </a:r>
          </a:p>
        </p:txBody>
      </p:sp>
    </p:spTree>
    <p:extLst>
      <p:ext uri="{BB962C8B-B14F-4D97-AF65-F5344CB8AC3E}">
        <p14:creationId xmlns:p14="http://schemas.microsoft.com/office/powerpoint/2010/main" val="26063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 </a:t>
            </a:r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– Service Flow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D3CBD-4687-4637-746B-F3296D84E703}"/>
              </a:ext>
            </a:extLst>
          </p:cNvPr>
          <p:cNvSpPr txBox="1"/>
          <p:nvPr/>
        </p:nvSpPr>
        <p:spPr>
          <a:xfrm>
            <a:off x="6338047" y="1995096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있는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8" y="4816509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없는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5DEF9-02CD-E3ED-FBDB-24DCAF19BD8D}"/>
              </a:ext>
            </a:extLst>
          </p:cNvPr>
          <p:cNvSpPr txBox="1"/>
          <p:nvPr/>
        </p:nvSpPr>
        <p:spPr>
          <a:xfrm>
            <a:off x="6338048" y="271384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전통주와 주류 속성이 가장 유사한 전통주 추천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338047" y="553772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선호하는 술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주종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중요요소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기반 추천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1F58B5C-F7FE-D03E-71AA-B83C19F3B897}"/>
              </a:ext>
            </a:extLst>
          </p:cNvPr>
          <p:cNvCxnSpPr>
            <a:cxnSpLocks/>
          </p:cNvCxnSpPr>
          <p:nvPr/>
        </p:nvCxnSpPr>
        <p:spPr>
          <a:xfrm>
            <a:off x="6338047" y="3948983"/>
            <a:ext cx="58970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887B02-53CA-508C-675F-7385B58DBCD3}"/>
              </a:ext>
            </a:extLst>
          </p:cNvPr>
          <p:cNvGrpSpPr/>
          <p:nvPr/>
        </p:nvGrpSpPr>
        <p:grpSpPr>
          <a:xfrm>
            <a:off x="1511300" y="2202190"/>
            <a:ext cx="1676400" cy="2453620"/>
            <a:chOff x="838200" y="2463800"/>
            <a:chExt cx="1676400" cy="2453620"/>
          </a:xfrm>
        </p:grpSpPr>
        <p:pic>
          <p:nvPicPr>
            <p:cNvPr id="2050" name="Picture 2" descr="Folder ">
              <a:extLst>
                <a:ext uri="{FF2B5EF4-FFF2-40B4-BE49-F238E27FC236}">
                  <a16:creationId xmlns:a16="http://schemas.microsoft.com/office/drawing/2014/main" id="{05E50DDF-285D-BF14-E8AD-C12F497D2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5FB45-9211-5C99-2A9E-CAAAF712DB41}"/>
                </a:ext>
              </a:extLst>
            </p:cNvPr>
            <p:cNvSpPr txBox="1"/>
            <p:nvPr/>
          </p:nvSpPr>
          <p:spPr>
            <a:xfrm>
              <a:off x="8382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INPUT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BF047A-F0FE-DC61-2973-6206EC9027B6}"/>
              </a:ext>
            </a:extLst>
          </p:cNvPr>
          <p:cNvGrpSpPr/>
          <p:nvPr/>
        </p:nvGrpSpPr>
        <p:grpSpPr>
          <a:xfrm>
            <a:off x="5276850" y="2202190"/>
            <a:ext cx="1676400" cy="2453620"/>
            <a:chOff x="3962400" y="2463800"/>
            <a:chExt cx="1676400" cy="2453620"/>
          </a:xfrm>
        </p:grpSpPr>
        <p:pic>
          <p:nvPicPr>
            <p:cNvPr id="16" name="Picture 2" descr="Folder ">
              <a:extLst>
                <a:ext uri="{FF2B5EF4-FFF2-40B4-BE49-F238E27FC236}">
                  <a16:creationId xmlns:a16="http://schemas.microsoft.com/office/drawing/2014/main" id="{5CAC1468-2951-C372-B17E-F876FD9E4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D15D9E-DD8C-293E-BA7F-635EC2A347CC}"/>
                </a:ext>
              </a:extLst>
            </p:cNvPr>
            <p:cNvSpPr txBox="1"/>
            <p:nvPr/>
          </p:nvSpPr>
          <p:spPr>
            <a:xfrm>
              <a:off x="39624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OUTPUT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6752CC-4FF6-C339-E269-D2830E07EC5A}"/>
              </a:ext>
            </a:extLst>
          </p:cNvPr>
          <p:cNvGrpSpPr/>
          <p:nvPr/>
        </p:nvGrpSpPr>
        <p:grpSpPr>
          <a:xfrm>
            <a:off x="9042400" y="2202190"/>
            <a:ext cx="1676400" cy="2453620"/>
            <a:chOff x="7086600" y="2463800"/>
            <a:chExt cx="1676400" cy="2453620"/>
          </a:xfrm>
        </p:grpSpPr>
        <p:pic>
          <p:nvPicPr>
            <p:cNvPr id="18" name="Picture 2" descr="Folder ">
              <a:extLst>
                <a:ext uri="{FF2B5EF4-FFF2-40B4-BE49-F238E27FC236}">
                  <a16:creationId xmlns:a16="http://schemas.microsoft.com/office/drawing/2014/main" id="{FC837D3B-EA55-20E5-720D-9D688FE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13A100-5442-D2F1-3462-FB76E55CFAEC}"/>
                </a:ext>
              </a:extLst>
            </p:cNvPr>
            <p:cNvSpPr txBox="1"/>
            <p:nvPr/>
          </p:nvSpPr>
          <p:spPr>
            <a:xfrm>
              <a:off x="70866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A8D4E3-64DF-37C1-2272-4665FE833E25}"/>
              </a:ext>
            </a:extLst>
          </p:cNvPr>
          <p:cNvSpPr txBox="1"/>
          <p:nvPr/>
        </p:nvSpPr>
        <p:spPr>
          <a:xfrm>
            <a:off x="825500" y="5067806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 선택할 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810AC-62FB-BA68-52B3-0B733A87ECCE}"/>
              </a:ext>
            </a:extLst>
          </p:cNvPr>
          <p:cNvSpPr txBox="1"/>
          <p:nvPr/>
        </p:nvSpPr>
        <p:spPr>
          <a:xfrm>
            <a:off x="4935537" y="5067806"/>
            <a:ext cx="2816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최종 추천할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69618-0BD6-1F64-B464-E0529C60796C}"/>
              </a:ext>
            </a:extLst>
          </p:cNvPr>
          <p:cNvSpPr txBox="1"/>
          <p:nvPr/>
        </p:nvSpPr>
        <p:spPr>
          <a:xfrm>
            <a:off x="8813799" y="5067806"/>
            <a:ext cx="2311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사용자의 설문 </a:t>
            </a:r>
            <a:r>
              <a:rPr lang="en-US" altLang="ko-KR" sz="2000" b="1" dirty="0"/>
              <a:t>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4103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D74EC-1D66-8ADD-755E-8CDE7BAF6DD0}"/>
              </a:ext>
            </a:extLst>
          </p:cNvPr>
          <p:cNvGrpSpPr/>
          <p:nvPr/>
        </p:nvGrpSpPr>
        <p:grpSpPr>
          <a:xfrm>
            <a:off x="126253" y="2017474"/>
            <a:ext cx="3048000" cy="3265726"/>
            <a:chOff x="825500" y="2202190"/>
            <a:chExt cx="3048000" cy="326572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87B02-53CA-508C-675F-7385B58DBCD3}"/>
                </a:ext>
              </a:extLst>
            </p:cNvPr>
            <p:cNvGrpSpPr/>
            <p:nvPr/>
          </p:nvGrpSpPr>
          <p:grpSpPr>
            <a:xfrm>
              <a:off x="1511300" y="2202190"/>
              <a:ext cx="1676400" cy="2453620"/>
              <a:chOff x="838200" y="2463800"/>
              <a:chExt cx="1676400" cy="2453620"/>
            </a:xfrm>
          </p:grpSpPr>
          <p:pic>
            <p:nvPicPr>
              <p:cNvPr id="2050" name="Picture 2" descr="Folder ">
                <a:extLst>
                  <a:ext uri="{FF2B5EF4-FFF2-40B4-BE49-F238E27FC236}">
                    <a16:creationId xmlns:a16="http://schemas.microsoft.com/office/drawing/2014/main" id="{05E50DDF-285D-BF14-E8AD-C12F497D2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5FB45-9211-5C99-2A9E-CAAAF712DB41}"/>
                  </a:ext>
                </a:extLst>
              </p:cNvPr>
              <p:cNvSpPr txBox="1"/>
              <p:nvPr/>
            </p:nvSpPr>
            <p:spPr>
              <a:xfrm>
                <a:off x="8382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INPUT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A8D4E3-64DF-37C1-2272-4665FE833E25}"/>
                </a:ext>
              </a:extLst>
            </p:cNvPr>
            <p:cNvSpPr txBox="1"/>
            <p:nvPr/>
          </p:nvSpPr>
          <p:spPr>
            <a:xfrm>
              <a:off x="825500" y="5067806"/>
              <a:ext cx="3048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사용자 선택할 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Input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B8E0B1-C4EC-D52F-3332-9E186366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4898"/>
              </p:ext>
            </p:extLst>
          </p:nvPr>
        </p:nvGraphicFramePr>
        <p:xfrm>
          <a:off x="3742016" y="1346661"/>
          <a:ext cx="7813489" cy="416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342">
                  <a:extLst>
                    <a:ext uri="{9D8B030D-6E8A-4147-A177-3AD203B41FA5}">
                      <a16:colId xmlns:a16="http://schemas.microsoft.com/office/drawing/2014/main" val="61276577"/>
                    </a:ext>
                  </a:extLst>
                </a:gridCol>
                <a:gridCol w="2734236">
                  <a:extLst>
                    <a:ext uri="{9D8B030D-6E8A-4147-A177-3AD203B41FA5}">
                      <a16:colId xmlns:a16="http://schemas.microsoft.com/office/drawing/2014/main" val="2029339548"/>
                    </a:ext>
                  </a:extLst>
                </a:gridCol>
                <a:gridCol w="3895911">
                  <a:extLst>
                    <a:ext uri="{9D8B030D-6E8A-4147-A177-3AD203B41FA5}">
                      <a16:colId xmlns:a16="http://schemas.microsoft.com/office/drawing/2014/main" val="1051188039"/>
                    </a:ext>
                  </a:extLst>
                </a:gridCol>
              </a:tblGrid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2922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60298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519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세부 주종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맥주와 와인만 존재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라거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에일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레드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스파클링</a:t>
                      </a:r>
                      <a:r>
                        <a:rPr lang="en-US" altLang="ko-KR" sz="1100" u="none" strike="noStrike" dirty="0">
                          <a:effectLst/>
                        </a:rPr>
                        <a:t>),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21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1055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84192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38975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바디감의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91937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57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청량감의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97480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1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평소 좋아하는 술에 대한 데이터 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8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Output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사용자로부터 입력 받은 정보를 바탕으로 최종 추천할 전통주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52398A-D108-B0EB-83BA-B7D3BE254D31}"/>
              </a:ext>
            </a:extLst>
          </p:cNvPr>
          <p:cNvGrpSpPr/>
          <p:nvPr/>
        </p:nvGrpSpPr>
        <p:grpSpPr>
          <a:xfrm>
            <a:off x="408361" y="1965708"/>
            <a:ext cx="2816225" cy="3197286"/>
            <a:chOff x="489043" y="1999928"/>
            <a:chExt cx="2816225" cy="319728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DB839F0-9092-8C60-B5A3-C9BE4D3AB055}"/>
                </a:ext>
              </a:extLst>
            </p:cNvPr>
            <p:cNvGrpSpPr/>
            <p:nvPr/>
          </p:nvGrpSpPr>
          <p:grpSpPr>
            <a:xfrm>
              <a:off x="1009042" y="1999928"/>
              <a:ext cx="1676400" cy="2453620"/>
              <a:chOff x="3962400" y="2463800"/>
              <a:chExt cx="1676400" cy="2453620"/>
            </a:xfrm>
          </p:grpSpPr>
          <p:pic>
            <p:nvPicPr>
              <p:cNvPr id="7" name="Picture 2" descr="Folder ">
                <a:extLst>
                  <a:ext uri="{FF2B5EF4-FFF2-40B4-BE49-F238E27FC236}">
                    <a16:creationId xmlns:a16="http://schemas.microsoft.com/office/drawing/2014/main" id="{CC5404DB-4E4C-6C34-375C-F0E906057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FE380-AA1F-B611-216F-135900F4ED09}"/>
                  </a:ext>
                </a:extLst>
              </p:cNvPr>
              <p:cNvSpPr txBox="1"/>
              <p:nvPr/>
            </p:nvSpPr>
            <p:spPr>
              <a:xfrm>
                <a:off x="39624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OUTPUT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CABB0-89AD-BCA5-D402-5E95BC0D393A}"/>
                </a:ext>
              </a:extLst>
            </p:cNvPr>
            <p:cNvSpPr txBox="1"/>
            <p:nvPr/>
          </p:nvSpPr>
          <p:spPr>
            <a:xfrm>
              <a:off x="489043" y="4797104"/>
              <a:ext cx="2816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최종 추천할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DB08A7-3E6B-D9D2-9959-B564E7D1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38653"/>
              </p:ext>
            </p:extLst>
          </p:nvPr>
        </p:nvGraphicFramePr>
        <p:xfrm>
          <a:off x="3224586" y="1191039"/>
          <a:ext cx="8496299" cy="469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1900466555"/>
                    </a:ext>
                  </a:extLst>
                </a:gridCol>
                <a:gridCol w="3592757">
                  <a:extLst>
                    <a:ext uri="{9D8B030D-6E8A-4147-A177-3AD203B41FA5}">
                      <a16:colId xmlns:a16="http://schemas.microsoft.com/office/drawing/2014/main" val="85753481"/>
                    </a:ext>
                  </a:extLst>
                </a:gridCol>
                <a:gridCol w="3951398">
                  <a:extLst>
                    <a:ext uri="{9D8B030D-6E8A-4147-A177-3AD203B41FA5}">
                      <a16:colId xmlns:a16="http://schemas.microsoft.com/office/drawing/2014/main" val="4217659305"/>
                    </a:ext>
                  </a:extLst>
                </a:gridCol>
              </a:tblGrid>
              <a:tr h="359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3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0315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19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3065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1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용량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용량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483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666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가성비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용량 </a:t>
                      </a:r>
                      <a:r>
                        <a:rPr lang="en-US" altLang="ko-KR" sz="1100" u="none" strike="noStrike" dirty="0">
                          <a:effectLst/>
                        </a:rPr>
                        <a:t>X </a:t>
                      </a:r>
                      <a:r>
                        <a:rPr lang="ko-KR" altLang="en-US" sz="1100" u="none" strike="noStrike" dirty="0">
                          <a:effectLst/>
                        </a:rPr>
                        <a:t>도수</a:t>
                      </a:r>
                      <a:r>
                        <a:rPr lang="en-US" altLang="ko-KR" sz="1100" u="none" strike="noStrike" dirty="0">
                          <a:effectLst/>
                        </a:rPr>
                        <a:t>) / </a:t>
                      </a:r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9458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맥주 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맥주정도의 가성비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0(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안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), 1(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576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검색용 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 시 상품명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상품명으로 검색해서는 나오지 않는 상품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365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판매처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상품 판매처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351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1448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바디감의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2412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신맛의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25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청량감의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129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5670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종류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9094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사진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상품의 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User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설문 내용이 담겨 있는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25EE2D-23DF-17AC-2095-2947A26A8D35}"/>
              </a:ext>
            </a:extLst>
          </p:cNvPr>
          <p:cNvGrpSpPr/>
          <p:nvPr/>
        </p:nvGrpSpPr>
        <p:grpSpPr>
          <a:xfrm>
            <a:off x="273713" y="2148562"/>
            <a:ext cx="2311400" cy="3265726"/>
            <a:chOff x="471115" y="1744990"/>
            <a:chExt cx="2311400" cy="32657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4C40CF1-B62D-4FE1-4B28-4D19964D73B9}"/>
                </a:ext>
              </a:extLst>
            </p:cNvPr>
            <p:cNvGrpSpPr/>
            <p:nvPr/>
          </p:nvGrpSpPr>
          <p:grpSpPr>
            <a:xfrm>
              <a:off x="699716" y="1744990"/>
              <a:ext cx="1676400" cy="2453620"/>
              <a:chOff x="7086600" y="2463800"/>
              <a:chExt cx="1676400" cy="2453620"/>
            </a:xfrm>
          </p:grpSpPr>
          <p:pic>
            <p:nvPicPr>
              <p:cNvPr id="5" name="Picture 2" descr="Folder ">
                <a:extLst>
                  <a:ext uri="{FF2B5EF4-FFF2-40B4-BE49-F238E27FC236}">
                    <a16:creationId xmlns:a16="http://schemas.microsoft.com/office/drawing/2014/main" id="{ED8B494A-26F5-4BDB-7ECB-79721FF01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4997BA-E8B8-9DE7-69D4-728F457D8EFA}"/>
                  </a:ext>
                </a:extLst>
              </p:cNvPr>
              <p:cNvSpPr txBox="1"/>
              <p:nvPr/>
            </p:nvSpPr>
            <p:spPr>
              <a:xfrm>
                <a:off x="70866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USER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ED099E-32EF-C907-C99B-749E424CD75D}"/>
                </a:ext>
              </a:extLst>
            </p:cNvPr>
            <p:cNvSpPr txBox="1"/>
            <p:nvPr/>
          </p:nvSpPr>
          <p:spPr>
            <a:xfrm>
              <a:off x="471115" y="4610606"/>
              <a:ext cx="2311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사용자의 설문 </a:t>
              </a:r>
              <a:r>
                <a:rPr lang="en-US" altLang="ko-KR" sz="2000" b="1" dirty="0"/>
                <a:t>DB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EE3725-422B-CE7A-4536-8BB6672FF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0913"/>
              </p:ext>
            </p:extLst>
          </p:nvPr>
        </p:nvGraphicFramePr>
        <p:xfrm>
          <a:off x="3600449" y="1592111"/>
          <a:ext cx="7153275" cy="4217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460">
                  <a:extLst>
                    <a:ext uri="{9D8B030D-6E8A-4147-A177-3AD203B41FA5}">
                      <a16:colId xmlns:a16="http://schemas.microsoft.com/office/drawing/2014/main" val="2721046963"/>
                    </a:ext>
                  </a:extLst>
                </a:gridCol>
                <a:gridCol w="5271815">
                  <a:extLst>
                    <a:ext uri="{9D8B030D-6E8A-4147-A177-3AD203B41FA5}">
                      <a16:colId xmlns:a16="http://schemas.microsoft.com/office/drawing/2014/main" val="2080378308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121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unique_id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고유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316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date_joined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설문 참여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51323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95708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7373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131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평소 즐겨 마시는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84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술에 있어서 선호하는 요소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2780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scent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1718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alc_range_bool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5186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CE_good_bool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가성비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 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6384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golajum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최종 추천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77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3782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login_pw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663</Words>
  <Application>Microsoft Office PowerPoint</Application>
  <PresentationFormat>와이드스크린</PresentationFormat>
  <Paragraphs>197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한컴 말랑말랑 Bold</vt:lpstr>
      <vt:lpstr>Arial</vt:lpstr>
      <vt:lpstr>Office 테마</vt:lpstr>
      <vt:lpstr>주류 속성을 활용한 전통주 추천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황</dc:creator>
  <cp:lastModifiedBy>동욱 황</cp:lastModifiedBy>
  <cp:revision>8</cp:revision>
  <dcterms:created xsi:type="dcterms:W3CDTF">2024-05-09T06:50:35Z</dcterms:created>
  <dcterms:modified xsi:type="dcterms:W3CDTF">2024-05-13T07:05:49Z</dcterms:modified>
</cp:coreProperties>
</file>