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3" r:id="rId4"/>
    <p:sldId id="257" r:id="rId5"/>
    <p:sldId id="261" r:id="rId6"/>
    <p:sldId id="259" r:id="rId7"/>
    <p:sldId id="260" r:id="rId8"/>
    <p:sldId id="262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AA9F"/>
    <a:srgbClr val="D5690F"/>
    <a:srgbClr val="262626"/>
    <a:srgbClr val="FDF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4" autoAdjust="0"/>
    <p:restoredTop sz="94660"/>
  </p:normalViewPr>
  <p:slideViewPr>
    <p:cSldViewPr snapToGrid="0">
      <p:cViewPr>
        <p:scale>
          <a:sx n="100" d="100"/>
          <a:sy n="100" d="100"/>
        </p:scale>
        <p:origin x="85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EA37D-F867-417D-B73C-20EBEB40F863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A5643-AC49-4D16-B4EF-8E6D0289E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787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2E3C5-0B9E-9D35-AB06-5C72193A4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FDE258-F413-3668-7E6B-E0DCB64ED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379AEB-C3EB-49AA-FCBB-1147E850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CE315-EEDE-7534-EBB3-DC9E70B2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C654B-43D5-82CA-B74A-A3698775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0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A14D7-024C-B4EB-9CB9-56D1F9F6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B0F3A9-7334-9260-BC9C-E17A56862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D23D4-311B-12ED-5AAB-4BE13E4B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53BCC-8205-70FB-169F-D554F909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0CC1C-BEC5-7DA5-E67F-91BE7096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2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0CB006-2ECC-C18E-9ABF-87A99D14B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CD3DEC-8209-315C-27D2-F8E1825C4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ED30B-32F4-F756-3163-905A7649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723E8-114D-A504-956A-684E4DF8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5507C8-251E-48EF-D189-A1B981DE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77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92BB7-7BFF-4839-10A4-B90A4285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A206D-6CE7-9A4F-B3CA-2BC28E5C6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98787-32D2-0CB0-6F18-99623FD2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45322F-BE25-BC9A-C1E8-49ED961A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AD6B0-40AA-4D86-BB8A-EB37C3E3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8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2FE7A-9C41-C6A5-5A4D-9EB4C645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54E84-21EA-C52D-A493-6F3AFA8C5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99508-9CAF-191D-7833-B3F0C804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FFCB5-B852-26AA-2E7B-C5BD227E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C057D-7DC3-2A96-F757-5E02F1F9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9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AF426-E74E-2721-E258-F033894F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E0FB9E-B418-B100-57D7-733ADA6E2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E902EF-9EE6-EF7C-A8EF-D123C641B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3958A3-2C28-36E1-5BD2-CEDCD7E6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37FE3-5612-E428-E340-AF22F2BD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31DA38-BBE1-C682-0C1B-ADC4BCC7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50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D77F7-8887-6D08-FA94-623086F5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82E164-A1D7-287C-FFCE-D204F44EB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41FD64-154A-3036-B923-FF4F309A0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E27E5B-C270-8DBB-FAB4-94E9A2E4A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3BCADE-3C80-EA14-6E2F-AD2E80C35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FABBEF-473F-B9E1-4AAC-F8FB558E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B1DECC-ECB2-F38C-E396-826A4A66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DA96ED-288E-14F0-42F1-E3CEC402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55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38559-4BFD-8D09-B624-DE4E044F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831141-F545-3F91-D269-29AFCEC1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57425B-08BA-BEBD-C11F-B6F6C1FD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BA7FAC-F9B2-96CC-BE1A-FE50E580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42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ECACD2-4400-3D7A-9EAA-935E3AC4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ED39CE-44D4-7FB0-BC3C-5AAF1D37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A02BF3-1E30-33F1-B7C7-F3057766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9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50ADB-AF81-95FF-DC4F-207FA29D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17A02-801B-84AB-3325-D8CAB89A4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C9F4B5-BD7D-22F5-2B03-48A3F6C3C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F36BAC-D10F-7970-598F-994577CB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475681-11C3-61C1-3B9C-4A6028C0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9E6CAF-2CE6-AA70-B5BB-341217DB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15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5E94E-E60F-946A-6782-8FA012F3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6B9254-6719-5C2D-C4E2-3D84AC780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81ED37-9B1E-201D-7C9B-A052D309E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DD4E49-FCC9-01B5-9459-E8A39E9D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508A6-C961-D700-9721-01F2333B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721D8F-2869-0A1C-6A35-3649FA15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7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583AB6-8F3E-0071-8D55-F6BDE794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58835-0F68-6CAB-6398-8D9973A26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7EFEA-4D6E-90A3-0EB8-EB598AE49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61C219-0F38-4C17-211A-A6AC44C8F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D57BBB-9DBE-3337-8898-0D013EBE2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26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1454EA0-8EBB-F85C-32AF-BE5D543C6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200" y="2217342"/>
            <a:ext cx="7670800" cy="209311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주류 속성을 활용한</a:t>
            </a:r>
            <a:b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전통주 추천 알고리즘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01C06D1-6654-64B1-E8ED-D8589EFE7E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2" t="4485" r="-3051" b="-5797"/>
          <a:stretch/>
        </p:blipFill>
        <p:spPr>
          <a:xfrm>
            <a:off x="0" y="0"/>
            <a:ext cx="4705103" cy="7321145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EA7476E-C152-E0F6-D27C-A02294551F6C}"/>
              </a:ext>
            </a:extLst>
          </p:cNvPr>
          <p:cNvCxnSpPr>
            <a:cxnSpLocks/>
          </p:cNvCxnSpPr>
          <p:nvPr/>
        </p:nvCxnSpPr>
        <p:spPr>
          <a:xfrm>
            <a:off x="5444067" y="4695295"/>
            <a:ext cx="589703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D3D4EB9-2A88-C5B8-D8AE-1CEC9CC51CB3}"/>
              </a:ext>
            </a:extLst>
          </p:cNvPr>
          <p:cNvCxnSpPr>
            <a:cxnSpLocks/>
          </p:cNvCxnSpPr>
          <p:nvPr/>
        </p:nvCxnSpPr>
        <p:spPr>
          <a:xfrm>
            <a:off x="5456767" y="1837795"/>
            <a:ext cx="589703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741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0A3E94-958E-98FF-E8AD-B334A5F9260C}"/>
              </a:ext>
            </a:extLst>
          </p:cNvPr>
          <p:cNvSpPr txBox="1"/>
          <p:nvPr/>
        </p:nvSpPr>
        <p:spPr>
          <a:xfrm>
            <a:off x="0" y="93368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Step 2, </a:t>
            </a:r>
            <a:r>
              <a:rPr lang="ko-KR" altLang="en-US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대표 술 좌표 생성 알고리즘</a:t>
            </a:r>
          </a:p>
        </p:txBody>
      </p:sp>
      <p:pic>
        <p:nvPicPr>
          <p:cNvPr id="2050" name="Picture 2" descr="전통주 대신 수입맥주…청년들이 전통주 외면하는 이유는?">
            <a:extLst>
              <a:ext uri="{FF2B5EF4-FFF2-40B4-BE49-F238E27FC236}">
                <a16:creationId xmlns:a16="http://schemas.microsoft.com/office/drawing/2014/main" id="{EA37BBEA-2E92-1D44-B935-7111B662F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4560"/>
            <a:ext cx="12192000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0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데이터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41278-C276-C973-9A74-0C9F34E9BE53}"/>
              </a:ext>
            </a:extLst>
          </p:cNvPr>
          <p:cNvSpPr txBox="1"/>
          <p:nvPr/>
        </p:nvSpPr>
        <p:spPr>
          <a:xfrm>
            <a:off x="0" y="6163502"/>
            <a:ext cx="1219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u="sng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사용자의 설문 내용이 담겨 있는 데이터</a:t>
            </a:r>
            <a:endParaRPr lang="en-US" altLang="ko-KR" sz="2000" b="1" u="sng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125EE2D-23DF-17AC-2095-2947A26A8D35}"/>
              </a:ext>
            </a:extLst>
          </p:cNvPr>
          <p:cNvGrpSpPr/>
          <p:nvPr/>
        </p:nvGrpSpPr>
        <p:grpSpPr>
          <a:xfrm>
            <a:off x="273713" y="2148562"/>
            <a:ext cx="2311400" cy="3265726"/>
            <a:chOff x="471115" y="1744990"/>
            <a:chExt cx="2311400" cy="326572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4C40CF1-B62D-4FE1-4B28-4D19964D73B9}"/>
                </a:ext>
              </a:extLst>
            </p:cNvPr>
            <p:cNvGrpSpPr/>
            <p:nvPr/>
          </p:nvGrpSpPr>
          <p:grpSpPr>
            <a:xfrm>
              <a:off x="699716" y="1744990"/>
              <a:ext cx="1676400" cy="2453620"/>
              <a:chOff x="7086600" y="2463800"/>
              <a:chExt cx="1676400" cy="2453620"/>
            </a:xfrm>
          </p:grpSpPr>
          <p:pic>
            <p:nvPicPr>
              <p:cNvPr id="5" name="Picture 2" descr="Folder ">
                <a:extLst>
                  <a:ext uri="{FF2B5EF4-FFF2-40B4-BE49-F238E27FC236}">
                    <a16:creationId xmlns:a16="http://schemas.microsoft.com/office/drawing/2014/main" id="{ED8B494A-26F5-4BDB-7ECB-79721FF019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6600" y="2463800"/>
                <a:ext cx="1676400" cy="167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4997BA-E8B8-9DE7-69D4-728F457D8EFA}"/>
                  </a:ext>
                </a:extLst>
              </p:cNvPr>
              <p:cNvSpPr txBox="1"/>
              <p:nvPr/>
            </p:nvSpPr>
            <p:spPr>
              <a:xfrm>
                <a:off x="7086600" y="4394200"/>
                <a:ext cx="1676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USER</a:t>
                </a:r>
                <a:endParaRPr lang="ko-KR" altLang="en-US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ED099E-32EF-C907-C99B-749E424CD75D}"/>
                </a:ext>
              </a:extLst>
            </p:cNvPr>
            <p:cNvSpPr txBox="1"/>
            <p:nvPr/>
          </p:nvSpPr>
          <p:spPr>
            <a:xfrm>
              <a:off x="471115" y="4610606"/>
              <a:ext cx="23114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b="1" dirty="0"/>
                <a:t>사용자의 설문 </a:t>
              </a:r>
              <a:r>
                <a:rPr lang="en-US" altLang="ko-KR" sz="2000" b="1" dirty="0"/>
                <a:t>DB</a:t>
              </a: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EEE3725-422B-CE7A-4536-8BB6672FF4CF}"/>
              </a:ext>
            </a:extLst>
          </p:cNvPr>
          <p:cNvGraphicFramePr>
            <a:graphicFrameLocks noGrp="1"/>
          </p:cNvGraphicFramePr>
          <p:nvPr/>
        </p:nvGraphicFramePr>
        <p:xfrm>
          <a:off x="3600449" y="1592111"/>
          <a:ext cx="7153275" cy="4217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1460">
                  <a:extLst>
                    <a:ext uri="{9D8B030D-6E8A-4147-A177-3AD203B41FA5}">
                      <a16:colId xmlns:a16="http://schemas.microsoft.com/office/drawing/2014/main" val="2721046963"/>
                    </a:ext>
                  </a:extLst>
                </a:gridCol>
                <a:gridCol w="5271815">
                  <a:extLst>
                    <a:ext uri="{9D8B030D-6E8A-4147-A177-3AD203B41FA5}">
                      <a16:colId xmlns:a16="http://schemas.microsoft.com/office/drawing/2014/main" val="2080378308"/>
                    </a:ext>
                  </a:extLst>
                </a:gridCol>
              </a:tblGrid>
              <a:tr h="5033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 설명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081210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unique_id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고유 </a:t>
                      </a:r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913160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date_joined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설문 참여 일자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51323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age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나이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895708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sex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성별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673734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alc_type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선호하는 주종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601319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golm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평소 즐겨 마시는 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384967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factor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술에 있어서 선호하는 요소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427807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scent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선호하는 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717187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alc_range_bool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선호하는 도수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951864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CE_good_bool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선호하는 가성비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맥주 기준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763849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golajum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최종 추천 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577967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login_id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로그인 </a:t>
                      </a:r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437820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login_pw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로그인 </a:t>
                      </a:r>
                      <a:r>
                        <a:rPr lang="en-US" sz="1100" u="none" strike="noStrike" dirty="0">
                          <a:effectLst/>
                        </a:rPr>
                        <a:t>pw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808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69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71EB477-3542-98F5-35C6-94F5B86B8196}"/>
              </a:ext>
            </a:extLst>
          </p:cNvPr>
          <p:cNvSpPr txBox="1"/>
          <p:nvPr/>
        </p:nvSpPr>
        <p:spPr>
          <a:xfrm>
            <a:off x="3699954" y="2925236"/>
            <a:ext cx="5634545" cy="644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STEP2)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대표 술 좌표 생성 알고리즘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9F73BE-E64A-39D5-92A1-031637E5036D}"/>
              </a:ext>
            </a:extLst>
          </p:cNvPr>
          <p:cNvSpPr txBox="1"/>
          <p:nvPr/>
        </p:nvSpPr>
        <p:spPr>
          <a:xfrm>
            <a:off x="3699955" y="3835400"/>
            <a:ext cx="5634545" cy="644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STEP3)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가성비 필터링 알고리즘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021147-A6B9-96A6-3E97-33B2F10C93E4}"/>
              </a:ext>
            </a:extLst>
          </p:cNvPr>
          <p:cNvSpPr txBox="1"/>
          <p:nvPr/>
        </p:nvSpPr>
        <p:spPr>
          <a:xfrm>
            <a:off x="3699957" y="4745564"/>
            <a:ext cx="5634545" cy="644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STEP4)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도수 설정 알고리즘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C1FBD5-C6E1-4DF9-8E37-DA43C31702A6}"/>
              </a:ext>
            </a:extLst>
          </p:cNvPr>
          <p:cNvSpPr txBox="1"/>
          <p:nvPr/>
        </p:nvSpPr>
        <p:spPr>
          <a:xfrm>
            <a:off x="3699953" y="5655728"/>
            <a:ext cx="5634545" cy="644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STEP5)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중요요소 가중치 알고리즘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35218B-5235-9FF3-D88B-5EFD23980ADD}"/>
              </a:ext>
            </a:extLst>
          </p:cNvPr>
          <p:cNvSpPr txBox="1"/>
          <p:nvPr/>
        </p:nvSpPr>
        <p:spPr>
          <a:xfrm>
            <a:off x="3699953" y="2015072"/>
            <a:ext cx="5634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STEP1)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 프로젝트 및 데이터 설명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8B1B94C-D131-6B88-223C-FE25B209F793}"/>
              </a:ext>
            </a:extLst>
          </p:cNvPr>
          <p:cNvSpPr/>
          <p:nvPr/>
        </p:nvSpPr>
        <p:spPr>
          <a:xfrm>
            <a:off x="0" y="-1"/>
            <a:ext cx="12192000" cy="1749043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" name="Google Shape;96;p2">
            <a:extLst>
              <a:ext uri="{FF2B5EF4-FFF2-40B4-BE49-F238E27FC236}">
                <a16:creationId xmlns:a16="http://schemas.microsoft.com/office/drawing/2014/main" id="{32824ACA-A9A5-D77F-5B48-E4E470FC9B38}"/>
              </a:ext>
            </a:extLst>
          </p:cNvPr>
          <p:cNvSpPr txBox="1"/>
          <p:nvPr/>
        </p:nvSpPr>
        <p:spPr>
          <a:xfrm>
            <a:off x="1" y="425207"/>
            <a:ext cx="121920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CONTENTS</a:t>
            </a:r>
            <a:endParaRPr sz="6000" b="1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8820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0A3E94-958E-98FF-E8AD-B334A5F9260C}"/>
              </a:ext>
            </a:extLst>
          </p:cNvPr>
          <p:cNvSpPr txBox="1"/>
          <p:nvPr/>
        </p:nvSpPr>
        <p:spPr>
          <a:xfrm>
            <a:off x="0" y="93368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Step 1, </a:t>
            </a:r>
            <a:r>
              <a:rPr lang="ko-KR" altLang="en-US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프로젝트 및 데이터 설명</a:t>
            </a:r>
          </a:p>
        </p:txBody>
      </p:sp>
      <p:pic>
        <p:nvPicPr>
          <p:cNvPr id="2050" name="Picture 2" descr="전통주 대신 수입맥주…청년들이 전통주 외면하는 이유는?">
            <a:extLst>
              <a:ext uri="{FF2B5EF4-FFF2-40B4-BE49-F238E27FC236}">
                <a16:creationId xmlns:a16="http://schemas.microsoft.com/office/drawing/2014/main" id="{EA37BBEA-2E92-1D44-B935-7111B662F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4560"/>
            <a:ext cx="12192000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6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D1162-D58A-E7DC-0A63-A3BC49954DC0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프로젝트 설명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DF3F0CB-8E8B-557C-8599-45B1B1E55F8A}"/>
              </a:ext>
            </a:extLst>
          </p:cNvPr>
          <p:cNvCxnSpPr>
            <a:cxnSpLocks/>
          </p:cNvCxnSpPr>
          <p:nvPr/>
        </p:nvCxnSpPr>
        <p:spPr>
          <a:xfrm>
            <a:off x="2645298" y="2534653"/>
            <a:ext cx="225233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716BC35-C152-E1D3-7AD5-5E337FFAA2CC}"/>
              </a:ext>
            </a:extLst>
          </p:cNvPr>
          <p:cNvGrpSpPr/>
          <p:nvPr/>
        </p:nvGrpSpPr>
        <p:grpSpPr>
          <a:xfrm>
            <a:off x="446556" y="1748185"/>
            <a:ext cx="1905000" cy="2743860"/>
            <a:chOff x="1193800" y="3886200"/>
            <a:chExt cx="1905000" cy="2488362"/>
          </a:xfrm>
        </p:grpSpPr>
        <p:pic>
          <p:nvPicPr>
            <p:cNvPr id="2052" name="Picture 4" descr="Group ">
              <a:extLst>
                <a:ext uri="{FF2B5EF4-FFF2-40B4-BE49-F238E27FC236}">
                  <a16:creationId xmlns:a16="http://schemas.microsoft.com/office/drawing/2014/main" id="{933EDA53-711B-F0A7-205B-46B71BA61A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3800" y="388620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8767E1D-720C-746F-60E8-A60DE49558FD}"/>
                </a:ext>
              </a:extLst>
            </p:cNvPr>
            <p:cNvSpPr txBox="1"/>
            <p:nvPr/>
          </p:nvSpPr>
          <p:spPr>
            <a:xfrm>
              <a:off x="1193800" y="5900062"/>
              <a:ext cx="1905000" cy="474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User</a:t>
              </a:r>
              <a:endParaRPr lang="ko-KR" altLang="en-US" sz="2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80B3282-4D00-5010-179A-985B78DE591A}"/>
              </a:ext>
            </a:extLst>
          </p:cNvPr>
          <p:cNvGrpSpPr/>
          <p:nvPr/>
        </p:nvGrpSpPr>
        <p:grpSpPr>
          <a:xfrm>
            <a:off x="9828713" y="2014974"/>
            <a:ext cx="1905000" cy="2454592"/>
            <a:chOff x="9486900" y="3886200"/>
            <a:chExt cx="1905000" cy="2454592"/>
          </a:xfrm>
        </p:grpSpPr>
        <p:pic>
          <p:nvPicPr>
            <p:cNvPr id="2056" name="Picture 8" descr="Server ">
              <a:extLst>
                <a:ext uri="{FF2B5EF4-FFF2-40B4-BE49-F238E27FC236}">
                  <a16:creationId xmlns:a16="http://schemas.microsoft.com/office/drawing/2014/main" id="{37DEFFCB-EF55-5667-90E2-6A34672502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6900" y="388620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4E10EF-FBEC-961F-DAC3-CA5A29B717A0}"/>
                </a:ext>
              </a:extLst>
            </p:cNvPr>
            <p:cNvSpPr txBox="1"/>
            <p:nvPr/>
          </p:nvSpPr>
          <p:spPr>
            <a:xfrm>
              <a:off x="9486900" y="5817572"/>
              <a:ext cx="1905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DataBase</a:t>
              </a:r>
              <a:endParaRPr lang="ko-KR" altLang="en-US" sz="2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ADB70E0-D9A6-A482-EB87-7123334C4506}"/>
              </a:ext>
            </a:extLst>
          </p:cNvPr>
          <p:cNvGrpSpPr/>
          <p:nvPr/>
        </p:nvGrpSpPr>
        <p:grpSpPr>
          <a:xfrm>
            <a:off x="4540607" y="1748185"/>
            <a:ext cx="3212386" cy="2820171"/>
            <a:chOff x="4540606" y="1354484"/>
            <a:chExt cx="3212386" cy="2947427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CD43546D-5D48-621E-8917-4B289258A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1214" y="1354484"/>
              <a:ext cx="1649571" cy="2400599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8C9737-A916-0068-FBA5-8E250EC0F1F9}"/>
                </a:ext>
              </a:extLst>
            </p:cNvPr>
            <p:cNvSpPr txBox="1"/>
            <p:nvPr/>
          </p:nvSpPr>
          <p:spPr>
            <a:xfrm>
              <a:off x="4540606" y="3755083"/>
              <a:ext cx="3212386" cy="546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Service Website</a:t>
              </a:r>
              <a:endParaRPr lang="ko-KR" altLang="en-US" sz="2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3D3CC8C-5527-8490-1098-CE9EDD2C0BA0}"/>
              </a:ext>
            </a:extLst>
          </p:cNvPr>
          <p:cNvSpPr txBox="1"/>
          <p:nvPr/>
        </p:nvSpPr>
        <p:spPr>
          <a:xfrm>
            <a:off x="2404380" y="2039918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 주류 선호도 설문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EB53631-EBA8-726F-B764-AF793C9CCFBB}"/>
              </a:ext>
            </a:extLst>
          </p:cNvPr>
          <p:cNvCxnSpPr>
            <a:cxnSpLocks/>
          </p:cNvCxnSpPr>
          <p:nvPr/>
        </p:nvCxnSpPr>
        <p:spPr>
          <a:xfrm>
            <a:off x="7188279" y="2554784"/>
            <a:ext cx="23748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D2DC0F-3B69-FF45-E2F5-DCEFCB89DFC6}"/>
              </a:ext>
            </a:extLst>
          </p:cNvPr>
          <p:cNvSpPr txBox="1"/>
          <p:nvPr/>
        </p:nvSpPr>
        <p:spPr>
          <a:xfrm>
            <a:off x="7105689" y="2091006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설문 데이터 전송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9334443-1E79-5FC2-E80D-B41643D5DDCB}"/>
              </a:ext>
            </a:extLst>
          </p:cNvPr>
          <p:cNvCxnSpPr>
            <a:cxnSpLocks/>
          </p:cNvCxnSpPr>
          <p:nvPr/>
        </p:nvCxnSpPr>
        <p:spPr>
          <a:xfrm flipH="1">
            <a:off x="7188279" y="3752923"/>
            <a:ext cx="23748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3839C-102B-288A-5B08-C7955196F8C9}"/>
              </a:ext>
            </a:extLst>
          </p:cNvPr>
          <p:cNvSpPr txBox="1"/>
          <p:nvPr/>
        </p:nvSpPr>
        <p:spPr>
          <a:xfrm>
            <a:off x="7155907" y="3261778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주류 데이터 전송</a:t>
            </a:r>
          </a:p>
        </p:txBody>
      </p:sp>
      <p:cxnSp>
        <p:nvCxnSpPr>
          <p:cNvPr id="2048" name="직선 화살표 연결선 2047">
            <a:extLst>
              <a:ext uri="{FF2B5EF4-FFF2-40B4-BE49-F238E27FC236}">
                <a16:creationId xmlns:a16="http://schemas.microsoft.com/office/drawing/2014/main" id="{E6CDD29A-7F1C-DF87-D763-8E004314195B}"/>
              </a:ext>
            </a:extLst>
          </p:cNvPr>
          <p:cNvCxnSpPr>
            <a:cxnSpLocks/>
          </p:cNvCxnSpPr>
          <p:nvPr/>
        </p:nvCxnSpPr>
        <p:spPr>
          <a:xfrm flipH="1">
            <a:off x="2578683" y="3735479"/>
            <a:ext cx="23748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TextBox 2048">
            <a:extLst>
              <a:ext uri="{FF2B5EF4-FFF2-40B4-BE49-F238E27FC236}">
                <a16:creationId xmlns:a16="http://schemas.microsoft.com/office/drawing/2014/main" id="{4C599C66-A727-D958-A2BB-E0BCAA3EB6D4}"/>
              </a:ext>
            </a:extLst>
          </p:cNvPr>
          <p:cNvSpPr txBox="1"/>
          <p:nvPr/>
        </p:nvSpPr>
        <p:spPr>
          <a:xfrm>
            <a:off x="2546311" y="3244334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맞춤 전통주 추천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C510A346-0758-1FAF-1117-E12983505F4A}"/>
              </a:ext>
            </a:extLst>
          </p:cNvPr>
          <p:cNvSpPr txBox="1"/>
          <p:nvPr/>
        </p:nvSpPr>
        <p:spPr>
          <a:xfrm>
            <a:off x="0" y="5309515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사용자가 전통주 추천 서비스에서 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주류 선호도 설문</a:t>
            </a:r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을 하면</a:t>
            </a:r>
            <a:r>
              <a:rPr lang="en-US" altLang="ko-KR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</a:p>
          <a:p>
            <a:pPr algn="ctr"/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해당 설문 내용을 바탕으로 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알고리즘을 적용</a:t>
            </a:r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하여 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개인 맞춤형 전통주 추천</a:t>
            </a:r>
          </a:p>
        </p:txBody>
      </p:sp>
    </p:spTree>
    <p:extLst>
      <p:ext uri="{BB962C8B-B14F-4D97-AF65-F5344CB8AC3E}">
        <p14:creationId xmlns:p14="http://schemas.microsoft.com/office/powerpoint/2010/main" val="260630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D1162-D58A-E7DC-0A63-A3BC49954DC0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프로젝트 설명 </a:t>
            </a:r>
            <a:r>
              <a:rPr lang="en-US" altLang="ko-KR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– Service Flow</a:t>
            </a:r>
            <a:endParaRPr lang="ko-KR" altLang="en-US" sz="4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8EAE0F-253D-9FEE-0D53-BDE93D4D4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5" t="1336" r="33525" b="1649"/>
          <a:stretch/>
        </p:blipFill>
        <p:spPr>
          <a:xfrm>
            <a:off x="0" y="965200"/>
            <a:ext cx="6338047" cy="58927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FD3CBD-4687-4637-746B-F3296D84E703}"/>
              </a:ext>
            </a:extLst>
          </p:cNvPr>
          <p:cNvSpPr txBox="1"/>
          <p:nvPr/>
        </p:nvSpPr>
        <p:spPr>
          <a:xfrm>
            <a:off x="6338047" y="1995096"/>
            <a:ext cx="585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서비스</a:t>
            </a:r>
            <a:r>
              <a:rPr lang="en-US" altLang="ko-KR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</a:t>
            </a:r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선호하는 전통주가 있는 경우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7A5A88-21B1-FECD-4F54-7E989A26DDD2}"/>
              </a:ext>
            </a:extLst>
          </p:cNvPr>
          <p:cNvSpPr txBox="1"/>
          <p:nvPr/>
        </p:nvSpPr>
        <p:spPr>
          <a:xfrm>
            <a:off x="6338048" y="4816509"/>
            <a:ext cx="585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서비스</a:t>
            </a:r>
            <a:r>
              <a:rPr lang="en-US" altLang="ko-KR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</a:t>
            </a:r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선호하는 전통주가 없는 경우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D5DEF9-02CD-E3ED-FBDB-24DCAF19BD8D}"/>
              </a:ext>
            </a:extLst>
          </p:cNvPr>
          <p:cNvSpPr txBox="1"/>
          <p:nvPr/>
        </p:nvSpPr>
        <p:spPr>
          <a:xfrm>
            <a:off x="6338048" y="2713843"/>
            <a:ext cx="5853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해당 전통주와 주류 속성이 가장 유사한 전통주 추천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DCC48-DB16-5162-C20D-FEF1E19F140D}"/>
              </a:ext>
            </a:extLst>
          </p:cNvPr>
          <p:cNvSpPr txBox="1"/>
          <p:nvPr/>
        </p:nvSpPr>
        <p:spPr>
          <a:xfrm>
            <a:off x="6338047" y="5537723"/>
            <a:ext cx="5853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사용자가 선호하는 술</a:t>
            </a:r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주종</a:t>
            </a:r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중요요소</a:t>
            </a:r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도수</a:t>
            </a:r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 기반 추천 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1F58B5C-F7FE-D03E-71AA-B83C19F3B897}"/>
              </a:ext>
            </a:extLst>
          </p:cNvPr>
          <p:cNvCxnSpPr>
            <a:cxnSpLocks/>
          </p:cNvCxnSpPr>
          <p:nvPr/>
        </p:nvCxnSpPr>
        <p:spPr>
          <a:xfrm>
            <a:off x="6338047" y="3948983"/>
            <a:ext cx="589703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66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1887B02-53CA-508C-675F-7385B58DBCD3}"/>
              </a:ext>
            </a:extLst>
          </p:cNvPr>
          <p:cNvGrpSpPr/>
          <p:nvPr/>
        </p:nvGrpSpPr>
        <p:grpSpPr>
          <a:xfrm>
            <a:off x="1511300" y="2202190"/>
            <a:ext cx="1676400" cy="2453620"/>
            <a:chOff x="838200" y="2463800"/>
            <a:chExt cx="1676400" cy="2453620"/>
          </a:xfrm>
        </p:grpSpPr>
        <p:pic>
          <p:nvPicPr>
            <p:cNvPr id="2050" name="Picture 2" descr="Folder ">
              <a:extLst>
                <a:ext uri="{FF2B5EF4-FFF2-40B4-BE49-F238E27FC236}">
                  <a16:creationId xmlns:a16="http://schemas.microsoft.com/office/drawing/2014/main" id="{05E50DDF-285D-BF14-E8AD-C12F497D2E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463800"/>
              <a:ext cx="167640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F5FB45-9211-5C99-2A9E-CAAAF712DB41}"/>
                </a:ext>
              </a:extLst>
            </p:cNvPr>
            <p:cNvSpPr txBox="1"/>
            <p:nvPr/>
          </p:nvSpPr>
          <p:spPr>
            <a:xfrm>
              <a:off x="838200" y="4394200"/>
              <a:ext cx="167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INPUT</a:t>
              </a:r>
              <a:endParaRPr lang="ko-KR" altLang="en-US" sz="2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7BF047A-F0FE-DC61-2973-6206EC9027B6}"/>
              </a:ext>
            </a:extLst>
          </p:cNvPr>
          <p:cNvGrpSpPr/>
          <p:nvPr/>
        </p:nvGrpSpPr>
        <p:grpSpPr>
          <a:xfrm>
            <a:off x="5276850" y="2202190"/>
            <a:ext cx="1676400" cy="2453620"/>
            <a:chOff x="3962400" y="2463800"/>
            <a:chExt cx="1676400" cy="2453620"/>
          </a:xfrm>
        </p:grpSpPr>
        <p:pic>
          <p:nvPicPr>
            <p:cNvPr id="16" name="Picture 2" descr="Folder ">
              <a:extLst>
                <a:ext uri="{FF2B5EF4-FFF2-40B4-BE49-F238E27FC236}">
                  <a16:creationId xmlns:a16="http://schemas.microsoft.com/office/drawing/2014/main" id="{5CAC1468-2951-C372-B17E-F876FD9E4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2463800"/>
              <a:ext cx="167640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D15D9E-DD8C-293E-BA7F-635EC2A347CC}"/>
                </a:ext>
              </a:extLst>
            </p:cNvPr>
            <p:cNvSpPr txBox="1"/>
            <p:nvPr/>
          </p:nvSpPr>
          <p:spPr>
            <a:xfrm>
              <a:off x="3962400" y="4394200"/>
              <a:ext cx="167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OUTPUT</a:t>
              </a:r>
              <a:endParaRPr lang="ko-KR" altLang="en-US" sz="2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16752CC-4FF6-C339-E269-D2830E07EC5A}"/>
              </a:ext>
            </a:extLst>
          </p:cNvPr>
          <p:cNvGrpSpPr/>
          <p:nvPr/>
        </p:nvGrpSpPr>
        <p:grpSpPr>
          <a:xfrm>
            <a:off x="9042400" y="2202190"/>
            <a:ext cx="1676400" cy="2453620"/>
            <a:chOff x="7086600" y="2463800"/>
            <a:chExt cx="1676400" cy="2453620"/>
          </a:xfrm>
        </p:grpSpPr>
        <p:pic>
          <p:nvPicPr>
            <p:cNvPr id="18" name="Picture 2" descr="Folder ">
              <a:extLst>
                <a:ext uri="{FF2B5EF4-FFF2-40B4-BE49-F238E27FC236}">
                  <a16:creationId xmlns:a16="http://schemas.microsoft.com/office/drawing/2014/main" id="{FC837D3B-EA55-20E5-720D-9D688FE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2463800"/>
              <a:ext cx="167640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13A100-5442-D2F1-3462-FB76E55CFAEC}"/>
                </a:ext>
              </a:extLst>
            </p:cNvPr>
            <p:cNvSpPr txBox="1"/>
            <p:nvPr/>
          </p:nvSpPr>
          <p:spPr>
            <a:xfrm>
              <a:off x="7086600" y="4394200"/>
              <a:ext cx="167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USER</a:t>
              </a:r>
              <a:endParaRPr lang="ko-KR" altLang="en-US" sz="2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7A8D4E3-64DF-37C1-2272-4665FE833E25}"/>
              </a:ext>
            </a:extLst>
          </p:cNvPr>
          <p:cNvSpPr txBox="1"/>
          <p:nvPr/>
        </p:nvSpPr>
        <p:spPr>
          <a:xfrm>
            <a:off x="825500" y="5067806"/>
            <a:ext cx="3048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사용자 선택할 전통주</a:t>
            </a:r>
            <a:r>
              <a:rPr lang="en-US" altLang="ko-KR" sz="2000" b="1" dirty="0"/>
              <a:t>DB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E810AC-62FB-BA68-52B3-0B733A87ECCE}"/>
              </a:ext>
            </a:extLst>
          </p:cNvPr>
          <p:cNvSpPr txBox="1"/>
          <p:nvPr/>
        </p:nvSpPr>
        <p:spPr>
          <a:xfrm>
            <a:off x="4935537" y="5067806"/>
            <a:ext cx="28162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최종 추천할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전통주</a:t>
            </a:r>
            <a:r>
              <a:rPr lang="en-US" altLang="ko-KR" sz="2000" b="1" dirty="0"/>
              <a:t>DB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469618-0BD6-1F64-B464-E0529C60796C}"/>
              </a:ext>
            </a:extLst>
          </p:cNvPr>
          <p:cNvSpPr txBox="1"/>
          <p:nvPr/>
        </p:nvSpPr>
        <p:spPr>
          <a:xfrm>
            <a:off x="8813799" y="5067806"/>
            <a:ext cx="2311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사용자의 설문 </a:t>
            </a:r>
            <a:r>
              <a:rPr lang="en-US" altLang="ko-KR" sz="2000" b="1" dirty="0"/>
              <a:t>DB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데이터 설명</a:t>
            </a:r>
          </a:p>
        </p:txBody>
      </p:sp>
    </p:spTree>
    <p:extLst>
      <p:ext uri="{BB962C8B-B14F-4D97-AF65-F5344CB8AC3E}">
        <p14:creationId xmlns:p14="http://schemas.microsoft.com/office/powerpoint/2010/main" val="141035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D74EC-1D66-8ADD-755E-8CDE7BAF6DD0}"/>
              </a:ext>
            </a:extLst>
          </p:cNvPr>
          <p:cNvGrpSpPr/>
          <p:nvPr/>
        </p:nvGrpSpPr>
        <p:grpSpPr>
          <a:xfrm>
            <a:off x="126253" y="2017474"/>
            <a:ext cx="3048000" cy="3265726"/>
            <a:chOff x="825500" y="2202190"/>
            <a:chExt cx="3048000" cy="326572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1887B02-53CA-508C-675F-7385B58DBCD3}"/>
                </a:ext>
              </a:extLst>
            </p:cNvPr>
            <p:cNvGrpSpPr/>
            <p:nvPr/>
          </p:nvGrpSpPr>
          <p:grpSpPr>
            <a:xfrm>
              <a:off x="1511300" y="2202190"/>
              <a:ext cx="1676400" cy="2453620"/>
              <a:chOff x="838200" y="2463800"/>
              <a:chExt cx="1676400" cy="2453620"/>
            </a:xfrm>
          </p:grpSpPr>
          <p:pic>
            <p:nvPicPr>
              <p:cNvPr id="2050" name="Picture 2" descr="Folder ">
                <a:extLst>
                  <a:ext uri="{FF2B5EF4-FFF2-40B4-BE49-F238E27FC236}">
                    <a16:creationId xmlns:a16="http://schemas.microsoft.com/office/drawing/2014/main" id="{05E50DDF-285D-BF14-E8AD-C12F497D2E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2463800"/>
                <a:ext cx="1676400" cy="167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F5FB45-9211-5C99-2A9E-CAAAF712DB41}"/>
                  </a:ext>
                </a:extLst>
              </p:cNvPr>
              <p:cNvSpPr txBox="1"/>
              <p:nvPr/>
            </p:nvSpPr>
            <p:spPr>
              <a:xfrm>
                <a:off x="838200" y="4394200"/>
                <a:ext cx="1676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INPUT</a:t>
                </a:r>
                <a:endParaRPr lang="ko-KR" altLang="en-US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7A8D4E3-64DF-37C1-2272-4665FE833E25}"/>
                </a:ext>
              </a:extLst>
            </p:cNvPr>
            <p:cNvSpPr txBox="1"/>
            <p:nvPr/>
          </p:nvSpPr>
          <p:spPr>
            <a:xfrm>
              <a:off x="825500" y="5067806"/>
              <a:ext cx="30480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사용자 선택할 전통주</a:t>
              </a:r>
              <a:r>
                <a:rPr lang="en-US" altLang="ko-KR" sz="20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DB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데이터 설명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CB8E0B1-C4EC-D52F-3332-9E1863663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644898"/>
              </p:ext>
            </p:extLst>
          </p:nvPr>
        </p:nvGraphicFramePr>
        <p:xfrm>
          <a:off x="3742016" y="1346661"/>
          <a:ext cx="7813489" cy="41646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3342">
                  <a:extLst>
                    <a:ext uri="{9D8B030D-6E8A-4147-A177-3AD203B41FA5}">
                      <a16:colId xmlns:a16="http://schemas.microsoft.com/office/drawing/2014/main" val="61276577"/>
                    </a:ext>
                  </a:extLst>
                </a:gridCol>
                <a:gridCol w="2734236">
                  <a:extLst>
                    <a:ext uri="{9D8B030D-6E8A-4147-A177-3AD203B41FA5}">
                      <a16:colId xmlns:a16="http://schemas.microsoft.com/office/drawing/2014/main" val="2029339548"/>
                    </a:ext>
                  </a:extLst>
                </a:gridCol>
                <a:gridCol w="3895911">
                  <a:extLst>
                    <a:ext uri="{9D8B030D-6E8A-4147-A177-3AD203B41FA5}">
                      <a16:colId xmlns:a16="http://schemas.microsoft.com/office/drawing/2014/main" val="1051188039"/>
                    </a:ext>
                  </a:extLst>
                </a:gridCol>
              </a:tblGrid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 설명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세부 설명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829223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상품명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상품의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60298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상품의 주종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소주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증류주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맥주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와인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탁주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약주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과실주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265196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세부 주종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상품의 세부 주종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맥주와 와인만 존재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라거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에일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레드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스틸</a:t>
                      </a:r>
                      <a:r>
                        <a:rPr lang="en-US" altLang="ko-KR" sz="1100" u="none" strike="noStrike" dirty="0">
                          <a:effectLst/>
                        </a:rPr>
                        <a:t>), </a:t>
                      </a:r>
                      <a:r>
                        <a:rPr lang="ko-KR" altLang="en-US" sz="1100" u="none" strike="noStrike" dirty="0">
                          <a:effectLst/>
                        </a:rPr>
                        <a:t>화이트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스틸</a:t>
                      </a:r>
                      <a:r>
                        <a:rPr lang="en-US" altLang="ko-KR" sz="1100" u="none" strike="noStrike" dirty="0">
                          <a:effectLst/>
                        </a:rPr>
                        <a:t>), </a:t>
                      </a:r>
                      <a:r>
                        <a:rPr lang="ko-KR" altLang="en-US" sz="1100" u="none" strike="noStrike" dirty="0">
                          <a:effectLst/>
                        </a:rPr>
                        <a:t>화이트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스파클링</a:t>
                      </a:r>
                      <a:r>
                        <a:rPr lang="en-US" altLang="ko-KR" sz="1100" u="none" strike="noStrike" dirty="0">
                          <a:effectLst/>
                        </a:rPr>
                        <a:t>), NAN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22186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절대 도수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상품의 도수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110553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상대 도수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주종 내에서 해당 상품의 도수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 ~ 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784192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단맛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단맛의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~ 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38975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바디감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바디감의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~ 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991937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신맛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신맛의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~ 5, 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75786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청량감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청량감의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~ 5, 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597480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향의 강도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향의 강도의 정도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~ 5, 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111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741278-C276-C973-9A74-0C9F34E9BE53}"/>
              </a:ext>
            </a:extLst>
          </p:cNvPr>
          <p:cNvSpPr txBox="1"/>
          <p:nvPr/>
        </p:nvSpPr>
        <p:spPr>
          <a:xfrm>
            <a:off x="0" y="6163502"/>
            <a:ext cx="1219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u="sng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사용자가 평소 좋아하는 술에 대한 데이터 </a:t>
            </a:r>
            <a:endParaRPr lang="en-US" altLang="ko-KR" sz="2000" b="1" u="sng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80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데이터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41278-C276-C973-9A74-0C9F34E9BE53}"/>
              </a:ext>
            </a:extLst>
          </p:cNvPr>
          <p:cNvSpPr txBox="1"/>
          <p:nvPr/>
        </p:nvSpPr>
        <p:spPr>
          <a:xfrm>
            <a:off x="0" y="6163502"/>
            <a:ext cx="1219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u="sng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사용자로부터 입력 받은 정보를 바탕으로 최종 추천할 전통주 데이터</a:t>
            </a:r>
            <a:endParaRPr lang="en-US" altLang="ko-KR" sz="2000" b="1" u="sng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152398A-D108-B0EB-83BA-B7D3BE254D31}"/>
              </a:ext>
            </a:extLst>
          </p:cNvPr>
          <p:cNvGrpSpPr/>
          <p:nvPr/>
        </p:nvGrpSpPr>
        <p:grpSpPr>
          <a:xfrm>
            <a:off x="408361" y="1965708"/>
            <a:ext cx="2816225" cy="3197286"/>
            <a:chOff x="489043" y="1999928"/>
            <a:chExt cx="2816225" cy="319728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DB839F0-9092-8C60-B5A3-C9BE4D3AB055}"/>
                </a:ext>
              </a:extLst>
            </p:cNvPr>
            <p:cNvGrpSpPr/>
            <p:nvPr/>
          </p:nvGrpSpPr>
          <p:grpSpPr>
            <a:xfrm>
              <a:off x="1009042" y="1999928"/>
              <a:ext cx="1676400" cy="2453620"/>
              <a:chOff x="3962400" y="2463800"/>
              <a:chExt cx="1676400" cy="2453620"/>
            </a:xfrm>
          </p:grpSpPr>
          <p:pic>
            <p:nvPicPr>
              <p:cNvPr id="7" name="Picture 2" descr="Folder ">
                <a:extLst>
                  <a:ext uri="{FF2B5EF4-FFF2-40B4-BE49-F238E27FC236}">
                    <a16:creationId xmlns:a16="http://schemas.microsoft.com/office/drawing/2014/main" id="{CC5404DB-4E4C-6C34-375C-F0E9060570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2463800"/>
                <a:ext cx="1676400" cy="167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FFE380-AA1F-B611-216F-135900F4ED09}"/>
                  </a:ext>
                </a:extLst>
              </p:cNvPr>
              <p:cNvSpPr txBox="1"/>
              <p:nvPr/>
            </p:nvSpPr>
            <p:spPr>
              <a:xfrm>
                <a:off x="3962400" y="4394200"/>
                <a:ext cx="1676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OUTPUT</a:t>
                </a:r>
                <a:endParaRPr lang="ko-KR" altLang="en-US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CCABB0-89AD-BCA5-D402-5E95BC0D393A}"/>
                </a:ext>
              </a:extLst>
            </p:cNvPr>
            <p:cNvSpPr txBox="1"/>
            <p:nvPr/>
          </p:nvSpPr>
          <p:spPr>
            <a:xfrm>
              <a:off x="489043" y="4797104"/>
              <a:ext cx="281622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최종 추천할</a:t>
              </a:r>
              <a:r>
                <a:rPr lang="en-US" altLang="ko-KR" sz="20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 </a:t>
              </a:r>
              <a:r>
                <a:rPr lang="ko-KR" altLang="en-US" sz="20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전통주</a:t>
              </a:r>
              <a:r>
                <a:rPr lang="en-US" altLang="ko-KR" sz="20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DB</a:t>
              </a:r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6DB08A7-3E6B-D9D2-9959-B564E7D1A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438653"/>
              </p:ext>
            </p:extLst>
          </p:nvPr>
        </p:nvGraphicFramePr>
        <p:xfrm>
          <a:off x="3224586" y="1191039"/>
          <a:ext cx="8496299" cy="46959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144">
                  <a:extLst>
                    <a:ext uri="{9D8B030D-6E8A-4147-A177-3AD203B41FA5}">
                      <a16:colId xmlns:a16="http://schemas.microsoft.com/office/drawing/2014/main" val="1900466555"/>
                    </a:ext>
                  </a:extLst>
                </a:gridCol>
                <a:gridCol w="3592757">
                  <a:extLst>
                    <a:ext uri="{9D8B030D-6E8A-4147-A177-3AD203B41FA5}">
                      <a16:colId xmlns:a16="http://schemas.microsoft.com/office/drawing/2014/main" val="85753481"/>
                    </a:ext>
                  </a:extLst>
                </a:gridCol>
                <a:gridCol w="3951398">
                  <a:extLst>
                    <a:ext uri="{9D8B030D-6E8A-4147-A177-3AD203B41FA5}">
                      <a16:colId xmlns:a16="http://schemas.microsoft.com/office/drawing/2014/main" val="4217659305"/>
                    </a:ext>
                  </a:extLst>
                </a:gridCol>
              </a:tblGrid>
              <a:tr h="3598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 설명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세부 설명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533327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상품명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상품의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703156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상품의 주종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소주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증류주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맥주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와인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탁주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약주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과실주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521974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절대 도수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상품의 도수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30650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상대 도수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주종 내에서 해당 상품의 도수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 ~ 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413327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용량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상품의 용량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814839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가격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상품의 가격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966636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가성비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상품의 가성비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용량 </a:t>
                      </a:r>
                      <a:r>
                        <a:rPr lang="en-US" altLang="ko-KR" sz="1100" u="none" strike="noStrike" dirty="0">
                          <a:effectLst/>
                        </a:rPr>
                        <a:t>X </a:t>
                      </a:r>
                      <a:r>
                        <a:rPr lang="ko-KR" altLang="en-US" sz="1100" u="none" strike="noStrike" dirty="0">
                          <a:effectLst/>
                        </a:rPr>
                        <a:t>도수</a:t>
                      </a:r>
                      <a:r>
                        <a:rPr lang="en-US" altLang="ko-KR" sz="1100" u="none" strike="noStrike" dirty="0">
                          <a:effectLst/>
                        </a:rPr>
                        <a:t>) / </a:t>
                      </a:r>
                      <a:r>
                        <a:rPr lang="ko-KR" altLang="en-US" sz="1100" u="none" strike="noStrike" dirty="0">
                          <a:effectLst/>
                        </a:rPr>
                        <a:t>가격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394581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맥주 가성비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effectLst/>
                        </a:rPr>
                        <a:t>맥주정도의 가성비 여부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0(</a:t>
                      </a:r>
                      <a:r>
                        <a:rPr lang="ko-KR" altLang="en-US" sz="1100" u="none" strike="noStrike" dirty="0">
                          <a:effectLst/>
                        </a:rPr>
                        <a:t>맥주보다 안 좋음</a:t>
                      </a:r>
                      <a:r>
                        <a:rPr lang="en-US" altLang="ko-KR" sz="1100" u="none" strike="noStrike" dirty="0">
                          <a:effectLst/>
                        </a:rPr>
                        <a:t>), 1(</a:t>
                      </a:r>
                      <a:r>
                        <a:rPr lang="ko-KR" altLang="en-US" sz="1100" u="none" strike="noStrike" dirty="0">
                          <a:effectLst/>
                        </a:rPr>
                        <a:t>맥주보다 좋음</a:t>
                      </a:r>
                      <a:r>
                        <a:rPr lang="en-US" altLang="ko-KR" sz="1100" u="none" strike="noStrike" dirty="0">
                          <a:effectLst/>
                        </a:rPr>
                        <a:t>)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145766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검색용 상품명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검색 시 상품명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상품명으로 검색해서는 나오지 않는 상품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336501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판매처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상품 판매처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563518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단맛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단맛의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~ 5, NAN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114488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바디감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바디감의 정도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 ~ 5, NAN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824120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신맛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신맛의 정도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 ~ 5, 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71253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청량감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청량감의 정도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 ~ 5, 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612994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향의 강도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향의 강도의 정도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 ~ 5, 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456702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향의 종류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향의 종류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향의 종류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490942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사진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상품의 사진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64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69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데이터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41278-C276-C973-9A74-0C9F34E9BE53}"/>
              </a:ext>
            </a:extLst>
          </p:cNvPr>
          <p:cNvSpPr txBox="1"/>
          <p:nvPr/>
        </p:nvSpPr>
        <p:spPr>
          <a:xfrm>
            <a:off x="0" y="6163502"/>
            <a:ext cx="1219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u="sng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사용자의 설문 내용이 담겨 있는 데이터</a:t>
            </a:r>
            <a:endParaRPr lang="en-US" altLang="ko-KR" sz="2000" b="1" u="sng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125EE2D-23DF-17AC-2095-2947A26A8D35}"/>
              </a:ext>
            </a:extLst>
          </p:cNvPr>
          <p:cNvGrpSpPr/>
          <p:nvPr/>
        </p:nvGrpSpPr>
        <p:grpSpPr>
          <a:xfrm>
            <a:off x="273713" y="2148562"/>
            <a:ext cx="2311400" cy="3265726"/>
            <a:chOff x="471115" y="1744990"/>
            <a:chExt cx="2311400" cy="326572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4C40CF1-B62D-4FE1-4B28-4D19964D73B9}"/>
                </a:ext>
              </a:extLst>
            </p:cNvPr>
            <p:cNvGrpSpPr/>
            <p:nvPr/>
          </p:nvGrpSpPr>
          <p:grpSpPr>
            <a:xfrm>
              <a:off x="699716" y="1744990"/>
              <a:ext cx="1676400" cy="2453620"/>
              <a:chOff x="7086600" y="2463800"/>
              <a:chExt cx="1676400" cy="2453620"/>
            </a:xfrm>
          </p:grpSpPr>
          <p:pic>
            <p:nvPicPr>
              <p:cNvPr id="5" name="Picture 2" descr="Folder ">
                <a:extLst>
                  <a:ext uri="{FF2B5EF4-FFF2-40B4-BE49-F238E27FC236}">
                    <a16:creationId xmlns:a16="http://schemas.microsoft.com/office/drawing/2014/main" id="{ED8B494A-26F5-4BDB-7ECB-79721FF019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6600" y="2463800"/>
                <a:ext cx="1676400" cy="167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4997BA-E8B8-9DE7-69D4-728F457D8EFA}"/>
                  </a:ext>
                </a:extLst>
              </p:cNvPr>
              <p:cNvSpPr txBox="1"/>
              <p:nvPr/>
            </p:nvSpPr>
            <p:spPr>
              <a:xfrm>
                <a:off x="7086600" y="4394200"/>
                <a:ext cx="1676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USER</a:t>
                </a:r>
                <a:endParaRPr lang="ko-KR" altLang="en-US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ED099E-32EF-C907-C99B-749E424CD75D}"/>
                </a:ext>
              </a:extLst>
            </p:cNvPr>
            <p:cNvSpPr txBox="1"/>
            <p:nvPr/>
          </p:nvSpPr>
          <p:spPr>
            <a:xfrm>
              <a:off x="471115" y="4610606"/>
              <a:ext cx="23114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b="1" dirty="0"/>
                <a:t>사용자의 설문 </a:t>
              </a:r>
              <a:r>
                <a:rPr lang="en-US" altLang="ko-KR" sz="2000" b="1" dirty="0"/>
                <a:t>DB</a:t>
              </a: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EEE3725-422B-CE7A-4536-8BB6672FF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30913"/>
              </p:ext>
            </p:extLst>
          </p:nvPr>
        </p:nvGraphicFramePr>
        <p:xfrm>
          <a:off x="3600449" y="1592111"/>
          <a:ext cx="7153275" cy="4217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1460">
                  <a:extLst>
                    <a:ext uri="{9D8B030D-6E8A-4147-A177-3AD203B41FA5}">
                      <a16:colId xmlns:a16="http://schemas.microsoft.com/office/drawing/2014/main" val="2721046963"/>
                    </a:ext>
                  </a:extLst>
                </a:gridCol>
                <a:gridCol w="5271815">
                  <a:extLst>
                    <a:ext uri="{9D8B030D-6E8A-4147-A177-3AD203B41FA5}">
                      <a16:colId xmlns:a16="http://schemas.microsoft.com/office/drawing/2014/main" val="2080378308"/>
                    </a:ext>
                  </a:extLst>
                </a:gridCol>
              </a:tblGrid>
              <a:tr h="5033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 설명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081210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unique_id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고유 </a:t>
                      </a:r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913160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date_joined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설문 참여 일자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51323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age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나이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895708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sex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성별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673734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alc_type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선호하는 주종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601319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golm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평소 즐겨 마시는 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384967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factor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술에 있어서 선호하는 요소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427807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scent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선호하는 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717187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alc_range_bool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선호하는 도수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951864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CE_good_bool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선호하는 가성비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맥주 기준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763849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golajum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최종 추천 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577967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login_id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로그인 </a:t>
                      </a:r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437820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login_pw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로그인 </a:t>
                      </a:r>
                      <a:r>
                        <a:rPr lang="en-US" sz="1100" u="none" strike="noStrike" dirty="0">
                          <a:effectLst/>
                        </a:rPr>
                        <a:t>pw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808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61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584</Words>
  <Application>Microsoft Office PowerPoint</Application>
  <PresentationFormat>와이드스크린</PresentationFormat>
  <Paragraphs>190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한컴 말랑말랑 Bold</vt:lpstr>
      <vt:lpstr>Arial</vt:lpstr>
      <vt:lpstr>Office 테마</vt:lpstr>
      <vt:lpstr>주류 속성을 활용한 전통주 추천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동욱 황</dc:creator>
  <cp:lastModifiedBy>동욱 황</cp:lastModifiedBy>
  <cp:revision>7</cp:revision>
  <dcterms:created xsi:type="dcterms:W3CDTF">2024-05-09T06:50:35Z</dcterms:created>
  <dcterms:modified xsi:type="dcterms:W3CDTF">2024-05-13T05:41:55Z</dcterms:modified>
</cp:coreProperties>
</file>