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81" r:id="rId10"/>
    <p:sldId id="282" r:id="rId11"/>
    <p:sldId id="283" r:id="rId12"/>
    <p:sldId id="279" r:id="rId13"/>
    <p:sldId id="280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301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9" r:id="rId46"/>
  </p:sldIdLst>
  <p:sldSz cx="12192000" cy="6858000"/>
  <p:notesSz cx="6858000" cy="9144000"/>
  <p:embeddedFontLst>
    <p:embeddedFont>
      <p:font typeface="THE정고딕130" panose="02020603020101020101" pitchFamily="18" charset="-127"/>
      <p:regular r:id="rId47"/>
    </p:embeddedFont>
    <p:embeddedFont>
      <p:font typeface="THE정고딕150" panose="02020603020101020101" pitchFamily="18" charset="-127"/>
      <p:regular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326" y="67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8910536" y="0"/>
            <a:ext cx="3281464" cy="6858000"/>
          </a:xfrm>
          <a:prstGeom prst="rect">
            <a:avLst/>
          </a:prstGeom>
          <a:solidFill>
            <a:srgbClr val="1B1B1B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6125" y="1054877"/>
            <a:ext cx="6341110" cy="4325313"/>
            <a:chOff x="1322856" y="671195"/>
            <a:chExt cx="6341110" cy="4325313"/>
          </a:xfrm>
        </p:grpSpPr>
        <p:sp>
          <p:nvSpPr>
            <p:cNvPr id="55" name="직사각형 54"/>
            <p:cNvSpPr/>
            <p:nvPr/>
          </p:nvSpPr>
          <p:spPr>
            <a:xfrm>
              <a:off x="1322857" y="671195"/>
              <a:ext cx="583669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defRPr/>
              </a:pPr>
              <a:r>
                <a:rPr lang="en-US" altLang="ko-KR" sz="5400" b="1" u="sng" dirty="0" err="1" smtClean="0">
                  <a:solidFill>
                    <a:prstClr val="white"/>
                  </a:solidFill>
                  <a:latin typeface="THE정고딕150"/>
                  <a:ea typeface="THE정고딕150"/>
                  <a:cs typeface="+mj-cs"/>
                </a:rPr>
                <a:t>FitnessGround</a:t>
              </a:r>
              <a:endParaRPr lang="en-US" altLang="ko-KR" sz="5400" b="1" u="sng" dirty="0">
                <a:solidFill>
                  <a:prstClr val="white"/>
                </a:solidFill>
                <a:latin typeface="THE정고딕150"/>
                <a:ea typeface="THE정고딕150"/>
                <a:cs typeface="+mj-cs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400" b="1" dirty="0" smtClean="0">
                  <a:solidFill>
                    <a:prstClr val="white"/>
                  </a:solidFill>
                  <a:latin typeface="THE정고딕130"/>
                  <a:ea typeface="THE정고딕130"/>
                </a:rPr>
                <a:t>DB </a:t>
              </a:r>
              <a:r>
                <a:rPr lang="ko-KR" altLang="en-US" sz="24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설계</a:t>
              </a:r>
              <a:r>
                <a:rPr lang="ko-KR" altLang="en-US" sz="2400" b="1" dirty="0">
                  <a:solidFill>
                    <a:prstClr val="white"/>
                  </a:solidFill>
                  <a:latin typeface="THE정고딕130"/>
                  <a:ea typeface="THE정고딕130"/>
                </a:rPr>
                <a:t> </a:t>
              </a:r>
              <a:r>
                <a:rPr lang="ko-KR" altLang="en-US" sz="2400" b="1" dirty="0" smtClean="0">
                  <a:solidFill>
                    <a:prstClr val="white"/>
                  </a:solidFill>
                  <a:latin typeface="THE정고딕130"/>
                  <a:ea typeface="THE정고딕130"/>
                </a:rPr>
                <a:t>보고서</a:t>
              </a:r>
              <a:endParaRPr lang="ko-KR" altLang="en-US" sz="2400" b="1" dirty="0">
                <a:solidFill>
                  <a:prstClr val="white"/>
                </a:solidFill>
                <a:latin typeface="THE정고딕130"/>
                <a:ea typeface="THE정고딕130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1000" dirty="0">
                <a:solidFill>
                  <a:srgbClr val="212121"/>
                </a:solidFill>
                <a:latin typeface="THE정고딕130"/>
                <a:ea typeface="THE정고딕13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22856" y="4075037"/>
              <a:ext cx="6341110" cy="921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THE정고딕130"/>
                  <a:ea typeface="THE정고딕130"/>
                </a:rPr>
                <a:t>Team. 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THE정고딕130"/>
                  <a:ea typeface="THE정고딕130"/>
                </a:rPr>
                <a:t>뚝이</a:t>
              </a:r>
              <a:endParaRPr lang="ko-KR" altLang="en-US" sz="2000" b="1" dirty="0" smtClean="0">
                <a:solidFill>
                  <a:schemeClr val="bg1"/>
                </a:solidFill>
                <a:latin typeface="THE정고딕130"/>
                <a:ea typeface="THE정고딕13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THE정고딕130"/>
                  <a:ea typeface="THE정고딕130"/>
                </a:rPr>
                <a:t>구미향 김도영 박준일</a:t>
              </a:r>
              <a:r>
                <a:rPr lang="en-US" altLang="ko-KR" dirty="0">
                  <a:solidFill>
                    <a:schemeClr val="bg1"/>
                  </a:solidFill>
                  <a:latin typeface="THE정고딕130"/>
                  <a:ea typeface="THE정고딕130"/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  <a:latin typeface="THE정고딕130"/>
                  <a:ea typeface="THE정고딕130"/>
                </a:rPr>
                <a:t>양동균</a:t>
              </a:r>
              <a:r>
                <a:rPr lang="ko-KR" altLang="en-US" dirty="0" smtClean="0">
                  <a:solidFill>
                    <a:schemeClr val="bg1"/>
                  </a:solidFill>
                  <a:latin typeface="THE정고딕130"/>
                  <a:ea typeface="THE정고딕130"/>
                </a:rPr>
                <a:t> 윤지선 이규연 정세화</a:t>
              </a:r>
              <a:endParaRPr lang="ko-KR" altLang="en-US" dirty="0">
                <a:solidFill>
                  <a:schemeClr val="bg1"/>
                </a:solidFill>
                <a:latin typeface="THE정고딕130"/>
                <a:ea typeface="THE정고딕130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8910536" y="0"/>
            <a:ext cx="0" cy="6858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32735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DongKyun\Documents\카카오톡 받은 파일\tb_video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431414"/>
            <a:ext cx="3590925" cy="2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ngKyun\Documents\카카오톡 받은 파일\운동법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2" y="2431414"/>
            <a:ext cx="6042457" cy="2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25584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</a:t>
            </a:r>
            <a:r>
              <a:rPr lang="en-US" altLang="ko-KR" sz="24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-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TB_VIDEO_BOARD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261" y="1128253"/>
            <a:ext cx="11276013" cy="52630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9151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1" name="Picture 1" descr="C:\Users\DongKyun\Documents\카카오톡 받은 파일\tb_com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571203"/>
            <a:ext cx="3444875" cy="179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DongKyun\Documents\카카오톡 받은 파일\커뮤니티보드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571202"/>
            <a:ext cx="5959475" cy="17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</a:t>
            </a:r>
            <a:r>
              <a:rPr lang="en-US" altLang="ko-KR" sz="24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-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TB_COM_BOARD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261" y="1128253"/>
            <a:ext cx="11276013" cy="52630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491034" y="3135856"/>
            <a:ext cx="3142894" cy="564832"/>
            <a:chOff x="4315937" y="2980214"/>
            <a:chExt cx="3142894" cy="564832"/>
          </a:xfrm>
        </p:grpSpPr>
        <p:sp>
          <p:nvSpPr>
            <p:cNvPr id="7" name="타원 6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2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081257" y="3001010"/>
              <a:ext cx="237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2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19467"/>
              </p:ext>
            </p:extLst>
          </p:nvPr>
        </p:nvGraphicFramePr>
        <p:xfrm>
          <a:off x="552450" y="893298"/>
          <a:ext cx="11087100" cy="5723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654"/>
                <a:gridCol w="2029230"/>
                <a:gridCol w="1958911"/>
                <a:gridCol w="1918728"/>
                <a:gridCol w="1620706"/>
                <a:gridCol w="1583871"/>
              </a:tblGrid>
              <a:tr h="4132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TB_USER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</a:t>
                      </a:r>
                      <a:r>
                        <a:rPr lang="en-US" altLang="ko-KR" baseline="0" smtClean="0"/>
                        <a:t>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PWD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비밀번호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VARCHAR2(30)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NICKNAME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닉네임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VARCHAR(30)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PHONE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전화번호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USER_LEVEL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 예정일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TMPPWD_TF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임시비밀번호 여부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2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정규화 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52450" y="893298"/>
            <a:ext cx="11087100" cy="5723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35"/>
              </p:ext>
            </p:extLst>
          </p:nvPr>
        </p:nvGraphicFramePr>
        <p:xfrm>
          <a:off x="385762" y="1585684"/>
          <a:ext cx="11420475" cy="4339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TB_USER_AUTHORITY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유저 권한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유저권한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AUTHORITY_NO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AUTHORITY_NAME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권한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TB_USER </a:t>
                      </a:r>
                      <a:r>
                        <a:rPr lang="ko-KR" altLang="en-US" dirty="0" smtClean="0"/>
                        <a:t>에서 제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정규화된 테이블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err="1" smtClean="0"/>
                        <a:t>역정규화하여</a:t>
                      </a:r>
                      <a:r>
                        <a:rPr lang="ko-KR" altLang="en-US" dirty="0" smtClean="0"/>
                        <a:t> 사용할 테이블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5925" y="1585684"/>
            <a:ext cx="11390312" cy="4339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7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3229"/>
              </p:ext>
            </p:extLst>
          </p:nvPr>
        </p:nvGraphicFramePr>
        <p:xfrm>
          <a:off x="342900" y="732651"/>
          <a:ext cx="11506200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0335"/>
                <a:gridCol w="2105937"/>
                <a:gridCol w="2032959"/>
                <a:gridCol w="1991258"/>
                <a:gridCol w="1681969"/>
                <a:gridCol w="1643742"/>
              </a:tblGrid>
              <a:tr h="2431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테이블명</a:t>
                      </a: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물리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       </a:t>
                      </a:r>
                      <a:r>
                        <a:rPr lang="ko-KR" altLang="en-US" sz="1600" dirty="0" smtClean="0"/>
                        <a:t>　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논리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TB_GYM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관련업무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헬스장 관리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VARCHAR2(30)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이미지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OP_TIME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운영 시간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전화번호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PHONE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핸드폰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PRICE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월 회비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VARCHAR2(500)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 카테고리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DESCRIPTION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소개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위치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LOCATION(100)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헬스장 관리자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DEFAULT</a:t>
                      </a:r>
                      <a:r>
                        <a:rPr lang="en-US" altLang="ko-KR" sz="1400" baseline="0" smtClean="0"/>
                        <a:t> NULL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DELETE_DATE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삭제 예정일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7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2900" y="732651"/>
            <a:ext cx="11506200" cy="6035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30022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일정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GYM_NO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DAY_TIME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일정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일정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43288"/>
            <a:ext cx="11420475" cy="5423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2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41731"/>
              </p:ext>
            </p:extLst>
          </p:nvPr>
        </p:nvGraphicFramePr>
        <p:xfrm>
          <a:off x="385762" y="1119118"/>
          <a:ext cx="11420475" cy="5272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TB_GYM_COMMENT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헬스장 후기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GC_NO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GYM_NO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RATING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헬스장 후기 별점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ORIGINAL_IMAGE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원래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RENAME_IMAGE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바뀐 이미지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3" y="1119118"/>
            <a:ext cx="11420474" cy="52723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11249"/>
              </p:ext>
            </p:extLst>
          </p:nvPr>
        </p:nvGraphicFramePr>
        <p:xfrm>
          <a:off x="385762" y="1058158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TB_VIDEO_BOARD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분류</a:t>
                      </a:r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동영상 </a:t>
                      </a:r>
                      <a:r>
                        <a:rPr lang="en-US" altLang="ko-KR" sz="1600" smtClean="0"/>
                        <a:t>URL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58158"/>
            <a:ext cx="11420475" cy="5394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9558"/>
              </p:ext>
            </p:extLst>
          </p:nvPr>
        </p:nvGraphicFramePr>
        <p:xfrm>
          <a:off x="385762" y="1037657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TB_CATEGORY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카테고리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카테고리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ADMIN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CATEGORY_NAME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카테고리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63D8309B-220E-4F90-B697-6E756550EC24}"/>
              </a:ext>
            </a:extLst>
          </p:cNvPr>
          <p:cNvSpPr/>
          <p:nvPr/>
        </p:nvSpPr>
        <p:spPr>
          <a:xfrm>
            <a:off x="369304" y="388432"/>
            <a:ext cx="2860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105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8681" y="2533049"/>
            <a:ext cx="3144916" cy="2490173"/>
            <a:chOff x="4325926" y="2031364"/>
            <a:chExt cx="3144916" cy="2490173"/>
          </a:xfrm>
        </p:grpSpPr>
        <p:sp>
          <p:nvSpPr>
            <p:cNvPr id="30" name="타원 29"/>
            <p:cNvSpPr/>
            <p:nvPr/>
          </p:nvSpPr>
          <p:spPr>
            <a:xfrm>
              <a:off x="4325926" y="2113860"/>
              <a:ext cx="310193" cy="31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756590" y="2031364"/>
              <a:ext cx="271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 ERD</a:t>
              </a:r>
              <a:endParaRPr lang="en-US" altLang="ko-KR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4AD8B044-987B-412D-9F0E-E268EB20ED52}"/>
                </a:ext>
              </a:extLst>
            </p:cNvPr>
            <p:cNvSpPr txBox="1"/>
            <p:nvPr/>
          </p:nvSpPr>
          <p:spPr>
            <a:xfrm>
              <a:off x="4863598" y="2582545"/>
              <a:ext cx="192861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THE정고딕130" panose="02020603020101020101" pitchFamily="18" charset="-127"/>
                <a:buChar char="-"/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개념적 개체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200000"/>
                </a:lnSpc>
                <a:buFont typeface="THE정고딕130" panose="02020603020101020101" pitchFamily="18" charset="-127"/>
                <a:buChar char="-"/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논리적 개체 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200000"/>
                </a:lnSpc>
                <a:buFont typeface="THE정고딕130" panose="02020603020101020101" pitchFamily="18" charset="-127"/>
                <a:buChar char="-"/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물리적 개체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52074" y="2533049"/>
            <a:ext cx="3144323" cy="2354004"/>
            <a:chOff x="6833013" y="2694228"/>
            <a:chExt cx="3144323" cy="2354004"/>
          </a:xfrm>
        </p:grpSpPr>
        <p:grpSp>
          <p:nvGrpSpPr>
            <p:cNvPr id="5" name="그룹 4"/>
            <p:cNvGrpSpPr/>
            <p:nvPr/>
          </p:nvGrpSpPr>
          <p:grpSpPr>
            <a:xfrm>
              <a:off x="6833013" y="2694228"/>
              <a:ext cx="3144323" cy="2277971"/>
              <a:chOff x="6833013" y="2846628"/>
              <a:chExt cx="3144323" cy="2277971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6833013" y="2922660"/>
                <a:ext cx="309600" cy="3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BCB0E9E3-FAB5-4E31-83EE-08A0FE55BB4A}"/>
                  </a:ext>
                </a:extLst>
              </p:cNvPr>
              <p:cNvSpPr txBox="1"/>
              <p:nvPr/>
            </p:nvSpPr>
            <p:spPr>
              <a:xfrm>
                <a:off x="7263084" y="2846628"/>
                <a:ext cx="2714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정규화 과정</a:t>
                </a:r>
                <a:endParaRPr lang="en-US" altLang="ko-KR" sz="2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833013" y="3867576"/>
                <a:ext cx="309600" cy="3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833013" y="4814999"/>
                <a:ext cx="309600" cy="3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7263084" y="3639144"/>
              <a:ext cx="271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테이블 기술서</a:t>
              </a:r>
              <a:endParaRPr lang="en-US" altLang="ko-KR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7263084" y="4586567"/>
              <a:ext cx="271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기능별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SQL</a:t>
              </a:r>
              <a:endParaRPr lang="en-US" altLang="ko-KR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94715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TB_VB_COMMENT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동영상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동영상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댓글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26430"/>
              </p:ext>
            </p:extLst>
          </p:nvPr>
        </p:nvGraphicFramePr>
        <p:xfrm>
          <a:off x="385762" y="1058158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TB_MEETING_BOARD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MEETING_DATE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모임 날짜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58157"/>
            <a:ext cx="11420475" cy="539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91063"/>
              </p:ext>
            </p:extLst>
          </p:nvPr>
        </p:nvGraphicFramePr>
        <p:xfrm>
          <a:off x="385762" y="1037657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TB_MB_COMMENT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운동모임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운동모임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5368"/>
              </p:ext>
            </p:extLst>
          </p:nvPr>
        </p:nvGraphicFramePr>
        <p:xfrm>
          <a:off x="385762" y="1058158"/>
          <a:ext cx="11420475" cy="539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TB_COM_BOARD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CB_NO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VARCHAR2(200)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BOARD_PROPERTY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게시글 특성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</a:t>
                      </a:r>
                      <a:r>
                        <a:rPr lang="en-US" altLang="ko-KR" sz="1600" baseline="0" smtClean="0"/>
                        <a:t>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UPLOAD_DATE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READCOUNT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조회수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9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58157"/>
            <a:ext cx="11420475" cy="539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22307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TB_BOARD_PROPERTY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커뮤니티 게시판 특성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게시판 특성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PROPERTY_NAME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게시글 특성 이름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VARCHAR2(20)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10189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TB_CB_COMMENT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게시판 댓글 등록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커뮤니티 게시판 댓글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CBC_NO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댓글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CB_NO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커뮤니티 게시글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댓글 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REPLY_DATE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작성일자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33924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TB_MYPAGE_SCHEDULE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마이페이지 스케줄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마이페이지 스케줄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마이페이지 일정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운동법 동영상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유저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VARCHAR2(100)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UPLOAD_DATE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0438"/>
              </p:ext>
            </p:extLst>
          </p:nvPr>
        </p:nvGraphicFramePr>
        <p:xfrm>
          <a:off x="385762" y="1040005"/>
          <a:ext cx="11420475" cy="543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415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TB_QNA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문의하기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SENDER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보낸이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RECEIVER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받는이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TITLE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제목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VARCHAR2(100)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CONTENT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문의하기 내용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ORIGINAL_FILENAME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원래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RENAME_FILENAME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바뀐 파일 이름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VARCHAR2(4000)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WRITE_DATE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작성일자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DATE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</a:t>
                      </a:r>
                      <a:r>
                        <a:rPr lang="en-US" altLang="ko-KR" sz="1200" baseline="0" smtClean="0"/>
                        <a:t>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Q_LEVEL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글레벨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DEFAULT 0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REF_NO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참조글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NUMBER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FK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NOT NULL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54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29998"/>
              </p:ext>
            </p:extLst>
          </p:nvPr>
        </p:nvGraphicFramePr>
        <p:xfrm>
          <a:off x="385762" y="1043288"/>
          <a:ext cx="11420475" cy="54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059"/>
                <a:gridCol w="2090247"/>
                <a:gridCol w="2017813"/>
                <a:gridCol w="1976422"/>
                <a:gridCol w="1669438"/>
                <a:gridCol w="1631496"/>
              </a:tblGrid>
              <a:tr h="542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물리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TB_LIKE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관련업무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운동법 좋아요 관리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좋아요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논리이름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여부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운동법 번호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USER_NO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좋아요누른 회원 번호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FK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LIKE_DATE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누른 날짜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SYSDATE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396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5761" y="1037656"/>
            <a:ext cx="11420475" cy="54239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05156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기술서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7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636949" y="3135856"/>
            <a:ext cx="2865575" cy="564832"/>
            <a:chOff x="4315937" y="2980214"/>
            <a:chExt cx="2865575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sz="2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081257" y="3001010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기능별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SQL</a:t>
              </a:r>
              <a:endParaRPr lang="en-US" altLang="ko-KR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160293" y="3135856"/>
            <a:ext cx="3873863" cy="564832"/>
            <a:chOff x="4315937" y="2980214"/>
            <a:chExt cx="3873863" cy="564832"/>
          </a:xfrm>
        </p:grpSpPr>
        <p:sp>
          <p:nvSpPr>
            <p:cNvPr id="30" name="타원 29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28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081257" y="3001010"/>
              <a:ext cx="3108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데이터베이스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ERD</a:t>
              </a:r>
              <a:endParaRPr lang="en-US" altLang="ko-KR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50975"/>
              </p:ext>
            </p:extLst>
          </p:nvPr>
        </p:nvGraphicFramePr>
        <p:xfrm>
          <a:off x="385762" y="1000954"/>
          <a:ext cx="11420476" cy="54955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9468"/>
                <a:gridCol w="4820504"/>
                <a:gridCol w="4820504"/>
              </a:tblGrid>
              <a:tr h="58829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  Object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5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유저 </a:t>
                      </a:r>
                      <a:r>
                        <a:rPr lang="en-US" altLang="ko-KR" sz="1200" dirty="0" smtClean="0"/>
                        <a:t>(TB_USER)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유저 운동 스케줄 </a:t>
                      </a:r>
                      <a:r>
                        <a:rPr lang="en-US" altLang="ko-KR" sz="1200" dirty="0" smtClean="0"/>
                        <a:t>(TB_MYPAGE_SCHEDULE)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</a:t>
                      </a:r>
                      <a:r>
                        <a:rPr lang="en-US" altLang="ko-KR" sz="1200" dirty="0" smtClean="0"/>
                        <a:t>(TB_GYM)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스케줄 </a:t>
                      </a:r>
                      <a:r>
                        <a:rPr lang="en-US" altLang="ko-KR" sz="1200" dirty="0" smtClean="0"/>
                        <a:t>(TB_GYM_SCHEDULE)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후기 </a:t>
                      </a:r>
                      <a:r>
                        <a:rPr lang="en-US" altLang="ko-KR" sz="1200" dirty="0" smtClean="0"/>
                        <a:t>(TB_GYM_COMMENT)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운동법 동영상 </a:t>
                      </a:r>
                      <a:r>
                        <a:rPr lang="en-US" altLang="ko-KR" sz="1200" dirty="0" smtClean="0"/>
                        <a:t>(TB_VIDEO_BOARD)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운동법 동영상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(TB_VB_COMMENT)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운동모임 게시판 </a:t>
                      </a:r>
                      <a:r>
                        <a:rPr lang="en-US" altLang="ko-KR" sz="1200" dirty="0" smtClean="0"/>
                        <a:t>(TB_MEETING_BOARD)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운동모임 게시판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(TB_MB_COMMENT)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운동후기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en-US" altLang="ko-KR" sz="1200" dirty="0" smtClean="0"/>
                        <a:t>(TB_COM_BOARD)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운동후기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(TB_CB_COMMENT)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err="1" smtClean="0"/>
                        <a:t>문의글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(TB_QNA)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관심 있는 운동법 </a:t>
                      </a:r>
                      <a:r>
                        <a:rPr lang="en-US" altLang="ko-KR" sz="1200" dirty="0" smtClean="0"/>
                        <a:t>(TB_LIKE)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Sequence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유저 </a:t>
                      </a:r>
                      <a:r>
                        <a:rPr lang="en-US" altLang="ko-KR" sz="1200" dirty="0" smtClean="0"/>
                        <a:t>(USER_SEQ)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유저 운동 스케줄 </a:t>
                      </a:r>
                      <a:r>
                        <a:rPr lang="en-US" altLang="ko-KR" sz="1200" dirty="0" smtClean="0"/>
                        <a:t>(MS_SEQ)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</a:t>
                      </a:r>
                      <a:r>
                        <a:rPr lang="en-US" altLang="ko-KR" sz="1200" dirty="0" smtClean="0"/>
                        <a:t>(GYM_SEQ)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스케줄 </a:t>
                      </a:r>
                      <a:r>
                        <a:rPr lang="en-US" altLang="ko-KR" sz="1200" dirty="0" smtClean="0"/>
                        <a:t>(GS_SEQ)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헬스장 후기 </a:t>
                      </a:r>
                      <a:r>
                        <a:rPr lang="en-US" altLang="ko-KR" sz="1200" dirty="0" smtClean="0"/>
                        <a:t>(GC_SEQ)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운동법 동영상 </a:t>
                      </a:r>
                      <a:r>
                        <a:rPr lang="en-US" altLang="ko-KR" sz="1200" dirty="0" smtClean="0"/>
                        <a:t>(VB_SEQ)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HE정고딕130" panose="02020603020101020101" pitchFamily="18" charset="-127"/>
                        <a:buChar char=" "/>
                        <a:tabLst/>
                        <a:defRPr/>
                      </a:pPr>
                      <a:r>
                        <a:rPr lang="ko-KR" altLang="en-US" sz="1200" dirty="0" smtClean="0"/>
                        <a:t>운동법 동영상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(VBC_SEQ)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운동모임 게시판 </a:t>
                      </a:r>
                      <a:r>
                        <a:rPr lang="en-US" altLang="ko-KR" sz="1200" dirty="0" smtClean="0"/>
                        <a:t>(MB_SEQ)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운동모임 게시판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(MBC_SEQ)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운동후기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en-US" altLang="ko-KR" sz="1200" dirty="0" smtClean="0"/>
                        <a:t>(CB_SEQ)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커뮤니티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운동후기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(CBC_SEQ)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err="1" smtClean="0"/>
                        <a:t>문의글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(QNA_SEQ)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Procedure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THE정고딕130" panose="02020603020101020101" pitchFamily="18" charset="-127"/>
                        <a:buChar char=" "/>
                      </a:pPr>
                      <a:r>
                        <a:rPr lang="ko-KR" altLang="en-US" sz="1200" dirty="0" smtClean="0"/>
                        <a:t>회원 탈퇴 </a:t>
                      </a:r>
                      <a:r>
                        <a:rPr lang="en-US" altLang="ko-KR" sz="1200" dirty="0" smtClean="0"/>
                        <a:t>(DEL_USER_PROCEDURE)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ctr" latinLnBrk="1">
                        <a:buFont typeface="THE정고딕130" panose="02020603020101020101" pitchFamily="18" charset="-127"/>
                        <a:buChar char="-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5762" y="1000954"/>
            <a:ext cx="11420476" cy="54955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CREATE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fitnessground IDENTIFIED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BY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fitnessground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GRANT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CONNECT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RESOURCE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DBA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TO fitnessground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GRANT ADVISOR TO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fitnessground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GRANT ADMINISTER SQL TUNING SET TO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fitnessground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GRANT SELECT ANY DICTIONARY TO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fitnessground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새 계정 생성 및 권한 부여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0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TB_USER(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CONSTRAINT PK_USER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EMAIL VARCHAR2(30)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PWD VARCHAR2(30)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NAME VARCHAR2(30)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NICKNAME VARCHAR2(30)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PHONE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USER_LEVEL NUMBER DEFAULT 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DELETE_DATE DATE DEFAULT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TMPPWD_TF NUMBER DEFAULT 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);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4621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유저 테이블 생성 </a:t>
            </a:r>
            <a:r>
              <a:rPr lang="en-US" altLang="ko-KR" sz="2400" b="1" dirty="0" smtClean="0">
                <a:latin typeface="+mj-ea"/>
                <a:ea typeface="+mj-ea"/>
              </a:rPr>
              <a:t>(TB_USER)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6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TB_MYPAGE_SCHEDULE(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S_NO NUMBER CONSTRAINT PK_MS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V_NO NUMBER,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UPLOAD_DATE DATE NOT NULL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TB_MYPAGE_SCHEDULE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FK1_MS FOREIGN KEY(V_NO) REFERENCES TB_VIDEO_BOARD;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TB_MYPAGE_SCHEDULE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FK2_MS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793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유저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운동 스케줄 테이블 </a:t>
            </a:r>
            <a:r>
              <a:rPr lang="en-US" altLang="ko-KR" sz="2400" b="1" dirty="0" smtClean="0">
                <a:latin typeface="+mj-ea"/>
                <a:ea typeface="+mj-ea"/>
              </a:rPr>
              <a:t>(TB_MYPAGE_SCHEDULE)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21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479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헬스장 테이블 생성 </a:t>
            </a:r>
            <a:r>
              <a:rPr lang="en-US" altLang="ko-KR" sz="2400" b="1" dirty="0" smtClean="0">
                <a:latin typeface="+mj-ea"/>
                <a:ea typeface="+mj-ea"/>
              </a:rPr>
              <a:t>(TB_GYM)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168" y="5814310"/>
            <a:ext cx="11417664" cy="605945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</a:t>
            </a:r>
            <a:r>
              <a:rPr lang="en-US" altLang="ko-KR" sz="1600" dirty="0" smtClean="0">
                <a:solidFill>
                  <a:schemeClr val="tx1"/>
                </a:solidFill>
              </a:rPr>
              <a:t>TB_GYM </a:t>
            </a:r>
            <a:r>
              <a:rPr lang="en-US" altLang="ko-KR" sz="1600" dirty="0">
                <a:solidFill>
                  <a:schemeClr val="tx1"/>
                </a:solidFill>
              </a:rPr>
              <a:t>ADD CONSTRAINT FK1_GYM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7168" y="1721796"/>
            <a:ext cx="11417664" cy="3993204"/>
            <a:chOff x="387168" y="1721796"/>
            <a:chExt cx="11417664" cy="3993204"/>
          </a:xfrm>
        </p:grpSpPr>
        <p:grpSp>
          <p:nvGrpSpPr>
            <p:cNvPr id="2" name="그룹 1"/>
            <p:cNvGrpSpPr/>
            <p:nvPr/>
          </p:nvGrpSpPr>
          <p:grpSpPr>
            <a:xfrm>
              <a:off x="387168" y="1721796"/>
              <a:ext cx="11417664" cy="3993204"/>
              <a:chOff x="447261" y="1721796"/>
              <a:chExt cx="11417664" cy="399320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447261" y="1721796"/>
                <a:ext cx="6192078" cy="3993204"/>
              </a:xfrm>
              <a:prstGeom prst="roundRect">
                <a:avLst>
                  <a:gd name="adj" fmla="val 6729"/>
                </a:avLst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CREATE TABLE TB_GYM(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GYM_NO NUMBER CONSTRAINT PK_GYM PRIMARY KEY,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GYM_NAME VARCHAR2(30)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ORIGINAL_IMAGE VARCHAR2(4000),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RENAME_IMAGE VARCHAR2(4000),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OP_TIME VARCHAR2(100)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TEL NUMBER NOT NULL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6778487" y="1721796"/>
                <a:ext cx="5086438" cy="3993204"/>
              </a:xfrm>
              <a:prstGeom prst="roundRect">
                <a:avLst>
                  <a:gd name="adj" fmla="val 6729"/>
                </a:avLst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PHONE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NUMBER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PRICE VARCHAR2(500),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CATEGORY VARCHAR2(100)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DESCRIPTION VARCHAR(4000),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LOCATION VARCHAR2(100)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USER_NO NUMBER NOT NULL,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 DELETE_DATE DATE DEFAULT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</a:rPr>
                  <a:t>);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6579246" y="2008867"/>
              <a:ext cx="139148" cy="3419061"/>
            </a:xfrm>
            <a:prstGeom prst="roundRect">
              <a:avLst>
                <a:gd name="adj" fmla="val 6729"/>
              </a:avLst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0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CREATE </a:t>
            </a:r>
            <a:r>
              <a:rPr lang="en-US" altLang="ko-KR" sz="1600" dirty="0">
                <a:solidFill>
                  <a:schemeClr val="tx1"/>
                </a:solidFill>
              </a:rPr>
              <a:t>TABLE TB_GYM_SCHEDULE(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GS_NO NUMBER CONSTRAINT PK_GS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GYM_NO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DAY_TIME DATE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TITLE VARCHAR2(20) NOT NULL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</a:t>
            </a:r>
            <a:r>
              <a:rPr lang="en-US" altLang="ko-KR" sz="1600" dirty="0" smtClean="0">
                <a:solidFill>
                  <a:schemeClr val="tx1"/>
                </a:solidFill>
              </a:rPr>
              <a:t>TB_GYM_SCHEDULE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ADD CONSTRAINT FK1_GS FOREIGN KEY(GYM_NO) REFERENCES TB_GYM;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6928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헬스장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스케줄 테이블 </a:t>
            </a:r>
            <a:r>
              <a:rPr lang="en-US" altLang="ko-KR" sz="2400" b="1" dirty="0" smtClean="0">
                <a:latin typeface="+mj-ea"/>
                <a:ea typeface="+mj-ea"/>
              </a:rPr>
              <a:t>(TB_GYM_SCHEDULE)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1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TB_GYM_COMMENT(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GC_NO NUMBER CONSTRAINT PK_GC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GYM_NO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VARCHAR2(1000)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RATING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ORIGINAL_IMAGE VARCHAR2(4000),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RENAME_IMAGE VARCHAR2(4000)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TB_GYM_COMMENT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FK1_GC FOREIGN KEY(GYM_NO) REFERENCES TB_GYM;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6564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헬스장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후기 테이블 </a:t>
            </a:r>
            <a:r>
              <a:rPr lang="en-US" altLang="ko-KR" sz="2400" b="1" dirty="0" smtClean="0">
                <a:latin typeface="+mj-ea"/>
                <a:ea typeface="+mj-ea"/>
              </a:rPr>
              <a:t>(TB_GYM_COMMENT)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04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TB_VIDEO_BOARD(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V_NO NUMBER CONSTRAINT PK_VB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TITLE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VARCHAR2(4000)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CATEGORY1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CATEGORY2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URL VARCHAR2(4000)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READCOUNT NUMBER DEFAULT 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);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6688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운동법 동영상 테이블 </a:t>
            </a:r>
            <a:r>
              <a:rPr lang="en-US" altLang="ko-KR" sz="2400" b="1" dirty="0" smtClean="0">
                <a:latin typeface="+mj-ea"/>
                <a:ea typeface="+mj-ea"/>
              </a:rPr>
              <a:t>(TB_VIDEO_BOARD)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TB_VB_COMMENT(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VB_NO NUMBER CONSTRAINT PK_VBC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V_NO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VARCHAR2(1000)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REPLY_DATE DATE DEFAULT SYSDATE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TB_VB_COMMENT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FK1_VBC FOREIGN KEY(V_NO) REFERENCES TB_VIDEO_BOARD;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TB_VB_COMMENT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FK2_VBC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732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운동법 동영상 </a:t>
            </a:r>
            <a:r>
              <a:rPr lang="ko-KR" altLang="en-US" sz="2400" b="1" dirty="0" err="1" smtClean="0">
                <a:latin typeface="+mj-ea"/>
                <a:ea typeface="+mj-ea"/>
              </a:rPr>
              <a:t>댓글</a:t>
            </a:r>
            <a:r>
              <a:rPr lang="ko-KR" altLang="en-US" sz="2400" b="1" dirty="0" smtClean="0">
                <a:latin typeface="+mj-ea"/>
                <a:ea typeface="+mj-ea"/>
              </a:rPr>
              <a:t> 테이블 </a:t>
            </a:r>
            <a:r>
              <a:rPr lang="en-US" altLang="ko-KR" sz="2400" b="1" dirty="0" smtClean="0">
                <a:latin typeface="+mj-ea"/>
                <a:ea typeface="+mj-ea"/>
              </a:rPr>
              <a:t>(TB_VB_COMMENT)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19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TB_MEETING_BOARD(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MB_NO NUMBER CONSTRAINT PK_MB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TITLE VARCHAR2(200)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VARCHAR2(4000)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MEETING_DATE DATE,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UPLOAD_DATE DATE DEFAULT SYSDATE,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READCOUNT NUMBER DEFAULT 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TB_MEETING_BOARD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FK1_MB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874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커뮤니티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운동모임</a:t>
            </a:r>
            <a:r>
              <a:rPr lang="en-US" altLang="ko-KR" sz="2400" b="1" dirty="0" smtClean="0">
                <a:latin typeface="+mj-ea"/>
                <a:ea typeface="+mj-ea"/>
              </a:rPr>
              <a:t>) </a:t>
            </a:r>
            <a:r>
              <a:rPr lang="ko-KR" altLang="en-US" sz="2400" b="1" dirty="0" smtClean="0">
                <a:latin typeface="+mj-ea"/>
                <a:ea typeface="+mj-ea"/>
              </a:rPr>
              <a:t>게시판 테이블 </a:t>
            </a:r>
            <a:r>
              <a:rPr lang="en-US" altLang="ko-KR" sz="2400" b="1" dirty="0" smtClean="0">
                <a:latin typeface="+mj-ea"/>
                <a:ea typeface="+mj-ea"/>
              </a:rPr>
              <a:t>(TB_MEETING_BOARD)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4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2989299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개념적 개체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5" name="Picture 4" descr="C:\Users\DongKyun\Desktop\KH정보교육원\파이널프로젝트\개념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6" y="754685"/>
            <a:ext cx="11731627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TB_MB_COMMENT(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MBC_NO NUMBER CONSTRAINT PK_MBC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MB_NO NUMBER NOT NULL,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VARCHAR2(1000)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REPLY_DATE DATE DEFAULT SYSDATE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TB_MB_COMMENT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FK1_MBC FOREIGN KEY(MB_NO) REFERENCES TB_MEETING_BOARD;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TB_MB_COMMENT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FK2_MBC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9019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커뮤니티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운동모임</a:t>
            </a:r>
            <a:r>
              <a:rPr lang="en-US" altLang="ko-KR" sz="2400" b="1" dirty="0" smtClean="0">
                <a:latin typeface="+mj-ea"/>
                <a:ea typeface="+mj-ea"/>
              </a:rPr>
              <a:t>) </a:t>
            </a:r>
            <a:r>
              <a:rPr lang="ko-KR" altLang="en-US" sz="2400" b="1" dirty="0" smtClean="0">
                <a:latin typeface="+mj-ea"/>
                <a:ea typeface="+mj-ea"/>
              </a:rPr>
              <a:t>게시판 </a:t>
            </a:r>
            <a:r>
              <a:rPr lang="ko-KR" altLang="en-US" sz="2400" b="1" dirty="0" err="1" smtClean="0">
                <a:latin typeface="+mj-ea"/>
                <a:ea typeface="+mj-ea"/>
              </a:rPr>
              <a:t>댓글</a:t>
            </a:r>
            <a:r>
              <a:rPr lang="ko-KR" altLang="en-US" sz="2400" b="1" dirty="0" smtClean="0">
                <a:latin typeface="+mj-ea"/>
                <a:ea typeface="+mj-ea"/>
              </a:rPr>
              <a:t> 테이블 </a:t>
            </a:r>
            <a:r>
              <a:rPr lang="en-US" altLang="ko-KR" sz="2400" b="1" dirty="0" smtClean="0">
                <a:latin typeface="+mj-ea"/>
                <a:ea typeface="+mj-ea"/>
              </a:rPr>
              <a:t>(TB_MB_COMMENT)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9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TB_COM_BOARD(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CB_NO NUMBER CONSTRAINT PK_CB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TITLE VARCHAR2(200)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VARCHAR2(4000)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BOARD_PROPERTY NUMBER,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UPLOAD_DATE DATE DEFAULT SYSDATE,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READCOUNT NUMBER DEFAULT 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TB_COM_BOARD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FK1_CB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900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커뮤니티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운동후기</a:t>
            </a:r>
            <a:r>
              <a:rPr lang="en-US" altLang="ko-KR" sz="2400" b="1" dirty="0" smtClean="0">
                <a:latin typeface="+mj-ea"/>
                <a:ea typeface="+mj-ea"/>
              </a:rPr>
              <a:t>&amp;</a:t>
            </a:r>
            <a:r>
              <a:rPr lang="en-US" altLang="ko-KR" sz="2400" b="1" dirty="0" err="1" smtClean="0">
                <a:latin typeface="+mj-ea"/>
                <a:ea typeface="+mj-ea"/>
              </a:rPr>
              <a:t>QnA</a:t>
            </a:r>
            <a:r>
              <a:rPr lang="en-US" altLang="ko-KR" sz="2400" b="1" dirty="0" smtClean="0">
                <a:latin typeface="+mj-ea"/>
                <a:ea typeface="+mj-ea"/>
              </a:rPr>
              <a:t>) </a:t>
            </a:r>
            <a:r>
              <a:rPr lang="ko-KR" altLang="en-US" sz="2400" b="1" dirty="0" smtClean="0">
                <a:latin typeface="+mj-ea"/>
                <a:ea typeface="+mj-ea"/>
              </a:rPr>
              <a:t>게시판 테이블 </a:t>
            </a:r>
            <a:r>
              <a:rPr lang="en-US" altLang="ko-KR" sz="2400" b="1" dirty="0" smtClean="0">
                <a:latin typeface="+mj-ea"/>
                <a:ea typeface="+mj-ea"/>
              </a:rPr>
              <a:t>(TB_COM_BOARD)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88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TB_CB_COMMENT(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CBC_NO NUMBER CONSTRAINT PK_CBC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CB_NO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VARCHAR2(1000)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REPLY_DATE DATE DEFAULT SYSDATE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TB_CB_COMMENT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FK1_CBC FOREIGN KEY(CB_NO) REFERENCES TB_COM_BOARD;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TB_CB_COMMENT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FK2_CBC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10021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커뮤니티</a:t>
            </a:r>
            <a:r>
              <a:rPr lang="en-US" altLang="ko-KR" sz="2400" b="1" dirty="0" smtClean="0"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atin typeface="+mj-ea"/>
                <a:ea typeface="+mj-ea"/>
              </a:rPr>
              <a:t>운동후기</a:t>
            </a:r>
            <a:r>
              <a:rPr lang="en-US" altLang="ko-KR" sz="2400" b="1" dirty="0" smtClean="0">
                <a:latin typeface="+mj-ea"/>
                <a:ea typeface="+mj-ea"/>
              </a:rPr>
              <a:t>&amp;</a:t>
            </a:r>
            <a:r>
              <a:rPr lang="en-US" altLang="ko-KR" sz="2400" b="1" dirty="0" err="1" smtClean="0">
                <a:latin typeface="+mj-ea"/>
                <a:ea typeface="+mj-ea"/>
              </a:rPr>
              <a:t>QnA</a:t>
            </a:r>
            <a:r>
              <a:rPr lang="en-US" altLang="ko-KR" sz="2400" b="1" dirty="0" smtClean="0">
                <a:latin typeface="+mj-ea"/>
                <a:ea typeface="+mj-ea"/>
              </a:rPr>
              <a:t>) </a:t>
            </a:r>
            <a:r>
              <a:rPr lang="ko-KR" altLang="en-US" sz="2400" b="1" dirty="0" smtClean="0">
                <a:latin typeface="+mj-ea"/>
                <a:ea typeface="+mj-ea"/>
              </a:rPr>
              <a:t>게시판 </a:t>
            </a:r>
            <a:r>
              <a:rPr lang="ko-KR" altLang="en-US" sz="2400" b="1" dirty="0" err="1" smtClean="0">
                <a:latin typeface="+mj-ea"/>
                <a:ea typeface="+mj-ea"/>
              </a:rPr>
              <a:t>댓글</a:t>
            </a:r>
            <a:r>
              <a:rPr lang="ko-KR" altLang="en-US" sz="2400" b="1" dirty="0" smtClean="0">
                <a:latin typeface="+mj-ea"/>
                <a:ea typeface="+mj-ea"/>
              </a:rPr>
              <a:t> 테이블 </a:t>
            </a:r>
            <a:r>
              <a:rPr lang="en-US" altLang="ko-KR" sz="2400" b="1" dirty="0" smtClean="0">
                <a:latin typeface="+mj-ea"/>
                <a:ea typeface="+mj-ea"/>
              </a:rPr>
              <a:t>(TB_CB_COMMENT)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4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5616525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TB_QNA(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Q_NO NUMBER CONSTRAINT PK_Q PRIMARY KEY,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SENDER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RECEIVER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TITLE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CONTENT VARCHAR2(4000)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ORIGINAL_FILENAME VARCHAR2(4000),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RENAME_FILENAME VARCHAR2(4000),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WRITE_DATE DATE DEFAULT SYSDATE,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Q_LEVEL NUMBER DEFAULT 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REF_NO NUMBER NOT NULL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);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latin typeface="+mj-ea"/>
                <a:ea typeface="+mj-ea"/>
              </a:rPr>
              <a:t>문의글</a:t>
            </a:r>
            <a:r>
              <a:rPr lang="ko-KR" altLang="en-US" sz="2400" b="1" dirty="0" smtClean="0">
                <a:latin typeface="+mj-ea"/>
                <a:ea typeface="+mj-ea"/>
              </a:rPr>
              <a:t> 테이블 </a:t>
            </a:r>
            <a:r>
              <a:rPr lang="en-US" altLang="ko-KR" sz="2400" b="1" dirty="0" smtClean="0">
                <a:latin typeface="+mj-ea"/>
                <a:ea typeface="+mj-ea"/>
              </a:rPr>
              <a:t>(TB_QNA)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9643" y="1721795"/>
            <a:ext cx="479820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TB_QNA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FK1_Q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FOREIGN KEY(SENDER</a:t>
            </a:r>
            <a:r>
              <a:rPr lang="en-US" altLang="ko-KR" sz="1600" dirty="0">
                <a:solidFill>
                  <a:schemeClr val="tx1"/>
                </a:solidFill>
              </a:rPr>
              <a:t>) REFERENCES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TB_USER(USER_NO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TB_QNA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FK2_Q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FOREIGN </a:t>
            </a:r>
            <a:r>
              <a:rPr lang="en-US" altLang="ko-KR" sz="1600" dirty="0">
                <a:solidFill>
                  <a:schemeClr val="tx1"/>
                </a:solidFill>
              </a:rPr>
              <a:t>KEY(RECEIVER) REFERENCES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TB_USER(USER_NO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TB_QNA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FK3_Q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FOREIGN </a:t>
            </a:r>
            <a:r>
              <a:rPr lang="en-US" altLang="ko-KR" sz="1600" dirty="0">
                <a:solidFill>
                  <a:schemeClr val="tx1"/>
                </a:solidFill>
              </a:rPr>
              <a:t>KEY(REF_NO) REFERENCES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TB_QNA(Q_NO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04153" y="1721796"/>
            <a:ext cx="1058369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CREATE TABLE TB_LIKE(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V_NO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USER_NO NUMBER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CATEGORY1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CATEGORY2 VARCHAR2(100) NOT NULL,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LIKE_DATE DATE DEFAULT SYSDATE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TB_LIKE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FK1_L FOREIGN KEY(V_NO) REFERENCES TB_VIDEO_BOARD;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ALTER TABLE TB_LIKE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ADD CONSTRAINT FK2_L FOREIGN KEY(USER_NO) REFERENCES TB_USER;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153" y="1160821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latin typeface="+mj-ea"/>
                <a:ea typeface="+mj-ea"/>
              </a:rPr>
              <a:t> 관심 있는 운동법 테이블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16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589787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기능별 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4154" y="3964414"/>
            <a:ext cx="5536262" cy="245583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CREATE </a:t>
            </a:r>
            <a:r>
              <a:rPr lang="en-US" altLang="ko-KR" sz="1400" dirty="0" smtClean="0">
                <a:solidFill>
                  <a:schemeClr val="tx1"/>
                </a:solidFill>
              </a:rPr>
              <a:t>PROCEDURE </a:t>
            </a:r>
            <a:r>
              <a:rPr lang="en-US" altLang="ko-KR" sz="1400" dirty="0" smtClean="0">
                <a:solidFill>
                  <a:schemeClr val="tx1"/>
                </a:solidFill>
              </a:rPr>
              <a:t>DEL_USER_PROCEDURE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BEGIN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DELETE FROM TB_USER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WHERE DELETE_DATE = SYSDATE;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COMMIT;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END;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4153" y="1160821"/>
            <a:ext cx="4411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시퀀스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동일한 </a:t>
            </a:r>
            <a:r>
              <a:rPr lang="en-US" altLang="ko-KR" sz="1400" b="1" dirty="0" smtClean="0">
                <a:latin typeface="+mj-ea"/>
                <a:ea typeface="+mj-ea"/>
              </a:rPr>
              <a:t>SQL</a:t>
            </a:r>
            <a:r>
              <a:rPr lang="ko-KR" altLang="en-US" sz="1400" b="1" dirty="0" smtClean="0">
                <a:latin typeface="+mj-ea"/>
                <a:ea typeface="+mj-ea"/>
              </a:rPr>
              <a:t>문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atin typeface="+mj-ea"/>
                <a:ea typeface="+mj-ea"/>
              </a:rPr>
              <a:t>시퀀스명만 달라짐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68219" y="1721794"/>
            <a:ext cx="4712084" cy="4698459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71288" y="1160821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latin typeface="+mj-ea"/>
                <a:ea typeface="+mj-ea"/>
              </a:rPr>
              <a:t>잡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71288" y="6042713"/>
            <a:ext cx="4709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atin typeface="+mj-lt"/>
              </a:rPr>
              <a:t>매일 </a:t>
            </a:r>
            <a:r>
              <a:rPr lang="en-US" altLang="ko-KR" sz="1200" dirty="0" smtClean="0">
                <a:latin typeface="+mj-lt"/>
              </a:rPr>
              <a:t>AM 5:00 DEL_MEMBER_PROCEDURE </a:t>
            </a:r>
            <a:r>
              <a:rPr lang="ko-KR" altLang="en-US" sz="1200" dirty="0" smtClean="0">
                <a:latin typeface="+mj-lt"/>
              </a:rPr>
              <a:t>프로시저 실행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71546" y="1826299"/>
            <a:ext cx="430064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J_NO NUMBER;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DBMS_JOB.SUBMIT 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J_NO,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'DEL_USER_PROCEDURE</a:t>
            </a:r>
            <a:r>
              <a:rPr lang="en-US" altLang="ko-KR" sz="1600" dirty="0"/>
              <a:t>;',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SYSDATE,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‘</a:t>
            </a:r>
            <a:r>
              <a:rPr lang="en-US" altLang="ko-KR" sz="1600" dirty="0" smtClean="0"/>
              <a:t>TRUNC(SYSDATE + 1) </a:t>
            </a:r>
            <a:r>
              <a:rPr lang="en-US" altLang="ko-KR" sz="1600" dirty="0"/>
              <a:t>+ 5 / 24',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FALSE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END;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4153" y="3433738"/>
            <a:ext cx="557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회원 탈퇴 프로시저 </a:t>
            </a:r>
            <a:r>
              <a:rPr lang="en-US" altLang="ko-KR" sz="1400" b="1" dirty="0" smtClean="0">
                <a:latin typeface="+mj-ea"/>
                <a:ea typeface="+mj-ea"/>
              </a:rPr>
              <a:t>(DEL_USER_PROCEDURE)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4154" y="1717092"/>
            <a:ext cx="5536262" cy="1491934"/>
          </a:xfrm>
          <a:prstGeom prst="roundRect">
            <a:avLst>
              <a:gd name="adj" fmla="val 6729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CREATE SEQUENCE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</a:rPr>
              <a:t>SEQ_NAME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START WITH 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INCREMENT </a:t>
            </a:r>
            <a:r>
              <a:rPr lang="en-US" altLang="ko-KR" sz="1400" dirty="0">
                <a:solidFill>
                  <a:schemeClr val="tx1"/>
                </a:solidFill>
              </a:rPr>
              <a:t>BY 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MAXVALUE 99999;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9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DongKyun\Desktop\KH정보교육원\파이널프로젝트\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2989299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논리적 개체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pic>
        <p:nvPicPr>
          <p:cNvPr id="7" name="Picture 3" descr="C:\Users\DongKyun\Desktop\KH정보교육원\파이널프로젝트\물리관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754685"/>
            <a:ext cx="11731625" cy="59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2989299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물리적 개체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3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685586" y="3135856"/>
            <a:ext cx="2801455" cy="564832"/>
            <a:chOff x="4315937" y="2980214"/>
            <a:chExt cx="2801455" cy="564832"/>
          </a:xfrm>
        </p:grpSpPr>
        <p:sp>
          <p:nvSpPr>
            <p:cNvPr id="7" name="타원 6"/>
            <p:cNvSpPr/>
            <p:nvPr/>
          </p:nvSpPr>
          <p:spPr>
            <a:xfrm>
              <a:off x="4315937" y="2980214"/>
              <a:ext cx="564832" cy="564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2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081257" y="3001010"/>
              <a:ext cx="2036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정규화 과정</a:t>
              </a:r>
              <a:endParaRPr lang="en-US" altLang="ko-KR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94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역정규화하여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pic>
        <p:nvPicPr>
          <p:cNvPr id="1026" name="Picture 2" descr="C:\Users\DongKyun\Documents\카카오톡 받은 파일\tb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4" y="2623820"/>
            <a:ext cx="264477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Kyun\Documents\카카오톡 받은 파일\유저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96844"/>
            <a:ext cx="5456237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429280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</a:t>
            </a:r>
            <a:r>
              <a:rPr lang="en-US" altLang="ko-KR" sz="24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-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TB_USER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261" y="1128253"/>
            <a:ext cx="11276013" cy="52630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50" y="2433320"/>
            <a:ext cx="234505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90" y="4617085"/>
            <a:ext cx="1014095" cy="1363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1E9BAF3A-BBD6-4111-B053-3C5882097A4F}"/>
              </a:ext>
            </a:extLst>
          </p:cNvPr>
          <p:cNvSpPr/>
          <p:nvPr/>
        </p:nvSpPr>
        <p:spPr>
          <a:xfrm>
            <a:off x="0" y="-11430"/>
            <a:ext cx="12192000" cy="6508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28492"/>
              </p:ext>
            </p:extLst>
          </p:nvPr>
        </p:nvGraphicFramePr>
        <p:xfrm>
          <a:off x="449261" y="1128253"/>
          <a:ext cx="11276013" cy="526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505"/>
                <a:gridCol w="6992508"/>
              </a:tblGrid>
              <a:tr h="62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정규화 후 테이블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5542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7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정규화하여 사용할 테이블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DongKyun\Documents\카카오톡 받은 파일\tb_g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2049462"/>
            <a:ext cx="2035175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ngKyun\Documents\카카오톡 받은 파일\헬스장 정규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2049462"/>
            <a:ext cx="5877499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495800" y="3274694"/>
            <a:ext cx="571500" cy="390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p14="http://schemas.microsoft.com/office/powerpoint/2010/main" id="{9179242E-EC74-4CD0-B793-9CFC06FB2FE0}"/>
              </a:ext>
            </a:extLst>
          </p:cNvPr>
          <p:cNvSpPr/>
          <p:nvPr/>
        </p:nvSpPr>
        <p:spPr>
          <a:xfrm>
            <a:off x="288921" y="83174"/>
            <a:ext cx="429280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과정</a:t>
            </a:r>
            <a:r>
              <a:rPr lang="en-US" altLang="ko-KR" sz="24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-</a:t>
            </a:r>
            <a:r>
              <a:rPr lang="en-US" altLang="ko-KR" sz="24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TB_GYM</a:t>
            </a:r>
            <a:endParaRPr lang="ko-KR" altLang="en-US" sz="12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993" y="1136809"/>
            <a:ext cx="11267281" cy="52544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Pages>47</Pages>
  <Words>2404</Words>
  <Characters>0</Characters>
  <Application>Microsoft Office PowerPoint</Application>
  <DocSecurity>0</DocSecurity>
  <PresentationFormat>와이드스크린</PresentationFormat>
  <Lines>0</Lines>
  <Paragraphs>958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THE정고딕130</vt:lpstr>
      <vt:lpstr>THE정고딕150</vt:lpstr>
      <vt:lpstr>Wingdings</vt:lpstr>
      <vt:lpstr>Arial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윤석진</cp:lastModifiedBy>
  <cp:revision>65</cp:revision>
  <dcterms:modified xsi:type="dcterms:W3CDTF">2017-11-24T08:07:33Z</dcterms:modified>
</cp:coreProperties>
</file>