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346224"/>
          <c:y val="0.0558011"/>
          <c:w val="0.960378"/>
          <c:h val="0.7678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단위: 억원</c:v>
                </c:pt>
              </c:strCache>
            </c:strRef>
          </c:tx>
          <c:spPr>
            <a:solidFill>
              <a:schemeClr val="accent6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100" u="none">
                    <a:solidFill>
                      <a:srgbClr val="404040"/>
                    </a:solidFill>
                    <a:latin typeface="맑은 고딕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-54.000000</c:v>
                </c:pt>
                <c:pt idx="1">
                  <c:v>-88.000000</c:v>
                </c:pt>
                <c:pt idx="2">
                  <c:v>-124.000000</c:v>
                </c:pt>
                <c:pt idx="3">
                  <c:v>-337.000000</c:v>
                </c:pt>
                <c:pt idx="4">
                  <c:v>-986.000000</c:v>
                </c:pt>
              </c:numCache>
            </c:numRef>
          </c:val>
        </c:ser>
        <c:gapWidth val="219"/>
        <c:overlap val="-27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88888"/>
            </a:solidFill>
            <a:prstDash val="solid"/>
            <a:miter lim="800000"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맑은 고딕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" sourceLinked="0"/>
        <c:majorTickMark val="none"/>
        <c:minorTickMark val="none"/>
        <c:tickLblPos val="none"/>
        <c:spPr>
          <a:ln w="12700" cap="flat">
            <a:noFill/>
            <a:prstDash val="solid"/>
            <a:miter lim="8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맑은 고딕"/>
              </a:defRPr>
            </a:pPr>
          </a:p>
        </c:txPr>
        <c:crossAx val="2094734552"/>
        <c:crosses val="autoZero"/>
        <c:crossBetween val="between"/>
        <c:majorUnit val="250"/>
        <c:minorUnit val="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396642"/>
          <c:y val="0.928393"/>
          <c:w val="0.252743"/>
          <c:h val="0.071607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맑은 고딕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Shape 2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Spring Security </a:t>
            </a:r>
            <a:r>
              <a:t>활용</a:t>
            </a:r>
          </a:p>
          <a:p>
            <a:pPr/>
            <a:r>
              <a:t>- </a:t>
            </a:r>
            <a:r>
              <a:t>비밀번호 암호화 저장</a:t>
            </a:r>
            <a:r>
              <a:t>: Opal</a:t>
            </a:r>
            <a:r>
              <a:t>에 가입한 이용자의 정보는 회원정보가 다른 이용자에게 탈취되지 않도록 안전하게 보관됩니다</a:t>
            </a:r>
            <a:r>
              <a:t>. </a:t>
            </a:r>
            <a:r>
              <a:t>전자정부 표준 프레임 워크로 활용되고 있는 </a:t>
            </a:r>
            <a:r>
              <a:t>Spring Security</a:t>
            </a:r>
            <a:r>
              <a:t>는 웹 보안 취약점에 대처할 수 있는 기술로 우리 </a:t>
            </a:r>
            <a:r>
              <a:t>Opal </a:t>
            </a:r>
            <a:r>
              <a:t>사용자에게 안전한 사이트 이용을 보장합니다</a:t>
            </a:r>
            <a:r>
              <a:t>.</a:t>
            </a:r>
          </a:p>
          <a:p>
            <a:pPr/>
          </a:p>
          <a:p>
            <a:pPr/>
            <a:r>
              <a:t>- </a:t>
            </a:r>
            <a:r>
              <a:t>사이트 이용 권한 부여 </a:t>
            </a:r>
            <a:r>
              <a:t>: </a:t>
            </a:r>
            <a:r>
              <a:t>고객</a:t>
            </a:r>
            <a:r>
              <a:t>, </a:t>
            </a:r>
            <a:r>
              <a:t>농부</a:t>
            </a:r>
            <a:r>
              <a:t>, </a:t>
            </a:r>
            <a:r>
              <a:t>관리자 </a:t>
            </a:r>
            <a:r>
              <a:t>3</a:t>
            </a:r>
            <a:r>
              <a:t>계층으로 이루어져 각각 이용할 수 있는 서비스가 정해져 있습니다</a:t>
            </a:r>
            <a:r>
              <a:t>. </a:t>
            </a:r>
            <a:r>
              <a:t>고객은 </a:t>
            </a:r>
            <a:r>
              <a:t>Opal </a:t>
            </a:r>
            <a:r>
              <a:t>서비스 내에 농산물 구매</a:t>
            </a:r>
            <a:r>
              <a:t>, </a:t>
            </a:r>
            <a:r>
              <a:t>농산물 정보에 접근할 수 있으며 농부는 농장 등록</a:t>
            </a:r>
            <a:r>
              <a:t>, </a:t>
            </a:r>
            <a:r>
              <a:t>농산품 등록</a:t>
            </a:r>
            <a:r>
              <a:t>, </a:t>
            </a:r>
            <a:r>
              <a:t>판매가 이루어질 수 있습니다</a:t>
            </a:r>
            <a:r>
              <a:t>. Opal </a:t>
            </a:r>
            <a:r>
              <a:t>서비스가 법인 사업자등록이 되었을 때</a:t>
            </a:r>
            <a:r>
              <a:t>, </a:t>
            </a:r>
            <a:r>
              <a:t>바로 이용 가능하도록 소스 코드 내에 작성되어 있습니다</a:t>
            </a:r>
            <a:r>
              <a:t>.(</a:t>
            </a:r>
            <a:r>
              <a:t>현재 비활성화</a:t>
            </a:r>
            <a:r>
              <a:t>) </a:t>
            </a:r>
            <a:r>
              <a:t>관리자는 </a:t>
            </a:r>
            <a:r>
              <a:t>admin</a:t>
            </a:r>
            <a:r>
              <a:t>으로 등록되어 회원관리</a:t>
            </a:r>
            <a:r>
              <a:t>, </a:t>
            </a:r>
            <a:r>
              <a:t>농산물 관리를 담당합니다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8" name="Shape 2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</a:t>
            </a:r>
            <a:r>
              <a:t>농산물 구매 마켓</a:t>
            </a:r>
          </a:p>
          <a:p>
            <a:pPr/>
            <a:r>
              <a:t> </a:t>
            </a:r>
            <a:r>
              <a:t>-</a:t>
            </a:r>
            <a:r>
              <a:t>페이지 개요와 의도</a:t>
            </a:r>
            <a:r>
              <a:t>: </a:t>
            </a:r>
            <a:r>
              <a:t>건강에 대한 </a:t>
            </a:r>
            <a:r>
              <a:t>58 </a:t>
            </a:r>
            <a:r>
              <a:t>세대 의 선호도를 반영해 </a:t>
            </a:r>
            <a:r>
              <a:t>, </a:t>
            </a:r>
            <a:r>
              <a:t>개인 질병분석에 따른 개인 건강 맞춤 농산물 구매 마켓 </a:t>
            </a:r>
          </a:p>
          <a:p>
            <a:pPr/>
          </a:p>
          <a:p>
            <a:pPr/>
            <a:r>
              <a:t> </a:t>
            </a:r>
            <a:r>
              <a:t>- </a:t>
            </a:r>
            <a:r>
              <a:t>기능 핵심 포인트 </a:t>
            </a:r>
            <a:r>
              <a:t>: </a:t>
            </a:r>
            <a:r>
              <a:t>단순 농산물 마켓이 아닌 </a:t>
            </a:r>
            <a:r>
              <a:t>, </a:t>
            </a:r>
            <a:r>
              <a:t>질병분석한 내용을 토대로  개인별 건강 정보에 해당하는 ‘개인 맞춤 ‘농산물 구매 페이지로  접근할 수 있음</a:t>
            </a:r>
          </a:p>
          <a:p>
            <a:pPr/>
            <a:r>
              <a:t>  </a:t>
            </a:r>
          </a:p>
          <a:p>
            <a:pPr/>
            <a:r>
              <a:t>2. </a:t>
            </a:r>
            <a:r>
              <a:t>농가별 페이지와 농가별 구매 마켓 </a:t>
            </a:r>
          </a:p>
          <a:p>
            <a:pPr/>
            <a:r>
              <a:t>- </a:t>
            </a:r>
            <a:r>
              <a:t>페이지 개요와 의도 </a:t>
            </a:r>
            <a:r>
              <a:t>: </a:t>
            </a:r>
            <a:r>
              <a:t>판매처가 협소하고 불확실 했던 소규모 농가의 어려움을 해결해주고 </a:t>
            </a:r>
            <a:r>
              <a:t>, </a:t>
            </a:r>
            <a:r>
              <a:t>이를 통해 한국 농가  활성화를 실현하는데 도움을 줄 수 있는</a:t>
            </a:r>
            <a:r>
              <a:t>, </a:t>
            </a:r>
          </a:p>
          <a:p>
            <a:pPr/>
            <a:r>
              <a:t>  </a:t>
            </a:r>
            <a:r>
              <a:t>한국 농촌을 위한 농가별 페이지와 농가별 판매의 장 </a:t>
            </a:r>
            <a:r>
              <a:t>. </a:t>
            </a:r>
          </a:p>
          <a:p>
            <a:pPr/>
          </a:p>
          <a:p>
            <a:pPr/>
          </a:p>
          <a:p>
            <a:pPr/>
            <a:r>
              <a:t>-</a:t>
            </a:r>
            <a:r>
              <a:t>기능 핵심 포인트 </a:t>
            </a:r>
            <a:r>
              <a:t>:  1. </a:t>
            </a:r>
            <a:r>
              <a:t>유기농</a:t>
            </a:r>
            <a:r>
              <a:t>, GAP </a:t>
            </a:r>
            <a:r>
              <a:t>인증을 받은 친환경</a:t>
            </a:r>
            <a:r>
              <a:t>, </a:t>
            </a:r>
            <a:r>
              <a:t>우수 농가의 경우 ‘인증 내용에 대한 공공 </a:t>
            </a:r>
            <a:r>
              <a:t>API</a:t>
            </a:r>
            <a:r>
              <a:t>를 기반으로 필터링’되어  </a:t>
            </a:r>
            <a:r>
              <a:t>, </a:t>
            </a:r>
            <a:r>
              <a:t>농가별 페이지에 ‘인증 마크 노출’됨</a:t>
            </a:r>
            <a:r>
              <a:t>. </a:t>
            </a:r>
          </a:p>
          <a:p>
            <a:pPr/>
          </a:p>
          <a:p>
            <a:pPr/>
            <a:r>
              <a:t>  </a:t>
            </a:r>
            <a:r>
              <a:t>유기농</a:t>
            </a:r>
            <a:r>
              <a:t>, GAP</a:t>
            </a:r>
            <a:r>
              <a:t>마크가  전면에 노출됨으로써 </a:t>
            </a:r>
          </a:p>
          <a:p>
            <a:pPr/>
            <a:r>
              <a:t>구매자</a:t>
            </a:r>
            <a:r>
              <a:t>(58</a:t>
            </a:r>
            <a:r>
              <a:t>세대</a:t>
            </a:r>
            <a:r>
              <a:t>) </a:t>
            </a:r>
            <a:r>
              <a:t>에게 고품질</a:t>
            </a:r>
            <a:r>
              <a:t>, </a:t>
            </a:r>
            <a:r>
              <a:t>친환경 이라는 인식을 확립 시킴으로써</a:t>
            </a:r>
            <a:r>
              <a:t>, </a:t>
            </a:r>
            <a:r>
              <a:t>구매 수요 증가를 통한 농촌 진흥 활성화에 더욱 기여할 수 있음 </a:t>
            </a:r>
            <a:r>
              <a:t>.</a:t>
            </a:r>
          </a:p>
          <a:p>
            <a:pPr/>
          </a:p>
          <a:p>
            <a:pPr/>
            <a:r>
              <a:t>2. </a:t>
            </a:r>
            <a:r>
              <a:t>농가별로도 제품 목록 보여짐 </a:t>
            </a:r>
          </a:p>
          <a:p>
            <a:pPr/>
          </a:p>
          <a:p>
            <a:pPr/>
            <a:r>
              <a:t>질병분석을 통한 개인 건강별 농산물 목록만이 아닌</a:t>
            </a:r>
            <a:r>
              <a:t>, </a:t>
            </a:r>
            <a:r>
              <a:t>농가별 제품 목록도 보여주게 됨으로써 농가들에겐 자신의 농산물을 체크하고 관리하는데 도움을 줄 수 있고</a:t>
            </a:r>
            <a:r>
              <a:t>, </a:t>
            </a:r>
            <a:r>
              <a:t>구매자들에겐     자신이 선호하는 농가의 제품들을 일목요연하게 볼 수 있음 </a:t>
            </a:r>
          </a:p>
          <a:p>
            <a:pPr/>
          </a:p>
          <a:p>
            <a:pPr/>
          </a:p>
          <a:p>
            <a:pPr/>
            <a:r>
              <a:t>3. </a:t>
            </a:r>
            <a:r>
              <a:t>장바구니</a:t>
            </a:r>
          </a:p>
          <a:p>
            <a:pPr/>
            <a:r>
              <a:t> 얜 그냥 정상적으로 담기고</a:t>
            </a:r>
            <a:r>
              <a:t>,  </a:t>
            </a:r>
            <a:r>
              <a:t>삭제되는 거 보여주면 될 듯 </a:t>
            </a:r>
          </a:p>
          <a:p>
            <a:pPr/>
          </a:p>
          <a:p>
            <a:pPr/>
            <a:r>
              <a:t>4. </a:t>
            </a:r>
            <a:r>
              <a:t>결제 페이지 </a:t>
            </a:r>
          </a:p>
          <a:p>
            <a:pPr/>
            <a:r>
              <a:t> 제품을 선택하고</a:t>
            </a:r>
            <a:r>
              <a:t>, </a:t>
            </a:r>
            <a:r>
              <a:t>장바구니에 담아 결제 까지 가능 흐름이 원할 하게 이루어 진다는 걸 보여주면 될 듯 </a:t>
            </a:r>
          </a:p>
          <a:p>
            <a:pPr/>
          </a:p>
          <a:p>
            <a:pPr/>
            <a:r>
              <a:t>—————————/</a:t>
            </a:r>
          </a:p>
          <a:p>
            <a:pPr/>
          </a:p>
          <a:p>
            <a:pPr/>
          </a:p>
          <a:p>
            <a:pPr/>
          </a:p>
          <a:p>
            <a:pPr/>
            <a:r>
              <a:t>+ 4. </a:t>
            </a:r>
            <a:r>
              <a:t>마이 페이지 </a:t>
            </a:r>
          </a:p>
          <a:p>
            <a:pPr/>
            <a:r>
              <a:t>- </a:t>
            </a:r>
            <a:r>
              <a:t>회원정보 수정</a:t>
            </a:r>
            <a:r>
              <a:t>: </a:t>
            </a:r>
            <a:r>
              <a:t>정보 수정할 수 있는 마이 페이지가 존재하는 거 보여주면 될 듯</a:t>
            </a:r>
            <a:r>
              <a:t>(</a:t>
            </a:r>
            <a:r>
              <a:t>시간이 되면 정보 수정 시연해도 됨</a:t>
            </a:r>
            <a:r>
              <a:t>) </a:t>
            </a:r>
          </a:p>
          <a:p>
            <a:pPr/>
          </a:p>
          <a:p>
            <a:pPr/>
            <a:r>
              <a:t>- </a:t>
            </a:r>
            <a:r>
              <a:t>장바구니 페이지 </a:t>
            </a:r>
            <a:r>
              <a:t>: </a:t>
            </a:r>
            <a:r>
              <a:t>제품 선택 부터 가지 않아도 로그인된 상태에서 언제든 자신이 담은 목록들 확인 할 수 있다는 거 말해주면 될 듯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1" name="Shape 2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</a:t>
            </a:r>
            <a:r>
              <a:t>농산물 구매 마켓</a:t>
            </a:r>
          </a:p>
          <a:p>
            <a:pPr/>
            <a:r>
              <a:t> </a:t>
            </a:r>
            <a:r>
              <a:t>-</a:t>
            </a:r>
            <a:r>
              <a:t>페이지 개요와 의도</a:t>
            </a:r>
            <a:r>
              <a:t>: </a:t>
            </a:r>
            <a:r>
              <a:t>건강에 대한 </a:t>
            </a:r>
            <a:r>
              <a:t>58 </a:t>
            </a:r>
            <a:r>
              <a:t>세대 의 선호도를 반영해 </a:t>
            </a:r>
            <a:r>
              <a:t>, </a:t>
            </a:r>
            <a:r>
              <a:t>개인 질병분석에 따른 개인 건강 맞춤 농산물 구매 마켓 </a:t>
            </a:r>
          </a:p>
          <a:p>
            <a:pPr/>
          </a:p>
          <a:p>
            <a:pPr/>
            <a:r>
              <a:t> </a:t>
            </a:r>
            <a:r>
              <a:t>- </a:t>
            </a:r>
            <a:r>
              <a:t>기능 핵심 포인트 </a:t>
            </a:r>
            <a:r>
              <a:t>: </a:t>
            </a:r>
            <a:r>
              <a:t>단순 농산물 마켓이 아닌 </a:t>
            </a:r>
            <a:r>
              <a:t>, </a:t>
            </a:r>
            <a:r>
              <a:t>질병분석한 내용을 토대로  개인별 건강 정보에 해당하는 ‘개인 맞춤 ‘농산물 구매 페이지로  접근할 수 있음</a:t>
            </a:r>
          </a:p>
          <a:p>
            <a:pPr/>
            <a:r>
              <a:t>  </a:t>
            </a:r>
          </a:p>
          <a:p>
            <a:pPr/>
            <a:r>
              <a:t>2. </a:t>
            </a:r>
            <a:r>
              <a:t>농가별 페이지와 농가별 구매 마켓 </a:t>
            </a:r>
          </a:p>
          <a:p>
            <a:pPr/>
            <a:r>
              <a:t>- </a:t>
            </a:r>
            <a:r>
              <a:t>페이지 개요와 의도 </a:t>
            </a:r>
            <a:r>
              <a:t>: </a:t>
            </a:r>
            <a:r>
              <a:t>판매처가 협소하고 불확실 했던 소규모 농가의 어려움을 해결해주고 </a:t>
            </a:r>
            <a:r>
              <a:t>, </a:t>
            </a:r>
            <a:r>
              <a:t>이를 통해 한국 농가  활성화를 실현하는데 도움을 줄 수 있는</a:t>
            </a:r>
            <a:r>
              <a:t>, </a:t>
            </a:r>
          </a:p>
          <a:p>
            <a:pPr/>
            <a:r>
              <a:t>  </a:t>
            </a:r>
            <a:r>
              <a:t>한국 농촌을 위한 농가별 페이지와 농가별 판매의 장 </a:t>
            </a:r>
            <a:r>
              <a:t>. </a:t>
            </a:r>
          </a:p>
          <a:p>
            <a:pPr/>
          </a:p>
          <a:p>
            <a:pPr/>
          </a:p>
          <a:p>
            <a:pPr/>
            <a:r>
              <a:t>-</a:t>
            </a:r>
            <a:r>
              <a:t>기능 핵심 포인트 </a:t>
            </a:r>
            <a:r>
              <a:t>:  1. </a:t>
            </a:r>
            <a:r>
              <a:t>유기농</a:t>
            </a:r>
            <a:r>
              <a:t>, GAP </a:t>
            </a:r>
            <a:r>
              <a:t>인증을 받은 친환경</a:t>
            </a:r>
            <a:r>
              <a:t>, </a:t>
            </a:r>
            <a:r>
              <a:t>우수 농가의 경우 ‘인증 내용에 대한 공공 </a:t>
            </a:r>
            <a:r>
              <a:t>API</a:t>
            </a:r>
            <a:r>
              <a:t>를 기반으로 필터링’되어  </a:t>
            </a:r>
            <a:r>
              <a:t>, </a:t>
            </a:r>
            <a:r>
              <a:t>농가별 페이지에 ‘인증 마크 노출’됨</a:t>
            </a:r>
            <a:r>
              <a:t>. </a:t>
            </a:r>
          </a:p>
          <a:p>
            <a:pPr/>
          </a:p>
          <a:p>
            <a:pPr/>
            <a:r>
              <a:t>  </a:t>
            </a:r>
            <a:r>
              <a:t>유기농</a:t>
            </a:r>
            <a:r>
              <a:t>, GAP</a:t>
            </a:r>
            <a:r>
              <a:t>마크가  전면에 노출됨으로써 </a:t>
            </a:r>
          </a:p>
          <a:p>
            <a:pPr/>
            <a:r>
              <a:t>구매자</a:t>
            </a:r>
            <a:r>
              <a:t>(58</a:t>
            </a:r>
            <a:r>
              <a:t>세대</a:t>
            </a:r>
            <a:r>
              <a:t>) </a:t>
            </a:r>
            <a:r>
              <a:t>에게 고품질</a:t>
            </a:r>
            <a:r>
              <a:t>, </a:t>
            </a:r>
            <a:r>
              <a:t>친환경 이라는 인식을 확립 시킴으로써</a:t>
            </a:r>
            <a:r>
              <a:t>, </a:t>
            </a:r>
            <a:r>
              <a:t>구매 수요 증가를 통한 농촌 진흥 활성화에 더욱 기여할 수 있음 </a:t>
            </a:r>
            <a:r>
              <a:t>.</a:t>
            </a:r>
          </a:p>
          <a:p>
            <a:pPr/>
          </a:p>
          <a:p>
            <a:pPr/>
            <a:r>
              <a:t>2. </a:t>
            </a:r>
            <a:r>
              <a:t>농가별로도 제품 목록 보여짐 </a:t>
            </a:r>
          </a:p>
          <a:p>
            <a:pPr/>
          </a:p>
          <a:p>
            <a:pPr/>
            <a:r>
              <a:t>질병분석을 통한 개인 건강별 농산물 목록만이 아닌</a:t>
            </a:r>
            <a:r>
              <a:t>, </a:t>
            </a:r>
            <a:r>
              <a:t>농가별 제품 목록도 보여주게 됨으로써 농가들에겐 자신의 농산물을 체크하고 관리하는데 도움을 줄 수 있고</a:t>
            </a:r>
            <a:r>
              <a:t>, </a:t>
            </a:r>
            <a:r>
              <a:t>구매자들에겐     자신이 선호하는 농가의 제품들을 일목요연하게 볼 수 있음 </a:t>
            </a:r>
          </a:p>
          <a:p>
            <a:pPr/>
          </a:p>
          <a:p>
            <a:pPr/>
          </a:p>
          <a:p>
            <a:pPr/>
            <a:r>
              <a:t>3. </a:t>
            </a:r>
            <a:r>
              <a:t>장바구니</a:t>
            </a:r>
          </a:p>
          <a:p>
            <a:pPr/>
            <a:r>
              <a:t> 얜 그냥 정상적으로 담기고</a:t>
            </a:r>
            <a:r>
              <a:t>,  </a:t>
            </a:r>
            <a:r>
              <a:t>삭제되는 거 보여주면 될 듯 </a:t>
            </a:r>
          </a:p>
          <a:p>
            <a:pPr/>
          </a:p>
          <a:p>
            <a:pPr/>
            <a:r>
              <a:t>4. </a:t>
            </a:r>
            <a:r>
              <a:t>결제 페이지 </a:t>
            </a:r>
          </a:p>
          <a:p>
            <a:pPr/>
            <a:r>
              <a:t> 제품을 선택하고</a:t>
            </a:r>
            <a:r>
              <a:t>, </a:t>
            </a:r>
            <a:r>
              <a:t>장바구니에 담아 결제 까지 가능 흐름이 원할 하게 이루어 진다는 걸 보여주면 될 듯 </a:t>
            </a:r>
          </a:p>
          <a:p>
            <a:pPr/>
          </a:p>
          <a:p>
            <a:pPr/>
            <a:r>
              <a:t>—————————/</a:t>
            </a:r>
          </a:p>
          <a:p>
            <a:pPr/>
          </a:p>
          <a:p>
            <a:pPr/>
          </a:p>
          <a:p>
            <a:pPr/>
          </a:p>
          <a:p>
            <a:pPr/>
            <a:r>
              <a:t>+ 4. </a:t>
            </a:r>
            <a:r>
              <a:t>마이 페이지 </a:t>
            </a:r>
          </a:p>
          <a:p>
            <a:pPr/>
            <a:r>
              <a:t>- </a:t>
            </a:r>
            <a:r>
              <a:t>회원정보 수정</a:t>
            </a:r>
            <a:r>
              <a:t>: </a:t>
            </a:r>
            <a:r>
              <a:t>정보 수정할 수 있는 마이 페이지가 존재하는 거 보여주면 될 듯</a:t>
            </a:r>
            <a:r>
              <a:t>(</a:t>
            </a:r>
            <a:r>
              <a:t>시간이 되면 정보 수정 시연해도 됨</a:t>
            </a:r>
            <a:r>
              <a:t>) </a:t>
            </a:r>
          </a:p>
          <a:p>
            <a:pPr/>
          </a:p>
          <a:p>
            <a:pPr/>
            <a:r>
              <a:t>- </a:t>
            </a:r>
            <a:r>
              <a:t>장바구니 페이지 </a:t>
            </a:r>
            <a:r>
              <a:t>: </a:t>
            </a:r>
            <a:r>
              <a:t>제품 선택 부터 가지 않아도 로그인된 상태에서 언제든 자신이 담은 목록들 확인 할 수 있다는 거 말해주면 될 듯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1" name="Shape 4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AutoNum type="arabicParenR" startAt="1"/>
            </a:pPr>
            <a:r>
              <a:t>58</a:t>
            </a:r>
            <a:r>
              <a:t>세대 </a:t>
            </a:r>
            <a:r>
              <a:t>:  58</a:t>
            </a:r>
            <a:r>
              <a:t>세대를 고려한 </a:t>
            </a:r>
            <a:r>
              <a:t>UI</a:t>
            </a:r>
            <a:r>
              <a:t>로 쉽고 편하게 홈페이지를 이용할 수 있다</a:t>
            </a:r>
            <a:r>
              <a:t>.</a:t>
            </a:r>
          </a:p>
          <a:p>
            <a:pPr marL="228600" indent="-228600">
              <a:buSzPct val="100000"/>
              <a:buAutoNum type="arabicParenR" startAt="1"/>
            </a:pPr>
            <a:r>
              <a:t>고객 </a:t>
            </a:r>
            <a:r>
              <a:t>: </a:t>
            </a:r>
            <a:r>
              <a:t>친환경 인증을 받은 농축산물에 대한 인증정보를 웹사이트 상에서 부여하여 신뢰하고 농산물을 구매할 수 있다</a:t>
            </a:r>
            <a:r>
              <a:t>.</a:t>
            </a:r>
          </a:p>
          <a:p>
            <a:pPr marL="228600" indent="-228600">
              <a:buSzPct val="100000"/>
              <a:buAutoNum type="arabicParenR" startAt="1"/>
            </a:pPr>
            <a:r>
              <a:t>농업인 </a:t>
            </a:r>
            <a:r>
              <a:t>&amp; </a:t>
            </a:r>
            <a:r>
              <a:t>우리 농산물</a:t>
            </a:r>
          </a:p>
          <a:p>
            <a:pPr/>
            <a:r>
              <a:t>농업인의 집 앞으로 택배기사가 방문하고 고객에게 바로 배송해주는 농산물 직거래 플랫폼으로 중간 유통비용이 감축되기 때문에 고객은 저렴한 비용으로 농산물을 구매할 수 있고 농산물의 가격이 안정화될 수 있다</a:t>
            </a:r>
            <a:r>
              <a:t>.</a:t>
            </a:r>
          </a:p>
          <a:p>
            <a:pPr/>
            <a:r>
              <a:t>지역 농산물 계약재배를 지속적으로 추진하고</a:t>
            </a:r>
            <a:r>
              <a:t>, </a:t>
            </a:r>
            <a:r>
              <a:t>물량을 확대함으로써</a:t>
            </a:r>
            <a:r>
              <a:t> </a:t>
            </a:r>
            <a:r>
              <a:t>안정적인 판로 확보 및 농업인 소득증대에 기여할 수 있다</a:t>
            </a:r>
            <a:r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58opal.shop:8000/opalproject/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chart" Target="../charts/char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2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22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58opal.shop:8000/opalproject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12F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44"/>
          <p:cNvSpPr/>
          <p:nvPr/>
        </p:nvSpPr>
        <p:spPr>
          <a:xfrm rot="3103693">
            <a:off x="8117326" y="5050094"/>
            <a:ext cx="2072272" cy="609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29" h="19714" fill="norm" stroke="1" extrusionOk="0">
                <a:moveTo>
                  <a:pt x="470" y="3748"/>
                </a:moveTo>
                <a:cubicBezTo>
                  <a:pt x="7667" y="-1886"/>
                  <a:pt x="13845" y="69"/>
                  <a:pt x="20429" y="1707"/>
                </a:cubicBezTo>
                <a:lnTo>
                  <a:pt x="19566" y="19714"/>
                </a:lnTo>
                <a:cubicBezTo>
                  <a:pt x="14104" y="17795"/>
                  <a:pt x="9391" y="15092"/>
                  <a:pt x="2944" y="18154"/>
                </a:cubicBezTo>
                <a:cubicBezTo>
                  <a:pt x="1930" y="17340"/>
                  <a:pt x="-1171" y="11022"/>
                  <a:pt x="470" y="3748"/>
                </a:cubicBezTo>
                <a:close/>
              </a:path>
            </a:pathLst>
          </a:custGeom>
          <a:solidFill>
            <a:srgbClr val="F3C9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" name="직사각형 44"/>
          <p:cNvSpPr/>
          <p:nvPr/>
        </p:nvSpPr>
        <p:spPr>
          <a:xfrm rot="3103693">
            <a:off x="8662481" y="4869645"/>
            <a:ext cx="2116595" cy="5850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61" h="19856" fill="norm" stroke="1" extrusionOk="0">
                <a:moveTo>
                  <a:pt x="656" y="5341"/>
                </a:moveTo>
                <a:cubicBezTo>
                  <a:pt x="7292" y="-1744"/>
                  <a:pt x="12537" y="-691"/>
                  <a:pt x="20561" y="2275"/>
                </a:cubicBezTo>
                <a:lnTo>
                  <a:pt x="19472" y="19856"/>
                </a:lnTo>
                <a:cubicBezTo>
                  <a:pt x="14090" y="18111"/>
                  <a:pt x="8370" y="15802"/>
                  <a:pt x="1969" y="19294"/>
                </a:cubicBezTo>
                <a:cubicBezTo>
                  <a:pt x="969" y="18554"/>
                  <a:pt x="-1039" y="9769"/>
                  <a:pt x="656" y="5341"/>
                </a:cubicBezTo>
                <a:close/>
              </a:path>
            </a:pathLst>
          </a:custGeom>
          <a:solidFill>
            <a:srgbClr val="F3C9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직사각형 44"/>
          <p:cNvSpPr/>
          <p:nvPr/>
        </p:nvSpPr>
        <p:spPr>
          <a:xfrm rot="3103693">
            <a:off x="7685961" y="5523551"/>
            <a:ext cx="2072271" cy="609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29" h="19714" fill="norm" stroke="1" extrusionOk="0">
                <a:moveTo>
                  <a:pt x="470" y="3748"/>
                </a:moveTo>
                <a:cubicBezTo>
                  <a:pt x="7667" y="-1886"/>
                  <a:pt x="13845" y="69"/>
                  <a:pt x="20429" y="1707"/>
                </a:cubicBezTo>
                <a:lnTo>
                  <a:pt x="19566" y="19714"/>
                </a:lnTo>
                <a:cubicBezTo>
                  <a:pt x="14104" y="17795"/>
                  <a:pt x="9391" y="15092"/>
                  <a:pt x="2944" y="18154"/>
                </a:cubicBezTo>
                <a:cubicBezTo>
                  <a:pt x="1930" y="17340"/>
                  <a:pt x="-1171" y="11022"/>
                  <a:pt x="470" y="3748"/>
                </a:cubicBezTo>
                <a:close/>
              </a:path>
            </a:pathLst>
          </a:custGeom>
          <a:solidFill>
            <a:srgbClr val="F3C9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" name="직사각형 44"/>
          <p:cNvSpPr/>
          <p:nvPr/>
        </p:nvSpPr>
        <p:spPr>
          <a:xfrm rot="3499537">
            <a:off x="9530888" y="5130443"/>
            <a:ext cx="1775894" cy="398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92" h="19538" fill="norm" stroke="1" extrusionOk="0">
                <a:moveTo>
                  <a:pt x="1015" y="4620"/>
                </a:moveTo>
                <a:cubicBezTo>
                  <a:pt x="8936" y="-2062"/>
                  <a:pt x="13168" y="-885"/>
                  <a:pt x="20592" y="4260"/>
                </a:cubicBezTo>
                <a:lnTo>
                  <a:pt x="17803" y="16480"/>
                </a:lnTo>
                <a:cubicBezTo>
                  <a:pt x="11378" y="14834"/>
                  <a:pt x="9255" y="16245"/>
                  <a:pt x="1614" y="19538"/>
                </a:cubicBezTo>
                <a:cubicBezTo>
                  <a:pt x="421" y="18840"/>
                  <a:pt x="-1008" y="8794"/>
                  <a:pt x="1015" y="4620"/>
                </a:cubicBezTo>
                <a:close/>
              </a:path>
            </a:pathLst>
          </a:custGeom>
          <a:solidFill>
            <a:srgbClr val="F3C9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" name="Freeform 20"/>
          <p:cNvSpPr/>
          <p:nvPr/>
        </p:nvSpPr>
        <p:spPr>
          <a:xfrm rot="20644376">
            <a:off x="8220074" y="6114898"/>
            <a:ext cx="1021567" cy="22245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310" y="21600"/>
                </a:moveTo>
                <a:lnTo>
                  <a:pt x="13185" y="20874"/>
                </a:lnTo>
                <a:lnTo>
                  <a:pt x="7491" y="17081"/>
                </a:lnTo>
                <a:lnTo>
                  <a:pt x="4703" y="15103"/>
                </a:lnTo>
                <a:lnTo>
                  <a:pt x="3258" y="13944"/>
                </a:lnTo>
                <a:lnTo>
                  <a:pt x="2721" y="13473"/>
                </a:lnTo>
                <a:lnTo>
                  <a:pt x="2486" y="13233"/>
                </a:lnTo>
                <a:lnTo>
                  <a:pt x="2167" y="12631"/>
                </a:lnTo>
                <a:lnTo>
                  <a:pt x="1881" y="11488"/>
                </a:lnTo>
                <a:lnTo>
                  <a:pt x="1680" y="8583"/>
                </a:lnTo>
                <a:lnTo>
                  <a:pt x="1461" y="6389"/>
                </a:lnTo>
                <a:lnTo>
                  <a:pt x="1277" y="5354"/>
                </a:lnTo>
                <a:lnTo>
                  <a:pt x="605" y="3430"/>
                </a:lnTo>
                <a:lnTo>
                  <a:pt x="168" y="2225"/>
                </a:lnTo>
                <a:lnTo>
                  <a:pt x="0" y="1545"/>
                </a:lnTo>
                <a:lnTo>
                  <a:pt x="17" y="1004"/>
                </a:lnTo>
                <a:lnTo>
                  <a:pt x="286" y="603"/>
                </a:lnTo>
                <a:lnTo>
                  <a:pt x="521" y="471"/>
                </a:lnTo>
                <a:lnTo>
                  <a:pt x="907" y="324"/>
                </a:lnTo>
                <a:lnTo>
                  <a:pt x="1680" y="124"/>
                </a:lnTo>
                <a:lnTo>
                  <a:pt x="2469" y="23"/>
                </a:lnTo>
                <a:lnTo>
                  <a:pt x="3258" y="0"/>
                </a:lnTo>
                <a:lnTo>
                  <a:pt x="4031" y="54"/>
                </a:lnTo>
                <a:lnTo>
                  <a:pt x="4787" y="193"/>
                </a:lnTo>
                <a:lnTo>
                  <a:pt x="5895" y="471"/>
                </a:lnTo>
                <a:lnTo>
                  <a:pt x="7222" y="958"/>
                </a:lnTo>
                <a:lnTo>
                  <a:pt x="8365" y="1514"/>
                </a:lnTo>
                <a:lnTo>
                  <a:pt x="9624" y="2248"/>
                </a:lnTo>
                <a:lnTo>
                  <a:pt x="9910" y="2495"/>
                </a:lnTo>
                <a:lnTo>
                  <a:pt x="10615" y="3152"/>
                </a:lnTo>
                <a:lnTo>
                  <a:pt x="11757" y="4542"/>
                </a:lnTo>
                <a:lnTo>
                  <a:pt x="12648" y="5964"/>
                </a:lnTo>
                <a:lnTo>
                  <a:pt x="13319" y="7370"/>
                </a:lnTo>
                <a:lnTo>
                  <a:pt x="14025" y="9239"/>
                </a:lnTo>
                <a:lnTo>
                  <a:pt x="14411" y="10815"/>
                </a:lnTo>
                <a:lnTo>
                  <a:pt x="14428" y="10985"/>
                </a:lnTo>
                <a:lnTo>
                  <a:pt x="21600" y="15088"/>
                </a:lnTo>
                <a:lnTo>
                  <a:pt x="14310" y="21600"/>
                </a:lnTo>
                <a:close/>
              </a:path>
            </a:pathLst>
          </a:custGeom>
          <a:solidFill>
            <a:srgbClr val="F3C9A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9" name="자유형 33"/>
          <p:cNvSpPr/>
          <p:nvPr/>
        </p:nvSpPr>
        <p:spPr>
          <a:xfrm rot="21430038">
            <a:off x="8752158" y="5814297"/>
            <a:ext cx="2707536" cy="3190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8" h="21428" fill="norm" stroke="1" extrusionOk="0">
                <a:moveTo>
                  <a:pt x="3190" y="16018"/>
                </a:moveTo>
                <a:cubicBezTo>
                  <a:pt x="3784" y="16696"/>
                  <a:pt x="4392" y="17297"/>
                  <a:pt x="5077" y="17696"/>
                </a:cubicBezTo>
                <a:cubicBezTo>
                  <a:pt x="5762" y="18094"/>
                  <a:pt x="6880" y="18261"/>
                  <a:pt x="7299" y="18409"/>
                </a:cubicBezTo>
                <a:cubicBezTo>
                  <a:pt x="7719" y="18558"/>
                  <a:pt x="7348" y="18273"/>
                  <a:pt x="7593" y="18588"/>
                </a:cubicBezTo>
                <a:cubicBezTo>
                  <a:pt x="7837" y="18903"/>
                  <a:pt x="8494" y="19849"/>
                  <a:pt x="8767" y="20301"/>
                </a:cubicBezTo>
                <a:cubicBezTo>
                  <a:pt x="9039" y="20753"/>
                  <a:pt x="8704" y="21134"/>
                  <a:pt x="9228" y="21300"/>
                </a:cubicBezTo>
                <a:cubicBezTo>
                  <a:pt x="9752" y="21467"/>
                  <a:pt x="10933" y="21473"/>
                  <a:pt x="11912" y="21300"/>
                </a:cubicBezTo>
                <a:cubicBezTo>
                  <a:pt x="12890" y="21128"/>
                  <a:pt x="13994" y="20652"/>
                  <a:pt x="15098" y="20265"/>
                </a:cubicBezTo>
                <a:cubicBezTo>
                  <a:pt x="16202" y="19879"/>
                  <a:pt x="17537" y="19433"/>
                  <a:pt x="18536" y="18980"/>
                </a:cubicBezTo>
                <a:cubicBezTo>
                  <a:pt x="19535" y="18528"/>
                  <a:pt x="20640" y="18005"/>
                  <a:pt x="21094" y="17553"/>
                </a:cubicBezTo>
                <a:cubicBezTo>
                  <a:pt x="21548" y="17101"/>
                  <a:pt x="21282" y="16625"/>
                  <a:pt x="21261" y="16268"/>
                </a:cubicBezTo>
                <a:cubicBezTo>
                  <a:pt x="21241" y="15911"/>
                  <a:pt x="21080" y="16143"/>
                  <a:pt x="20968" y="15411"/>
                </a:cubicBezTo>
                <a:cubicBezTo>
                  <a:pt x="20856" y="14679"/>
                  <a:pt x="20877" y="13460"/>
                  <a:pt x="20591" y="11878"/>
                </a:cubicBezTo>
                <a:cubicBezTo>
                  <a:pt x="20304" y="10295"/>
                  <a:pt x="19661" y="7624"/>
                  <a:pt x="19249" y="5917"/>
                </a:cubicBezTo>
                <a:cubicBezTo>
                  <a:pt x="18837" y="4210"/>
                  <a:pt x="18494" y="2598"/>
                  <a:pt x="18117" y="1634"/>
                </a:cubicBezTo>
                <a:cubicBezTo>
                  <a:pt x="17740" y="670"/>
                  <a:pt x="17390" y="396"/>
                  <a:pt x="16985" y="135"/>
                </a:cubicBezTo>
                <a:cubicBezTo>
                  <a:pt x="16580" y="-127"/>
                  <a:pt x="16034" y="75"/>
                  <a:pt x="15685" y="63"/>
                </a:cubicBezTo>
                <a:cubicBezTo>
                  <a:pt x="15336" y="51"/>
                  <a:pt x="14888" y="63"/>
                  <a:pt x="14888" y="63"/>
                </a:cubicBezTo>
                <a:cubicBezTo>
                  <a:pt x="14329" y="63"/>
                  <a:pt x="13134" y="-68"/>
                  <a:pt x="12331" y="63"/>
                </a:cubicBezTo>
                <a:cubicBezTo>
                  <a:pt x="11527" y="194"/>
                  <a:pt x="10891" y="617"/>
                  <a:pt x="10067" y="849"/>
                </a:cubicBezTo>
                <a:cubicBezTo>
                  <a:pt x="9242" y="1081"/>
                  <a:pt x="8054" y="1277"/>
                  <a:pt x="7383" y="1455"/>
                </a:cubicBezTo>
                <a:cubicBezTo>
                  <a:pt x="6712" y="1634"/>
                  <a:pt x="6307" y="1818"/>
                  <a:pt x="6042" y="1919"/>
                </a:cubicBezTo>
                <a:cubicBezTo>
                  <a:pt x="5776" y="2021"/>
                  <a:pt x="5916" y="2032"/>
                  <a:pt x="5790" y="2062"/>
                </a:cubicBezTo>
                <a:cubicBezTo>
                  <a:pt x="5664" y="2092"/>
                  <a:pt x="5545" y="1997"/>
                  <a:pt x="5287" y="2098"/>
                </a:cubicBezTo>
                <a:cubicBezTo>
                  <a:pt x="5028" y="2199"/>
                  <a:pt x="4644" y="2377"/>
                  <a:pt x="4239" y="2669"/>
                </a:cubicBezTo>
                <a:cubicBezTo>
                  <a:pt x="3833" y="2960"/>
                  <a:pt x="3196" y="3582"/>
                  <a:pt x="2855" y="3847"/>
                </a:cubicBezTo>
                <a:cubicBezTo>
                  <a:pt x="2514" y="4111"/>
                  <a:pt x="2350" y="4092"/>
                  <a:pt x="2195" y="4257"/>
                </a:cubicBezTo>
                <a:cubicBezTo>
                  <a:pt x="2039" y="4422"/>
                  <a:pt x="1793" y="4251"/>
                  <a:pt x="1922" y="4837"/>
                </a:cubicBezTo>
                <a:cubicBezTo>
                  <a:pt x="2051" y="5423"/>
                  <a:pt x="2773" y="7087"/>
                  <a:pt x="2970" y="7773"/>
                </a:cubicBezTo>
                <a:cubicBezTo>
                  <a:pt x="3168" y="8459"/>
                  <a:pt x="3119" y="8665"/>
                  <a:pt x="3107" y="8951"/>
                </a:cubicBezTo>
                <a:cubicBezTo>
                  <a:pt x="3094" y="9236"/>
                  <a:pt x="3176" y="9462"/>
                  <a:pt x="2897" y="9486"/>
                </a:cubicBezTo>
                <a:cubicBezTo>
                  <a:pt x="2617" y="9510"/>
                  <a:pt x="1786" y="9159"/>
                  <a:pt x="1429" y="9094"/>
                </a:cubicBezTo>
                <a:cubicBezTo>
                  <a:pt x="1073" y="9028"/>
                  <a:pt x="996" y="8969"/>
                  <a:pt x="759" y="9094"/>
                </a:cubicBezTo>
                <a:cubicBezTo>
                  <a:pt x="521" y="9219"/>
                  <a:pt x="-52" y="9302"/>
                  <a:pt x="4" y="9843"/>
                </a:cubicBezTo>
                <a:cubicBezTo>
                  <a:pt x="60" y="10384"/>
                  <a:pt x="842" y="11711"/>
                  <a:pt x="1094" y="12342"/>
                </a:cubicBezTo>
                <a:cubicBezTo>
                  <a:pt x="1346" y="12972"/>
                  <a:pt x="1234" y="13032"/>
                  <a:pt x="1513" y="13627"/>
                </a:cubicBezTo>
                <a:cubicBezTo>
                  <a:pt x="1793" y="14221"/>
                  <a:pt x="2596" y="15340"/>
                  <a:pt x="3190" y="16018"/>
                </a:cubicBezTo>
                <a:close/>
              </a:path>
            </a:pathLst>
          </a:custGeom>
          <a:solidFill>
            <a:srgbClr val="F3C9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자유형 36"/>
          <p:cNvSpPr/>
          <p:nvPr/>
        </p:nvSpPr>
        <p:spPr>
          <a:xfrm>
            <a:off x="7560567" y="4809035"/>
            <a:ext cx="1457489" cy="1256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22" h="21052" fill="norm" stroke="1" extrusionOk="0">
                <a:moveTo>
                  <a:pt x="19804" y="12823"/>
                </a:moveTo>
                <a:cubicBezTo>
                  <a:pt x="18856" y="11998"/>
                  <a:pt x="15899" y="8381"/>
                  <a:pt x="14387" y="7077"/>
                </a:cubicBezTo>
                <a:cubicBezTo>
                  <a:pt x="12875" y="5774"/>
                  <a:pt x="11701" y="5135"/>
                  <a:pt x="10730" y="5002"/>
                </a:cubicBezTo>
                <a:cubicBezTo>
                  <a:pt x="9760" y="4869"/>
                  <a:pt x="8925" y="5321"/>
                  <a:pt x="8564" y="6279"/>
                </a:cubicBezTo>
                <a:cubicBezTo>
                  <a:pt x="8203" y="7237"/>
                  <a:pt x="7977" y="9179"/>
                  <a:pt x="8564" y="10748"/>
                </a:cubicBezTo>
                <a:cubicBezTo>
                  <a:pt x="9150" y="12317"/>
                  <a:pt x="11362" y="14020"/>
                  <a:pt x="12085" y="15696"/>
                </a:cubicBezTo>
                <a:cubicBezTo>
                  <a:pt x="12807" y="17372"/>
                  <a:pt x="13461" y="20191"/>
                  <a:pt x="12897" y="20803"/>
                </a:cubicBezTo>
                <a:cubicBezTo>
                  <a:pt x="12333" y="21415"/>
                  <a:pt x="10708" y="20883"/>
                  <a:pt x="8699" y="19367"/>
                </a:cubicBezTo>
                <a:cubicBezTo>
                  <a:pt x="6690" y="17850"/>
                  <a:pt x="2131" y="14499"/>
                  <a:pt x="845" y="11706"/>
                </a:cubicBezTo>
                <a:cubicBezTo>
                  <a:pt x="-442" y="8913"/>
                  <a:pt x="-149" y="4550"/>
                  <a:pt x="980" y="2608"/>
                </a:cubicBezTo>
                <a:cubicBezTo>
                  <a:pt x="2108" y="666"/>
                  <a:pt x="5991" y="294"/>
                  <a:pt x="7616" y="54"/>
                </a:cubicBezTo>
                <a:cubicBezTo>
                  <a:pt x="9241" y="-185"/>
                  <a:pt x="9670" y="400"/>
                  <a:pt x="10730" y="1172"/>
                </a:cubicBezTo>
                <a:cubicBezTo>
                  <a:pt x="11791" y="1943"/>
                  <a:pt x="12423" y="2874"/>
                  <a:pt x="13981" y="4683"/>
                </a:cubicBezTo>
                <a:cubicBezTo>
                  <a:pt x="15538" y="6492"/>
                  <a:pt x="18991" y="10668"/>
                  <a:pt x="20075" y="12025"/>
                </a:cubicBezTo>
                <a:cubicBezTo>
                  <a:pt x="21158" y="13382"/>
                  <a:pt x="20752" y="13648"/>
                  <a:pt x="19804" y="12823"/>
                </a:cubicBezTo>
                <a:close/>
              </a:path>
            </a:pathLst>
          </a:custGeom>
          <a:solidFill>
            <a:srgbClr val="333F5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자유형 38"/>
          <p:cNvSpPr/>
          <p:nvPr/>
        </p:nvSpPr>
        <p:spPr>
          <a:xfrm>
            <a:off x="8266253" y="4368496"/>
            <a:ext cx="839648" cy="11500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22" h="20315" fill="norm" stroke="1" extrusionOk="0">
                <a:moveTo>
                  <a:pt x="20722" y="7727"/>
                </a:moveTo>
                <a:cubicBezTo>
                  <a:pt x="20722" y="7877"/>
                  <a:pt x="17118" y="5778"/>
                  <a:pt x="15707" y="5259"/>
                </a:cubicBezTo>
                <a:cubicBezTo>
                  <a:pt x="14297" y="4741"/>
                  <a:pt x="13448" y="4448"/>
                  <a:pt x="12260" y="4614"/>
                </a:cubicBezTo>
                <a:cubicBezTo>
                  <a:pt x="11071" y="4780"/>
                  <a:pt x="9207" y="5278"/>
                  <a:pt x="8577" y="6255"/>
                </a:cubicBezTo>
                <a:cubicBezTo>
                  <a:pt x="7947" y="7232"/>
                  <a:pt x="7617" y="9050"/>
                  <a:pt x="8479" y="10475"/>
                </a:cubicBezTo>
                <a:cubicBezTo>
                  <a:pt x="9341" y="11901"/>
                  <a:pt x="12178" y="13221"/>
                  <a:pt x="13748" y="14808"/>
                </a:cubicBezTo>
                <a:cubicBezTo>
                  <a:pt x="15319" y="16395"/>
                  <a:pt x="16935" y="18573"/>
                  <a:pt x="17901" y="19996"/>
                </a:cubicBezTo>
                <a:cubicBezTo>
                  <a:pt x="18868" y="21419"/>
                  <a:pt x="14323" y="17717"/>
                  <a:pt x="11789" y="16028"/>
                </a:cubicBezTo>
                <a:cubicBezTo>
                  <a:pt x="9256" y="14338"/>
                  <a:pt x="4581" y="12289"/>
                  <a:pt x="2700" y="9858"/>
                </a:cubicBezTo>
                <a:cubicBezTo>
                  <a:pt x="820" y="7428"/>
                  <a:pt x="-878" y="3072"/>
                  <a:pt x="506" y="1445"/>
                </a:cubicBezTo>
                <a:cubicBezTo>
                  <a:pt x="1891" y="-181"/>
                  <a:pt x="8812" y="-88"/>
                  <a:pt x="11006" y="99"/>
                </a:cubicBezTo>
                <a:cubicBezTo>
                  <a:pt x="13200" y="286"/>
                  <a:pt x="12886" y="1857"/>
                  <a:pt x="13670" y="2567"/>
                </a:cubicBezTo>
                <a:cubicBezTo>
                  <a:pt x="14454" y="3278"/>
                  <a:pt x="14663" y="3595"/>
                  <a:pt x="15707" y="4362"/>
                </a:cubicBezTo>
                <a:cubicBezTo>
                  <a:pt x="16752" y="5128"/>
                  <a:pt x="20722" y="7578"/>
                  <a:pt x="20722" y="7727"/>
                </a:cubicBezTo>
                <a:close/>
              </a:path>
            </a:pathLst>
          </a:custGeom>
          <a:solidFill>
            <a:srgbClr val="333F5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자유형 39"/>
          <p:cNvSpPr/>
          <p:nvPr/>
        </p:nvSpPr>
        <p:spPr>
          <a:xfrm>
            <a:off x="7878729" y="6152743"/>
            <a:ext cx="901636" cy="704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05" h="20388" fill="norm" stroke="1" extrusionOk="0">
                <a:moveTo>
                  <a:pt x="5980" y="19790"/>
                </a:moveTo>
                <a:cubicBezTo>
                  <a:pt x="6180" y="18779"/>
                  <a:pt x="4740" y="14758"/>
                  <a:pt x="4558" y="12621"/>
                </a:cubicBezTo>
                <a:cubicBezTo>
                  <a:pt x="4376" y="10484"/>
                  <a:pt x="3938" y="7772"/>
                  <a:pt x="4886" y="6968"/>
                </a:cubicBezTo>
                <a:cubicBezTo>
                  <a:pt x="5834" y="6164"/>
                  <a:pt x="8368" y="6531"/>
                  <a:pt x="10245" y="7795"/>
                </a:cubicBezTo>
                <a:cubicBezTo>
                  <a:pt x="12123" y="9059"/>
                  <a:pt x="14620" y="12735"/>
                  <a:pt x="16151" y="14551"/>
                </a:cubicBezTo>
                <a:cubicBezTo>
                  <a:pt x="17682" y="16366"/>
                  <a:pt x="18685" y="18067"/>
                  <a:pt x="19432" y="18687"/>
                </a:cubicBezTo>
                <a:cubicBezTo>
                  <a:pt x="20179" y="19307"/>
                  <a:pt x="20945" y="19813"/>
                  <a:pt x="20635" y="18273"/>
                </a:cubicBezTo>
                <a:cubicBezTo>
                  <a:pt x="20325" y="16734"/>
                  <a:pt x="19687" y="12437"/>
                  <a:pt x="17573" y="9449"/>
                </a:cubicBezTo>
                <a:cubicBezTo>
                  <a:pt x="15458" y="6462"/>
                  <a:pt x="10792" y="1499"/>
                  <a:pt x="7949" y="350"/>
                </a:cubicBezTo>
                <a:cubicBezTo>
                  <a:pt x="5105" y="-799"/>
                  <a:pt x="1678" y="1131"/>
                  <a:pt x="512" y="2556"/>
                </a:cubicBezTo>
                <a:cubicBezTo>
                  <a:pt x="-655" y="3981"/>
                  <a:pt x="475" y="6209"/>
                  <a:pt x="949" y="8898"/>
                </a:cubicBezTo>
                <a:cubicBezTo>
                  <a:pt x="1423" y="11587"/>
                  <a:pt x="2553" y="16780"/>
                  <a:pt x="3355" y="18687"/>
                </a:cubicBezTo>
                <a:cubicBezTo>
                  <a:pt x="4157" y="20594"/>
                  <a:pt x="5779" y="20801"/>
                  <a:pt x="5980" y="19790"/>
                </a:cubicBezTo>
                <a:close/>
              </a:path>
            </a:pathLst>
          </a:custGeom>
          <a:solidFill>
            <a:srgbClr val="333F5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3" name="직사각형 44"/>
          <p:cNvSpPr/>
          <p:nvPr/>
        </p:nvSpPr>
        <p:spPr>
          <a:xfrm flipH="1" rot="18496307">
            <a:off x="2412866" y="4906684"/>
            <a:ext cx="2072272" cy="609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29" h="19714" fill="norm" stroke="1" extrusionOk="0">
                <a:moveTo>
                  <a:pt x="470" y="3748"/>
                </a:moveTo>
                <a:cubicBezTo>
                  <a:pt x="7667" y="-1886"/>
                  <a:pt x="13845" y="69"/>
                  <a:pt x="20429" y="1707"/>
                </a:cubicBezTo>
                <a:lnTo>
                  <a:pt x="19566" y="19714"/>
                </a:lnTo>
                <a:cubicBezTo>
                  <a:pt x="14104" y="17795"/>
                  <a:pt x="9391" y="15092"/>
                  <a:pt x="2944" y="18154"/>
                </a:cubicBezTo>
                <a:cubicBezTo>
                  <a:pt x="1930" y="17340"/>
                  <a:pt x="-1171" y="11022"/>
                  <a:pt x="470" y="3748"/>
                </a:cubicBezTo>
                <a:close/>
              </a:path>
            </a:pathLst>
          </a:custGeom>
          <a:solidFill>
            <a:srgbClr val="F3C9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" name="직사각형 44"/>
          <p:cNvSpPr/>
          <p:nvPr/>
        </p:nvSpPr>
        <p:spPr>
          <a:xfrm flipH="1" rot="18496307">
            <a:off x="1823388" y="4726234"/>
            <a:ext cx="2116595" cy="585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61" h="19856" fill="norm" stroke="1" extrusionOk="0">
                <a:moveTo>
                  <a:pt x="656" y="5341"/>
                </a:moveTo>
                <a:cubicBezTo>
                  <a:pt x="7292" y="-1744"/>
                  <a:pt x="12537" y="-691"/>
                  <a:pt x="20561" y="2275"/>
                </a:cubicBezTo>
                <a:lnTo>
                  <a:pt x="19472" y="19856"/>
                </a:lnTo>
                <a:cubicBezTo>
                  <a:pt x="14090" y="18111"/>
                  <a:pt x="8370" y="15802"/>
                  <a:pt x="1969" y="19294"/>
                </a:cubicBezTo>
                <a:cubicBezTo>
                  <a:pt x="969" y="18554"/>
                  <a:pt x="-1039" y="9769"/>
                  <a:pt x="656" y="5341"/>
                </a:cubicBezTo>
                <a:close/>
              </a:path>
            </a:pathLst>
          </a:custGeom>
          <a:solidFill>
            <a:srgbClr val="F3C9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직사각형 44"/>
          <p:cNvSpPr/>
          <p:nvPr/>
        </p:nvSpPr>
        <p:spPr>
          <a:xfrm flipH="1" rot="18496307">
            <a:off x="2844231" y="5380141"/>
            <a:ext cx="2072272" cy="609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29" h="19714" fill="norm" stroke="1" extrusionOk="0">
                <a:moveTo>
                  <a:pt x="470" y="3748"/>
                </a:moveTo>
                <a:cubicBezTo>
                  <a:pt x="7667" y="-1886"/>
                  <a:pt x="13845" y="69"/>
                  <a:pt x="20429" y="1707"/>
                </a:cubicBezTo>
                <a:lnTo>
                  <a:pt x="19566" y="19714"/>
                </a:lnTo>
                <a:cubicBezTo>
                  <a:pt x="14104" y="17795"/>
                  <a:pt x="9391" y="15092"/>
                  <a:pt x="2944" y="18154"/>
                </a:cubicBezTo>
                <a:cubicBezTo>
                  <a:pt x="1930" y="17340"/>
                  <a:pt x="-1171" y="11022"/>
                  <a:pt x="470" y="3748"/>
                </a:cubicBezTo>
                <a:close/>
              </a:path>
            </a:pathLst>
          </a:custGeom>
          <a:solidFill>
            <a:srgbClr val="F3C9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6" name="직사각형 44"/>
          <p:cNvSpPr/>
          <p:nvPr/>
        </p:nvSpPr>
        <p:spPr>
          <a:xfrm flipH="1" rot="18100463">
            <a:off x="1295682" y="4987033"/>
            <a:ext cx="1775894" cy="398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92" h="19538" fill="norm" stroke="1" extrusionOk="0">
                <a:moveTo>
                  <a:pt x="1015" y="4620"/>
                </a:moveTo>
                <a:cubicBezTo>
                  <a:pt x="8936" y="-2062"/>
                  <a:pt x="13168" y="-885"/>
                  <a:pt x="20592" y="4260"/>
                </a:cubicBezTo>
                <a:lnTo>
                  <a:pt x="17803" y="16480"/>
                </a:lnTo>
                <a:cubicBezTo>
                  <a:pt x="11378" y="14834"/>
                  <a:pt x="9255" y="16245"/>
                  <a:pt x="1614" y="19538"/>
                </a:cubicBezTo>
                <a:cubicBezTo>
                  <a:pt x="421" y="18840"/>
                  <a:pt x="-1008" y="8794"/>
                  <a:pt x="1015" y="4620"/>
                </a:cubicBezTo>
                <a:close/>
              </a:path>
            </a:pathLst>
          </a:custGeom>
          <a:solidFill>
            <a:srgbClr val="F3C9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Freeform 20"/>
          <p:cNvSpPr/>
          <p:nvPr/>
        </p:nvSpPr>
        <p:spPr>
          <a:xfrm flipH="1" rot="955624">
            <a:off x="3360823" y="5971488"/>
            <a:ext cx="1021567" cy="22245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310" y="21600"/>
                </a:moveTo>
                <a:lnTo>
                  <a:pt x="13185" y="20874"/>
                </a:lnTo>
                <a:lnTo>
                  <a:pt x="7491" y="17081"/>
                </a:lnTo>
                <a:lnTo>
                  <a:pt x="4703" y="15103"/>
                </a:lnTo>
                <a:lnTo>
                  <a:pt x="3258" y="13944"/>
                </a:lnTo>
                <a:lnTo>
                  <a:pt x="2721" y="13473"/>
                </a:lnTo>
                <a:lnTo>
                  <a:pt x="2486" y="13233"/>
                </a:lnTo>
                <a:lnTo>
                  <a:pt x="2167" y="12631"/>
                </a:lnTo>
                <a:lnTo>
                  <a:pt x="1881" y="11488"/>
                </a:lnTo>
                <a:lnTo>
                  <a:pt x="1680" y="8583"/>
                </a:lnTo>
                <a:lnTo>
                  <a:pt x="1461" y="6389"/>
                </a:lnTo>
                <a:lnTo>
                  <a:pt x="1277" y="5354"/>
                </a:lnTo>
                <a:lnTo>
                  <a:pt x="605" y="3430"/>
                </a:lnTo>
                <a:lnTo>
                  <a:pt x="168" y="2225"/>
                </a:lnTo>
                <a:lnTo>
                  <a:pt x="0" y="1545"/>
                </a:lnTo>
                <a:lnTo>
                  <a:pt x="17" y="1004"/>
                </a:lnTo>
                <a:lnTo>
                  <a:pt x="286" y="603"/>
                </a:lnTo>
                <a:lnTo>
                  <a:pt x="521" y="471"/>
                </a:lnTo>
                <a:lnTo>
                  <a:pt x="907" y="324"/>
                </a:lnTo>
                <a:lnTo>
                  <a:pt x="1680" y="124"/>
                </a:lnTo>
                <a:lnTo>
                  <a:pt x="2469" y="23"/>
                </a:lnTo>
                <a:lnTo>
                  <a:pt x="3258" y="0"/>
                </a:lnTo>
                <a:lnTo>
                  <a:pt x="4031" y="54"/>
                </a:lnTo>
                <a:lnTo>
                  <a:pt x="4787" y="193"/>
                </a:lnTo>
                <a:lnTo>
                  <a:pt x="5895" y="471"/>
                </a:lnTo>
                <a:lnTo>
                  <a:pt x="7222" y="958"/>
                </a:lnTo>
                <a:lnTo>
                  <a:pt x="8365" y="1514"/>
                </a:lnTo>
                <a:lnTo>
                  <a:pt x="9624" y="2248"/>
                </a:lnTo>
                <a:lnTo>
                  <a:pt x="9910" y="2495"/>
                </a:lnTo>
                <a:lnTo>
                  <a:pt x="10615" y="3152"/>
                </a:lnTo>
                <a:lnTo>
                  <a:pt x="11757" y="4542"/>
                </a:lnTo>
                <a:lnTo>
                  <a:pt x="12648" y="5964"/>
                </a:lnTo>
                <a:lnTo>
                  <a:pt x="13319" y="7370"/>
                </a:lnTo>
                <a:lnTo>
                  <a:pt x="14025" y="9239"/>
                </a:lnTo>
                <a:lnTo>
                  <a:pt x="14411" y="10815"/>
                </a:lnTo>
                <a:lnTo>
                  <a:pt x="14428" y="10985"/>
                </a:lnTo>
                <a:lnTo>
                  <a:pt x="21600" y="15088"/>
                </a:lnTo>
                <a:lnTo>
                  <a:pt x="14310" y="21600"/>
                </a:lnTo>
                <a:close/>
              </a:path>
            </a:pathLst>
          </a:custGeom>
          <a:solidFill>
            <a:srgbClr val="F3C9A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8" name="자유형 45"/>
          <p:cNvSpPr/>
          <p:nvPr/>
        </p:nvSpPr>
        <p:spPr>
          <a:xfrm flipH="1" rot="169962">
            <a:off x="1142770" y="5670887"/>
            <a:ext cx="2707536" cy="3190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8" h="21428" fill="norm" stroke="1" extrusionOk="0">
                <a:moveTo>
                  <a:pt x="3190" y="16018"/>
                </a:moveTo>
                <a:cubicBezTo>
                  <a:pt x="3784" y="16696"/>
                  <a:pt x="4392" y="17297"/>
                  <a:pt x="5077" y="17696"/>
                </a:cubicBezTo>
                <a:cubicBezTo>
                  <a:pt x="5762" y="18094"/>
                  <a:pt x="6880" y="18261"/>
                  <a:pt x="7299" y="18409"/>
                </a:cubicBezTo>
                <a:cubicBezTo>
                  <a:pt x="7719" y="18558"/>
                  <a:pt x="7348" y="18273"/>
                  <a:pt x="7593" y="18588"/>
                </a:cubicBezTo>
                <a:cubicBezTo>
                  <a:pt x="7837" y="18903"/>
                  <a:pt x="8494" y="19849"/>
                  <a:pt x="8767" y="20301"/>
                </a:cubicBezTo>
                <a:cubicBezTo>
                  <a:pt x="9039" y="20753"/>
                  <a:pt x="8704" y="21134"/>
                  <a:pt x="9228" y="21300"/>
                </a:cubicBezTo>
                <a:cubicBezTo>
                  <a:pt x="9752" y="21467"/>
                  <a:pt x="10933" y="21473"/>
                  <a:pt x="11912" y="21300"/>
                </a:cubicBezTo>
                <a:cubicBezTo>
                  <a:pt x="12890" y="21128"/>
                  <a:pt x="13994" y="20652"/>
                  <a:pt x="15098" y="20265"/>
                </a:cubicBezTo>
                <a:cubicBezTo>
                  <a:pt x="16202" y="19879"/>
                  <a:pt x="17537" y="19433"/>
                  <a:pt x="18536" y="18980"/>
                </a:cubicBezTo>
                <a:cubicBezTo>
                  <a:pt x="19535" y="18528"/>
                  <a:pt x="20640" y="18005"/>
                  <a:pt x="21094" y="17553"/>
                </a:cubicBezTo>
                <a:cubicBezTo>
                  <a:pt x="21548" y="17101"/>
                  <a:pt x="21282" y="16625"/>
                  <a:pt x="21261" y="16268"/>
                </a:cubicBezTo>
                <a:cubicBezTo>
                  <a:pt x="21241" y="15911"/>
                  <a:pt x="21080" y="16143"/>
                  <a:pt x="20968" y="15411"/>
                </a:cubicBezTo>
                <a:cubicBezTo>
                  <a:pt x="20856" y="14679"/>
                  <a:pt x="20877" y="13460"/>
                  <a:pt x="20591" y="11878"/>
                </a:cubicBezTo>
                <a:cubicBezTo>
                  <a:pt x="20304" y="10295"/>
                  <a:pt x="19661" y="7624"/>
                  <a:pt x="19249" y="5917"/>
                </a:cubicBezTo>
                <a:cubicBezTo>
                  <a:pt x="18837" y="4210"/>
                  <a:pt x="18494" y="2598"/>
                  <a:pt x="18117" y="1634"/>
                </a:cubicBezTo>
                <a:cubicBezTo>
                  <a:pt x="17740" y="670"/>
                  <a:pt x="17390" y="396"/>
                  <a:pt x="16985" y="135"/>
                </a:cubicBezTo>
                <a:cubicBezTo>
                  <a:pt x="16580" y="-127"/>
                  <a:pt x="16034" y="75"/>
                  <a:pt x="15685" y="63"/>
                </a:cubicBezTo>
                <a:cubicBezTo>
                  <a:pt x="15336" y="51"/>
                  <a:pt x="14888" y="63"/>
                  <a:pt x="14888" y="63"/>
                </a:cubicBezTo>
                <a:cubicBezTo>
                  <a:pt x="14329" y="63"/>
                  <a:pt x="13134" y="-68"/>
                  <a:pt x="12331" y="63"/>
                </a:cubicBezTo>
                <a:cubicBezTo>
                  <a:pt x="11527" y="194"/>
                  <a:pt x="10891" y="617"/>
                  <a:pt x="10067" y="849"/>
                </a:cubicBezTo>
                <a:cubicBezTo>
                  <a:pt x="9242" y="1081"/>
                  <a:pt x="8054" y="1277"/>
                  <a:pt x="7383" y="1455"/>
                </a:cubicBezTo>
                <a:cubicBezTo>
                  <a:pt x="6712" y="1634"/>
                  <a:pt x="6307" y="1818"/>
                  <a:pt x="6042" y="1919"/>
                </a:cubicBezTo>
                <a:cubicBezTo>
                  <a:pt x="5776" y="2021"/>
                  <a:pt x="5916" y="2032"/>
                  <a:pt x="5790" y="2062"/>
                </a:cubicBezTo>
                <a:cubicBezTo>
                  <a:pt x="5664" y="2092"/>
                  <a:pt x="5545" y="1997"/>
                  <a:pt x="5287" y="2098"/>
                </a:cubicBezTo>
                <a:cubicBezTo>
                  <a:pt x="5028" y="2199"/>
                  <a:pt x="4644" y="2377"/>
                  <a:pt x="4239" y="2669"/>
                </a:cubicBezTo>
                <a:cubicBezTo>
                  <a:pt x="3833" y="2960"/>
                  <a:pt x="3196" y="3582"/>
                  <a:pt x="2855" y="3847"/>
                </a:cubicBezTo>
                <a:cubicBezTo>
                  <a:pt x="2514" y="4111"/>
                  <a:pt x="2350" y="4092"/>
                  <a:pt x="2195" y="4257"/>
                </a:cubicBezTo>
                <a:cubicBezTo>
                  <a:pt x="2039" y="4422"/>
                  <a:pt x="1793" y="4251"/>
                  <a:pt x="1922" y="4837"/>
                </a:cubicBezTo>
                <a:cubicBezTo>
                  <a:pt x="2051" y="5423"/>
                  <a:pt x="2773" y="7087"/>
                  <a:pt x="2970" y="7773"/>
                </a:cubicBezTo>
                <a:cubicBezTo>
                  <a:pt x="3168" y="8459"/>
                  <a:pt x="3119" y="8665"/>
                  <a:pt x="3107" y="8951"/>
                </a:cubicBezTo>
                <a:cubicBezTo>
                  <a:pt x="3094" y="9236"/>
                  <a:pt x="3176" y="9462"/>
                  <a:pt x="2897" y="9486"/>
                </a:cubicBezTo>
                <a:cubicBezTo>
                  <a:pt x="2617" y="9510"/>
                  <a:pt x="1786" y="9159"/>
                  <a:pt x="1429" y="9094"/>
                </a:cubicBezTo>
                <a:cubicBezTo>
                  <a:pt x="1073" y="9028"/>
                  <a:pt x="996" y="8969"/>
                  <a:pt x="759" y="9094"/>
                </a:cubicBezTo>
                <a:cubicBezTo>
                  <a:pt x="521" y="9219"/>
                  <a:pt x="-52" y="9302"/>
                  <a:pt x="4" y="9843"/>
                </a:cubicBezTo>
                <a:cubicBezTo>
                  <a:pt x="60" y="10384"/>
                  <a:pt x="842" y="11711"/>
                  <a:pt x="1094" y="12342"/>
                </a:cubicBezTo>
                <a:cubicBezTo>
                  <a:pt x="1346" y="12972"/>
                  <a:pt x="1234" y="13032"/>
                  <a:pt x="1513" y="13627"/>
                </a:cubicBezTo>
                <a:cubicBezTo>
                  <a:pt x="1793" y="14221"/>
                  <a:pt x="2596" y="15340"/>
                  <a:pt x="3190" y="16018"/>
                </a:cubicBezTo>
                <a:close/>
              </a:path>
            </a:pathLst>
          </a:custGeom>
          <a:solidFill>
            <a:srgbClr val="F3C9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" name="자유형 48"/>
          <p:cNvSpPr/>
          <p:nvPr/>
        </p:nvSpPr>
        <p:spPr>
          <a:xfrm flipH="1">
            <a:off x="3584409" y="4665625"/>
            <a:ext cx="1457489" cy="1256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22" h="21052" fill="norm" stroke="1" extrusionOk="0">
                <a:moveTo>
                  <a:pt x="19804" y="12823"/>
                </a:moveTo>
                <a:cubicBezTo>
                  <a:pt x="18856" y="11998"/>
                  <a:pt x="15899" y="8381"/>
                  <a:pt x="14387" y="7077"/>
                </a:cubicBezTo>
                <a:cubicBezTo>
                  <a:pt x="12875" y="5774"/>
                  <a:pt x="11701" y="5135"/>
                  <a:pt x="10730" y="5002"/>
                </a:cubicBezTo>
                <a:cubicBezTo>
                  <a:pt x="9760" y="4869"/>
                  <a:pt x="8925" y="5321"/>
                  <a:pt x="8564" y="6279"/>
                </a:cubicBezTo>
                <a:cubicBezTo>
                  <a:pt x="8203" y="7237"/>
                  <a:pt x="7977" y="9179"/>
                  <a:pt x="8564" y="10748"/>
                </a:cubicBezTo>
                <a:cubicBezTo>
                  <a:pt x="9150" y="12317"/>
                  <a:pt x="11362" y="14020"/>
                  <a:pt x="12085" y="15696"/>
                </a:cubicBezTo>
                <a:cubicBezTo>
                  <a:pt x="12807" y="17372"/>
                  <a:pt x="13461" y="20191"/>
                  <a:pt x="12897" y="20803"/>
                </a:cubicBezTo>
                <a:cubicBezTo>
                  <a:pt x="12333" y="21415"/>
                  <a:pt x="10708" y="20883"/>
                  <a:pt x="8699" y="19367"/>
                </a:cubicBezTo>
                <a:cubicBezTo>
                  <a:pt x="6690" y="17850"/>
                  <a:pt x="2131" y="14499"/>
                  <a:pt x="845" y="11706"/>
                </a:cubicBezTo>
                <a:cubicBezTo>
                  <a:pt x="-442" y="8913"/>
                  <a:pt x="-149" y="4550"/>
                  <a:pt x="980" y="2608"/>
                </a:cubicBezTo>
                <a:cubicBezTo>
                  <a:pt x="2108" y="666"/>
                  <a:pt x="5991" y="294"/>
                  <a:pt x="7616" y="54"/>
                </a:cubicBezTo>
                <a:cubicBezTo>
                  <a:pt x="9241" y="-185"/>
                  <a:pt x="9670" y="400"/>
                  <a:pt x="10730" y="1172"/>
                </a:cubicBezTo>
                <a:cubicBezTo>
                  <a:pt x="11791" y="1943"/>
                  <a:pt x="12423" y="2874"/>
                  <a:pt x="13981" y="4683"/>
                </a:cubicBezTo>
                <a:cubicBezTo>
                  <a:pt x="15538" y="6492"/>
                  <a:pt x="18991" y="10668"/>
                  <a:pt x="20075" y="12025"/>
                </a:cubicBezTo>
                <a:cubicBezTo>
                  <a:pt x="21158" y="13382"/>
                  <a:pt x="20752" y="13648"/>
                  <a:pt x="19804" y="12823"/>
                </a:cubicBezTo>
                <a:close/>
              </a:path>
            </a:pathLst>
          </a:custGeom>
          <a:solidFill>
            <a:srgbClr val="333F5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" name="자유형 49"/>
          <p:cNvSpPr/>
          <p:nvPr/>
        </p:nvSpPr>
        <p:spPr>
          <a:xfrm flipH="1">
            <a:off x="3496564" y="4225086"/>
            <a:ext cx="839647" cy="11500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22" h="20315" fill="norm" stroke="1" extrusionOk="0">
                <a:moveTo>
                  <a:pt x="20722" y="7727"/>
                </a:moveTo>
                <a:cubicBezTo>
                  <a:pt x="20722" y="7877"/>
                  <a:pt x="17118" y="5778"/>
                  <a:pt x="15707" y="5259"/>
                </a:cubicBezTo>
                <a:cubicBezTo>
                  <a:pt x="14297" y="4741"/>
                  <a:pt x="13448" y="4448"/>
                  <a:pt x="12260" y="4614"/>
                </a:cubicBezTo>
                <a:cubicBezTo>
                  <a:pt x="11071" y="4780"/>
                  <a:pt x="9207" y="5278"/>
                  <a:pt x="8577" y="6255"/>
                </a:cubicBezTo>
                <a:cubicBezTo>
                  <a:pt x="7947" y="7232"/>
                  <a:pt x="7617" y="9050"/>
                  <a:pt x="8479" y="10475"/>
                </a:cubicBezTo>
                <a:cubicBezTo>
                  <a:pt x="9341" y="11901"/>
                  <a:pt x="12178" y="13221"/>
                  <a:pt x="13748" y="14808"/>
                </a:cubicBezTo>
                <a:cubicBezTo>
                  <a:pt x="15319" y="16395"/>
                  <a:pt x="16935" y="18573"/>
                  <a:pt x="17901" y="19996"/>
                </a:cubicBezTo>
                <a:cubicBezTo>
                  <a:pt x="18868" y="21419"/>
                  <a:pt x="14323" y="17717"/>
                  <a:pt x="11789" y="16028"/>
                </a:cubicBezTo>
                <a:cubicBezTo>
                  <a:pt x="9256" y="14338"/>
                  <a:pt x="4581" y="12289"/>
                  <a:pt x="2700" y="9858"/>
                </a:cubicBezTo>
                <a:cubicBezTo>
                  <a:pt x="820" y="7428"/>
                  <a:pt x="-878" y="3072"/>
                  <a:pt x="506" y="1445"/>
                </a:cubicBezTo>
                <a:cubicBezTo>
                  <a:pt x="1891" y="-181"/>
                  <a:pt x="8812" y="-88"/>
                  <a:pt x="11006" y="99"/>
                </a:cubicBezTo>
                <a:cubicBezTo>
                  <a:pt x="13200" y="286"/>
                  <a:pt x="12886" y="1857"/>
                  <a:pt x="13670" y="2567"/>
                </a:cubicBezTo>
                <a:cubicBezTo>
                  <a:pt x="14454" y="3278"/>
                  <a:pt x="14663" y="3595"/>
                  <a:pt x="15707" y="4362"/>
                </a:cubicBezTo>
                <a:cubicBezTo>
                  <a:pt x="16752" y="5128"/>
                  <a:pt x="20722" y="7578"/>
                  <a:pt x="20722" y="7727"/>
                </a:cubicBezTo>
                <a:close/>
              </a:path>
            </a:pathLst>
          </a:custGeom>
          <a:solidFill>
            <a:srgbClr val="333F5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1" name="자유형 50"/>
          <p:cNvSpPr/>
          <p:nvPr/>
        </p:nvSpPr>
        <p:spPr>
          <a:xfrm flipH="1">
            <a:off x="3822099" y="6009333"/>
            <a:ext cx="901636" cy="704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05" h="20388" fill="norm" stroke="1" extrusionOk="0">
                <a:moveTo>
                  <a:pt x="5980" y="19790"/>
                </a:moveTo>
                <a:cubicBezTo>
                  <a:pt x="6180" y="18779"/>
                  <a:pt x="4740" y="14758"/>
                  <a:pt x="4558" y="12621"/>
                </a:cubicBezTo>
                <a:cubicBezTo>
                  <a:pt x="4376" y="10484"/>
                  <a:pt x="3938" y="7772"/>
                  <a:pt x="4886" y="6968"/>
                </a:cubicBezTo>
                <a:cubicBezTo>
                  <a:pt x="5834" y="6164"/>
                  <a:pt x="8368" y="6531"/>
                  <a:pt x="10245" y="7795"/>
                </a:cubicBezTo>
                <a:cubicBezTo>
                  <a:pt x="12123" y="9059"/>
                  <a:pt x="14620" y="12735"/>
                  <a:pt x="16151" y="14551"/>
                </a:cubicBezTo>
                <a:cubicBezTo>
                  <a:pt x="17682" y="16366"/>
                  <a:pt x="18685" y="18067"/>
                  <a:pt x="19432" y="18687"/>
                </a:cubicBezTo>
                <a:cubicBezTo>
                  <a:pt x="20179" y="19307"/>
                  <a:pt x="20945" y="19813"/>
                  <a:pt x="20635" y="18273"/>
                </a:cubicBezTo>
                <a:cubicBezTo>
                  <a:pt x="20325" y="16734"/>
                  <a:pt x="19687" y="12437"/>
                  <a:pt x="17573" y="9449"/>
                </a:cubicBezTo>
                <a:cubicBezTo>
                  <a:pt x="15458" y="6462"/>
                  <a:pt x="10792" y="1499"/>
                  <a:pt x="7949" y="350"/>
                </a:cubicBezTo>
                <a:cubicBezTo>
                  <a:pt x="5105" y="-799"/>
                  <a:pt x="1678" y="1131"/>
                  <a:pt x="512" y="2556"/>
                </a:cubicBezTo>
                <a:cubicBezTo>
                  <a:pt x="-655" y="3981"/>
                  <a:pt x="475" y="6209"/>
                  <a:pt x="949" y="8898"/>
                </a:cubicBezTo>
                <a:cubicBezTo>
                  <a:pt x="1423" y="11587"/>
                  <a:pt x="2553" y="16780"/>
                  <a:pt x="3355" y="18687"/>
                </a:cubicBezTo>
                <a:cubicBezTo>
                  <a:pt x="4157" y="20594"/>
                  <a:pt x="5779" y="20801"/>
                  <a:pt x="5980" y="19790"/>
                </a:cubicBezTo>
                <a:close/>
              </a:path>
            </a:pathLst>
          </a:custGeom>
          <a:solidFill>
            <a:srgbClr val="333F5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직사각형 5"/>
          <p:cNvSpPr/>
          <p:nvPr/>
        </p:nvSpPr>
        <p:spPr>
          <a:xfrm>
            <a:off x="3132667" y="2210803"/>
            <a:ext cx="6007761" cy="784176"/>
          </a:xfrm>
          <a:prstGeom prst="rect">
            <a:avLst/>
          </a:prstGeom>
          <a:solidFill>
            <a:srgbClr val="89C93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113" name="직사각형 6"/>
          <p:cNvSpPr/>
          <p:nvPr/>
        </p:nvSpPr>
        <p:spPr>
          <a:xfrm>
            <a:off x="3457916" y="2402217"/>
            <a:ext cx="3705231" cy="4231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16" name="직사각형 8"/>
          <p:cNvGrpSpPr/>
          <p:nvPr/>
        </p:nvGrpSpPr>
        <p:grpSpPr>
          <a:xfrm>
            <a:off x="7781194" y="2398877"/>
            <a:ext cx="1052104" cy="423129"/>
            <a:chOff x="0" y="0"/>
            <a:chExt cx="1052103" cy="423128"/>
          </a:xfrm>
        </p:grpSpPr>
        <p:sp>
          <p:nvSpPr>
            <p:cNvPr id="114" name="직사각형"/>
            <p:cNvSpPr/>
            <p:nvPr/>
          </p:nvSpPr>
          <p:spPr>
            <a:xfrm>
              <a:off x="-1" y="-1"/>
              <a:ext cx="1052105" cy="423130"/>
            </a:xfrm>
            <a:prstGeom prst="rect">
              <a:avLst/>
            </a:prstGeom>
            <a:solidFill>
              <a:srgbClr val="29A93A"/>
            </a:solidFill>
            <a:ln w="12700" cap="flat">
              <a:solidFill>
                <a:srgbClr val="01A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" name="통합검색"/>
            <p:cNvSpPr txBox="1"/>
            <p:nvPr/>
          </p:nvSpPr>
          <p:spPr>
            <a:xfrm>
              <a:off x="52069" y="89644"/>
              <a:ext cx="947965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통합검색</a:t>
              </a:r>
            </a:p>
          </p:txBody>
        </p:sp>
      </p:grpSp>
      <p:grpSp>
        <p:nvGrpSpPr>
          <p:cNvPr id="120" name="그룹 1"/>
          <p:cNvGrpSpPr/>
          <p:nvPr/>
        </p:nvGrpSpPr>
        <p:grpSpPr>
          <a:xfrm>
            <a:off x="7257321" y="2398877"/>
            <a:ext cx="423579" cy="423129"/>
            <a:chOff x="0" y="0"/>
            <a:chExt cx="423578" cy="423128"/>
          </a:xfrm>
        </p:grpSpPr>
        <p:sp>
          <p:nvSpPr>
            <p:cNvPr id="117" name="직사각형 7"/>
            <p:cNvSpPr/>
            <p:nvPr/>
          </p:nvSpPr>
          <p:spPr>
            <a:xfrm>
              <a:off x="-1" y="-1"/>
              <a:ext cx="423580" cy="423130"/>
            </a:xfrm>
            <a:prstGeom prst="rect">
              <a:avLst/>
            </a:prstGeom>
            <a:solidFill>
              <a:srgbClr val="29A93A"/>
            </a:solidFill>
            <a:ln w="12700" cap="flat">
              <a:solidFill>
                <a:srgbClr val="01A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" name="도넛 9"/>
            <p:cNvSpPr/>
            <p:nvPr/>
          </p:nvSpPr>
          <p:spPr>
            <a:xfrm>
              <a:off x="94343" y="89040"/>
              <a:ext cx="188695" cy="187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17" y="10800"/>
                  </a:moveTo>
                  <a:cubicBezTo>
                    <a:pt x="1417" y="15979"/>
                    <a:pt x="5618" y="20177"/>
                    <a:pt x="10800" y="20177"/>
                  </a:cubicBezTo>
                  <a:cubicBezTo>
                    <a:pt x="15982" y="20177"/>
                    <a:pt x="20183" y="15979"/>
                    <a:pt x="20183" y="10800"/>
                  </a:cubicBezTo>
                  <a:cubicBezTo>
                    <a:pt x="20183" y="5621"/>
                    <a:pt x="15982" y="1423"/>
                    <a:pt x="10800" y="1423"/>
                  </a:cubicBezTo>
                  <a:cubicBezTo>
                    <a:pt x="5618" y="1423"/>
                    <a:pt x="1417" y="5621"/>
                    <a:pt x="1417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" name="모서리가 둥근 직사각형 10"/>
            <p:cNvSpPr/>
            <p:nvPr/>
          </p:nvSpPr>
          <p:spPr>
            <a:xfrm rot="18900000">
              <a:off x="285132" y="226376"/>
              <a:ext cx="12968" cy="129668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21" name="이등변 삼각형 12"/>
          <p:cNvSpPr/>
          <p:nvPr/>
        </p:nvSpPr>
        <p:spPr>
          <a:xfrm flipV="1">
            <a:off x="6850098" y="2591168"/>
            <a:ext cx="129667" cy="86444"/>
          </a:xfrm>
          <a:prstGeom prst="triangle">
            <a:avLst/>
          </a:prstGeom>
          <a:solidFill>
            <a:srgbClr val="01C7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직사각형 52"/>
          <p:cNvSpPr txBox="1"/>
          <p:nvPr/>
        </p:nvSpPr>
        <p:spPr>
          <a:xfrm>
            <a:off x="3627477" y="2437278"/>
            <a:ext cx="324173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야놀자 야체 B"/>
                <a:ea typeface="야놀자 야체 B"/>
                <a:cs typeface="야놀자 야체 B"/>
                <a:sym typeface="야놀자 야체 B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://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www.58opal.shop:8000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/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opalproject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/</a:t>
            </a:r>
            <a:r>
              <a:t> </a:t>
            </a:r>
          </a:p>
        </p:txBody>
      </p:sp>
      <p:sp>
        <p:nvSpPr>
          <p:cNvPr id="123" name="직사각형 34"/>
          <p:cNvSpPr txBox="1"/>
          <p:nvPr/>
        </p:nvSpPr>
        <p:spPr>
          <a:xfrm>
            <a:off x="3948841" y="3403720"/>
            <a:ext cx="4375411" cy="1476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400">
                <a:solidFill>
                  <a:srgbClr val="FFFFFF"/>
                </a:solidFill>
                <a:latin typeface="야놀자 야체 B"/>
                <a:ea typeface="야놀자 야체 B"/>
                <a:cs typeface="야놀자 야체 B"/>
                <a:sym typeface="야놀자 야체 B"/>
              </a:defRPr>
            </a:pPr>
            <a:r>
              <a:t>58</a:t>
            </a:r>
            <a:r>
              <a:t>세대를 위한 건강정보시스템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afterEffect" presetSubtype="8" presetID="2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1" dur="1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Class="exit" nodeType="after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Class="exit" nodeType="after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Class="exit" nodeType="after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Class="exit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Class="exit" nodeType="after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Class="exit" nodeType="after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Class="exit" nodeType="after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Class="exit" nodeType="after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Class="exit" nodeType="after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Class="exit" nodeType="after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Class="exit" nodeType="after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Class="exit" nodeType="after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Class="exit" nodeType="after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Class="exit" nodeType="after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Class="exit" nodeType="after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Class="exit" nodeType="after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Class="exit" nodeType="after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Class="exit" nodeType="after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Class="entr" nodeType="afterEffect" presetID="10" grpId="38" fill="hold">
                                  <p:stCondLst>
                                    <p:cond delay="7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7" grpId="10"/>
      <p:bldP build="whole" bldLvl="1" animBg="1" rev="0" advAuto="0" spid="102" grpId="24"/>
      <p:bldP build="whole" bldLvl="1" animBg="1" rev="0" advAuto="0" spid="123" grpId="38"/>
      <p:bldP build="whole" bldLvl="1" animBg="1" rev="0" advAuto="0" spid="100" grpId="1"/>
      <p:bldP build="whole" bldLvl="1" animBg="1" rev="0" advAuto="0" spid="107" grpId="17"/>
      <p:bldP build="whole" bldLvl="1" animBg="1" rev="0" advAuto="0" spid="106" grpId="35"/>
      <p:bldP build="whole" bldLvl="1" animBg="1" rev="0" advAuto="0" spid="103" grpId="13"/>
      <p:bldP build="whole" bldLvl="1" animBg="1" rev="0" advAuto="0" spid="111" grpId="22"/>
      <p:bldP build="whole" bldLvl="1" animBg="1" rev="0" advAuto="0" spid="95" grpId="8"/>
      <p:bldP build="whole" bldLvl="1" animBg="1" rev="0" advAuto="0" spid="99" grpId="31"/>
      <p:bldP build="whole" bldLvl="1" animBg="1" rev="0" advAuto="0" spid="97" grpId="29"/>
      <p:bldP build="whole" bldLvl="1" animBg="1" rev="0" advAuto="0" spid="100" grpId="20"/>
      <p:bldP build="whole" bldLvl="1" animBg="1" rev="0" advAuto="0" spid="108" grpId="18"/>
      <p:bldP build="whole" bldLvl="1" animBg="1" rev="0" advAuto="0" spid="107" grpId="36"/>
      <p:bldP build="whole" bldLvl="1" animBg="1" rev="0" advAuto="0" spid="109" grpId="4"/>
      <p:bldP build="whole" bldLvl="1" animBg="1" rev="0" advAuto="0" spid="122" grpId="19"/>
      <p:bldP build="whole" bldLvl="1" animBg="1" rev="0" advAuto="0" spid="103" grpId="32"/>
      <p:bldP build="whole" bldLvl="1" animBg="1" rev="0" advAuto="0" spid="104" grpId="14"/>
      <p:bldP build="whole" bldLvl="1" animBg="1" rev="0" advAuto="0" spid="94" grpId="7"/>
      <p:bldP build="whole" bldLvl="1" animBg="1" rev="0" advAuto="0" spid="95" grpId="27"/>
      <p:bldP build="whole" bldLvl="1" animBg="1" rev="0" advAuto="0" spid="101" grpId="2"/>
      <p:bldP build="whole" bldLvl="1" animBg="1" rev="0" advAuto="0" spid="105" grpId="15"/>
      <p:bldP build="whole" bldLvl="1" animBg="1" rev="0" advAuto="0" spid="108" grpId="37"/>
      <p:bldP build="whole" bldLvl="1" animBg="1" rev="0" advAuto="0" spid="104" grpId="33"/>
      <p:bldP build="whole" bldLvl="1" animBg="1" rev="0" advAuto="0" spid="110" grpId="6"/>
      <p:bldP build="whole" bldLvl="1" animBg="1" rev="0" advAuto="0" spid="96" grpId="9"/>
      <p:bldP build="whole" bldLvl="1" animBg="1" rev="0" advAuto="0" spid="94" grpId="26"/>
      <p:bldP build="whole" bldLvl="1" animBg="1" rev="0" advAuto="0" spid="98" grpId="11"/>
      <p:bldP build="whole" bldLvl="1" animBg="1" rev="0" advAuto="0" spid="101" grpId="21"/>
      <p:bldP build="whole" bldLvl="1" animBg="1" rev="0" advAuto="0" spid="109" grpId="23"/>
      <p:bldP build="whole" bldLvl="1" animBg="1" rev="0" advAuto="0" spid="102" grpId="5"/>
      <p:bldP build="whole" bldLvl="1" animBg="1" rev="0" advAuto="0" spid="105" grpId="34"/>
      <p:bldP build="whole" bldLvl="1" animBg="1" rev="0" advAuto="0" spid="106" grpId="16"/>
      <p:bldP build="whole" bldLvl="1" animBg="1" rev="0" advAuto="0" spid="111" grpId="3"/>
      <p:bldP build="whole" bldLvl="1" animBg="1" rev="0" advAuto="0" spid="110" grpId="25"/>
      <p:bldP build="whole" bldLvl="1" animBg="1" rev="0" advAuto="0" spid="96" grpId="28"/>
      <p:bldP build="whole" bldLvl="1" animBg="1" rev="0" advAuto="0" spid="99" grpId="12"/>
      <p:bldP build="whole" bldLvl="1" animBg="1" rev="0" advAuto="0" spid="98" grpId="3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12F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그룹 149"/>
          <p:cNvGrpSpPr/>
          <p:nvPr/>
        </p:nvGrpSpPr>
        <p:grpSpPr>
          <a:xfrm>
            <a:off x="471714" y="296166"/>
            <a:ext cx="11248571" cy="6172812"/>
            <a:chOff x="0" y="0"/>
            <a:chExt cx="11248570" cy="6172811"/>
          </a:xfrm>
        </p:grpSpPr>
        <p:grpSp>
          <p:nvGrpSpPr>
            <p:cNvPr id="445" name="직사각형 4"/>
            <p:cNvGrpSpPr/>
            <p:nvPr/>
          </p:nvGrpSpPr>
          <p:grpSpPr>
            <a:xfrm>
              <a:off x="0" y="-1"/>
              <a:ext cx="11248571" cy="682033"/>
              <a:chOff x="0" y="0"/>
              <a:chExt cx="11248570" cy="682032"/>
            </a:xfrm>
          </p:grpSpPr>
          <p:sp>
            <p:nvSpPr>
              <p:cNvPr id="443" name="직사각형"/>
              <p:cNvSpPr/>
              <p:nvPr/>
            </p:nvSpPr>
            <p:spPr>
              <a:xfrm>
                <a:off x="0" y="-1"/>
                <a:ext cx="11248572" cy="682034"/>
              </a:xfrm>
              <a:prstGeom prst="rect">
                <a:avLst/>
              </a:prstGeom>
              <a:solidFill>
                <a:srgbClr val="89C937"/>
              </a:solidFill>
              <a:ln w="19050" cap="flat">
                <a:solidFill>
                  <a:srgbClr val="40404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  <p:sp>
            <p:nvSpPr>
              <p:cNvPr id="444" name="기존 서비스와의 차별성 및 독창성"/>
              <p:cNvSpPr txBox="1"/>
              <p:nvPr/>
            </p:nvSpPr>
            <p:spPr>
              <a:xfrm>
                <a:off x="55245" y="66946"/>
                <a:ext cx="11138082" cy="54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lvl="1"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  <a:r>
                  <a:t>기존 서비스와의 차별성 및 독창성</a:t>
                </a:r>
              </a:p>
            </p:txBody>
          </p:sp>
        </p:grpSp>
        <p:sp>
          <p:nvSpPr>
            <p:cNvPr id="446" name="직사각형 5"/>
            <p:cNvSpPr/>
            <p:nvPr/>
          </p:nvSpPr>
          <p:spPr>
            <a:xfrm>
              <a:off x="0" y="682031"/>
              <a:ext cx="11248571" cy="549078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7" name="직사각형 6"/>
            <p:cNvSpPr/>
            <p:nvPr/>
          </p:nvSpPr>
          <p:spPr>
            <a:xfrm>
              <a:off x="9298216" y="453303"/>
              <a:ext cx="288001" cy="36001"/>
            </a:xfrm>
            <a:prstGeom prst="rect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sp>
          <p:nvSpPr>
            <p:cNvPr id="448" name="직사각형 7"/>
            <p:cNvSpPr/>
            <p:nvPr/>
          </p:nvSpPr>
          <p:spPr>
            <a:xfrm>
              <a:off x="9900670" y="163203"/>
              <a:ext cx="288001" cy="288001"/>
            </a:xfrm>
            <a:prstGeom prst="rect">
              <a:avLst/>
            </a:prstGeom>
            <a:solidFill>
              <a:srgbClr val="DFDCD3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sp>
          <p:nvSpPr>
            <p:cNvPr id="449" name="직사각형 8"/>
            <p:cNvSpPr/>
            <p:nvPr/>
          </p:nvSpPr>
          <p:spPr>
            <a:xfrm>
              <a:off x="9851249" y="216103"/>
              <a:ext cx="288001" cy="288001"/>
            </a:xfrm>
            <a:prstGeom prst="rect">
              <a:avLst/>
            </a:prstGeom>
            <a:solidFill>
              <a:srgbClr val="DFDCD3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grpSp>
          <p:nvGrpSpPr>
            <p:cNvPr id="452" name="그룹 9"/>
            <p:cNvGrpSpPr/>
            <p:nvPr/>
          </p:nvGrpSpPr>
          <p:grpSpPr>
            <a:xfrm>
              <a:off x="10466501" y="172845"/>
              <a:ext cx="336340" cy="336341"/>
              <a:chOff x="0" y="0"/>
              <a:chExt cx="336339" cy="336339"/>
            </a:xfrm>
          </p:grpSpPr>
          <p:sp>
            <p:nvSpPr>
              <p:cNvPr id="450" name="직사각형 10"/>
              <p:cNvSpPr/>
              <p:nvPr/>
            </p:nvSpPr>
            <p:spPr>
              <a:xfrm rot="2700000">
                <a:off x="-55669" y="154181"/>
                <a:ext cx="447676" cy="27980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  <p:sp>
            <p:nvSpPr>
              <p:cNvPr id="451" name="직사각형 11"/>
              <p:cNvSpPr/>
              <p:nvPr/>
            </p:nvSpPr>
            <p:spPr>
              <a:xfrm rot="18900000">
                <a:off x="-55668" y="154179"/>
                <a:ext cx="447676" cy="27980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</p:grpSp>
      </p:grpSp>
      <p:pic>
        <p:nvPicPr>
          <p:cNvPr id="454" name="_x580763120" descr="_x5807631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2553" y="1994194"/>
            <a:ext cx="4863831" cy="3028216"/>
          </a:xfrm>
          <a:prstGeom prst="rect">
            <a:avLst/>
          </a:prstGeom>
          <a:ln w="12700">
            <a:miter lim="400000"/>
          </a:ln>
        </p:spPr>
      </p:pic>
      <p:sp>
        <p:nvSpPr>
          <p:cNvPr id="455" name="직사각형 13"/>
          <p:cNvSpPr txBox="1"/>
          <p:nvPr/>
        </p:nvSpPr>
        <p:spPr>
          <a:xfrm>
            <a:off x="1961281" y="4836931"/>
            <a:ext cx="2865285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출처 </a:t>
            </a:r>
            <a:r>
              <a:t>:</a:t>
            </a:r>
            <a:r>
              <a:t>미래에셋대우 리서치센터</a:t>
            </a:r>
          </a:p>
        </p:txBody>
      </p:sp>
      <p:grpSp>
        <p:nvGrpSpPr>
          <p:cNvPr id="458" name="직사각형 39"/>
          <p:cNvGrpSpPr/>
          <p:nvPr/>
        </p:nvGrpSpPr>
        <p:grpSpPr>
          <a:xfrm>
            <a:off x="962008" y="1141275"/>
            <a:ext cx="4835678" cy="849384"/>
            <a:chOff x="0" y="0"/>
            <a:chExt cx="4835676" cy="849382"/>
          </a:xfrm>
        </p:grpSpPr>
        <p:sp>
          <p:nvSpPr>
            <p:cNvPr id="456" name="직사각형"/>
            <p:cNvSpPr/>
            <p:nvPr/>
          </p:nvSpPr>
          <p:spPr>
            <a:xfrm>
              <a:off x="0" y="133090"/>
              <a:ext cx="4835677" cy="583203"/>
            </a:xfrm>
            <a:prstGeom prst="rect">
              <a:avLst/>
            </a:prstGeom>
            <a:solidFill>
              <a:srgbClr val="312F4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14300" dist="12700" dir="5400000">
                <a:srgbClr val="00000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457" name="마켓컬리 vs 쿠팡 vs 이마트몰 이용 이유"/>
            <p:cNvSpPr txBox="1"/>
            <p:nvPr/>
          </p:nvSpPr>
          <p:spPr>
            <a:xfrm>
              <a:off x="45719" y="0"/>
              <a:ext cx="4744237" cy="8493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마켓컬리 </a:t>
              </a:r>
              <a:r>
                <a:t>vs </a:t>
              </a:r>
              <a:r>
                <a:t>쿠팡 </a:t>
              </a:r>
              <a:r>
                <a:t>vs </a:t>
              </a:r>
              <a:r>
                <a:t>이마트몰 이용 이유</a:t>
              </a:r>
            </a:p>
          </p:txBody>
        </p:sp>
      </p:grpSp>
      <p:sp>
        <p:nvSpPr>
          <p:cNvPr id="459" name="직사각형 21"/>
          <p:cNvSpPr txBox="1"/>
          <p:nvPr/>
        </p:nvSpPr>
        <p:spPr>
          <a:xfrm>
            <a:off x="578165" y="5394083"/>
            <a:ext cx="5450380" cy="87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400">
                <a:solidFill>
                  <a:srgbClr val="3B3838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쿠팡</a:t>
            </a:r>
            <a:r>
              <a:t>, </a:t>
            </a:r>
            <a:r>
              <a:t>이마트몰</a:t>
            </a:r>
            <a:r>
              <a:t>, </a:t>
            </a:r>
            <a:r>
              <a:t>마켓컬리를 사용하는 이유는 </a:t>
            </a:r>
          </a:p>
          <a:p>
            <a:pPr algn="ctr">
              <a:defRPr sz="2400">
                <a:solidFill>
                  <a:srgbClr val="3B3838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배송에 관련된 이유가 많았다</a:t>
            </a:r>
            <a:r>
              <a:t>.</a:t>
            </a:r>
          </a:p>
        </p:txBody>
      </p:sp>
      <p:sp>
        <p:nvSpPr>
          <p:cNvPr id="460" name="직사각형 45"/>
          <p:cNvSpPr txBox="1"/>
          <p:nvPr/>
        </p:nvSpPr>
        <p:spPr>
          <a:xfrm>
            <a:off x="7450795" y="4836931"/>
            <a:ext cx="2865285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출처 </a:t>
            </a:r>
            <a:r>
              <a:t>:</a:t>
            </a:r>
            <a:r>
              <a:t>미래에셋대우 리서치센터</a:t>
            </a:r>
          </a:p>
        </p:txBody>
      </p:sp>
      <p:grpSp>
        <p:nvGrpSpPr>
          <p:cNvPr id="463" name="직사각형 46"/>
          <p:cNvGrpSpPr/>
          <p:nvPr/>
        </p:nvGrpSpPr>
        <p:grpSpPr>
          <a:xfrm>
            <a:off x="6451522" y="1274366"/>
            <a:ext cx="4835677" cy="583203"/>
            <a:chOff x="0" y="0"/>
            <a:chExt cx="4835676" cy="583201"/>
          </a:xfrm>
        </p:grpSpPr>
        <p:sp>
          <p:nvSpPr>
            <p:cNvPr id="461" name="직사각형"/>
            <p:cNvSpPr/>
            <p:nvPr/>
          </p:nvSpPr>
          <p:spPr>
            <a:xfrm>
              <a:off x="-1" y="0"/>
              <a:ext cx="4835678" cy="583202"/>
            </a:xfrm>
            <a:prstGeom prst="rect">
              <a:avLst/>
            </a:prstGeom>
            <a:solidFill>
              <a:srgbClr val="312F4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14300" dist="12700" dir="5400000">
                <a:srgbClr val="00000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462" name="마켓컬리 1건당 배송관련 비용 추정"/>
            <p:cNvSpPr txBox="1"/>
            <p:nvPr/>
          </p:nvSpPr>
          <p:spPr>
            <a:xfrm>
              <a:off x="45719" y="51059"/>
              <a:ext cx="4744237" cy="4810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마켓컬리 </a:t>
              </a:r>
              <a:r>
                <a:t>1</a:t>
              </a:r>
              <a:r>
                <a:t>건당 배송관련 비용 추정</a:t>
              </a:r>
            </a:p>
          </p:txBody>
        </p:sp>
      </p:grpSp>
      <p:sp>
        <p:nvSpPr>
          <p:cNvPr id="464" name="직사각형 47"/>
          <p:cNvSpPr txBox="1"/>
          <p:nvPr/>
        </p:nvSpPr>
        <p:spPr>
          <a:xfrm>
            <a:off x="6067680" y="5394083"/>
            <a:ext cx="5450379" cy="87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400">
                <a:solidFill>
                  <a:srgbClr val="3B3838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1</a:t>
            </a:r>
            <a:r>
              <a:t>건당 배송관련 비용이 약 </a:t>
            </a:r>
            <a:r>
              <a:t>1</a:t>
            </a:r>
            <a:r>
              <a:t>만원 정도 </a:t>
            </a:r>
          </a:p>
          <a:p>
            <a:pPr algn="ctr">
              <a:defRPr sz="2400">
                <a:solidFill>
                  <a:srgbClr val="3B3838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소요 되었다</a:t>
            </a:r>
            <a:r>
              <a:t>.</a:t>
            </a:r>
          </a:p>
        </p:txBody>
      </p:sp>
      <p:pic>
        <p:nvPicPr>
          <p:cNvPr id="465" name="_x575206288" descr="_x57520628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4248" y="2064842"/>
            <a:ext cx="5112257" cy="27031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cover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12F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그룹 149"/>
          <p:cNvGrpSpPr/>
          <p:nvPr/>
        </p:nvGrpSpPr>
        <p:grpSpPr>
          <a:xfrm>
            <a:off x="471714" y="296166"/>
            <a:ext cx="11248571" cy="6172812"/>
            <a:chOff x="0" y="0"/>
            <a:chExt cx="11248570" cy="6172811"/>
          </a:xfrm>
        </p:grpSpPr>
        <p:grpSp>
          <p:nvGrpSpPr>
            <p:cNvPr id="469" name="직사각형 4"/>
            <p:cNvGrpSpPr/>
            <p:nvPr/>
          </p:nvGrpSpPr>
          <p:grpSpPr>
            <a:xfrm>
              <a:off x="0" y="-1"/>
              <a:ext cx="11248571" cy="682033"/>
              <a:chOff x="0" y="0"/>
              <a:chExt cx="11248570" cy="682032"/>
            </a:xfrm>
          </p:grpSpPr>
          <p:sp>
            <p:nvSpPr>
              <p:cNvPr id="467" name="직사각형"/>
              <p:cNvSpPr/>
              <p:nvPr/>
            </p:nvSpPr>
            <p:spPr>
              <a:xfrm>
                <a:off x="0" y="-1"/>
                <a:ext cx="11248572" cy="682034"/>
              </a:xfrm>
              <a:prstGeom prst="rect">
                <a:avLst/>
              </a:prstGeom>
              <a:solidFill>
                <a:srgbClr val="89C937"/>
              </a:solidFill>
              <a:ln w="19050" cap="flat">
                <a:solidFill>
                  <a:srgbClr val="40404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  <p:sp>
            <p:nvSpPr>
              <p:cNvPr id="468" name="기존 서비스와의 차별성 및 독창성"/>
              <p:cNvSpPr txBox="1"/>
              <p:nvPr/>
            </p:nvSpPr>
            <p:spPr>
              <a:xfrm>
                <a:off x="55245" y="66946"/>
                <a:ext cx="11138082" cy="54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lvl="1"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  <a:r>
                  <a:t>기존 서비스와의 차별성 및 독창성</a:t>
                </a:r>
              </a:p>
            </p:txBody>
          </p:sp>
        </p:grpSp>
        <p:sp>
          <p:nvSpPr>
            <p:cNvPr id="470" name="직사각형 5"/>
            <p:cNvSpPr/>
            <p:nvPr/>
          </p:nvSpPr>
          <p:spPr>
            <a:xfrm>
              <a:off x="0" y="682031"/>
              <a:ext cx="11248571" cy="549078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1" name="직사각형 6"/>
            <p:cNvSpPr/>
            <p:nvPr/>
          </p:nvSpPr>
          <p:spPr>
            <a:xfrm>
              <a:off x="9298216" y="453303"/>
              <a:ext cx="288001" cy="36001"/>
            </a:xfrm>
            <a:prstGeom prst="rect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sp>
          <p:nvSpPr>
            <p:cNvPr id="472" name="직사각형 7"/>
            <p:cNvSpPr/>
            <p:nvPr/>
          </p:nvSpPr>
          <p:spPr>
            <a:xfrm>
              <a:off x="9900670" y="163203"/>
              <a:ext cx="288001" cy="288001"/>
            </a:xfrm>
            <a:prstGeom prst="rect">
              <a:avLst/>
            </a:prstGeom>
            <a:solidFill>
              <a:srgbClr val="DFDCD3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sp>
          <p:nvSpPr>
            <p:cNvPr id="473" name="직사각형 8"/>
            <p:cNvSpPr/>
            <p:nvPr/>
          </p:nvSpPr>
          <p:spPr>
            <a:xfrm>
              <a:off x="9851249" y="216103"/>
              <a:ext cx="288001" cy="288001"/>
            </a:xfrm>
            <a:prstGeom prst="rect">
              <a:avLst/>
            </a:prstGeom>
            <a:solidFill>
              <a:srgbClr val="DFDCD3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grpSp>
          <p:nvGrpSpPr>
            <p:cNvPr id="476" name="그룹 9"/>
            <p:cNvGrpSpPr/>
            <p:nvPr/>
          </p:nvGrpSpPr>
          <p:grpSpPr>
            <a:xfrm>
              <a:off x="10466501" y="172845"/>
              <a:ext cx="336340" cy="336341"/>
              <a:chOff x="0" y="0"/>
              <a:chExt cx="336339" cy="336339"/>
            </a:xfrm>
          </p:grpSpPr>
          <p:sp>
            <p:nvSpPr>
              <p:cNvPr id="474" name="직사각형 10"/>
              <p:cNvSpPr/>
              <p:nvPr/>
            </p:nvSpPr>
            <p:spPr>
              <a:xfrm rot="2700000">
                <a:off x="-55669" y="154181"/>
                <a:ext cx="447676" cy="27980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  <p:sp>
            <p:nvSpPr>
              <p:cNvPr id="475" name="직사각형 11"/>
              <p:cNvSpPr/>
              <p:nvPr/>
            </p:nvSpPr>
            <p:spPr>
              <a:xfrm rot="18900000">
                <a:off x="-55668" y="154179"/>
                <a:ext cx="447676" cy="27980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</p:grpSp>
      </p:grpSp>
      <p:sp>
        <p:nvSpPr>
          <p:cNvPr id="478" name="직사각형 13"/>
          <p:cNvSpPr txBox="1"/>
          <p:nvPr/>
        </p:nvSpPr>
        <p:spPr>
          <a:xfrm>
            <a:off x="8625287" y="1225459"/>
            <a:ext cx="2865285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출처 </a:t>
            </a:r>
            <a:r>
              <a:t>:</a:t>
            </a:r>
            <a:r>
              <a:t>미래에셋대우 리서치센터</a:t>
            </a:r>
          </a:p>
        </p:txBody>
      </p:sp>
      <p:grpSp>
        <p:nvGrpSpPr>
          <p:cNvPr id="481" name="직사각형 39"/>
          <p:cNvGrpSpPr/>
          <p:nvPr/>
        </p:nvGrpSpPr>
        <p:grpSpPr>
          <a:xfrm>
            <a:off x="3678161" y="1120391"/>
            <a:ext cx="4835677" cy="583203"/>
            <a:chOff x="0" y="0"/>
            <a:chExt cx="4835676" cy="583201"/>
          </a:xfrm>
        </p:grpSpPr>
        <p:sp>
          <p:nvSpPr>
            <p:cNvPr id="479" name="직사각형"/>
            <p:cNvSpPr/>
            <p:nvPr/>
          </p:nvSpPr>
          <p:spPr>
            <a:xfrm>
              <a:off x="-1" y="0"/>
              <a:ext cx="4835678" cy="583202"/>
            </a:xfrm>
            <a:prstGeom prst="rect">
              <a:avLst/>
            </a:prstGeom>
            <a:solidFill>
              <a:srgbClr val="312F4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14300" dist="12700" dir="5400000">
                <a:srgbClr val="00000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480" name="마켓컬리 손익분석"/>
            <p:cNvSpPr txBox="1"/>
            <p:nvPr/>
          </p:nvSpPr>
          <p:spPr>
            <a:xfrm>
              <a:off x="45719" y="51059"/>
              <a:ext cx="4744237" cy="4810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lvl1pPr>
            </a:lstStyle>
            <a:p>
              <a:pPr/>
              <a:r>
                <a:t>마켓컬리 손익분석</a:t>
              </a:r>
            </a:p>
          </p:txBody>
        </p:sp>
      </p:grpSp>
      <p:sp>
        <p:nvSpPr>
          <p:cNvPr id="482" name="직사각형 21"/>
          <p:cNvSpPr txBox="1"/>
          <p:nvPr/>
        </p:nvSpPr>
        <p:spPr>
          <a:xfrm>
            <a:off x="578166" y="5110950"/>
            <a:ext cx="11096399" cy="1273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3B3838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물류센터 확장</a:t>
            </a:r>
            <a:r>
              <a:t>, </a:t>
            </a:r>
            <a:r>
              <a:t>배송관련비용</a:t>
            </a:r>
            <a:r>
              <a:t>, </a:t>
            </a:r>
            <a:r>
              <a:t>광고비용 등으로 영업이익이 하락하고 마이너스 상승세 지속</a:t>
            </a:r>
          </a:p>
          <a:p>
            <a:pPr algn="ctr">
              <a:defRPr>
                <a:solidFill>
                  <a:srgbClr val="3B3838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처음 마켓컬리의 목적은 </a:t>
            </a:r>
            <a:r>
              <a:t>20-49</a:t>
            </a:r>
            <a:r>
              <a:t>세대를 타깃으로 친환경 유기농 식품 </a:t>
            </a:r>
            <a:r>
              <a:t>-&gt; </a:t>
            </a:r>
            <a:r>
              <a:t>고품질 상품 판매했으나</a:t>
            </a:r>
          </a:p>
          <a:p>
            <a:pPr algn="ctr">
              <a:defRPr>
                <a:solidFill>
                  <a:srgbClr val="3B3838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현재에는 배송에 많은 투자를 하고 있고 고품질에 신경쓰고 있지 않고 있다</a:t>
            </a:r>
            <a:r>
              <a:t>.</a:t>
            </a:r>
          </a:p>
          <a:p>
            <a:pPr algn="ctr">
              <a:defRPr>
                <a:solidFill>
                  <a:srgbClr val="3B3838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새벽배송으로 인한 인건비 부담이 많아 </a:t>
            </a:r>
            <a:r>
              <a:rPr>
                <a:solidFill>
                  <a:srgbClr val="FF0000"/>
                </a:solidFill>
              </a:rPr>
              <a:t>결국에는 배송비와 인건비에 대한 부담이 고객에게 돌아가고 있다</a:t>
            </a:r>
            <a:r>
              <a:rPr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483" name="_x330371992" descr="_x330371992"/>
          <p:cNvPicPr>
            <a:picLocks noChangeAspect="1"/>
          </p:cNvPicPr>
          <p:nvPr/>
        </p:nvPicPr>
        <p:blipFill>
          <a:blip r:embed="rId2">
            <a:extLst/>
          </a:blip>
          <a:srcRect l="0" t="4965" r="0" b="0"/>
          <a:stretch>
            <a:fillRect/>
          </a:stretch>
        </p:blipFill>
        <p:spPr>
          <a:xfrm>
            <a:off x="5241645" y="2015600"/>
            <a:ext cx="6478640" cy="295923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84" name="차트 17"/>
          <p:cNvGraphicFramePr/>
          <p:nvPr/>
        </p:nvGraphicFramePr>
        <p:xfrm>
          <a:off x="1054100" y="1857568"/>
          <a:ext cx="3668146" cy="2958723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cover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12F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그룹 149"/>
          <p:cNvGrpSpPr/>
          <p:nvPr/>
        </p:nvGrpSpPr>
        <p:grpSpPr>
          <a:xfrm>
            <a:off x="471714" y="296166"/>
            <a:ext cx="11248571" cy="6172812"/>
            <a:chOff x="0" y="0"/>
            <a:chExt cx="11248570" cy="6172811"/>
          </a:xfrm>
        </p:grpSpPr>
        <p:grpSp>
          <p:nvGrpSpPr>
            <p:cNvPr id="488" name="직사각형 4"/>
            <p:cNvGrpSpPr/>
            <p:nvPr/>
          </p:nvGrpSpPr>
          <p:grpSpPr>
            <a:xfrm>
              <a:off x="0" y="-1"/>
              <a:ext cx="11248571" cy="682033"/>
              <a:chOff x="0" y="0"/>
              <a:chExt cx="11248570" cy="682032"/>
            </a:xfrm>
          </p:grpSpPr>
          <p:sp>
            <p:nvSpPr>
              <p:cNvPr id="486" name="직사각형"/>
              <p:cNvSpPr/>
              <p:nvPr/>
            </p:nvSpPr>
            <p:spPr>
              <a:xfrm>
                <a:off x="0" y="-1"/>
                <a:ext cx="11248572" cy="682034"/>
              </a:xfrm>
              <a:prstGeom prst="rect">
                <a:avLst/>
              </a:prstGeom>
              <a:solidFill>
                <a:srgbClr val="89C937"/>
              </a:solidFill>
              <a:ln w="19050" cap="flat">
                <a:solidFill>
                  <a:srgbClr val="40404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  <p:sp>
            <p:nvSpPr>
              <p:cNvPr id="487" name="기존 서비스와의 차별성 및 독창성"/>
              <p:cNvSpPr txBox="1"/>
              <p:nvPr/>
            </p:nvSpPr>
            <p:spPr>
              <a:xfrm>
                <a:off x="55245" y="66946"/>
                <a:ext cx="11138082" cy="54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lvl="1"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  <a:r>
                  <a:t>기존 서비스와의 차별성 및 독창성</a:t>
                </a:r>
              </a:p>
            </p:txBody>
          </p:sp>
        </p:grpSp>
        <p:sp>
          <p:nvSpPr>
            <p:cNvPr id="489" name="직사각형 5"/>
            <p:cNvSpPr/>
            <p:nvPr/>
          </p:nvSpPr>
          <p:spPr>
            <a:xfrm>
              <a:off x="0" y="682031"/>
              <a:ext cx="11248571" cy="549078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0" name="직사각형 6"/>
            <p:cNvSpPr/>
            <p:nvPr/>
          </p:nvSpPr>
          <p:spPr>
            <a:xfrm>
              <a:off x="9298216" y="453303"/>
              <a:ext cx="288001" cy="36001"/>
            </a:xfrm>
            <a:prstGeom prst="rect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sp>
          <p:nvSpPr>
            <p:cNvPr id="491" name="직사각형 7"/>
            <p:cNvSpPr/>
            <p:nvPr/>
          </p:nvSpPr>
          <p:spPr>
            <a:xfrm>
              <a:off x="9900670" y="163203"/>
              <a:ext cx="288001" cy="288001"/>
            </a:xfrm>
            <a:prstGeom prst="rect">
              <a:avLst/>
            </a:prstGeom>
            <a:solidFill>
              <a:srgbClr val="DFDCD3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sp>
          <p:nvSpPr>
            <p:cNvPr id="492" name="직사각형 8"/>
            <p:cNvSpPr/>
            <p:nvPr/>
          </p:nvSpPr>
          <p:spPr>
            <a:xfrm>
              <a:off x="9851249" y="216103"/>
              <a:ext cx="288001" cy="288001"/>
            </a:xfrm>
            <a:prstGeom prst="rect">
              <a:avLst/>
            </a:prstGeom>
            <a:solidFill>
              <a:srgbClr val="DFDCD3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grpSp>
          <p:nvGrpSpPr>
            <p:cNvPr id="495" name="그룹 9"/>
            <p:cNvGrpSpPr/>
            <p:nvPr/>
          </p:nvGrpSpPr>
          <p:grpSpPr>
            <a:xfrm>
              <a:off x="10466501" y="172845"/>
              <a:ext cx="336340" cy="336341"/>
              <a:chOff x="0" y="0"/>
              <a:chExt cx="336339" cy="336339"/>
            </a:xfrm>
          </p:grpSpPr>
          <p:sp>
            <p:nvSpPr>
              <p:cNvPr id="493" name="직사각형 10"/>
              <p:cNvSpPr/>
              <p:nvPr/>
            </p:nvSpPr>
            <p:spPr>
              <a:xfrm rot="2700000">
                <a:off x="-55669" y="154181"/>
                <a:ext cx="447676" cy="27980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  <p:sp>
            <p:nvSpPr>
              <p:cNvPr id="494" name="직사각형 11"/>
              <p:cNvSpPr/>
              <p:nvPr/>
            </p:nvSpPr>
            <p:spPr>
              <a:xfrm rot="18900000">
                <a:off x="-55668" y="154179"/>
                <a:ext cx="447676" cy="27980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</p:grpSp>
      </p:grpSp>
      <p:grpSp>
        <p:nvGrpSpPr>
          <p:cNvPr id="499" name="직사각형 39"/>
          <p:cNvGrpSpPr/>
          <p:nvPr/>
        </p:nvGrpSpPr>
        <p:grpSpPr>
          <a:xfrm>
            <a:off x="869872" y="3762009"/>
            <a:ext cx="2082270" cy="426653"/>
            <a:chOff x="0" y="0"/>
            <a:chExt cx="2082269" cy="426652"/>
          </a:xfrm>
        </p:grpSpPr>
        <p:sp>
          <p:nvSpPr>
            <p:cNvPr id="497" name="직사각형"/>
            <p:cNvSpPr/>
            <p:nvPr/>
          </p:nvSpPr>
          <p:spPr>
            <a:xfrm>
              <a:off x="-1" y="-1"/>
              <a:ext cx="2082271" cy="426654"/>
            </a:xfrm>
            <a:prstGeom prst="rect">
              <a:avLst/>
            </a:prstGeom>
            <a:solidFill>
              <a:srgbClr val="89C93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14300" dist="12700" dir="5400000">
                <a:srgbClr val="00000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498" name="배송 비용 감소"/>
            <p:cNvSpPr txBox="1"/>
            <p:nvPr/>
          </p:nvSpPr>
          <p:spPr>
            <a:xfrm>
              <a:off x="45719" y="6313"/>
              <a:ext cx="1990831" cy="414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latin typeface="1훈떡볶이 R"/>
                  <a:ea typeface="1훈떡볶이 R"/>
                  <a:cs typeface="1훈떡볶이 R"/>
                  <a:sym typeface="1훈떡볶이 R"/>
                </a:defRPr>
              </a:lvl1pPr>
            </a:lstStyle>
            <a:p>
              <a:pPr/>
              <a:r>
                <a:t>배송 비용 감소</a:t>
              </a:r>
            </a:p>
          </p:txBody>
        </p:sp>
      </p:grpSp>
      <p:sp>
        <p:nvSpPr>
          <p:cNvPr id="500" name="대각선 방향의 모서리가 둥근 사각형 69"/>
          <p:cNvSpPr/>
          <p:nvPr/>
        </p:nvSpPr>
        <p:spPr>
          <a:xfrm>
            <a:off x="850815" y="1328206"/>
            <a:ext cx="2116544" cy="2041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16" y="0"/>
                </a:moveTo>
                <a:lnTo>
                  <a:pt x="21600" y="0"/>
                </a:lnTo>
                <a:lnTo>
                  <a:pt x="21600" y="10800"/>
                </a:lnTo>
                <a:cubicBezTo>
                  <a:pt x="21600" y="16765"/>
                  <a:pt x="16937" y="21600"/>
                  <a:pt x="11184" y="21600"/>
                </a:cubicBezTo>
                <a:lnTo>
                  <a:pt x="0" y="21600"/>
                </a:lnTo>
                <a:lnTo>
                  <a:pt x="0" y="10800"/>
                </a:lnTo>
                <a:cubicBezTo>
                  <a:pt x="0" y="4835"/>
                  <a:pt x="4663" y="0"/>
                  <a:pt x="10416" y="0"/>
                </a:cubicBezTo>
                <a:close/>
              </a:path>
            </a:pathLst>
          </a:custGeom>
          <a:solidFill>
            <a:srgbClr val="2E2C4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 sz="1200">
                <a:solidFill>
                  <a:srgbClr val="FFFFFF"/>
                </a:solidFill>
              </a:defRPr>
            </a:pPr>
          </a:p>
        </p:txBody>
      </p:sp>
      <p:sp>
        <p:nvSpPr>
          <p:cNvPr id="501" name="직사각형 77"/>
          <p:cNvSpPr txBox="1"/>
          <p:nvPr/>
        </p:nvSpPr>
        <p:spPr>
          <a:xfrm>
            <a:off x="300642" y="4425148"/>
            <a:ext cx="2983431" cy="1273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>
                <a:solidFill>
                  <a:srgbClr val="404040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농부와 소비자 직거래 플랫폼</a:t>
            </a:r>
          </a:p>
          <a:p>
            <a:pPr algn="ctr">
              <a:lnSpc>
                <a:spcPct val="150000"/>
              </a:lnSpc>
              <a:defRPr>
                <a:solidFill>
                  <a:srgbClr val="404040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택배를 이용해 직거래하여</a:t>
            </a:r>
          </a:p>
          <a:p>
            <a:pPr algn="ctr">
              <a:lnSpc>
                <a:spcPct val="150000"/>
              </a:lnSpc>
              <a:defRPr>
                <a:solidFill>
                  <a:srgbClr val="404040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배송 관련 비용이 대폭 감소</a:t>
            </a:r>
          </a:p>
        </p:txBody>
      </p:sp>
      <p:grpSp>
        <p:nvGrpSpPr>
          <p:cNvPr id="504" name="직사각형 79"/>
          <p:cNvGrpSpPr/>
          <p:nvPr/>
        </p:nvGrpSpPr>
        <p:grpSpPr>
          <a:xfrm>
            <a:off x="3646316" y="3762009"/>
            <a:ext cx="2082270" cy="426653"/>
            <a:chOff x="0" y="0"/>
            <a:chExt cx="2082269" cy="426652"/>
          </a:xfrm>
        </p:grpSpPr>
        <p:sp>
          <p:nvSpPr>
            <p:cNvPr id="502" name="직사각형"/>
            <p:cNvSpPr/>
            <p:nvPr/>
          </p:nvSpPr>
          <p:spPr>
            <a:xfrm>
              <a:off x="-1" y="-1"/>
              <a:ext cx="2082271" cy="426654"/>
            </a:xfrm>
            <a:prstGeom prst="rect">
              <a:avLst/>
            </a:prstGeom>
            <a:solidFill>
              <a:srgbClr val="89C93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14300" dist="12700" dir="5400000">
                <a:srgbClr val="00000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503" name="소농의 판매채널"/>
            <p:cNvSpPr txBox="1"/>
            <p:nvPr/>
          </p:nvSpPr>
          <p:spPr>
            <a:xfrm>
              <a:off x="45719" y="6313"/>
              <a:ext cx="1990831" cy="414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latin typeface="1훈떡볶이 R"/>
                  <a:ea typeface="1훈떡볶이 R"/>
                  <a:cs typeface="1훈떡볶이 R"/>
                  <a:sym typeface="1훈떡볶이 R"/>
                </a:defRPr>
              </a:lvl1pPr>
            </a:lstStyle>
            <a:p>
              <a:pPr/>
              <a:r>
                <a:t>소농의 판매채널</a:t>
              </a:r>
            </a:p>
          </p:txBody>
        </p:sp>
      </p:grpSp>
      <p:sp>
        <p:nvSpPr>
          <p:cNvPr id="505" name="대각선 방향의 모서리가 둥근 사각형 80"/>
          <p:cNvSpPr/>
          <p:nvPr/>
        </p:nvSpPr>
        <p:spPr>
          <a:xfrm>
            <a:off x="3627258" y="1328206"/>
            <a:ext cx="2116544" cy="2041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16" y="0"/>
                </a:moveTo>
                <a:lnTo>
                  <a:pt x="21600" y="0"/>
                </a:lnTo>
                <a:lnTo>
                  <a:pt x="21600" y="10800"/>
                </a:lnTo>
                <a:cubicBezTo>
                  <a:pt x="21600" y="16765"/>
                  <a:pt x="16937" y="21600"/>
                  <a:pt x="11184" y="21600"/>
                </a:cubicBezTo>
                <a:lnTo>
                  <a:pt x="0" y="21600"/>
                </a:lnTo>
                <a:lnTo>
                  <a:pt x="0" y="10800"/>
                </a:lnTo>
                <a:cubicBezTo>
                  <a:pt x="0" y="4835"/>
                  <a:pt x="4663" y="0"/>
                  <a:pt x="10416" y="0"/>
                </a:cubicBezTo>
                <a:close/>
              </a:path>
            </a:pathLst>
          </a:custGeom>
          <a:solidFill>
            <a:srgbClr val="A7E8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 sz="1200">
                <a:solidFill>
                  <a:srgbClr val="FFFFFF"/>
                </a:solidFill>
              </a:defRPr>
            </a:pPr>
          </a:p>
        </p:txBody>
      </p:sp>
      <p:sp>
        <p:nvSpPr>
          <p:cNvPr id="506" name="직사각형 81"/>
          <p:cNvSpPr txBox="1"/>
          <p:nvPr/>
        </p:nvSpPr>
        <p:spPr>
          <a:xfrm>
            <a:off x="2921809" y="4425148"/>
            <a:ext cx="3248563" cy="1716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>
                <a:solidFill>
                  <a:srgbClr val="404040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먹거리 시장의 대형화로</a:t>
            </a:r>
          </a:p>
          <a:p>
            <a:pPr algn="ctr">
              <a:lnSpc>
                <a:spcPct val="150000"/>
              </a:lnSpc>
              <a:defRPr>
                <a:solidFill>
                  <a:srgbClr val="404040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소농들이 판매채널을 찾기 어려움</a:t>
            </a:r>
          </a:p>
          <a:p>
            <a:pPr algn="ctr">
              <a:lnSpc>
                <a:spcPct val="150000"/>
              </a:lnSpc>
              <a:defRPr>
                <a:solidFill>
                  <a:srgbClr val="404040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직거래 플랫폼으로 생산량 적은 소농들의 판매채널 확보</a:t>
            </a:r>
          </a:p>
        </p:txBody>
      </p:sp>
      <p:grpSp>
        <p:nvGrpSpPr>
          <p:cNvPr id="509" name="직사각형 82"/>
          <p:cNvGrpSpPr/>
          <p:nvPr/>
        </p:nvGrpSpPr>
        <p:grpSpPr>
          <a:xfrm>
            <a:off x="6365638" y="3762009"/>
            <a:ext cx="2082270" cy="426653"/>
            <a:chOff x="0" y="0"/>
            <a:chExt cx="2082269" cy="426652"/>
          </a:xfrm>
        </p:grpSpPr>
        <p:sp>
          <p:nvSpPr>
            <p:cNvPr id="507" name="직사각형"/>
            <p:cNvSpPr/>
            <p:nvPr/>
          </p:nvSpPr>
          <p:spPr>
            <a:xfrm>
              <a:off x="-1" y="-1"/>
              <a:ext cx="2082271" cy="426654"/>
            </a:xfrm>
            <a:prstGeom prst="rect">
              <a:avLst/>
            </a:prstGeom>
            <a:solidFill>
              <a:srgbClr val="89C93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14300" dist="12700" dir="5400000">
                <a:srgbClr val="00000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508" name="안전한 먹거리 공급"/>
            <p:cNvSpPr txBox="1"/>
            <p:nvPr/>
          </p:nvSpPr>
          <p:spPr>
            <a:xfrm>
              <a:off x="45719" y="6313"/>
              <a:ext cx="1990831" cy="414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latin typeface="1훈떡볶이 R"/>
                  <a:ea typeface="1훈떡볶이 R"/>
                  <a:cs typeface="1훈떡볶이 R"/>
                  <a:sym typeface="1훈떡볶이 R"/>
                </a:defRPr>
              </a:lvl1pPr>
            </a:lstStyle>
            <a:p>
              <a:pPr/>
              <a:r>
                <a:t>안전한 먹거리 공급</a:t>
              </a:r>
            </a:p>
          </p:txBody>
        </p:sp>
      </p:grpSp>
      <p:sp>
        <p:nvSpPr>
          <p:cNvPr id="510" name="대각선 방향의 모서리가 둥근 사각형 83"/>
          <p:cNvSpPr/>
          <p:nvPr/>
        </p:nvSpPr>
        <p:spPr>
          <a:xfrm>
            <a:off x="6346580" y="1328206"/>
            <a:ext cx="2116544" cy="2041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16" y="0"/>
                </a:moveTo>
                <a:lnTo>
                  <a:pt x="21600" y="0"/>
                </a:lnTo>
                <a:lnTo>
                  <a:pt x="21600" y="10800"/>
                </a:lnTo>
                <a:cubicBezTo>
                  <a:pt x="21600" y="16765"/>
                  <a:pt x="16937" y="21600"/>
                  <a:pt x="11184" y="21600"/>
                </a:cubicBezTo>
                <a:lnTo>
                  <a:pt x="0" y="21600"/>
                </a:lnTo>
                <a:lnTo>
                  <a:pt x="0" y="10800"/>
                </a:lnTo>
                <a:cubicBezTo>
                  <a:pt x="0" y="4835"/>
                  <a:pt x="4663" y="0"/>
                  <a:pt x="10416" y="0"/>
                </a:cubicBezTo>
                <a:close/>
              </a:path>
            </a:pathLst>
          </a:custGeom>
          <a:solidFill>
            <a:srgbClr val="2E2C4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 sz="1200">
                <a:solidFill>
                  <a:srgbClr val="FFFFFF"/>
                </a:solidFill>
              </a:defRPr>
            </a:pPr>
          </a:p>
        </p:txBody>
      </p:sp>
      <p:grpSp>
        <p:nvGrpSpPr>
          <p:cNvPr id="513" name="직사각형 84"/>
          <p:cNvGrpSpPr/>
          <p:nvPr/>
        </p:nvGrpSpPr>
        <p:grpSpPr>
          <a:xfrm>
            <a:off x="9084958" y="3762009"/>
            <a:ext cx="2082270" cy="426653"/>
            <a:chOff x="0" y="0"/>
            <a:chExt cx="2082269" cy="426652"/>
          </a:xfrm>
        </p:grpSpPr>
        <p:sp>
          <p:nvSpPr>
            <p:cNvPr id="511" name="직사각형"/>
            <p:cNvSpPr/>
            <p:nvPr/>
          </p:nvSpPr>
          <p:spPr>
            <a:xfrm>
              <a:off x="-1" y="-1"/>
              <a:ext cx="2082271" cy="426654"/>
            </a:xfrm>
            <a:prstGeom prst="rect">
              <a:avLst/>
            </a:prstGeom>
            <a:solidFill>
              <a:srgbClr val="89C93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14300" dist="12700" dir="5400000">
                <a:srgbClr val="00000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512" name="간편한 판매 플랫폼"/>
            <p:cNvSpPr txBox="1"/>
            <p:nvPr/>
          </p:nvSpPr>
          <p:spPr>
            <a:xfrm>
              <a:off x="45719" y="6313"/>
              <a:ext cx="1990831" cy="414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latin typeface="1훈떡볶이 R"/>
                  <a:ea typeface="1훈떡볶이 R"/>
                  <a:cs typeface="1훈떡볶이 R"/>
                  <a:sym typeface="1훈떡볶이 R"/>
                </a:defRPr>
              </a:lvl1pPr>
            </a:lstStyle>
            <a:p>
              <a:pPr/>
              <a:r>
                <a:t>간편한 판매 플랫폼</a:t>
              </a:r>
            </a:p>
          </p:txBody>
        </p:sp>
      </p:grpSp>
      <p:sp>
        <p:nvSpPr>
          <p:cNvPr id="514" name="대각선 방향의 모서리가 둥근 사각형 85"/>
          <p:cNvSpPr/>
          <p:nvPr/>
        </p:nvSpPr>
        <p:spPr>
          <a:xfrm>
            <a:off x="9065900" y="1328206"/>
            <a:ext cx="2116544" cy="2041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16" y="0"/>
                </a:moveTo>
                <a:lnTo>
                  <a:pt x="21600" y="0"/>
                </a:lnTo>
                <a:lnTo>
                  <a:pt x="21600" y="10800"/>
                </a:lnTo>
                <a:cubicBezTo>
                  <a:pt x="21600" y="16765"/>
                  <a:pt x="16937" y="21600"/>
                  <a:pt x="11184" y="21600"/>
                </a:cubicBezTo>
                <a:lnTo>
                  <a:pt x="0" y="21600"/>
                </a:lnTo>
                <a:lnTo>
                  <a:pt x="0" y="10800"/>
                </a:lnTo>
                <a:cubicBezTo>
                  <a:pt x="0" y="4835"/>
                  <a:pt x="4663" y="0"/>
                  <a:pt x="10416" y="0"/>
                </a:cubicBezTo>
                <a:close/>
              </a:path>
            </a:pathLst>
          </a:custGeom>
          <a:solidFill>
            <a:srgbClr val="A7E8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 sz="1200">
                <a:solidFill>
                  <a:srgbClr val="FFFFFF"/>
                </a:solidFill>
              </a:defRPr>
            </a:pPr>
          </a:p>
        </p:txBody>
      </p:sp>
      <p:sp>
        <p:nvSpPr>
          <p:cNvPr id="515" name="직사각형 86"/>
          <p:cNvSpPr txBox="1"/>
          <p:nvPr/>
        </p:nvSpPr>
        <p:spPr>
          <a:xfrm>
            <a:off x="6065060" y="4425148"/>
            <a:ext cx="2668893" cy="1673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>
                <a:solidFill>
                  <a:srgbClr val="404040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GAP, </a:t>
            </a:r>
            <a:r>
              <a:t>친환경 인증마크를 통해</a:t>
            </a:r>
          </a:p>
          <a:p>
            <a:pPr algn="ctr">
              <a:lnSpc>
                <a:spcPct val="150000"/>
              </a:lnSpc>
              <a:defRPr>
                <a:solidFill>
                  <a:srgbClr val="404040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안전한 먹거리를 공급</a:t>
            </a:r>
          </a:p>
          <a:p>
            <a:pPr algn="ctr">
              <a:lnSpc>
                <a:spcPct val="150000"/>
              </a:lnSpc>
              <a:defRPr>
                <a:solidFill>
                  <a:srgbClr val="404040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도시와 농촌 상생 방안 확보</a:t>
            </a:r>
          </a:p>
        </p:txBody>
      </p:sp>
      <p:sp>
        <p:nvSpPr>
          <p:cNvPr id="516" name="직사각형 87"/>
          <p:cNvSpPr txBox="1"/>
          <p:nvPr/>
        </p:nvSpPr>
        <p:spPr>
          <a:xfrm>
            <a:off x="8672006" y="4425148"/>
            <a:ext cx="2944926" cy="1716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>
                <a:solidFill>
                  <a:srgbClr val="404040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온래인 판매 경험이 부족한</a:t>
            </a:r>
          </a:p>
          <a:p>
            <a:pPr algn="ctr">
              <a:lnSpc>
                <a:spcPct val="150000"/>
              </a:lnSpc>
              <a:defRPr>
                <a:solidFill>
                  <a:srgbClr val="404040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1</a:t>
            </a:r>
            <a:r>
              <a:t>차 농수산물 생산자와</a:t>
            </a:r>
          </a:p>
          <a:p>
            <a:pPr algn="ctr">
              <a:lnSpc>
                <a:spcPct val="150000"/>
              </a:lnSpc>
              <a:defRPr>
                <a:solidFill>
                  <a:srgbClr val="404040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가정 및 소규모 외식업자 연결</a:t>
            </a:r>
          </a:p>
          <a:p>
            <a:pPr algn="ctr">
              <a:lnSpc>
                <a:spcPct val="150000"/>
              </a:lnSpc>
              <a:defRPr>
                <a:solidFill>
                  <a:srgbClr val="404040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소규모 생산자도 쉽게 판매 가능</a:t>
            </a:r>
          </a:p>
        </p:txBody>
      </p:sp>
      <p:pic>
        <p:nvPicPr>
          <p:cNvPr id="517" name="그림 88" descr="그림 8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0778" y="1648271"/>
            <a:ext cx="1458798" cy="1458798"/>
          </a:xfrm>
          <a:prstGeom prst="rect">
            <a:avLst/>
          </a:prstGeom>
          <a:ln w="12700">
            <a:miter lim="400000"/>
          </a:ln>
        </p:spPr>
      </p:pic>
      <p:pic>
        <p:nvPicPr>
          <p:cNvPr id="518" name="그림 15" descr="그림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94058" y="1675942"/>
            <a:ext cx="1345777" cy="1345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519" name="그림 16" descr="그림 1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13231" y="1423644"/>
            <a:ext cx="967037" cy="967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20" name="그림 18" descr="그림 1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00317" y="2241987"/>
            <a:ext cx="982050" cy="982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1" name="그림 19" descr="그림 1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281076" y="1564036"/>
            <a:ext cx="1553706" cy="15537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cover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12F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그룹 149"/>
          <p:cNvGrpSpPr/>
          <p:nvPr/>
        </p:nvGrpSpPr>
        <p:grpSpPr>
          <a:xfrm>
            <a:off x="471714" y="374607"/>
            <a:ext cx="11248571" cy="6172812"/>
            <a:chOff x="0" y="0"/>
            <a:chExt cx="11248570" cy="6172811"/>
          </a:xfrm>
        </p:grpSpPr>
        <p:grpSp>
          <p:nvGrpSpPr>
            <p:cNvPr id="525" name="직사각형 4"/>
            <p:cNvGrpSpPr/>
            <p:nvPr/>
          </p:nvGrpSpPr>
          <p:grpSpPr>
            <a:xfrm>
              <a:off x="0" y="-1"/>
              <a:ext cx="11248571" cy="682033"/>
              <a:chOff x="0" y="0"/>
              <a:chExt cx="11248570" cy="682032"/>
            </a:xfrm>
          </p:grpSpPr>
          <p:sp>
            <p:nvSpPr>
              <p:cNvPr id="523" name="직사각형"/>
              <p:cNvSpPr/>
              <p:nvPr/>
            </p:nvSpPr>
            <p:spPr>
              <a:xfrm>
                <a:off x="0" y="-1"/>
                <a:ext cx="11248572" cy="682034"/>
              </a:xfrm>
              <a:prstGeom prst="rect">
                <a:avLst/>
              </a:prstGeom>
              <a:solidFill>
                <a:srgbClr val="89C937"/>
              </a:solidFill>
              <a:ln w="19050" cap="flat">
                <a:solidFill>
                  <a:srgbClr val="40404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  <p:sp>
            <p:nvSpPr>
              <p:cNvPr id="524" name="제품 및 서비스 사업성"/>
              <p:cNvSpPr txBox="1"/>
              <p:nvPr/>
            </p:nvSpPr>
            <p:spPr>
              <a:xfrm>
                <a:off x="55245" y="66946"/>
                <a:ext cx="11138082" cy="54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lvl="1"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  <a:r>
                  <a:t>제품 및 서비스 사업성</a:t>
                </a:r>
              </a:p>
            </p:txBody>
          </p:sp>
        </p:grpSp>
        <p:sp>
          <p:nvSpPr>
            <p:cNvPr id="526" name="직사각형 5"/>
            <p:cNvSpPr/>
            <p:nvPr/>
          </p:nvSpPr>
          <p:spPr>
            <a:xfrm>
              <a:off x="0" y="682031"/>
              <a:ext cx="11248571" cy="549078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7" name="직사각형 6"/>
            <p:cNvSpPr/>
            <p:nvPr/>
          </p:nvSpPr>
          <p:spPr>
            <a:xfrm>
              <a:off x="9298216" y="453303"/>
              <a:ext cx="288001" cy="36001"/>
            </a:xfrm>
            <a:prstGeom prst="rect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sp>
          <p:nvSpPr>
            <p:cNvPr id="528" name="직사각형 7"/>
            <p:cNvSpPr/>
            <p:nvPr/>
          </p:nvSpPr>
          <p:spPr>
            <a:xfrm>
              <a:off x="9900670" y="163203"/>
              <a:ext cx="288001" cy="288001"/>
            </a:xfrm>
            <a:prstGeom prst="rect">
              <a:avLst/>
            </a:prstGeom>
            <a:solidFill>
              <a:srgbClr val="DFDCD3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sp>
          <p:nvSpPr>
            <p:cNvPr id="529" name="직사각형 8"/>
            <p:cNvSpPr/>
            <p:nvPr/>
          </p:nvSpPr>
          <p:spPr>
            <a:xfrm>
              <a:off x="9851249" y="216103"/>
              <a:ext cx="288001" cy="288001"/>
            </a:xfrm>
            <a:prstGeom prst="rect">
              <a:avLst/>
            </a:prstGeom>
            <a:solidFill>
              <a:srgbClr val="DFDCD3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grpSp>
          <p:nvGrpSpPr>
            <p:cNvPr id="532" name="그룹 9"/>
            <p:cNvGrpSpPr/>
            <p:nvPr/>
          </p:nvGrpSpPr>
          <p:grpSpPr>
            <a:xfrm>
              <a:off x="10466501" y="172845"/>
              <a:ext cx="336340" cy="336341"/>
              <a:chOff x="0" y="0"/>
              <a:chExt cx="336339" cy="336339"/>
            </a:xfrm>
          </p:grpSpPr>
          <p:sp>
            <p:nvSpPr>
              <p:cNvPr id="530" name="직사각형 10"/>
              <p:cNvSpPr/>
              <p:nvPr/>
            </p:nvSpPr>
            <p:spPr>
              <a:xfrm rot="2700000">
                <a:off x="-55669" y="154181"/>
                <a:ext cx="447676" cy="27980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  <p:sp>
            <p:nvSpPr>
              <p:cNvPr id="531" name="직사각형 11"/>
              <p:cNvSpPr/>
              <p:nvPr/>
            </p:nvSpPr>
            <p:spPr>
              <a:xfrm rot="18900000">
                <a:off x="-55668" y="154179"/>
                <a:ext cx="447676" cy="27980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</p:grpSp>
      </p:grpSp>
      <p:sp>
        <p:nvSpPr>
          <p:cNvPr id="534" name="직사각형 23"/>
          <p:cNvSpPr txBox="1"/>
          <p:nvPr/>
        </p:nvSpPr>
        <p:spPr>
          <a:xfrm>
            <a:off x="1957763" y="4740180"/>
            <a:ext cx="2959143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b="1">
                <a:solidFill>
                  <a:srgbClr val="3B3838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lvl1pPr>
          </a:lstStyle>
          <a:p>
            <a:pPr/>
            <a:r>
              <a:t>고령친화시장 규모</a:t>
            </a:r>
          </a:p>
        </p:txBody>
      </p:sp>
      <p:sp>
        <p:nvSpPr>
          <p:cNvPr id="535" name="직사각형 15"/>
          <p:cNvSpPr/>
          <p:nvPr/>
        </p:nvSpPr>
        <p:spPr>
          <a:xfrm>
            <a:off x="2451088" y="1247712"/>
            <a:ext cx="627750" cy="2193511"/>
          </a:xfrm>
          <a:prstGeom prst="rect">
            <a:avLst/>
          </a:prstGeom>
          <a:solidFill>
            <a:srgbClr val="F4F7F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000">
                <a:solidFill>
                  <a:srgbClr val="FFFFFF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</a:p>
        </p:txBody>
      </p:sp>
      <p:sp>
        <p:nvSpPr>
          <p:cNvPr id="536" name="직사각형 33"/>
          <p:cNvSpPr/>
          <p:nvPr/>
        </p:nvSpPr>
        <p:spPr>
          <a:xfrm>
            <a:off x="2443229" y="2550943"/>
            <a:ext cx="627750" cy="879227"/>
          </a:xfrm>
          <a:prstGeom prst="rect">
            <a:avLst/>
          </a:prstGeom>
          <a:solidFill>
            <a:srgbClr val="89C9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000">
                <a:solidFill>
                  <a:srgbClr val="FFFFFF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</a:p>
        </p:txBody>
      </p:sp>
      <p:sp>
        <p:nvSpPr>
          <p:cNvPr id="537" name="직사각형 34"/>
          <p:cNvSpPr/>
          <p:nvPr/>
        </p:nvSpPr>
        <p:spPr>
          <a:xfrm>
            <a:off x="3938890" y="1247712"/>
            <a:ext cx="518802" cy="2193511"/>
          </a:xfrm>
          <a:prstGeom prst="rect">
            <a:avLst/>
          </a:prstGeom>
          <a:solidFill>
            <a:srgbClr val="F4F7F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000">
                <a:solidFill>
                  <a:srgbClr val="FFFFFF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</a:p>
        </p:txBody>
      </p:sp>
      <p:sp>
        <p:nvSpPr>
          <p:cNvPr id="538" name="직사각형 36"/>
          <p:cNvSpPr/>
          <p:nvPr/>
        </p:nvSpPr>
        <p:spPr>
          <a:xfrm>
            <a:off x="3876557" y="1247712"/>
            <a:ext cx="627750" cy="2193511"/>
          </a:xfrm>
          <a:prstGeom prst="rect">
            <a:avLst/>
          </a:prstGeom>
          <a:solidFill>
            <a:srgbClr val="89C9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000">
                <a:solidFill>
                  <a:srgbClr val="FFFFFF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</a:p>
        </p:txBody>
      </p:sp>
      <p:sp>
        <p:nvSpPr>
          <p:cNvPr id="539" name="직선 연결선 17"/>
          <p:cNvSpPr/>
          <p:nvPr/>
        </p:nvSpPr>
        <p:spPr>
          <a:xfrm>
            <a:off x="2251343" y="3431406"/>
            <a:ext cx="2441319" cy="1"/>
          </a:xfrm>
          <a:prstGeom prst="line">
            <a:avLst/>
          </a:prstGeom>
          <a:ln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40" name="직사각형 37"/>
          <p:cNvSpPr txBox="1"/>
          <p:nvPr/>
        </p:nvSpPr>
        <p:spPr>
          <a:xfrm>
            <a:off x="2403886" y="3461013"/>
            <a:ext cx="72215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b="1" sz="1400">
                <a:solidFill>
                  <a:srgbClr val="3B3838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lvl1pPr>
          </a:lstStyle>
          <a:p>
            <a:pPr/>
            <a:r>
              <a:t>2016</a:t>
            </a:r>
          </a:p>
        </p:txBody>
      </p:sp>
      <p:sp>
        <p:nvSpPr>
          <p:cNvPr id="541" name="직사각형 48"/>
          <p:cNvSpPr txBox="1"/>
          <p:nvPr/>
        </p:nvSpPr>
        <p:spPr>
          <a:xfrm>
            <a:off x="3837215" y="3461013"/>
            <a:ext cx="72215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b="1" sz="1400">
                <a:solidFill>
                  <a:srgbClr val="3B3838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lvl1pPr>
          </a:lstStyle>
          <a:p>
            <a:pPr/>
            <a:r>
              <a:t>2020</a:t>
            </a:r>
          </a:p>
        </p:txBody>
      </p:sp>
      <p:sp>
        <p:nvSpPr>
          <p:cNvPr id="542" name="직사각형 49"/>
          <p:cNvSpPr txBox="1"/>
          <p:nvPr/>
        </p:nvSpPr>
        <p:spPr>
          <a:xfrm>
            <a:off x="2384505" y="2793172"/>
            <a:ext cx="803512" cy="319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b="1" sz="1400">
                <a:solidFill>
                  <a:srgbClr val="FFFFFF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27</a:t>
            </a:r>
            <a:r>
              <a:t>조원</a:t>
            </a:r>
          </a:p>
        </p:txBody>
      </p:sp>
      <p:sp>
        <p:nvSpPr>
          <p:cNvPr id="543" name="직사각형 50"/>
          <p:cNvSpPr txBox="1"/>
          <p:nvPr/>
        </p:nvSpPr>
        <p:spPr>
          <a:xfrm>
            <a:off x="3796536" y="2793172"/>
            <a:ext cx="803512" cy="319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b="1" sz="1400">
                <a:solidFill>
                  <a:srgbClr val="FFFFFF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78</a:t>
            </a:r>
            <a:r>
              <a:t>조원</a:t>
            </a:r>
          </a:p>
        </p:txBody>
      </p:sp>
      <p:sp>
        <p:nvSpPr>
          <p:cNvPr id="544" name="직사각형 61"/>
          <p:cNvSpPr txBox="1"/>
          <p:nvPr/>
        </p:nvSpPr>
        <p:spPr>
          <a:xfrm>
            <a:off x="1026557" y="5124920"/>
            <a:ext cx="4821553" cy="730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sz="1600">
                <a:solidFill>
                  <a:srgbClr val="3B3838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현대경제연구원에 따르면 고령친화시장 규모가</a:t>
            </a:r>
          </a:p>
          <a:p>
            <a:pPr algn="ctr">
              <a:lnSpc>
                <a:spcPct val="150000"/>
              </a:lnSpc>
              <a:defRPr sz="1600">
                <a:solidFill>
                  <a:srgbClr val="3B3838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2016</a:t>
            </a:r>
            <a:r>
              <a:t>년 </a:t>
            </a:r>
            <a:r>
              <a:t>27</a:t>
            </a:r>
            <a:r>
              <a:t>조원 </a:t>
            </a:r>
            <a:r>
              <a:t>-&gt; 2020</a:t>
            </a:r>
            <a:r>
              <a:t>년 </a:t>
            </a:r>
            <a:r>
              <a:t>78</a:t>
            </a:r>
            <a:r>
              <a:t>조원 </a:t>
            </a:r>
            <a:r>
              <a:t>3</a:t>
            </a:r>
            <a:r>
              <a:t>배이상 성장할 전망</a:t>
            </a:r>
          </a:p>
        </p:txBody>
      </p:sp>
      <p:pic>
        <p:nvPicPr>
          <p:cNvPr id="545" name="그림 18" descr="그림 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3966" y="3922843"/>
            <a:ext cx="776073" cy="776073"/>
          </a:xfrm>
          <a:prstGeom prst="rect">
            <a:avLst/>
          </a:prstGeom>
          <a:ln w="12700">
            <a:miter lim="400000"/>
          </a:ln>
        </p:spPr>
      </p:pic>
      <p:sp>
        <p:nvSpPr>
          <p:cNvPr id="546" name="직사각형 62"/>
          <p:cNvSpPr txBox="1"/>
          <p:nvPr/>
        </p:nvSpPr>
        <p:spPr>
          <a:xfrm>
            <a:off x="7252248" y="4722285"/>
            <a:ext cx="2959143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b="1">
                <a:solidFill>
                  <a:srgbClr val="3B3838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lvl1pPr>
          </a:lstStyle>
          <a:p>
            <a:pPr/>
            <a:r>
              <a:t>고령친화식품 규모</a:t>
            </a:r>
          </a:p>
        </p:txBody>
      </p:sp>
      <p:grpSp>
        <p:nvGrpSpPr>
          <p:cNvPr id="552" name="그룹 140"/>
          <p:cNvGrpSpPr/>
          <p:nvPr/>
        </p:nvGrpSpPr>
        <p:grpSpPr>
          <a:xfrm>
            <a:off x="6820915" y="1242517"/>
            <a:ext cx="893007" cy="2507942"/>
            <a:chOff x="0" y="0"/>
            <a:chExt cx="893006" cy="2507941"/>
          </a:xfrm>
        </p:grpSpPr>
        <p:sp>
          <p:nvSpPr>
            <p:cNvPr id="547" name="직사각형 68"/>
            <p:cNvSpPr txBox="1"/>
            <p:nvPr/>
          </p:nvSpPr>
          <p:spPr>
            <a:xfrm>
              <a:off x="22774" y="2200601"/>
              <a:ext cx="803511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50000"/>
                </a:lnSpc>
                <a:defRPr b="1" sz="1400">
                  <a:solidFill>
                    <a:srgbClr val="3B3838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lvl1pPr>
            </a:lstStyle>
            <a:p>
              <a:pPr/>
              <a:r>
                <a:t>2011</a:t>
              </a:r>
            </a:p>
          </p:txBody>
        </p:sp>
        <p:grpSp>
          <p:nvGrpSpPr>
            <p:cNvPr id="551" name="그룹 133"/>
            <p:cNvGrpSpPr/>
            <p:nvPr/>
          </p:nvGrpSpPr>
          <p:grpSpPr>
            <a:xfrm>
              <a:off x="0" y="0"/>
              <a:ext cx="893007" cy="2193511"/>
              <a:chOff x="0" y="0"/>
              <a:chExt cx="893006" cy="2193510"/>
            </a:xfrm>
          </p:grpSpPr>
          <p:sp>
            <p:nvSpPr>
              <p:cNvPr id="548" name="직사각형 63"/>
              <p:cNvSpPr/>
              <p:nvPr/>
            </p:nvSpPr>
            <p:spPr>
              <a:xfrm>
                <a:off x="139189" y="0"/>
                <a:ext cx="570681" cy="2193511"/>
              </a:xfrm>
              <a:prstGeom prst="rect">
                <a:avLst/>
              </a:prstGeom>
              <a:solidFill>
                <a:srgbClr val="F4F7F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000">
                    <a:solidFill>
                      <a:srgbClr val="FFFFFF"/>
                    </a:solidFill>
                    <a:latin typeface="1훈떡볶이 R"/>
                    <a:ea typeface="1훈떡볶이 R"/>
                    <a:cs typeface="1훈떡볶이 R"/>
                    <a:sym typeface="1훈떡볶이 R"/>
                  </a:defRPr>
                </a:pPr>
              </a:p>
            </p:txBody>
          </p:sp>
          <p:sp>
            <p:nvSpPr>
              <p:cNvPr id="549" name="직사각형 64"/>
              <p:cNvSpPr/>
              <p:nvPr/>
            </p:nvSpPr>
            <p:spPr>
              <a:xfrm>
                <a:off x="139189" y="2035448"/>
                <a:ext cx="555813" cy="144001"/>
              </a:xfrm>
              <a:prstGeom prst="rect">
                <a:avLst/>
              </a:prstGeom>
              <a:solidFill>
                <a:srgbClr val="312F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000">
                    <a:solidFill>
                      <a:srgbClr val="FFFFFF"/>
                    </a:solidFill>
                    <a:latin typeface="1훈떡볶이 R"/>
                    <a:ea typeface="1훈떡볶이 R"/>
                    <a:cs typeface="1훈떡볶이 R"/>
                    <a:sym typeface="1훈떡볶이 R"/>
                  </a:defRPr>
                </a:pPr>
              </a:p>
            </p:txBody>
          </p:sp>
          <p:sp>
            <p:nvSpPr>
              <p:cNvPr id="550" name="직사각형 70"/>
              <p:cNvSpPr txBox="1"/>
              <p:nvPr/>
            </p:nvSpPr>
            <p:spPr>
              <a:xfrm>
                <a:off x="0" y="1422838"/>
                <a:ext cx="89300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defRPr b="1" sz="1400">
                    <a:solidFill>
                      <a:srgbClr val="3B3838"/>
                    </a:solidFill>
                    <a:latin typeface="1훈떡볶이 R"/>
                    <a:ea typeface="1훈떡볶이 R"/>
                    <a:cs typeface="1훈떡볶이 R"/>
                    <a:sym typeface="1훈떡볶이 R"/>
                  </a:defRPr>
                </a:pPr>
                <a:r>
                  <a:t>5104</a:t>
                </a:r>
              </a:p>
              <a:p>
                <a:pPr algn="ctr">
                  <a:defRPr b="1" sz="1400">
                    <a:solidFill>
                      <a:srgbClr val="3B3838"/>
                    </a:solidFill>
                    <a:latin typeface="1훈떡볶이 R"/>
                    <a:ea typeface="1훈떡볶이 R"/>
                    <a:cs typeface="1훈떡볶이 R"/>
                    <a:sym typeface="1훈떡볶이 R"/>
                  </a:defRPr>
                </a:pPr>
                <a:r>
                  <a:t>억원</a:t>
                </a:r>
              </a:p>
            </p:txBody>
          </p:sp>
        </p:grpSp>
      </p:grpSp>
      <p:sp>
        <p:nvSpPr>
          <p:cNvPr id="553" name="직사각형 72"/>
          <p:cNvSpPr txBox="1"/>
          <p:nvPr/>
        </p:nvSpPr>
        <p:spPr>
          <a:xfrm>
            <a:off x="6321044" y="5107025"/>
            <a:ext cx="4821552" cy="1113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sz="1600">
                <a:solidFill>
                  <a:srgbClr val="3B3838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농림축산식품부에 의하면 고령친화식품</a:t>
            </a:r>
            <a:r>
              <a:t>(</a:t>
            </a:r>
            <a:r>
              <a:t>실버푸드</a:t>
            </a:r>
            <a:r>
              <a:t>)</a:t>
            </a:r>
            <a:r>
              <a:t>의 규모는 </a:t>
            </a:r>
          </a:p>
          <a:p>
            <a:pPr algn="ctr">
              <a:lnSpc>
                <a:spcPct val="150000"/>
              </a:lnSpc>
              <a:defRPr sz="1600">
                <a:solidFill>
                  <a:srgbClr val="3B3838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2011</a:t>
            </a:r>
            <a:r>
              <a:t>년 </a:t>
            </a:r>
            <a:r>
              <a:t>5104</a:t>
            </a:r>
            <a:r>
              <a:t>억원에서 </a:t>
            </a:r>
            <a:r>
              <a:t>2020</a:t>
            </a:r>
            <a:r>
              <a:t>년 </a:t>
            </a:r>
            <a:r>
              <a:t>16</a:t>
            </a:r>
            <a:r>
              <a:t>조원으로</a:t>
            </a:r>
          </a:p>
          <a:p>
            <a:pPr algn="ctr">
              <a:lnSpc>
                <a:spcPct val="150000"/>
              </a:lnSpc>
              <a:defRPr sz="1600">
                <a:solidFill>
                  <a:srgbClr val="3B3838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가파르게 성장할 것으로 예상</a:t>
            </a:r>
          </a:p>
        </p:txBody>
      </p:sp>
      <p:sp>
        <p:nvSpPr>
          <p:cNvPr id="554" name="직사각형 94"/>
          <p:cNvSpPr txBox="1"/>
          <p:nvPr/>
        </p:nvSpPr>
        <p:spPr>
          <a:xfrm>
            <a:off x="8738297" y="2787978"/>
            <a:ext cx="893007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b="1" sz="1400">
                <a:solidFill>
                  <a:srgbClr val="FFFFFF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lvl1pPr>
          </a:lstStyle>
          <a:p>
            <a:pPr/>
            <a:r>
              <a:t>27</a:t>
            </a:r>
          </a:p>
        </p:txBody>
      </p:sp>
      <p:grpSp>
        <p:nvGrpSpPr>
          <p:cNvPr id="559" name="그룹 143"/>
          <p:cNvGrpSpPr/>
          <p:nvPr/>
        </p:nvGrpSpPr>
        <p:grpSpPr>
          <a:xfrm>
            <a:off x="10166696" y="1237469"/>
            <a:ext cx="893007" cy="2512990"/>
            <a:chOff x="0" y="0"/>
            <a:chExt cx="893006" cy="2512989"/>
          </a:xfrm>
        </p:grpSpPr>
        <p:sp>
          <p:nvSpPr>
            <p:cNvPr id="555" name="직사각형 93"/>
            <p:cNvSpPr txBox="1"/>
            <p:nvPr/>
          </p:nvSpPr>
          <p:spPr>
            <a:xfrm>
              <a:off x="44748" y="2205649"/>
              <a:ext cx="803511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50000"/>
                </a:lnSpc>
                <a:defRPr b="1" sz="1400">
                  <a:solidFill>
                    <a:srgbClr val="3B3838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lvl1pPr>
            </a:lstStyle>
            <a:p>
              <a:pPr/>
              <a:r>
                <a:t>2020</a:t>
              </a:r>
            </a:p>
          </p:txBody>
        </p:sp>
        <p:grpSp>
          <p:nvGrpSpPr>
            <p:cNvPr id="558" name="그룹 139"/>
            <p:cNvGrpSpPr/>
            <p:nvPr/>
          </p:nvGrpSpPr>
          <p:grpSpPr>
            <a:xfrm>
              <a:off x="0" y="0"/>
              <a:ext cx="893007" cy="2185858"/>
              <a:chOff x="0" y="0"/>
              <a:chExt cx="893006" cy="2185857"/>
            </a:xfrm>
          </p:grpSpPr>
          <p:sp>
            <p:nvSpPr>
              <p:cNvPr id="556" name="직사각형 90"/>
              <p:cNvSpPr/>
              <p:nvPr/>
            </p:nvSpPr>
            <p:spPr>
              <a:xfrm>
                <a:off x="151653" y="0"/>
                <a:ext cx="580189" cy="2185858"/>
              </a:xfrm>
              <a:prstGeom prst="rect">
                <a:avLst/>
              </a:prstGeom>
              <a:solidFill>
                <a:srgbClr val="312F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000">
                    <a:solidFill>
                      <a:srgbClr val="FFFFFF"/>
                    </a:solidFill>
                    <a:latin typeface="1훈떡볶이 R"/>
                    <a:ea typeface="1훈떡볶이 R"/>
                    <a:cs typeface="1훈떡볶이 R"/>
                    <a:sym typeface="1훈떡볶이 R"/>
                  </a:defRPr>
                </a:pPr>
              </a:p>
            </p:txBody>
          </p:sp>
          <p:sp>
            <p:nvSpPr>
              <p:cNvPr id="557" name="직사각형 95"/>
              <p:cNvSpPr txBox="1"/>
              <p:nvPr/>
            </p:nvSpPr>
            <p:spPr>
              <a:xfrm>
                <a:off x="0" y="1550508"/>
                <a:ext cx="893007" cy="3197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lnSpc>
                    <a:spcPct val="150000"/>
                  </a:lnSpc>
                  <a:defRPr b="1" sz="1400">
                    <a:solidFill>
                      <a:srgbClr val="FFFFFF"/>
                    </a:solidFill>
                    <a:latin typeface="1훈떡볶이 R"/>
                    <a:ea typeface="1훈떡볶이 R"/>
                    <a:cs typeface="1훈떡볶이 R"/>
                    <a:sym typeface="1훈떡볶이 R"/>
                  </a:defRPr>
                </a:pPr>
                <a:r>
                  <a:t>16</a:t>
                </a:r>
                <a:r>
                  <a:t>조</a:t>
                </a:r>
              </a:p>
            </p:txBody>
          </p:sp>
        </p:grpSp>
      </p:grpSp>
      <p:grpSp>
        <p:nvGrpSpPr>
          <p:cNvPr id="565" name="그룹 141"/>
          <p:cNvGrpSpPr/>
          <p:nvPr/>
        </p:nvGrpSpPr>
        <p:grpSpPr>
          <a:xfrm>
            <a:off x="7894329" y="1242517"/>
            <a:ext cx="893007" cy="2507942"/>
            <a:chOff x="0" y="0"/>
            <a:chExt cx="893006" cy="2507941"/>
          </a:xfrm>
        </p:grpSpPr>
        <p:sp>
          <p:nvSpPr>
            <p:cNvPr id="560" name="직사각형 69"/>
            <p:cNvSpPr txBox="1"/>
            <p:nvPr/>
          </p:nvSpPr>
          <p:spPr>
            <a:xfrm>
              <a:off x="60159" y="2200601"/>
              <a:ext cx="803511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50000"/>
                </a:lnSpc>
                <a:defRPr b="1" sz="1400">
                  <a:solidFill>
                    <a:srgbClr val="3B3838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lvl1pPr>
            </a:lstStyle>
            <a:p>
              <a:pPr/>
              <a:r>
                <a:t>2017</a:t>
              </a:r>
            </a:p>
          </p:txBody>
        </p:sp>
        <p:grpSp>
          <p:nvGrpSpPr>
            <p:cNvPr id="564" name="그룹 134"/>
            <p:cNvGrpSpPr/>
            <p:nvPr/>
          </p:nvGrpSpPr>
          <p:grpSpPr>
            <a:xfrm>
              <a:off x="0" y="0"/>
              <a:ext cx="893007" cy="2193511"/>
              <a:chOff x="0" y="0"/>
              <a:chExt cx="893006" cy="2193510"/>
            </a:xfrm>
          </p:grpSpPr>
          <p:sp>
            <p:nvSpPr>
              <p:cNvPr id="561" name="직사각형 65"/>
              <p:cNvSpPr/>
              <p:nvPr/>
            </p:nvSpPr>
            <p:spPr>
              <a:xfrm>
                <a:off x="176575" y="0"/>
                <a:ext cx="570681" cy="2193511"/>
              </a:xfrm>
              <a:prstGeom prst="rect">
                <a:avLst/>
              </a:prstGeom>
              <a:solidFill>
                <a:srgbClr val="F4F7F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000">
                    <a:solidFill>
                      <a:srgbClr val="FFFFFF"/>
                    </a:solidFill>
                    <a:latin typeface="1훈떡볶이 R"/>
                    <a:ea typeface="1훈떡볶이 R"/>
                    <a:cs typeface="1훈떡볶이 R"/>
                    <a:sym typeface="1훈떡볶이 R"/>
                  </a:defRPr>
                </a:pPr>
              </a:p>
            </p:txBody>
          </p:sp>
          <p:sp>
            <p:nvSpPr>
              <p:cNvPr id="562" name="직사각형 123"/>
              <p:cNvSpPr/>
              <p:nvPr/>
            </p:nvSpPr>
            <p:spPr>
              <a:xfrm>
                <a:off x="176575" y="1917153"/>
                <a:ext cx="555813" cy="265305"/>
              </a:xfrm>
              <a:prstGeom prst="rect">
                <a:avLst/>
              </a:prstGeom>
              <a:solidFill>
                <a:srgbClr val="312F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000">
                    <a:solidFill>
                      <a:srgbClr val="FFFFFF"/>
                    </a:solidFill>
                    <a:latin typeface="1훈떡볶이 R"/>
                    <a:ea typeface="1훈떡볶이 R"/>
                    <a:cs typeface="1훈떡볶이 R"/>
                    <a:sym typeface="1훈떡볶이 R"/>
                  </a:defRPr>
                </a:pPr>
              </a:p>
            </p:txBody>
          </p:sp>
          <p:sp>
            <p:nvSpPr>
              <p:cNvPr id="563" name="직사각형 124"/>
              <p:cNvSpPr txBox="1"/>
              <p:nvPr/>
            </p:nvSpPr>
            <p:spPr>
              <a:xfrm>
                <a:off x="0" y="1309900"/>
                <a:ext cx="893007" cy="54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defRPr b="1" sz="1400">
                    <a:solidFill>
                      <a:srgbClr val="3B3838"/>
                    </a:solidFill>
                    <a:latin typeface="1훈떡볶이 R"/>
                    <a:ea typeface="1훈떡볶이 R"/>
                    <a:cs typeface="1훈떡볶이 R"/>
                    <a:sym typeface="1훈떡볶이 R"/>
                  </a:defRPr>
                </a:pPr>
                <a:r>
                  <a:t>1</a:t>
                </a:r>
                <a:r>
                  <a:t>조</a:t>
                </a:r>
              </a:p>
              <a:p>
                <a:pPr algn="ctr">
                  <a:defRPr b="1" sz="1400">
                    <a:solidFill>
                      <a:srgbClr val="3B3838"/>
                    </a:solidFill>
                    <a:latin typeface="1훈떡볶이 R"/>
                    <a:ea typeface="1훈떡볶이 R"/>
                    <a:cs typeface="1훈떡볶이 R"/>
                    <a:sym typeface="1훈떡볶이 R"/>
                  </a:defRPr>
                </a:pPr>
                <a:r>
                  <a:t>1</a:t>
                </a:r>
                <a:r>
                  <a:t>억원</a:t>
                </a:r>
              </a:p>
            </p:txBody>
          </p:sp>
        </p:grpSp>
      </p:grpSp>
      <p:pic>
        <p:nvPicPr>
          <p:cNvPr id="566" name="그림 21" descr="그림 2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05565" y="3904948"/>
            <a:ext cx="856650" cy="77607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72" name="그룹 142"/>
          <p:cNvGrpSpPr/>
          <p:nvPr/>
        </p:nvGrpSpPr>
        <p:grpSpPr>
          <a:xfrm>
            <a:off x="9028252" y="1242517"/>
            <a:ext cx="893007" cy="2507942"/>
            <a:chOff x="0" y="0"/>
            <a:chExt cx="893006" cy="2507941"/>
          </a:xfrm>
        </p:grpSpPr>
        <p:sp>
          <p:nvSpPr>
            <p:cNvPr id="567" name="직사각형 92"/>
            <p:cNvSpPr txBox="1"/>
            <p:nvPr/>
          </p:nvSpPr>
          <p:spPr>
            <a:xfrm>
              <a:off x="35238" y="2200601"/>
              <a:ext cx="803511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50000"/>
                </a:lnSpc>
                <a:defRPr b="1" sz="1400">
                  <a:solidFill>
                    <a:srgbClr val="3B3838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lvl1pPr>
            </a:lstStyle>
            <a:p>
              <a:pPr/>
              <a:r>
                <a:t>2018</a:t>
              </a:r>
            </a:p>
          </p:txBody>
        </p:sp>
        <p:grpSp>
          <p:nvGrpSpPr>
            <p:cNvPr id="571" name="그룹 135"/>
            <p:cNvGrpSpPr/>
            <p:nvPr/>
          </p:nvGrpSpPr>
          <p:grpSpPr>
            <a:xfrm>
              <a:off x="0" y="0"/>
              <a:ext cx="893007" cy="2193511"/>
              <a:chOff x="0" y="0"/>
              <a:chExt cx="893006" cy="2193510"/>
            </a:xfrm>
          </p:grpSpPr>
          <p:sp>
            <p:nvSpPr>
              <p:cNvPr id="568" name="직사각형 87"/>
              <p:cNvSpPr/>
              <p:nvPr/>
            </p:nvSpPr>
            <p:spPr>
              <a:xfrm>
                <a:off x="150800" y="0"/>
                <a:ext cx="570681" cy="2193511"/>
              </a:xfrm>
              <a:prstGeom prst="rect">
                <a:avLst/>
              </a:prstGeom>
              <a:solidFill>
                <a:srgbClr val="F4F7F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000">
                    <a:solidFill>
                      <a:srgbClr val="FFFFFF"/>
                    </a:solidFill>
                    <a:latin typeface="1훈떡볶이 R"/>
                    <a:ea typeface="1훈떡볶이 R"/>
                    <a:cs typeface="1훈떡볶이 R"/>
                    <a:sym typeface="1훈떡볶이 R"/>
                  </a:defRPr>
                </a:pPr>
              </a:p>
            </p:txBody>
          </p:sp>
          <p:sp>
            <p:nvSpPr>
              <p:cNvPr id="569" name="직사각형 127"/>
              <p:cNvSpPr/>
              <p:nvPr/>
            </p:nvSpPr>
            <p:spPr>
              <a:xfrm>
                <a:off x="172779" y="1768370"/>
                <a:ext cx="555813" cy="414089"/>
              </a:xfrm>
              <a:prstGeom prst="rect">
                <a:avLst/>
              </a:prstGeom>
              <a:solidFill>
                <a:srgbClr val="312F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000">
                    <a:solidFill>
                      <a:srgbClr val="FFFFFF"/>
                    </a:solidFill>
                    <a:latin typeface="1훈떡볶이 R"/>
                    <a:ea typeface="1훈떡볶이 R"/>
                    <a:cs typeface="1훈떡볶이 R"/>
                    <a:sym typeface="1훈떡볶이 R"/>
                  </a:defRPr>
                </a:pPr>
              </a:p>
            </p:txBody>
          </p:sp>
          <p:sp>
            <p:nvSpPr>
              <p:cNvPr id="570" name="직사각형 128"/>
              <p:cNvSpPr txBox="1"/>
              <p:nvPr/>
            </p:nvSpPr>
            <p:spPr>
              <a:xfrm>
                <a:off x="0" y="1844675"/>
                <a:ext cx="893007" cy="3197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defRPr b="1" sz="1400">
                    <a:solidFill>
                      <a:srgbClr val="FFFFFF"/>
                    </a:solidFill>
                    <a:latin typeface="1훈떡볶이 R"/>
                    <a:ea typeface="1훈떡볶이 R"/>
                    <a:cs typeface="1훈떡볶이 R"/>
                    <a:sym typeface="1훈떡볶이 R"/>
                  </a:defRPr>
                </a:pPr>
                <a:r>
                  <a:t>2</a:t>
                </a:r>
                <a:r>
                  <a:t>조</a:t>
                </a:r>
              </a:p>
            </p:txBody>
          </p:sp>
        </p:grpSp>
      </p:grpSp>
      <p:sp>
        <p:nvSpPr>
          <p:cNvPr id="573" name="직선 연결선 67"/>
          <p:cNvSpPr/>
          <p:nvPr/>
        </p:nvSpPr>
        <p:spPr>
          <a:xfrm>
            <a:off x="6325396" y="3419178"/>
            <a:ext cx="5233182" cy="1"/>
          </a:xfrm>
          <a:prstGeom prst="line">
            <a:avLst/>
          </a:prstGeom>
          <a:ln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cover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12F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그룹 149"/>
          <p:cNvGrpSpPr/>
          <p:nvPr/>
        </p:nvGrpSpPr>
        <p:grpSpPr>
          <a:xfrm>
            <a:off x="464122" y="390362"/>
            <a:ext cx="11248572" cy="6172812"/>
            <a:chOff x="0" y="0"/>
            <a:chExt cx="11248570" cy="6172811"/>
          </a:xfrm>
        </p:grpSpPr>
        <p:grpSp>
          <p:nvGrpSpPr>
            <p:cNvPr id="577" name="직사각형 4"/>
            <p:cNvGrpSpPr/>
            <p:nvPr/>
          </p:nvGrpSpPr>
          <p:grpSpPr>
            <a:xfrm>
              <a:off x="0" y="-1"/>
              <a:ext cx="11248571" cy="682033"/>
              <a:chOff x="0" y="0"/>
              <a:chExt cx="11248570" cy="682032"/>
            </a:xfrm>
          </p:grpSpPr>
          <p:sp>
            <p:nvSpPr>
              <p:cNvPr id="575" name="직사각형"/>
              <p:cNvSpPr/>
              <p:nvPr/>
            </p:nvSpPr>
            <p:spPr>
              <a:xfrm>
                <a:off x="0" y="-1"/>
                <a:ext cx="11248572" cy="682034"/>
              </a:xfrm>
              <a:prstGeom prst="rect">
                <a:avLst/>
              </a:prstGeom>
              <a:solidFill>
                <a:srgbClr val="89C937"/>
              </a:solidFill>
              <a:ln w="19050" cap="flat">
                <a:solidFill>
                  <a:srgbClr val="40404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  <p:sp>
            <p:nvSpPr>
              <p:cNvPr id="576" name="제품 및 서비스 사업성"/>
              <p:cNvSpPr txBox="1"/>
              <p:nvPr/>
            </p:nvSpPr>
            <p:spPr>
              <a:xfrm>
                <a:off x="55245" y="66946"/>
                <a:ext cx="11138082" cy="54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lvl="1"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  <a:r>
                  <a:t>제품 및 서비스 사업성</a:t>
                </a:r>
              </a:p>
            </p:txBody>
          </p:sp>
        </p:grpSp>
        <p:sp>
          <p:nvSpPr>
            <p:cNvPr id="578" name="직사각형 5"/>
            <p:cNvSpPr/>
            <p:nvPr/>
          </p:nvSpPr>
          <p:spPr>
            <a:xfrm>
              <a:off x="0" y="682031"/>
              <a:ext cx="11248571" cy="549078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9" name="직사각형 6"/>
            <p:cNvSpPr/>
            <p:nvPr/>
          </p:nvSpPr>
          <p:spPr>
            <a:xfrm>
              <a:off x="9298216" y="453303"/>
              <a:ext cx="288001" cy="36001"/>
            </a:xfrm>
            <a:prstGeom prst="rect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sp>
          <p:nvSpPr>
            <p:cNvPr id="580" name="직사각형 7"/>
            <p:cNvSpPr/>
            <p:nvPr/>
          </p:nvSpPr>
          <p:spPr>
            <a:xfrm>
              <a:off x="9900670" y="163203"/>
              <a:ext cx="288001" cy="288001"/>
            </a:xfrm>
            <a:prstGeom prst="rect">
              <a:avLst/>
            </a:prstGeom>
            <a:solidFill>
              <a:srgbClr val="DFDCD3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sp>
          <p:nvSpPr>
            <p:cNvPr id="581" name="직사각형 8"/>
            <p:cNvSpPr/>
            <p:nvPr/>
          </p:nvSpPr>
          <p:spPr>
            <a:xfrm>
              <a:off x="9851249" y="216103"/>
              <a:ext cx="288001" cy="288001"/>
            </a:xfrm>
            <a:prstGeom prst="rect">
              <a:avLst/>
            </a:prstGeom>
            <a:solidFill>
              <a:srgbClr val="DFDCD3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grpSp>
          <p:nvGrpSpPr>
            <p:cNvPr id="584" name="그룹 9"/>
            <p:cNvGrpSpPr/>
            <p:nvPr/>
          </p:nvGrpSpPr>
          <p:grpSpPr>
            <a:xfrm>
              <a:off x="10466501" y="172845"/>
              <a:ext cx="336340" cy="336341"/>
              <a:chOff x="0" y="0"/>
              <a:chExt cx="336339" cy="336339"/>
            </a:xfrm>
          </p:grpSpPr>
          <p:sp>
            <p:nvSpPr>
              <p:cNvPr id="582" name="직사각형 10"/>
              <p:cNvSpPr/>
              <p:nvPr/>
            </p:nvSpPr>
            <p:spPr>
              <a:xfrm rot="2700000">
                <a:off x="-55669" y="154181"/>
                <a:ext cx="447676" cy="27980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  <p:sp>
            <p:nvSpPr>
              <p:cNvPr id="583" name="직사각형 11"/>
              <p:cNvSpPr/>
              <p:nvPr/>
            </p:nvSpPr>
            <p:spPr>
              <a:xfrm rot="18900000">
                <a:off x="-55668" y="154179"/>
                <a:ext cx="447676" cy="27980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</p:grpSp>
      </p:grpSp>
      <p:sp>
        <p:nvSpPr>
          <p:cNvPr id="586" name="직사각형 75"/>
          <p:cNvSpPr txBox="1"/>
          <p:nvPr/>
        </p:nvSpPr>
        <p:spPr>
          <a:xfrm>
            <a:off x="1028828" y="4722285"/>
            <a:ext cx="4821553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>
                <a:solidFill>
                  <a:srgbClr val="3B3838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58</a:t>
            </a:r>
            <a:r>
              <a:t>세대 은퇴후 백화점 소비 줄이고 홈쇼핑 이용 증가</a:t>
            </a:r>
          </a:p>
        </p:txBody>
      </p:sp>
      <p:sp>
        <p:nvSpPr>
          <p:cNvPr id="587" name="직사각형 85"/>
          <p:cNvSpPr txBox="1"/>
          <p:nvPr/>
        </p:nvSpPr>
        <p:spPr>
          <a:xfrm>
            <a:off x="1455163" y="5187186"/>
            <a:ext cx="3968883" cy="111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sz="1600">
                <a:solidFill>
                  <a:srgbClr val="3B3838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은퇴 후 백화점에서의 </a:t>
            </a:r>
          </a:p>
          <a:p>
            <a:pPr algn="ctr">
              <a:lnSpc>
                <a:spcPct val="150000"/>
              </a:lnSpc>
              <a:defRPr sz="1600">
                <a:solidFill>
                  <a:srgbClr val="3B3838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소비는 줄이고 홈쇼핑 이용은 </a:t>
            </a:r>
          </a:p>
          <a:p>
            <a:pPr algn="ctr">
              <a:lnSpc>
                <a:spcPct val="150000"/>
              </a:lnSpc>
              <a:defRPr sz="1600">
                <a:solidFill>
                  <a:srgbClr val="3B3838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더 많이 한것으로 나타났다</a:t>
            </a:r>
            <a:r>
              <a:t>.</a:t>
            </a:r>
          </a:p>
        </p:txBody>
      </p:sp>
      <p:pic>
        <p:nvPicPr>
          <p:cNvPr id="588" name="_x581714336" descr="_x581714336"/>
          <p:cNvPicPr>
            <a:picLocks noChangeAspect="1"/>
          </p:cNvPicPr>
          <p:nvPr/>
        </p:nvPicPr>
        <p:blipFill>
          <a:blip r:embed="rId2">
            <a:extLst/>
          </a:blip>
          <a:srcRect l="10933" t="0" r="0" b="0"/>
          <a:stretch>
            <a:fillRect/>
          </a:stretch>
        </p:blipFill>
        <p:spPr>
          <a:xfrm>
            <a:off x="1011677" y="1097907"/>
            <a:ext cx="4996013" cy="2583290"/>
          </a:xfrm>
          <a:prstGeom prst="rect">
            <a:avLst/>
          </a:prstGeom>
          <a:ln w="12700">
            <a:miter lim="400000"/>
          </a:ln>
        </p:spPr>
      </p:pic>
      <p:pic>
        <p:nvPicPr>
          <p:cNvPr id="589" name="그림 31" descr="그림 3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18876" y="3822598"/>
            <a:ext cx="871454" cy="871454"/>
          </a:xfrm>
          <a:prstGeom prst="rect">
            <a:avLst/>
          </a:prstGeom>
          <a:ln w="12700">
            <a:miter lim="400000"/>
          </a:ln>
        </p:spPr>
      </p:pic>
      <p:pic>
        <p:nvPicPr>
          <p:cNvPr id="590" name="_x740659528" descr="_x74065952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74903" y="1236937"/>
            <a:ext cx="5170575" cy="2408151"/>
          </a:xfrm>
          <a:prstGeom prst="rect">
            <a:avLst/>
          </a:prstGeom>
          <a:ln w="12700">
            <a:miter lim="400000"/>
          </a:ln>
        </p:spPr>
      </p:pic>
      <p:sp>
        <p:nvSpPr>
          <p:cNvPr id="591" name="직사각형 136"/>
          <p:cNvSpPr txBox="1"/>
          <p:nvPr/>
        </p:nvSpPr>
        <p:spPr>
          <a:xfrm>
            <a:off x="6645452" y="4722285"/>
            <a:ext cx="4374917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>
                <a:solidFill>
                  <a:srgbClr val="3B3838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58</a:t>
            </a:r>
            <a:r>
              <a:t>세대가 선호하는 컨텐츠는</a:t>
            </a:r>
            <a:r>
              <a:t>?</a:t>
            </a:r>
          </a:p>
        </p:txBody>
      </p:sp>
      <p:sp>
        <p:nvSpPr>
          <p:cNvPr id="592" name="직사각형 137"/>
          <p:cNvSpPr txBox="1"/>
          <p:nvPr/>
        </p:nvSpPr>
        <p:spPr>
          <a:xfrm>
            <a:off x="6176486" y="5187186"/>
            <a:ext cx="5312852" cy="1475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sz="1600">
                <a:solidFill>
                  <a:srgbClr val="3B3838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58</a:t>
            </a:r>
            <a:r>
              <a:t>세대는 전 세대와 다른 특징을 가지고 있다</a:t>
            </a:r>
            <a:r>
              <a:t>. </a:t>
            </a:r>
          </a:p>
          <a:p>
            <a:pPr algn="ctr">
              <a:lnSpc>
                <a:spcPct val="150000"/>
              </a:lnSpc>
              <a:defRPr sz="1600">
                <a:solidFill>
                  <a:srgbClr val="3B3838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SNS</a:t>
            </a:r>
            <a:r>
              <a:t>나 인터넷을 활용할 수 있고 은퇴의 건강한 삶에 관심이 많으며</a:t>
            </a:r>
          </a:p>
          <a:p>
            <a:pPr algn="ctr">
              <a:lnSpc>
                <a:spcPct val="150000"/>
              </a:lnSpc>
              <a:defRPr sz="1600">
                <a:solidFill>
                  <a:srgbClr val="3B3838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나름의 트렌드를 주도하는 세대이다</a:t>
            </a:r>
            <a:r>
              <a:t>.</a:t>
            </a:r>
            <a:r>
              <a:t> </a:t>
            </a:r>
          </a:p>
        </p:txBody>
      </p:sp>
      <p:pic>
        <p:nvPicPr>
          <p:cNvPr id="593" name="그림 138" descr="그림 13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12182" y="3822598"/>
            <a:ext cx="871454" cy="8714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cover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12F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그룹 149"/>
          <p:cNvGrpSpPr/>
          <p:nvPr/>
        </p:nvGrpSpPr>
        <p:grpSpPr>
          <a:xfrm>
            <a:off x="468691" y="410326"/>
            <a:ext cx="11248572" cy="6172812"/>
            <a:chOff x="0" y="0"/>
            <a:chExt cx="11248570" cy="6172811"/>
          </a:xfrm>
        </p:grpSpPr>
        <p:grpSp>
          <p:nvGrpSpPr>
            <p:cNvPr id="597" name="직사각형 4"/>
            <p:cNvGrpSpPr/>
            <p:nvPr/>
          </p:nvGrpSpPr>
          <p:grpSpPr>
            <a:xfrm>
              <a:off x="0" y="-1"/>
              <a:ext cx="11248571" cy="682033"/>
              <a:chOff x="0" y="0"/>
              <a:chExt cx="11248570" cy="682032"/>
            </a:xfrm>
          </p:grpSpPr>
          <p:sp>
            <p:nvSpPr>
              <p:cNvPr id="595" name="직사각형"/>
              <p:cNvSpPr/>
              <p:nvPr/>
            </p:nvSpPr>
            <p:spPr>
              <a:xfrm>
                <a:off x="0" y="-1"/>
                <a:ext cx="11248572" cy="682034"/>
              </a:xfrm>
              <a:prstGeom prst="rect">
                <a:avLst/>
              </a:prstGeom>
              <a:solidFill>
                <a:srgbClr val="89C937"/>
              </a:solidFill>
              <a:ln w="19050" cap="flat">
                <a:solidFill>
                  <a:srgbClr val="40404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  <p:sp>
            <p:nvSpPr>
              <p:cNvPr id="596" name="제품 및 서비스 사업성"/>
              <p:cNvSpPr txBox="1"/>
              <p:nvPr/>
            </p:nvSpPr>
            <p:spPr>
              <a:xfrm>
                <a:off x="55245" y="66946"/>
                <a:ext cx="11138082" cy="54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lvl="1"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  <a:r>
                  <a:t>제품 및 서비스 사업성</a:t>
                </a:r>
              </a:p>
            </p:txBody>
          </p:sp>
        </p:grpSp>
        <p:sp>
          <p:nvSpPr>
            <p:cNvPr id="598" name="직사각형 5"/>
            <p:cNvSpPr/>
            <p:nvPr/>
          </p:nvSpPr>
          <p:spPr>
            <a:xfrm>
              <a:off x="0" y="682031"/>
              <a:ext cx="11248571" cy="549078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9" name="직사각형 6"/>
            <p:cNvSpPr/>
            <p:nvPr/>
          </p:nvSpPr>
          <p:spPr>
            <a:xfrm>
              <a:off x="9298216" y="453303"/>
              <a:ext cx="288001" cy="36001"/>
            </a:xfrm>
            <a:prstGeom prst="rect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sp>
          <p:nvSpPr>
            <p:cNvPr id="600" name="직사각형 7"/>
            <p:cNvSpPr/>
            <p:nvPr/>
          </p:nvSpPr>
          <p:spPr>
            <a:xfrm>
              <a:off x="9900670" y="163203"/>
              <a:ext cx="288001" cy="288001"/>
            </a:xfrm>
            <a:prstGeom prst="rect">
              <a:avLst/>
            </a:prstGeom>
            <a:solidFill>
              <a:srgbClr val="DFDCD3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sp>
          <p:nvSpPr>
            <p:cNvPr id="601" name="직사각형 8"/>
            <p:cNvSpPr/>
            <p:nvPr/>
          </p:nvSpPr>
          <p:spPr>
            <a:xfrm>
              <a:off x="9851249" y="216103"/>
              <a:ext cx="288001" cy="288001"/>
            </a:xfrm>
            <a:prstGeom prst="rect">
              <a:avLst/>
            </a:prstGeom>
            <a:solidFill>
              <a:srgbClr val="DFDCD3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grpSp>
          <p:nvGrpSpPr>
            <p:cNvPr id="604" name="그룹 9"/>
            <p:cNvGrpSpPr/>
            <p:nvPr/>
          </p:nvGrpSpPr>
          <p:grpSpPr>
            <a:xfrm>
              <a:off x="10466501" y="172845"/>
              <a:ext cx="336340" cy="336341"/>
              <a:chOff x="0" y="0"/>
              <a:chExt cx="336339" cy="336339"/>
            </a:xfrm>
          </p:grpSpPr>
          <p:sp>
            <p:nvSpPr>
              <p:cNvPr id="602" name="직사각형 10"/>
              <p:cNvSpPr/>
              <p:nvPr/>
            </p:nvSpPr>
            <p:spPr>
              <a:xfrm rot="2700000">
                <a:off x="-55669" y="154181"/>
                <a:ext cx="447676" cy="27980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  <p:sp>
            <p:nvSpPr>
              <p:cNvPr id="603" name="직사각형 11"/>
              <p:cNvSpPr/>
              <p:nvPr/>
            </p:nvSpPr>
            <p:spPr>
              <a:xfrm rot="18900000">
                <a:off x="-55668" y="154179"/>
                <a:ext cx="447676" cy="27980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</p:grpSp>
      </p:grpSp>
      <p:sp>
        <p:nvSpPr>
          <p:cNvPr id="606" name="타원 13"/>
          <p:cNvSpPr/>
          <p:nvPr/>
        </p:nvSpPr>
        <p:spPr>
          <a:xfrm>
            <a:off x="6143776" y="1542079"/>
            <a:ext cx="1391189" cy="1391188"/>
          </a:xfrm>
          <a:prstGeom prst="ellipse">
            <a:avLst/>
          </a:prstGeom>
          <a:solidFill>
            <a:srgbClr val="AAECF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607" name="타원 35"/>
          <p:cNvSpPr/>
          <p:nvPr/>
        </p:nvSpPr>
        <p:spPr>
          <a:xfrm>
            <a:off x="6152591" y="4739044"/>
            <a:ext cx="1391189" cy="1391191"/>
          </a:xfrm>
          <a:prstGeom prst="ellipse">
            <a:avLst/>
          </a:prstGeom>
          <a:solidFill>
            <a:srgbClr val="AAECF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608" name="타원 57"/>
          <p:cNvSpPr/>
          <p:nvPr/>
        </p:nvSpPr>
        <p:spPr>
          <a:xfrm>
            <a:off x="4370601" y="4726197"/>
            <a:ext cx="1391188" cy="1391191"/>
          </a:xfrm>
          <a:prstGeom prst="ellipse">
            <a:avLst/>
          </a:prstGeom>
          <a:solidFill>
            <a:srgbClr val="879D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609" name="타원 74"/>
          <p:cNvSpPr/>
          <p:nvPr/>
        </p:nvSpPr>
        <p:spPr>
          <a:xfrm>
            <a:off x="4375196" y="1542080"/>
            <a:ext cx="1391191" cy="1391190"/>
          </a:xfrm>
          <a:prstGeom prst="ellipse">
            <a:avLst/>
          </a:prstGeom>
          <a:solidFill>
            <a:srgbClr val="879D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879DFF"/>
                </a:solidFill>
              </a:defRPr>
            </a:pPr>
          </a:p>
        </p:txBody>
      </p:sp>
      <p:sp>
        <p:nvSpPr>
          <p:cNvPr id="610" name="직사각형 103"/>
          <p:cNvSpPr txBox="1"/>
          <p:nvPr/>
        </p:nvSpPr>
        <p:spPr>
          <a:xfrm>
            <a:off x="852751" y="1377840"/>
            <a:ext cx="3046747" cy="1716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lnSpc>
                <a:spcPct val="150000"/>
              </a:lnSpc>
              <a:defRPr b="1">
                <a:solidFill>
                  <a:srgbClr val="879DFF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농산물 구매 수익</a:t>
            </a:r>
          </a:p>
          <a:p>
            <a:pPr algn="r">
              <a:lnSpc>
                <a:spcPct val="150000"/>
              </a:lnSpc>
              <a:defRPr b="1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농산물 가격의 </a:t>
            </a:r>
            <a:r>
              <a:t>5%</a:t>
            </a:r>
          </a:p>
          <a:p>
            <a:pPr algn="r">
              <a:lnSpc>
                <a:spcPct val="150000"/>
              </a:lnSpc>
              <a:defRPr b="1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플랫폼 서비스 수수료로 </a:t>
            </a:r>
          </a:p>
          <a:p>
            <a:pPr algn="r">
              <a:lnSpc>
                <a:spcPct val="150000"/>
              </a:lnSpc>
              <a:defRPr b="1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결제 시 부여</a:t>
            </a:r>
          </a:p>
        </p:txBody>
      </p:sp>
      <p:pic>
        <p:nvPicPr>
          <p:cNvPr id="611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17791" y="1750964"/>
            <a:ext cx="902015" cy="902015"/>
          </a:xfrm>
          <a:prstGeom prst="rect">
            <a:avLst/>
          </a:prstGeom>
          <a:ln w="12700">
            <a:miter lim="400000"/>
          </a:ln>
        </p:spPr>
      </p:pic>
      <p:sp>
        <p:nvSpPr>
          <p:cNvPr id="612" name="직사각형 105"/>
          <p:cNvSpPr txBox="1"/>
          <p:nvPr/>
        </p:nvSpPr>
        <p:spPr>
          <a:xfrm>
            <a:off x="8010666" y="1324807"/>
            <a:ext cx="3046747" cy="1716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b="1">
                <a:solidFill>
                  <a:srgbClr val="879DFF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정기 배송</a:t>
            </a:r>
          </a:p>
          <a:p>
            <a:pPr>
              <a:lnSpc>
                <a:spcPct val="150000"/>
              </a:lnSpc>
              <a:defRPr b="1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자주 구매하는 농산물을 </a:t>
            </a:r>
          </a:p>
          <a:p>
            <a:pPr>
              <a:lnSpc>
                <a:spcPct val="150000"/>
              </a:lnSpc>
              <a:defRPr b="1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정기배송으로 구매하게 하여</a:t>
            </a:r>
          </a:p>
          <a:p>
            <a:pPr>
              <a:lnSpc>
                <a:spcPct val="150000"/>
              </a:lnSpc>
              <a:defRPr b="1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정기적인 수익 창출 </a:t>
            </a:r>
          </a:p>
        </p:txBody>
      </p:sp>
      <p:pic>
        <p:nvPicPr>
          <p:cNvPr id="613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62696" y="1739483"/>
            <a:ext cx="996378" cy="996378"/>
          </a:xfrm>
          <a:prstGeom prst="rect">
            <a:avLst/>
          </a:prstGeom>
          <a:ln w="12700">
            <a:miter lim="400000"/>
          </a:ln>
        </p:spPr>
      </p:pic>
      <p:sp>
        <p:nvSpPr>
          <p:cNvPr id="614" name="직사각형 115"/>
          <p:cNvSpPr txBox="1"/>
          <p:nvPr/>
        </p:nvSpPr>
        <p:spPr>
          <a:xfrm>
            <a:off x="852751" y="4581711"/>
            <a:ext cx="3046747" cy="2530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lnSpc>
                <a:spcPct val="150000"/>
              </a:lnSpc>
              <a:defRPr b="1">
                <a:solidFill>
                  <a:srgbClr val="879DFF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광고 수익</a:t>
            </a:r>
          </a:p>
          <a:p>
            <a:pPr algn="r">
              <a:lnSpc>
                <a:spcPct val="150000"/>
              </a:lnSpc>
              <a:defRPr b="1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추천 상품을 상단에 노출</a:t>
            </a:r>
          </a:p>
          <a:p>
            <a:pPr algn="r">
              <a:lnSpc>
                <a:spcPct val="150000"/>
              </a:lnSpc>
              <a:defRPr b="1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추천 상품으로 레시피 만들어 판매</a:t>
            </a:r>
          </a:p>
          <a:p>
            <a:pPr algn="r">
              <a:lnSpc>
                <a:spcPct val="150000"/>
              </a:lnSpc>
              <a:defRPr b="1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정기배송에 추천상품을 넣어 판매</a:t>
            </a:r>
          </a:p>
        </p:txBody>
      </p:sp>
      <p:sp>
        <p:nvSpPr>
          <p:cNvPr id="615" name="직사각형 116"/>
          <p:cNvSpPr txBox="1"/>
          <p:nvPr/>
        </p:nvSpPr>
        <p:spPr>
          <a:xfrm>
            <a:off x="8010666" y="4581711"/>
            <a:ext cx="3046747" cy="1273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b="1">
                <a:solidFill>
                  <a:srgbClr val="879DFF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레시피 상품 판매</a:t>
            </a:r>
          </a:p>
          <a:p>
            <a:pPr>
              <a:lnSpc>
                <a:spcPct val="150000"/>
              </a:lnSpc>
              <a:defRPr b="1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레시피에 들어가는 재료들을</a:t>
            </a:r>
          </a:p>
          <a:p>
            <a:pPr>
              <a:lnSpc>
                <a:spcPct val="150000"/>
              </a:lnSpc>
              <a:defRPr b="1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밀키트로 판매</a:t>
            </a:r>
          </a:p>
        </p:txBody>
      </p:sp>
      <p:sp>
        <p:nvSpPr>
          <p:cNvPr id="616" name="타원 118"/>
          <p:cNvSpPr/>
          <p:nvPr/>
        </p:nvSpPr>
        <p:spPr>
          <a:xfrm>
            <a:off x="5336906" y="3140560"/>
            <a:ext cx="1391188" cy="1391191"/>
          </a:xfrm>
          <a:prstGeom prst="ellipse">
            <a:avLst/>
          </a:prstGeom>
          <a:solidFill>
            <a:srgbClr val="879D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617" name="직사각형 119"/>
          <p:cNvSpPr txBox="1"/>
          <p:nvPr/>
        </p:nvSpPr>
        <p:spPr>
          <a:xfrm>
            <a:off x="6893904" y="3173807"/>
            <a:ext cx="4331905" cy="1273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b="1">
                <a:solidFill>
                  <a:srgbClr val="879DFF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프리미엄 서비스</a:t>
            </a:r>
          </a:p>
          <a:p>
            <a:pPr>
              <a:lnSpc>
                <a:spcPct val="150000"/>
              </a:lnSpc>
              <a:defRPr b="1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고객의 질병에 대한 정보와 영양성분을 분석해</a:t>
            </a:r>
          </a:p>
          <a:p>
            <a:pPr>
              <a:lnSpc>
                <a:spcPct val="150000"/>
              </a:lnSpc>
              <a:defRPr b="1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개인 맞춤형 식단 플래너 </a:t>
            </a:r>
          </a:p>
        </p:txBody>
      </p:sp>
      <p:pic>
        <p:nvPicPr>
          <p:cNvPr id="618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16526" y="3241344"/>
            <a:ext cx="1031949" cy="1031948"/>
          </a:xfrm>
          <a:prstGeom prst="rect">
            <a:avLst/>
          </a:prstGeom>
          <a:ln w="12700">
            <a:miter lim="400000"/>
          </a:ln>
        </p:spPr>
      </p:pic>
      <p:pic>
        <p:nvPicPr>
          <p:cNvPr id="619" name="그림 120" descr="그림 12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72000" y="4940439"/>
            <a:ext cx="1017263" cy="916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20" name="그림 121" descr="그림 12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375665" y="4978996"/>
            <a:ext cx="911283" cy="9112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cover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12F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그룹 149"/>
          <p:cNvGrpSpPr/>
          <p:nvPr/>
        </p:nvGrpSpPr>
        <p:grpSpPr>
          <a:xfrm>
            <a:off x="471714" y="296166"/>
            <a:ext cx="11248571" cy="6172812"/>
            <a:chOff x="0" y="0"/>
            <a:chExt cx="11248570" cy="6172811"/>
          </a:xfrm>
        </p:grpSpPr>
        <p:grpSp>
          <p:nvGrpSpPr>
            <p:cNvPr id="624" name="직사각형 4"/>
            <p:cNvGrpSpPr/>
            <p:nvPr/>
          </p:nvGrpSpPr>
          <p:grpSpPr>
            <a:xfrm>
              <a:off x="0" y="-1"/>
              <a:ext cx="11248571" cy="682033"/>
              <a:chOff x="0" y="0"/>
              <a:chExt cx="11248570" cy="682032"/>
            </a:xfrm>
          </p:grpSpPr>
          <p:sp>
            <p:nvSpPr>
              <p:cNvPr id="622" name="직사각형"/>
              <p:cNvSpPr/>
              <p:nvPr/>
            </p:nvSpPr>
            <p:spPr>
              <a:xfrm>
                <a:off x="0" y="-1"/>
                <a:ext cx="11248572" cy="682034"/>
              </a:xfrm>
              <a:prstGeom prst="rect">
                <a:avLst/>
              </a:prstGeom>
              <a:solidFill>
                <a:srgbClr val="89C937"/>
              </a:solidFill>
              <a:ln w="19050" cap="flat">
                <a:solidFill>
                  <a:srgbClr val="40404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  <p:sp>
            <p:nvSpPr>
              <p:cNvPr id="623" name="농림축산식품 공공데이터 활용 및 적정성"/>
              <p:cNvSpPr txBox="1"/>
              <p:nvPr/>
            </p:nvSpPr>
            <p:spPr>
              <a:xfrm>
                <a:off x="55245" y="66946"/>
                <a:ext cx="11138082" cy="54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lvl="1"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  <a:r>
                  <a:t>농림축산식품 공공데이터 활용 및 적정성</a:t>
                </a:r>
              </a:p>
            </p:txBody>
          </p:sp>
        </p:grpSp>
        <p:sp>
          <p:nvSpPr>
            <p:cNvPr id="625" name="직사각형 5"/>
            <p:cNvSpPr/>
            <p:nvPr/>
          </p:nvSpPr>
          <p:spPr>
            <a:xfrm>
              <a:off x="0" y="682031"/>
              <a:ext cx="11248571" cy="549078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6" name="직사각형 6"/>
            <p:cNvSpPr/>
            <p:nvPr/>
          </p:nvSpPr>
          <p:spPr>
            <a:xfrm>
              <a:off x="9298216" y="453303"/>
              <a:ext cx="288001" cy="36001"/>
            </a:xfrm>
            <a:prstGeom prst="rect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sp>
          <p:nvSpPr>
            <p:cNvPr id="627" name="직사각형 7"/>
            <p:cNvSpPr/>
            <p:nvPr/>
          </p:nvSpPr>
          <p:spPr>
            <a:xfrm>
              <a:off x="9900670" y="163203"/>
              <a:ext cx="288001" cy="288001"/>
            </a:xfrm>
            <a:prstGeom prst="rect">
              <a:avLst/>
            </a:prstGeom>
            <a:solidFill>
              <a:srgbClr val="DFDCD3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sp>
          <p:nvSpPr>
            <p:cNvPr id="628" name="직사각형 8"/>
            <p:cNvSpPr/>
            <p:nvPr/>
          </p:nvSpPr>
          <p:spPr>
            <a:xfrm>
              <a:off x="9851249" y="216103"/>
              <a:ext cx="288001" cy="288001"/>
            </a:xfrm>
            <a:prstGeom prst="rect">
              <a:avLst/>
            </a:prstGeom>
            <a:solidFill>
              <a:srgbClr val="DFDCD3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grpSp>
          <p:nvGrpSpPr>
            <p:cNvPr id="631" name="그룹 9"/>
            <p:cNvGrpSpPr/>
            <p:nvPr/>
          </p:nvGrpSpPr>
          <p:grpSpPr>
            <a:xfrm>
              <a:off x="10466501" y="172845"/>
              <a:ext cx="336340" cy="336341"/>
              <a:chOff x="0" y="0"/>
              <a:chExt cx="336339" cy="336339"/>
            </a:xfrm>
          </p:grpSpPr>
          <p:sp>
            <p:nvSpPr>
              <p:cNvPr id="629" name="직사각형 10"/>
              <p:cNvSpPr/>
              <p:nvPr/>
            </p:nvSpPr>
            <p:spPr>
              <a:xfrm rot="2700000">
                <a:off x="-55669" y="154181"/>
                <a:ext cx="447676" cy="27980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  <p:sp>
            <p:nvSpPr>
              <p:cNvPr id="630" name="직사각형 11"/>
              <p:cNvSpPr/>
              <p:nvPr/>
            </p:nvSpPr>
            <p:spPr>
              <a:xfrm rot="18900000">
                <a:off x="-55668" y="154179"/>
                <a:ext cx="447676" cy="27980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</p:grpSp>
      </p:grpSp>
      <p:sp>
        <p:nvSpPr>
          <p:cNvPr id="633" name="눈물 방울 14"/>
          <p:cNvSpPr/>
          <p:nvPr/>
        </p:nvSpPr>
        <p:spPr>
          <a:xfrm rot="5400000">
            <a:off x="4661558" y="2262092"/>
            <a:ext cx="389087" cy="3890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3D9DE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</a:p>
        </p:txBody>
      </p:sp>
      <p:sp>
        <p:nvSpPr>
          <p:cNvPr id="634" name="직사각형 16"/>
          <p:cNvSpPr txBox="1"/>
          <p:nvPr/>
        </p:nvSpPr>
        <p:spPr>
          <a:xfrm>
            <a:off x="1550161" y="1672243"/>
            <a:ext cx="3043536" cy="986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lnSpc>
                <a:spcPct val="150000"/>
              </a:lnSpc>
              <a:defRPr b="1" sz="1400">
                <a:solidFill>
                  <a:srgbClr val="89C937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농촌진흥청</a:t>
            </a:r>
          </a:p>
          <a:p>
            <a:pPr algn="r">
              <a:lnSpc>
                <a:spcPct val="150000"/>
              </a:lnSpc>
              <a:defRPr sz="1400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국가 표준 식품 성분표</a:t>
            </a:r>
          </a:p>
          <a:p>
            <a:pPr algn="r">
              <a:defRPr sz="1400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농산물</a:t>
            </a:r>
            <a:r>
              <a:t>, </a:t>
            </a:r>
            <a:r>
              <a:t>식품 등의 영양성분을 제공</a:t>
            </a:r>
          </a:p>
        </p:txBody>
      </p:sp>
      <p:sp>
        <p:nvSpPr>
          <p:cNvPr id="635" name="직선 연결선 17"/>
          <p:cNvSpPr/>
          <p:nvPr/>
        </p:nvSpPr>
        <p:spPr>
          <a:xfrm flipH="1" flipV="1">
            <a:off x="5084850" y="2672393"/>
            <a:ext cx="528027" cy="237557"/>
          </a:xfrm>
          <a:prstGeom prst="line">
            <a:avLst/>
          </a:prstGeom>
          <a:ln w="6350">
            <a:solidFill>
              <a:srgbClr val="3D9DE4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36" name="직선 연결선 18"/>
          <p:cNvSpPr/>
          <p:nvPr/>
        </p:nvSpPr>
        <p:spPr>
          <a:xfrm flipH="1">
            <a:off x="4599773" y="3382573"/>
            <a:ext cx="566721" cy="3889"/>
          </a:xfrm>
          <a:prstGeom prst="line">
            <a:avLst/>
          </a:prstGeom>
          <a:ln w="6350">
            <a:solidFill>
              <a:srgbClr val="3D9DE4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37" name="눈물 방울 20"/>
          <p:cNvSpPr/>
          <p:nvPr/>
        </p:nvSpPr>
        <p:spPr>
          <a:xfrm>
            <a:off x="4333968" y="4353402"/>
            <a:ext cx="389087" cy="3890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3D9DE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</a:p>
        </p:txBody>
      </p:sp>
      <p:sp>
        <p:nvSpPr>
          <p:cNvPr id="638" name="눈물 방울 40"/>
          <p:cNvSpPr/>
          <p:nvPr/>
        </p:nvSpPr>
        <p:spPr>
          <a:xfrm rot="8100000">
            <a:off x="5878828" y="1898781"/>
            <a:ext cx="389087" cy="3890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3D9DE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</a:p>
        </p:txBody>
      </p:sp>
      <p:sp>
        <p:nvSpPr>
          <p:cNvPr id="639" name="눈물 방울 44"/>
          <p:cNvSpPr/>
          <p:nvPr/>
        </p:nvSpPr>
        <p:spPr>
          <a:xfrm rot="18900000">
            <a:off x="5893751" y="5110581"/>
            <a:ext cx="389087" cy="3890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3D9DE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</a:p>
        </p:txBody>
      </p:sp>
      <p:sp>
        <p:nvSpPr>
          <p:cNvPr id="640" name="직선 연결선 47"/>
          <p:cNvSpPr/>
          <p:nvPr/>
        </p:nvSpPr>
        <p:spPr>
          <a:xfrm flipH="1">
            <a:off x="6583654" y="2680400"/>
            <a:ext cx="513215" cy="260645"/>
          </a:xfrm>
          <a:prstGeom prst="line">
            <a:avLst/>
          </a:prstGeom>
          <a:ln w="6350">
            <a:solidFill>
              <a:srgbClr val="3D9DE4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41" name="눈물 방울 49"/>
          <p:cNvSpPr/>
          <p:nvPr/>
        </p:nvSpPr>
        <p:spPr>
          <a:xfrm rot="10800000">
            <a:off x="7159607" y="2291314"/>
            <a:ext cx="389087" cy="3890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3D9DE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</a:p>
        </p:txBody>
      </p:sp>
      <p:sp>
        <p:nvSpPr>
          <p:cNvPr id="642" name="직선 연결선 52"/>
          <p:cNvSpPr/>
          <p:nvPr/>
        </p:nvSpPr>
        <p:spPr>
          <a:xfrm flipH="1" flipV="1">
            <a:off x="6994032" y="4068494"/>
            <a:ext cx="416689" cy="370485"/>
          </a:xfrm>
          <a:prstGeom prst="line">
            <a:avLst/>
          </a:prstGeom>
          <a:ln w="6350">
            <a:solidFill>
              <a:srgbClr val="3D9DE4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43" name="눈물 방울 54"/>
          <p:cNvSpPr/>
          <p:nvPr/>
        </p:nvSpPr>
        <p:spPr>
          <a:xfrm rot="16200000">
            <a:off x="7410721" y="4429478"/>
            <a:ext cx="389087" cy="3890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3D9DE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</a:p>
        </p:txBody>
      </p:sp>
      <p:sp>
        <p:nvSpPr>
          <p:cNvPr id="644" name="직사각형 105"/>
          <p:cNvSpPr txBox="1"/>
          <p:nvPr/>
        </p:nvSpPr>
        <p:spPr>
          <a:xfrm>
            <a:off x="7771945" y="1556645"/>
            <a:ext cx="3150684" cy="131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b="1" sz="1400">
                <a:solidFill>
                  <a:srgbClr val="89C937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한국식품연구원</a:t>
            </a:r>
          </a:p>
          <a:p>
            <a:pPr>
              <a:lnSpc>
                <a:spcPct val="150000"/>
              </a:lnSpc>
              <a:defRPr sz="1400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식품별 건강기능</a:t>
            </a:r>
            <a:r>
              <a:t>(</a:t>
            </a:r>
            <a:r>
              <a:t>병증처방정보</a:t>
            </a:r>
            <a:r>
              <a:t>)</a:t>
            </a:r>
          </a:p>
          <a:p>
            <a:pPr>
              <a:lnSpc>
                <a:spcPct val="150000"/>
              </a:lnSpc>
              <a:defRPr sz="1400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처방명</a:t>
            </a:r>
            <a:r>
              <a:t>, </a:t>
            </a:r>
            <a:r>
              <a:t>주치내용</a:t>
            </a:r>
            <a:r>
              <a:t>, </a:t>
            </a:r>
            <a:r>
              <a:t>식품코드 등 제공</a:t>
            </a:r>
          </a:p>
        </p:txBody>
      </p:sp>
      <p:sp>
        <p:nvSpPr>
          <p:cNvPr id="645" name="직사각형 107"/>
          <p:cNvSpPr txBox="1"/>
          <p:nvPr/>
        </p:nvSpPr>
        <p:spPr>
          <a:xfrm>
            <a:off x="896444" y="2723606"/>
            <a:ext cx="3043536" cy="1233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lnSpc>
                <a:spcPct val="150000"/>
              </a:lnSpc>
              <a:defRPr b="1" sz="1400">
                <a:solidFill>
                  <a:srgbClr val="89C937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보건 의료 빅데이터 개방시스템</a:t>
            </a:r>
          </a:p>
          <a:p>
            <a:pPr algn="r">
              <a:lnSpc>
                <a:spcPct val="150000"/>
              </a:lnSpc>
              <a:defRPr sz="1400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다빈도 질병 통계</a:t>
            </a:r>
          </a:p>
          <a:p>
            <a:pPr algn="r">
              <a:defRPr sz="1400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건강보험 진료환자 발생이 많은 </a:t>
            </a:r>
          </a:p>
          <a:p>
            <a:pPr algn="r">
              <a:defRPr sz="1400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상위 질병에 대한 통계 제공</a:t>
            </a:r>
          </a:p>
        </p:txBody>
      </p:sp>
      <p:sp>
        <p:nvSpPr>
          <p:cNvPr id="646" name="직사각형 108"/>
          <p:cNvSpPr txBox="1"/>
          <p:nvPr/>
        </p:nvSpPr>
        <p:spPr>
          <a:xfrm>
            <a:off x="8277347" y="2934111"/>
            <a:ext cx="3043536" cy="662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b="1" sz="1400">
                <a:solidFill>
                  <a:srgbClr val="89C937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뉴스기사 크롤링</a:t>
            </a:r>
          </a:p>
          <a:p>
            <a:pPr>
              <a:lnSpc>
                <a:spcPct val="150000"/>
              </a:lnSpc>
              <a:defRPr sz="1400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질병별 좋은음식</a:t>
            </a:r>
            <a:r>
              <a:t>, </a:t>
            </a:r>
            <a:r>
              <a:t>나쁜음식</a:t>
            </a:r>
          </a:p>
        </p:txBody>
      </p:sp>
      <p:sp>
        <p:nvSpPr>
          <p:cNvPr id="647" name="직사각형 109"/>
          <p:cNvSpPr txBox="1"/>
          <p:nvPr/>
        </p:nvSpPr>
        <p:spPr>
          <a:xfrm>
            <a:off x="4574231" y="5551732"/>
            <a:ext cx="3043536" cy="662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sz="1400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한국표준질병</a:t>
            </a:r>
            <a:r>
              <a:t>·</a:t>
            </a:r>
            <a:r>
              <a:t>사인분류</a:t>
            </a:r>
          </a:p>
          <a:p>
            <a:pPr algn="ctr">
              <a:lnSpc>
                <a:spcPct val="150000"/>
              </a:lnSpc>
              <a:defRPr sz="1400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한국 질병분류에 대한 데이터 제공</a:t>
            </a:r>
          </a:p>
        </p:txBody>
      </p:sp>
      <p:sp>
        <p:nvSpPr>
          <p:cNvPr id="648" name="직사각형 110"/>
          <p:cNvSpPr txBox="1"/>
          <p:nvPr/>
        </p:nvSpPr>
        <p:spPr>
          <a:xfrm>
            <a:off x="4574231" y="1001521"/>
            <a:ext cx="3043536" cy="662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sz="1400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이달의 농업기술</a:t>
            </a:r>
          </a:p>
          <a:p>
            <a:pPr algn="ctr">
              <a:lnSpc>
                <a:spcPct val="150000"/>
              </a:lnSpc>
              <a:defRPr sz="1400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국산 농산물과 농업기술에 대한 내용 제공</a:t>
            </a:r>
          </a:p>
        </p:txBody>
      </p:sp>
      <p:sp>
        <p:nvSpPr>
          <p:cNvPr id="649" name="직사각형 1"/>
          <p:cNvSpPr txBox="1"/>
          <p:nvPr/>
        </p:nvSpPr>
        <p:spPr>
          <a:xfrm>
            <a:off x="5432033" y="2400955"/>
            <a:ext cx="1452934" cy="319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defRPr b="1" sz="1400">
                <a:solidFill>
                  <a:srgbClr val="89C937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농촌진흥청</a:t>
            </a:r>
            <a:r>
              <a:t>(</a:t>
            </a:r>
            <a:r>
              <a:t>농사로</a:t>
            </a:r>
            <a:r>
              <a:t>)</a:t>
            </a:r>
          </a:p>
        </p:txBody>
      </p:sp>
      <p:sp>
        <p:nvSpPr>
          <p:cNvPr id="650" name="직사각형 112"/>
          <p:cNvSpPr txBox="1"/>
          <p:nvPr/>
        </p:nvSpPr>
        <p:spPr>
          <a:xfrm>
            <a:off x="5785227" y="4582879"/>
            <a:ext cx="56553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 b="1" sz="1400">
                <a:solidFill>
                  <a:srgbClr val="89C937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lvl1pPr>
          </a:lstStyle>
          <a:p>
            <a:pPr/>
            <a:r>
              <a:t>통계청</a:t>
            </a:r>
          </a:p>
        </p:txBody>
      </p:sp>
      <p:sp>
        <p:nvSpPr>
          <p:cNvPr id="651" name="팔각형 3"/>
          <p:cNvSpPr/>
          <p:nvPr/>
        </p:nvSpPr>
        <p:spPr>
          <a:xfrm>
            <a:off x="5248130" y="2912592"/>
            <a:ext cx="1708776" cy="1586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326"/>
                </a:moveTo>
                <a:lnTo>
                  <a:pt x="5874" y="0"/>
                </a:lnTo>
                <a:lnTo>
                  <a:pt x="15726" y="0"/>
                </a:lnTo>
                <a:lnTo>
                  <a:pt x="21600" y="6326"/>
                </a:lnTo>
                <a:lnTo>
                  <a:pt x="21600" y="15274"/>
                </a:lnTo>
                <a:lnTo>
                  <a:pt x="15726" y="21600"/>
                </a:lnTo>
                <a:lnTo>
                  <a:pt x="5874" y="21600"/>
                </a:lnTo>
                <a:lnTo>
                  <a:pt x="0" y="15274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89C937"/>
            </a:solidFill>
            <a:miter/>
          </a:ln>
        </p:spPr>
        <p:txBody>
          <a:bodyPr lIns="45719" rIns="45719" anchor="ctr"/>
          <a:lstStyle/>
          <a:p>
            <a:pPr algn="ctr">
              <a:defRPr sz="1400"/>
            </a:pPr>
          </a:p>
        </p:txBody>
      </p:sp>
      <p:pic>
        <p:nvPicPr>
          <p:cNvPr id="652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16204" y="3228239"/>
            <a:ext cx="972630" cy="972630"/>
          </a:xfrm>
          <a:prstGeom prst="rect">
            <a:avLst/>
          </a:prstGeom>
          <a:ln w="12700">
            <a:miter lim="400000"/>
          </a:ln>
        </p:spPr>
      </p:pic>
      <p:sp>
        <p:nvSpPr>
          <p:cNvPr id="653" name="눈물 방울 57"/>
          <p:cNvSpPr/>
          <p:nvPr/>
        </p:nvSpPr>
        <p:spPr>
          <a:xfrm rot="2381770">
            <a:off x="4090463" y="3218527"/>
            <a:ext cx="389087" cy="3890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3D9DE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</a:p>
        </p:txBody>
      </p:sp>
      <p:sp>
        <p:nvSpPr>
          <p:cNvPr id="654" name="직선 연결선 59"/>
          <p:cNvSpPr/>
          <p:nvPr/>
        </p:nvSpPr>
        <p:spPr>
          <a:xfrm flipH="1">
            <a:off x="7038543" y="3382573"/>
            <a:ext cx="566721" cy="3889"/>
          </a:xfrm>
          <a:prstGeom prst="line">
            <a:avLst/>
          </a:prstGeom>
          <a:ln w="6350">
            <a:solidFill>
              <a:srgbClr val="3D9DE4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55" name="눈물 방울 64"/>
          <p:cNvSpPr/>
          <p:nvPr/>
        </p:nvSpPr>
        <p:spPr>
          <a:xfrm rot="13089580">
            <a:off x="7682441" y="3172144"/>
            <a:ext cx="389087" cy="3890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3D9DE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</a:p>
        </p:txBody>
      </p:sp>
      <p:sp>
        <p:nvSpPr>
          <p:cNvPr id="656" name="직선 연결선 66"/>
          <p:cNvSpPr/>
          <p:nvPr/>
        </p:nvSpPr>
        <p:spPr>
          <a:xfrm flipV="1">
            <a:off x="4726126" y="4032359"/>
            <a:ext cx="468753" cy="321708"/>
          </a:xfrm>
          <a:prstGeom prst="line">
            <a:avLst/>
          </a:prstGeom>
          <a:ln w="6350">
            <a:solidFill>
              <a:srgbClr val="3D9DE4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57" name="직사각형 68"/>
          <p:cNvSpPr txBox="1"/>
          <p:nvPr/>
        </p:nvSpPr>
        <p:spPr>
          <a:xfrm>
            <a:off x="896444" y="4317936"/>
            <a:ext cx="3043536" cy="1677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lnSpc>
                <a:spcPct val="150000"/>
              </a:lnSpc>
              <a:defRPr b="1" sz="1400">
                <a:solidFill>
                  <a:srgbClr val="89C937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농림축산식품부 국립농산물품질관리원</a:t>
            </a:r>
          </a:p>
          <a:p>
            <a:pPr algn="r">
              <a:lnSpc>
                <a:spcPct val="150000"/>
              </a:lnSpc>
              <a:defRPr sz="1400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친환경 인증 정보</a:t>
            </a:r>
          </a:p>
          <a:p>
            <a:pPr algn="r">
              <a:defRPr sz="1400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친환경인증을 받은 농축산물에 대한 인증정보</a:t>
            </a:r>
          </a:p>
          <a:p>
            <a:pPr algn="r">
              <a:defRPr sz="1400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(</a:t>
            </a:r>
            <a:r>
              <a:t>인증번호</a:t>
            </a:r>
            <a:r>
              <a:t>, </a:t>
            </a:r>
            <a:r>
              <a:t>인증종류</a:t>
            </a:r>
            <a:r>
              <a:t>, </a:t>
            </a:r>
            <a:r>
              <a:t>인증단체</a:t>
            </a:r>
            <a:r>
              <a:t>, </a:t>
            </a:r>
            <a:r>
              <a:t>인증품목 등</a:t>
            </a:r>
            <a:r>
              <a:t>)</a:t>
            </a:r>
          </a:p>
        </p:txBody>
      </p:sp>
      <p:sp>
        <p:nvSpPr>
          <p:cNvPr id="658" name="직사각형 90"/>
          <p:cNvSpPr txBox="1"/>
          <p:nvPr/>
        </p:nvSpPr>
        <p:spPr>
          <a:xfrm>
            <a:off x="8102306" y="4352061"/>
            <a:ext cx="3043537" cy="134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b="1" sz="1400">
                <a:solidFill>
                  <a:srgbClr val="89C937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농림축산식품부 국립농산물품질관리원</a:t>
            </a:r>
          </a:p>
          <a:p>
            <a:pPr>
              <a:lnSpc>
                <a:spcPct val="150000"/>
              </a:lnSpc>
              <a:defRPr sz="1400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농산물우수관리</a:t>
            </a:r>
            <a:r>
              <a:t>(GAP) </a:t>
            </a:r>
            <a:r>
              <a:t>인증농가 현황</a:t>
            </a:r>
          </a:p>
          <a:p>
            <a:pPr>
              <a:lnSpc>
                <a:spcPct val="150000"/>
              </a:lnSpc>
              <a:defRPr sz="1400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GAP </a:t>
            </a:r>
            <a:r>
              <a:t>인증농가 현황정보</a:t>
            </a:r>
          </a:p>
          <a:p>
            <a:pPr>
              <a:lnSpc>
                <a:spcPct val="150000"/>
              </a:lnSpc>
              <a:defRPr sz="1400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(</a:t>
            </a:r>
            <a:r>
              <a:t>인증번호</a:t>
            </a:r>
            <a:r>
              <a:t>, </a:t>
            </a:r>
            <a:r>
              <a:t>생산단체명</a:t>
            </a:r>
            <a:r>
              <a:t>, </a:t>
            </a:r>
            <a:r>
              <a:t>생산자명</a:t>
            </a:r>
            <a:r>
              <a:t>, </a:t>
            </a:r>
            <a:r>
              <a:t>품목 등</a:t>
            </a:r>
            <a: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cover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12F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그룹 149"/>
          <p:cNvGrpSpPr/>
          <p:nvPr/>
        </p:nvGrpSpPr>
        <p:grpSpPr>
          <a:xfrm>
            <a:off x="471714" y="296166"/>
            <a:ext cx="11248571" cy="6172812"/>
            <a:chOff x="0" y="0"/>
            <a:chExt cx="11248570" cy="6172811"/>
          </a:xfrm>
        </p:grpSpPr>
        <p:grpSp>
          <p:nvGrpSpPr>
            <p:cNvPr id="662" name="직사각형 4"/>
            <p:cNvGrpSpPr/>
            <p:nvPr/>
          </p:nvGrpSpPr>
          <p:grpSpPr>
            <a:xfrm>
              <a:off x="0" y="-1"/>
              <a:ext cx="11248571" cy="682033"/>
              <a:chOff x="0" y="0"/>
              <a:chExt cx="11248570" cy="682032"/>
            </a:xfrm>
          </p:grpSpPr>
          <p:sp>
            <p:nvSpPr>
              <p:cNvPr id="660" name="직사각형"/>
              <p:cNvSpPr/>
              <p:nvPr/>
            </p:nvSpPr>
            <p:spPr>
              <a:xfrm>
                <a:off x="0" y="-1"/>
                <a:ext cx="11248572" cy="682034"/>
              </a:xfrm>
              <a:prstGeom prst="rect">
                <a:avLst/>
              </a:prstGeom>
              <a:solidFill>
                <a:srgbClr val="89C937"/>
              </a:solidFill>
              <a:ln w="19050" cap="flat">
                <a:solidFill>
                  <a:srgbClr val="40404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  <p:sp>
            <p:nvSpPr>
              <p:cNvPr id="661" name="농림축산식품 공공데이터 활용 및 적정성"/>
              <p:cNvSpPr txBox="1"/>
              <p:nvPr/>
            </p:nvSpPr>
            <p:spPr>
              <a:xfrm>
                <a:off x="55245" y="66946"/>
                <a:ext cx="11138082" cy="54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lvl="1"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  <a:r>
                  <a:t>농림축산식품 공공데이터 활용 및 적정성</a:t>
                </a:r>
              </a:p>
            </p:txBody>
          </p:sp>
        </p:grpSp>
        <p:sp>
          <p:nvSpPr>
            <p:cNvPr id="663" name="직사각형 5"/>
            <p:cNvSpPr/>
            <p:nvPr/>
          </p:nvSpPr>
          <p:spPr>
            <a:xfrm>
              <a:off x="0" y="682031"/>
              <a:ext cx="11248571" cy="549078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4" name="직사각형 6"/>
            <p:cNvSpPr/>
            <p:nvPr/>
          </p:nvSpPr>
          <p:spPr>
            <a:xfrm>
              <a:off x="9298216" y="453303"/>
              <a:ext cx="288001" cy="36001"/>
            </a:xfrm>
            <a:prstGeom prst="rect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sp>
          <p:nvSpPr>
            <p:cNvPr id="665" name="직사각형 7"/>
            <p:cNvSpPr/>
            <p:nvPr/>
          </p:nvSpPr>
          <p:spPr>
            <a:xfrm>
              <a:off x="9900670" y="163203"/>
              <a:ext cx="288001" cy="288001"/>
            </a:xfrm>
            <a:prstGeom prst="rect">
              <a:avLst/>
            </a:prstGeom>
            <a:solidFill>
              <a:srgbClr val="DFDCD3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sp>
          <p:nvSpPr>
            <p:cNvPr id="666" name="직사각형 8"/>
            <p:cNvSpPr/>
            <p:nvPr/>
          </p:nvSpPr>
          <p:spPr>
            <a:xfrm>
              <a:off x="9851249" y="216103"/>
              <a:ext cx="288001" cy="288001"/>
            </a:xfrm>
            <a:prstGeom prst="rect">
              <a:avLst/>
            </a:prstGeom>
            <a:solidFill>
              <a:srgbClr val="DFDCD3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grpSp>
          <p:nvGrpSpPr>
            <p:cNvPr id="669" name="그룹 9"/>
            <p:cNvGrpSpPr/>
            <p:nvPr/>
          </p:nvGrpSpPr>
          <p:grpSpPr>
            <a:xfrm>
              <a:off x="10466501" y="172845"/>
              <a:ext cx="336340" cy="336341"/>
              <a:chOff x="0" y="0"/>
              <a:chExt cx="336339" cy="336339"/>
            </a:xfrm>
          </p:grpSpPr>
          <p:sp>
            <p:nvSpPr>
              <p:cNvPr id="667" name="직사각형 10"/>
              <p:cNvSpPr/>
              <p:nvPr/>
            </p:nvSpPr>
            <p:spPr>
              <a:xfrm rot="2700000">
                <a:off x="-55669" y="154181"/>
                <a:ext cx="447676" cy="27980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  <p:sp>
            <p:nvSpPr>
              <p:cNvPr id="668" name="직사각형 11"/>
              <p:cNvSpPr/>
              <p:nvPr/>
            </p:nvSpPr>
            <p:spPr>
              <a:xfrm rot="18900000">
                <a:off x="-55668" y="154179"/>
                <a:ext cx="447676" cy="27980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</p:grpSp>
      </p:grpSp>
      <p:grpSp>
        <p:nvGrpSpPr>
          <p:cNvPr id="676" name="그룹 22"/>
          <p:cNvGrpSpPr/>
          <p:nvPr/>
        </p:nvGrpSpPr>
        <p:grpSpPr>
          <a:xfrm>
            <a:off x="693698" y="1696161"/>
            <a:ext cx="5177969" cy="1620941"/>
            <a:chOff x="0" y="0"/>
            <a:chExt cx="5177967" cy="1620940"/>
          </a:xfrm>
        </p:grpSpPr>
        <p:sp>
          <p:nvSpPr>
            <p:cNvPr id="671" name="모서리가 둥근 직사각형 61"/>
            <p:cNvSpPr/>
            <p:nvPr/>
          </p:nvSpPr>
          <p:spPr>
            <a:xfrm>
              <a:off x="135921" y="0"/>
              <a:ext cx="5042048" cy="162094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>
              <a:solidFill>
                <a:srgbClr val="89C93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2" name="양쪽 모서리가 둥근 사각형 62"/>
            <p:cNvSpPr/>
            <p:nvPr/>
          </p:nvSpPr>
          <p:spPr>
            <a:xfrm flipH="1" rot="16200000">
              <a:off x="-254861" y="262407"/>
              <a:ext cx="1609471" cy="1099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840" y="0"/>
                  </a:moveTo>
                  <a:lnTo>
                    <a:pt x="16760" y="0"/>
                  </a:lnTo>
                  <a:cubicBezTo>
                    <a:pt x="19433" y="0"/>
                    <a:pt x="21600" y="3172"/>
                    <a:pt x="21600" y="7084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7084"/>
                  </a:lnTo>
                  <a:cubicBezTo>
                    <a:pt x="0" y="3172"/>
                    <a:pt x="2167" y="0"/>
                    <a:pt x="4840" y="0"/>
                  </a:cubicBezTo>
                  <a:close/>
                </a:path>
              </a:pathLst>
            </a:custGeom>
            <a:solidFill>
              <a:srgbClr val="89C937"/>
            </a:solidFill>
            <a:ln w="12700" cap="flat">
              <a:solidFill>
                <a:srgbClr val="89C93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89C937"/>
                  </a:solidFill>
                </a:defRPr>
              </a:pPr>
            </a:p>
          </p:txBody>
        </p:sp>
        <p:sp>
          <p:nvSpPr>
            <p:cNvPr id="673" name="직사각형 67"/>
            <p:cNvSpPr txBox="1"/>
            <p:nvPr/>
          </p:nvSpPr>
          <p:spPr>
            <a:xfrm>
              <a:off x="1269341" y="14972"/>
              <a:ext cx="3701963" cy="346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b="1" sz="1600">
                  <a:solidFill>
                    <a:srgbClr val="808080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lvl1pPr>
            </a:lstStyle>
            <a:p>
              <a:pPr/>
              <a:r>
                <a:t>국가 표준 식품 성분표</a:t>
              </a:r>
            </a:p>
          </p:txBody>
        </p:sp>
        <p:sp>
          <p:nvSpPr>
            <p:cNvPr id="674" name="직사각형 69"/>
            <p:cNvSpPr txBox="1"/>
            <p:nvPr/>
          </p:nvSpPr>
          <p:spPr>
            <a:xfrm>
              <a:off x="124814" y="621849"/>
              <a:ext cx="92805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 sz="1500">
                  <a:latin typeface="1훈떡볶이 R"/>
                  <a:ea typeface="1훈떡볶이 R"/>
                  <a:cs typeface="1훈떡볶이 R"/>
                  <a:sym typeface="1훈떡볶이 R"/>
                </a:defRPr>
              </a:lvl1pPr>
            </a:lstStyle>
            <a:p>
              <a:pPr/>
              <a:r>
                <a:t>농촌진흥청</a:t>
              </a:r>
            </a:p>
          </p:txBody>
        </p:sp>
        <p:sp>
          <p:nvSpPr>
            <p:cNvPr id="675" name="직사각형 82"/>
            <p:cNvSpPr txBox="1"/>
            <p:nvPr/>
          </p:nvSpPr>
          <p:spPr>
            <a:xfrm>
              <a:off x="1267574" y="515344"/>
              <a:ext cx="3701963" cy="1099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b="1" sz="1600">
                  <a:solidFill>
                    <a:srgbClr val="808080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소농들의 매출 향상 부분과 연계하여 </a:t>
              </a:r>
            </a:p>
            <a:p>
              <a:pPr>
                <a:defRPr b="1" sz="1600">
                  <a:solidFill>
                    <a:srgbClr val="808080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유기농 농산물 및</a:t>
              </a:r>
              <a:r>
                <a:t> </a:t>
              </a:r>
              <a:r>
                <a:t>식품에 대한 영양성분을 제공</a:t>
              </a:r>
            </a:p>
            <a:p>
              <a:pPr>
                <a:defRPr b="1" sz="1600">
                  <a:solidFill>
                    <a:srgbClr val="808080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농산물을 믿고 구매할 수 있도록 신뢰도 향상</a:t>
              </a:r>
            </a:p>
          </p:txBody>
        </p:sp>
      </p:grpSp>
      <p:grpSp>
        <p:nvGrpSpPr>
          <p:cNvPr id="682" name="그룹 83"/>
          <p:cNvGrpSpPr/>
          <p:nvPr/>
        </p:nvGrpSpPr>
        <p:grpSpPr>
          <a:xfrm>
            <a:off x="620867" y="4109160"/>
            <a:ext cx="5250800" cy="1620942"/>
            <a:chOff x="0" y="0"/>
            <a:chExt cx="5250798" cy="1620940"/>
          </a:xfrm>
        </p:grpSpPr>
        <p:sp>
          <p:nvSpPr>
            <p:cNvPr id="677" name="모서리가 둥근 직사각형 84"/>
            <p:cNvSpPr/>
            <p:nvPr/>
          </p:nvSpPr>
          <p:spPr>
            <a:xfrm>
              <a:off x="208752" y="0"/>
              <a:ext cx="5042047" cy="162094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>
              <a:solidFill>
                <a:srgbClr val="89C93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8" name="양쪽 모서리가 둥근 사각형 85"/>
            <p:cNvSpPr/>
            <p:nvPr/>
          </p:nvSpPr>
          <p:spPr>
            <a:xfrm flipH="1" rot="16200000">
              <a:off x="-182030" y="262407"/>
              <a:ext cx="1609471" cy="1099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840" y="0"/>
                  </a:moveTo>
                  <a:lnTo>
                    <a:pt x="16760" y="0"/>
                  </a:lnTo>
                  <a:cubicBezTo>
                    <a:pt x="19433" y="0"/>
                    <a:pt x="21600" y="3172"/>
                    <a:pt x="21600" y="7084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7084"/>
                  </a:lnTo>
                  <a:cubicBezTo>
                    <a:pt x="0" y="3172"/>
                    <a:pt x="2167" y="0"/>
                    <a:pt x="4840" y="0"/>
                  </a:cubicBezTo>
                  <a:close/>
                </a:path>
              </a:pathLst>
            </a:custGeom>
            <a:solidFill>
              <a:srgbClr val="89C937"/>
            </a:solidFill>
            <a:ln w="12700" cap="flat">
              <a:solidFill>
                <a:srgbClr val="89C93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89C937"/>
                  </a:solidFill>
                </a:defRPr>
              </a:pPr>
            </a:p>
          </p:txBody>
        </p:sp>
        <p:sp>
          <p:nvSpPr>
            <p:cNvPr id="679" name="직사각형 86"/>
            <p:cNvSpPr txBox="1"/>
            <p:nvPr/>
          </p:nvSpPr>
          <p:spPr>
            <a:xfrm>
              <a:off x="1342171" y="14972"/>
              <a:ext cx="3701964" cy="346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b="1" sz="1600">
                  <a:solidFill>
                    <a:srgbClr val="808080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lvl1pPr>
            </a:lstStyle>
            <a:p>
              <a:pPr/>
              <a:r>
                <a:t>친환경 인증정보</a:t>
              </a:r>
            </a:p>
          </p:txBody>
        </p:sp>
        <p:sp>
          <p:nvSpPr>
            <p:cNvPr id="680" name="직사각형 87"/>
            <p:cNvSpPr txBox="1"/>
            <p:nvPr/>
          </p:nvSpPr>
          <p:spPr>
            <a:xfrm>
              <a:off x="-1" y="621849"/>
              <a:ext cx="1257619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 sz="1500">
                  <a:latin typeface="1훈떡볶이 R"/>
                  <a:ea typeface="1훈떡볶이 R"/>
                  <a:cs typeface="1훈떡볶이 R"/>
                  <a:sym typeface="1훈떡볶이 R"/>
                </a:defRPr>
              </a:lvl1pPr>
            </a:lstStyle>
            <a:p>
              <a:pPr/>
              <a:r>
                <a:t>농림축산식품부</a:t>
              </a:r>
            </a:p>
          </p:txBody>
        </p:sp>
        <p:sp>
          <p:nvSpPr>
            <p:cNvPr id="681" name="직사각형 88"/>
            <p:cNvSpPr txBox="1"/>
            <p:nvPr/>
          </p:nvSpPr>
          <p:spPr>
            <a:xfrm>
              <a:off x="1340404" y="515344"/>
              <a:ext cx="3701964" cy="1099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b="1" sz="1600">
                  <a:solidFill>
                    <a:srgbClr val="808080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친환경 인증을 받은 농축산물에 대한 인증정보를</a:t>
              </a:r>
            </a:p>
            <a:p>
              <a:pPr>
                <a:defRPr b="1" sz="1600">
                  <a:solidFill>
                    <a:srgbClr val="808080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웹사이트 상에서 인증마크로 부여하여</a:t>
              </a:r>
            </a:p>
            <a:p>
              <a:pPr>
                <a:defRPr b="1" sz="1600">
                  <a:solidFill>
                    <a:srgbClr val="808080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고객이 믿고 제품을 구매할 수 있도록 활용</a:t>
              </a:r>
            </a:p>
          </p:txBody>
        </p:sp>
      </p:grpSp>
      <p:grpSp>
        <p:nvGrpSpPr>
          <p:cNvPr id="688" name="그룹 89"/>
          <p:cNvGrpSpPr/>
          <p:nvPr/>
        </p:nvGrpSpPr>
        <p:grpSpPr>
          <a:xfrm>
            <a:off x="6332498" y="1696161"/>
            <a:ext cx="5177969" cy="1620941"/>
            <a:chOff x="0" y="0"/>
            <a:chExt cx="5177967" cy="1620940"/>
          </a:xfrm>
        </p:grpSpPr>
        <p:sp>
          <p:nvSpPr>
            <p:cNvPr id="683" name="모서리가 둥근 직사각형 91"/>
            <p:cNvSpPr/>
            <p:nvPr/>
          </p:nvSpPr>
          <p:spPr>
            <a:xfrm>
              <a:off x="135921" y="0"/>
              <a:ext cx="5042048" cy="162094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>
              <a:solidFill>
                <a:srgbClr val="89C93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4" name="양쪽 모서리가 둥근 사각형 92"/>
            <p:cNvSpPr/>
            <p:nvPr/>
          </p:nvSpPr>
          <p:spPr>
            <a:xfrm flipH="1" rot="16200000">
              <a:off x="-254861" y="262407"/>
              <a:ext cx="1609471" cy="1099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840" y="0"/>
                  </a:moveTo>
                  <a:lnTo>
                    <a:pt x="16760" y="0"/>
                  </a:lnTo>
                  <a:cubicBezTo>
                    <a:pt x="19433" y="0"/>
                    <a:pt x="21600" y="3172"/>
                    <a:pt x="21600" y="7084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7084"/>
                  </a:lnTo>
                  <a:cubicBezTo>
                    <a:pt x="0" y="3172"/>
                    <a:pt x="2167" y="0"/>
                    <a:pt x="4840" y="0"/>
                  </a:cubicBezTo>
                  <a:close/>
                </a:path>
              </a:pathLst>
            </a:custGeom>
            <a:solidFill>
              <a:srgbClr val="89C937"/>
            </a:solidFill>
            <a:ln w="12700" cap="flat">
              <a:solidFill>
                <a:srgbClr val="89C93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89C937"/>
                  </a:solidFill>
                </a:defRPr>
              </a:pPr>
            </a:p>
          </p:txBody>
        </p:sp>
        <p:sp>
          <p:nvSpPr>
            <p:cNvPr id="685" name="직사각형 93"/>
            <p:cNvSpPr txBox="1"/>
            <p:nvPr/>
          </p:nvSpPr>
          <p:spPr>
            <a:xfrm>
              <a:off x="1269341" y="14972"/>
              <a:ext cx="3701963" cy="346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b="1" sz="1600">
                  <a:solidFill>
                    <a:srgbClr val="808080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lvl1pPr>
            </a:lstStyle>
            <a:p>
              <a:pPr/>
              <a:r>
                <a:t>다빈도 질병 통계</a:t>
              </a:r>
            </a:p>
          </p:txBody>
        </p:sp>
        <p:sp>
          <p:nvSpPr>
            <p:cNvPr id="686" name="직사각형 94"/>
            <p:cNvSpPr txBox="1"/>
            <p:nvPr/>
          </p:nvSpPr>
          <p:spPr>
            <a:xfrm>
              <a:off x="124814" y="418891"/>
              <a:ext cx="928053" cy="815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b="1" sz="1500"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보건의료</a:t>
              </a:r>
            </a:p>
            <a:p>
              <a:pPr algn="ctr">
                <a:defRPr b="1" sz="1500"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빅데이터</a:t>
              </a:r>
            </a:p>
            <a:p>
              <a:pPr algn="ctr">
                <a:defRPr b="1" sz="1500"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개방시스템</a:t>
              </a:r>
            </a:p>
          </p:txBody>
        </p:sp>
        <p:sp>
          <p:nvSpPr>
            <p:cNvPr id="687" name="직사각형 95"/>
            <p:cNvSpPr txBox="1"/>
            <p:nvPr/>
          </p:nvSpPr>
          <p:spPr>
            <a:xfrm>
              <a:off x="1267574" y="515344"/>
              <a:ext cx="3701963" cy="858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b="1" sz="1600">
                  <a:solidFill>
                    <a:srgbClr val="808080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건강보험 진료환자 발생이 </a:t>
              </a:r>
            </a:p>
            <a:p>
              <a:pPr>
                <a:defRPr b="1" sz="1600">
                  <a:solidFill>
                    <a:srgbClr val="808080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가장 많은 상위 질병에 대해 조회함으로써 </a:t>
              </a:r>
            </a:p>
            <a:p>
              <a:pPr>
                <a:defRPr b="1" sz="1600">
                  <a:solidFill>
                    <a:srgbClr val="808080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해당 질병을 예방하기 위한 식품을 구매</a:t>
              </a:r>
            </a:p>
          </p:txBody>
        </p:sp>
      </p:grpSp>
      <p:grpSp>
        <p:nvGrpSpPr>
          <p:cNvPr id="694" name="그룹 96"/>
          <p:cNvGrpSpPr/>
          <p:nvPr/>
        </p:nvGrpSpPr>
        <p:grpSpPr>
          <a:xfrm>
            <a:off x="6259667" y="4109160"/>
            <a:ext cx="5250799" cy="1620942"/>
            <a:chOff x="0" y="0"/>
            <a:chExt cx="5250798" cy="1620940"/>
          </a:xfrm>
        </p:grpSpPr>
        <p:sp>
          <p:nvSpPr>
            <p:cNvPr id="689" name="모서리가 둥근 직사각형 97"/>
            <p:cNvSpPr/>
            <p:nvPr/>
          </p:nvSpPr>
          <p:spPr>
            <a:xfrm>
              <a:off x="208752" y="0"/>
              <a:ext cx="5042047" cy="162094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>
              <a:solidFill>
                <a:srgbClr val="89C93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0" name="양쪽 모서리가 둥근 사각형 98"/>
            <p:cNvSpPr/>
            <p:nvPr/>
          </p:nvSpPr>
          <p:spPr>
            <a:xfrm flipH="1" rot="16200000">
              <a:off x="-182030" y="262407"/>
              <a:ext cx="1609471" cy="1099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840" y="0"/>
                  </a:moveTo>
                  <a:lnTo>
                    <a:pt x="16760" y="0"/>
                  </a:lnTo>
                  <a:cubicBezTo>
                    <a:pt x="19433" y="0"/>
                    <a:pt x="21600" y="3172"/>
                    <a:pt x="21600" y="7084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7084"/>
                  </a:lnTo>
                  <a:cubicBezTo>
                    <a:pt x="0" y="3172"/>
                    <a:pt x="2167" y="0"/>
                    <a:pt x="4840" y="0"/>
                  </a:cubicBezTo>
                  <a:close/>
                </a:path>
              </a:pathLst>
            </a:custGeom>
            <a:solidFill>
              <a:srgbClr val="89C937"/>
            </a:solidFill>
            <a:ln w="12700" cap="flat">
              <a:solidFill>
                <a:srgbClr val="89C93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89C937"/>
                  </a:solidFill>
                </a:defRPr>
              </a:pPr>
            </a:p>
          </p:txBody>
        </p:sp>
        <p:sp>
          <p:nvSpPr>
            <p:cNvPr id="691" name="직사각형 99"/>
            <p:cNvSpPr txBox="1"/>
            <p:nvPr/>
          </p:nvSpPr>
          <p:spPr>
            <a:xfrm>
              <a:off x="1342171" y="14972"/>
              <a:ext cx="3701964" cy="346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b="1" sz="1600">
                  <a:solidFill>
                    <a:srgbClr val="808080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농산물 우수 관리</a:t>
              </a:r>
              <a:r>
                <a:t>(GAP)</a:t>
              </a:r>
              <a:r>
                <a:t> 인증정보</a:t>
              </a:r>
            </a:p>
          </p:txBody>
        </p:sp>
        <p:sp>
          <p:nvSpPr>
            <p:cNvPr id="692" name="직사각형 100"/>
            <p:cNvSpPr txBox="1"/>
            <p:nvPr/>
          </p:nvSpPr>
          <p:spPr>
            <a:xfrm>
              <a:off x="-1" y="621849"/>
              <a:ext cx="1257619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 sz="1500">
                  <a:latin typeface="1훈떡볶이 R"/>
                  <a:ea typeface="1훈떡볶이 R"/>
                  <a:cs typeface="1훈떡볶이 R"/>
                  <a:sym typeface="1훈떡볶이 R"/>
                </a:defRPr>
              </a:lvl1pPr>
            </a:lstStyle>
            <a:p>
              <a:pPr/>
              <a:r>
                <a:t>농림축산식품부</a:t>
              </a:r>
            </a:p>
          </p:txBody>
        </p:sp>
        <p:sp>
          <p:nvSpPr>
            <p:cNvPr id="693" name="직사각형 101"/>
            <p:cNvSpPr txBox="1"/>
            <p:nvPr/>
          </p:nvSpPr>
          <p:spPr>
            <a:xfrm>
              <a:off x="1340404" y="515344"/>
              <a:ext cx="3701964" cy="858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b="1" sz="1600">
                  <a:solidFill>
                    <a:srgbClr val="808080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GAP</a:t>
              </a:r>
              <a:r>
                <a:t>를 받은 농축산물에 대한 인증정보를</a:t>
              </a:r>
            </a:p>
            <a:p>
              <a:pPr>
                <a:defRPr b="1" sz="1600">
                  <a:solidFill>
                    <a:srgbClr val="808080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웹사이트 상에서 인증마크로 부여하여</a:t>
              </a:r>
            </a:p>
            <a:p>
              <a:pPr>
                <a:defRPr b="1" sz="1600">
                  <a:solidFill>
                    <a:srgbClr val="808080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고객이 믿고 제품을 구매할 수 있도록 활용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cover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12F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그룹 149"/>
          <p:cNvGrpSpPr/>
          <p:nvPr/>
        </p:nvGrpSpPr>
        <p:grpSpPr>
          <a:xfrm>
            <a:off x="471714" y="296166"/>
            <a:ext cx="11248571" cy="6172812"/>
            <a:chOff x="0" y="0"/>
            <a:chExt cx="11248570" cy="6172811"/>
          </a:xfrm>
        </p:grpSpPr>
        <p:grpSp>
          <p:nvGrpSpPr>
            <p:cNvPr id="698" name="직사각형 4"/>
            <p:cNvGrpSpPr/>
            <p:nvPr/>
          </p:nvGrpSpPr>
          <p:grpSpPr>
            <a:xfrm>
              <a:off x="0" y="-1"/>
              <a:ext cx="11248571" cy="682033"/>
              <a:chOff x="0" y="0"/>
              <a:chExt cx="11248570" cy="682032"/>
            </a:xfrm>
          </p:grpSpPr>
          <p:sp>
            <p:nvSpPr>
              <p:cNvPr id="696" name="직사각형"/>
              <p:cNvSpPr/>
              <p:nvPr/>
            </p:nvSpPr>
            <p:spPr>
              <a:xfrm>
                <a:off x="0" y="-1"/>
                <a:ext cx="11248572" cy="682034"/>
              </a:xfrm>
              <a:prstGeom prst="rect">
                <a:avLst/>
              </a:prstGeom>
              <a:solidFill>
                <a:srgbClr val="89C937"/>
              </a:solidFill>
              <a:ln w="19050" cap="flat">
                <a:solidFill>
                  <a:srgbClr val="40404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  <p:sp>
            <p:nvSpPr>
              <p:cNvPr id="697" name="농림축산식품 공공데이터 활용 및 적정성"/>
              <p:cNvSpPr txBox="1"/>
              <p:nvPr/>
            </p:nvSpPr>
            <p:spPr>
              <a:xfrm>
                <a:off x="55245" y="66946"/>
                <a:ext cx="11138082" cy="54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lvl="1"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  <a:r>
                  <a:t>농림축산식품 공공데이터 활용 및 적정성</a:t>
                </a:r>
              </a:p>
            </p:txBody>
          </p:sp>
        </p:grpSp>
        <p:sp>
          <p:nvSpPr>
            <p:cNvPr id="699" name="직사각형 5"/>
            <p:cNvSpPr/>
            <p:nvPr/>
          </p:nvSpPr>
          <p:spPr>
            <a:xfrm>
              <a:off x="0" y="682031"/>
              <a:ext cx="11248571" cy="549078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0" name="직사각형 6"/>
            <p:cNvSpPr/>
            <p:nvPr/>
          </p:nvSpPr>
          <p:spPr>
            <a:xfrm>
              <a:off x="9298216" y="453303"/>
              <a:ext cx="288001" cy="36001"/>
            </a:xfrm>
            <a:prstGeom prst="rect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sp>
          <p:nvSpPr>
            <p:cNvPr id="701" name="직사각형 7"/>
            <p:cNvSpPr/>
            <p:nvPr/>
          </p:nvSpPr>
          <p:spPr>
            <a:xfrm>
              <a:off x="9900670" y="163203"/>
              <a:ext cx="288001" cy="288001"/>
            </a:xfrm>
            <a:prstGeom prst="rect">
              <a:avLst/>
            </a:prstGeom>
            <a:solidFill>
              <a:srgbClr val="DFDCD3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sp>
          <p:nvSpPr>
            <p:cNvPr id="702" name="직사각형 8"/>
            <p:cNvSpPr/>
            <p:nvPr/>
          </p:nvSpPr>
          <p:spPr>
            <a:xfrm>
              <a:off x="9851249" y="216103"/>
              <a:ext cx="288001" cy="288001"/>
            </a:xfrm>
            <a:prstGeom prst="rect">
              <a:avLst/>
            </a:prstGeom>
            <a:solidFill>
              <a:srgbClr val="DFDCD3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grpSp>
          <p:nvGrpSpPr>
            <p:cNvPr id="705" name="그룹 9"/>
            <p:cNvGrpSpPr/>
            <p:nvPr/>
          </p:nvGrpSpPr>
          <p:grpSpPr>
            <a:xfrm>
              <a:off x="10466501" y="172845"/>
              <a:ext cx="336340" cy="336341"/>
              <a:chOff x="0" y="0"/>
              <a:chExt cx="336339" cy="336339"/>
            </a:xfrm>
          </p:grpSpPr>
          <p:sp>
            <p:nvSpPr>
              <p:cNvPr id="703" name="직사각형 10"/>
              <p:cNvSpPr/>
              <p:nvPr/>
            </p:nvSpPr>
            <p:spPr>
              <a:xfrm rot="2700000">
                <a:off x="-55669" y="154181"/>
                <a:ext cx="447676" cy="27980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  <p:sp>
            <p:nvSpPr>
              <p:cNvPr id="704" name="직사각형 11"/>
              <p:cNvSpPr/>
              <p:nvPr/>
            </p:nvSpPr>
            <p:spPr>
              <a:xfrm rot="18900000">
                <a:off x="-55668" y="154179"/>
                <a:ext cx="447676" cy="27980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</p:grpSp>
      </p:grpSp>
      <p:grpSp>
        <p:nvGrpSpPr>
          <p:cNvPr id="712" name="그룹 22"/>
          <p:cNvGrpSpPr/>
          <p:nvPr/>
        </p:nvGrpSpPr>
        <p:grpSpPr>
          <a:xfrm>
            <a:off x="693698" y="1696161"/>
            <a:ext cx="5177969" cy="1620941"/>
            <a:chOff x="0" y="0"/>
            <a:chExt cx="5177967" cy="1620940"/>
          </a:xfrm>
        </p:grpSpPr>
        <p:sp>
          <p:nvSpPr>
            <p:cNvPr id="707" name="모서리가 둥근 직사각형 61"/>
            <p:cNvSpPr/>
            <p:nvPr/>
          </p:nvSpPr>
          <p:spPr>
            <a:xfrm>
              <a:off x="135921" y="0"/>
              <a:ext cx="5042048" cy="162094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>
              <a:solidFill>
                <a:srgbClr val="89C93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8" name="양쪽 모서리가 둥근 사각형 62"/>
            <p:cNvSpPr/>
            <p:nvPr/>
          </p:nvSpPr>
          <p:spPr>
            <a:xfrm flipH="1" rot="16200000">
              <a:off x="-254861" y="262407"/>
              <a:ext cx="1609471" cy="1099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840" y="0"/>
                  </a:moveTo>
                  <a:lnTo>
                    <a:pt x="16760" y="0"/>
                  </a:lnTo>
                  <a:cubicBezTo>
                    <a:pt x="19433" y="0"/>
                    <a:pt x="21600" y="3172"/>
                    <a:pt x="21600" y="7084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7084"/>
                  </a:lnTo>
                  <a:cubicBezTo>
                    <a:pt x="0" y="3172"/>
                    <a:pt x="2167" y="0"/>
                    <a:pt x="4840" y="0"/>
                  </a:cubicBezTo>
                  <a:close/>
                </a:path>
              </a:pathLst>
            </a:custGeom>
            <a:solidFill>
              <a:srgbClr val="89C937"/>
            </a:solidFill>
            <a:ln w="12700" cap="flat">
              <a:solidFill>
                <a:srgbClr val="89C93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89C937"/>
                  </a:solidFill>
                </a:defRPr>
              </a:pPr>
            </a:p>
          </p:txBody>
        </p:sp>
        <p:sp>
          <p:nvSpPr>
            <p:cNvPr id="709" name="직사각형 67"/>
            <p:cNvSpPr txBox="1"/>
            <p:nvPr/>
          </p:nvSpPr>
          <p:spPr>
            <a:xfrm>
              <a:off x="1269341" y="14972"/>
              <a:ext cx="3701963" cy="346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b="1" sz="1600">
                  <a:solidFill>
                    <a:srgbClr val="808080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한국표준질병</a:t>
              </a:r>
              <a:r>
                <a:t>-</a:t>
              </a:r>
              <a:r>
                <a:t>사인분류 </a:t>
              </a:r>
              <a:r>
                <a:t>7</a:t>
              </a:r>
              <a:r>
                <a:t>차</a:t>
              </a:r>
            </a:p>
          </p:txBody>
        </p:sp>
        <p:sp>
          <p:nvSpPr>
            <p:cNvPr id="710" name="직사각형 69"/>
            <p:cNvSpPr txBox="1"/>
            <p:nvPr/>
          </p:nvSpPr>
          <p:spPr>
            <a:xfrm>
              <a:off x="289596" y="621849"/>
              <a:ext cx="598488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 sz="1500">
                  <a:latin typeface="1훈떡볶이 R"/>
                  <a:ea typeface="1훈떡볶이 R"/>
                  <a:cs typeface="1훈떡볶이 R"/>
                  <a:sym typeface="1훈떡볶이 R"/>
                </a:defRPr>
              </a:lvl1pPr>
            </a:lstStyle>
            <a:p>
              <a:pPr/>
              <a:r>
                <a:t>통계청</a:t>
              </a:r>
            </a:p>
          </p:txBody>
        </p:sp>
        <p:sp>
          <p:nvSpPr>
            <p:cNvPr id="711" name="직사각형 82"/>
            <p:cNvSpPr txBox="1"/>
            <p:nvPr/>
          </p:nvSpPr>
          <p:spPr>
            <a:xfrm>
              <a:off x="1267574" y="464545"/>
              <a:ext cx="3701963" cy="1113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b="1" sz="1600">
                  <a:solidFill>
                    <a:srgbClr val="808080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우리나라 다빈도 질병에 대한 분류를 </a:t>
              </a:r>
            </a:p>
            <a:p>
              <a:pPr>
                <a:defRPr b="1" sz="1600">
                  <a:solidFill>
                    <a:srgbClr val="808080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시각화 자료의 토대로 사용</a:t>
              </a:r>
            </a:p>
            <a:p>
              <a:pPr>
                <a:defRPr b="1" sz="1600">
                  <a:solidFill>
                    <a:srgbClr val="808080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다빈도 질병 통계와 공공데이터 병합하여 </a:t>
              </a:r>
            </a:p>
            <a:p>
              <a:pPr>
                <a:defRPr b="1" sz="1600">
                  <a:solidFill>
                    <a:srgbClr val="808080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신뢰도 향상</a:t>
              </a:r>
            </a:p>
          </p:txBody>
        </p:sp>
      </p:grpSp>
      <p:grpSp>
        <p:nvGrpSpPr>
          <p:cNvPr id="718" name="그룹 83"/>
          <p:cNvGrpSpPr/>
          <p:nvPr/>
        </p:nvGrpSpPr>
        <p:grpSpPr>
          <a:xfrm>
            <a:off x="693698" y="4109160"/>
            <a:ext cx="5177969" cy="1620942"/>
            <a:chOff x="0" y="0"/>
            <a:chExt cx="5177967" cy="1620940"/>
          </a:xfrm>
        </p:grpSpPr>
        <p:sp>
          <p:nvSpPr>
            <p:cNvPr id="713" name="모서리가 둥근 직사각형 84"/>
            <p:cNvSpPr/>
            <p:nvPr/>
          </p:nvSpPr>
          <p:spPr>
            <a:xfrm>
              <a:off x="135921" y="0"/>
              <a:ext cx="5042048" cy="162094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>
              <a:solidFill>
                <a:srgbClr val="89C93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4" name="양쪽 모서리가 둥근 사각형 85"/>
            <p:cNvSpPr/>
            <p:nvPr/>
          </p:nvSpPr>
          <p:spPr>
            <a:xfrm flipH="1" rot="16200000">
              <a:off x="-254861" y="262407"/>
              <a:ext cx="1609471" cy="1099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840" y="0"/>
                  </a:moveTo>
                  <a:lnTo>
                    <a:pt x="16760" y="0"/>
                  </a:lnTo>
                  <a:cubicBezTo>
                    <a:pt x="19433" y="0"/>
                    <a:pt x="21600" y="3172"/>
                    <a:pt x="21600" y="7084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7084"/>
                  </a:lnTo>
                  <a:cubicBezTo>
                    <a:pt x="0" y="3172"/>
                    <a:pt x="2167" y="0"/>
                    <a:pt x="4840" y="0"/>
                  </a:cubicBezTo>
                  <a:close/>
                </a:path>
              </a:pathLst>
            </a:custGeom>
            <a:solidFill>
              <a:srgbClr val="89C937"/>
            </a:solidFill>
            <a:ln w="12700" cap="flat">
              <a:solidFill>
                <a:srgbClr val="89C93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89C937"/>
                  </a:solidFill>
                </a:defRPr>
              </a:pPr>
            </a:p>
          </p:txBody>
        </p:sp>
        <p:sp>
          <p:nvSpPr>
            <p:cNvPr id="715" name="직사각형 86"/>
            <p:cNvSpPr txBox="1"/>
            <p:nvPr/>
          </p:nvSpPr>
          <p:spPr>
            <a:xfrm>
              <a:off x="1269341" y="14972"/>
              <a:ext cx="3701963" cy="346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b="1" sz="1600">
                  <a:solidFill>
                    <a:srgbClr val="808080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lvl1pPr>
            </a:lstStyle>
            <a:p>
              <a:pPr/>
              <a:r>
                <a:t>이달의 농업기술</a:t>
              </a:r>
            </a:p>
          </p:txBody>
        </p:sp>
        <p:sp>
          <p:nvSpPr>
            <p:cNvPr id="716" name="직사각형 87"/>
            <p:cNvSpPr txBox="1"/>
            <p:nvPr/>
          </p:nvSpPr>
          <p:spPr>
            <a:xfrm>
              <a:off x="91952" y="621849"/>
              <a:ext cx="928053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b="1" sz="1500"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농촌진흥청</a:t>
              </a:r>
            </a:p>
            <a:p>
              <a:pPr algn="ctr">
                <a:defRPr b="1" sz="1500"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농사로</a:t>
              </a:r>
            </a:p>
          </p:txBody>
        </p:sp>
        <p:sp>
          <p:nvSpPr>
            <p:cNvPr id="717" name="직사각형 88"/>
            <p:cNvSpPr txBox="1"/>
            <p:nvPr/>
          </p:nvSpPr>
          <p:spPr>
            <a:xfrm>
              <a:off x="1267574" y="515344"/>
              <a:ext cx="3701963" cy="1099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b="1" sz="1600">
                  <a:solidFill>
                    <a:srgbClr val="808080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이달의 농업기술을 활용해 농가스토리 소개</a:t>
              </a:r>
            </a:p>
            <a:p>
              <a:pPr>
                <a:defRPr b="1" sz="1600">
                  <a:solidFill>
                    <a:srgbClr val="808080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국내 농산물의 우수성에 대해 알리고</a:t>
              </a:r>
            </a:p>
            <a:p>
              <a:pPr>
                <a:defRPr b="1" sz="1600">
                  <a:solidFill>
                    <a:srgbClr val="808080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질병에 좋은 음식 소개함으로써 건강정보 제공</a:t>
              </a:r>
            </a:p>
          </p:txBody>
        </p:sp>
      </p:grpSp>
      <p:grpSp>
        <p:nvGrpSpPr>
          <p:cNvPr id="724" name="그룹 89"/>
          <p:cNvGrpSpPr/>
          <p:nvPr/>
        </p:nvGrpSpPr>
        <p:grpSpPr>
          <a:xfrm>
            <a:off x="6332498" y="1696161"/>
            <a:ext cx="5177969" cy="1620941"/>
            <a:chOff x="0" y="0"/>
            <a:chExt cx="5177967" cy="1620940"/>
          </a:xfrm>
        </p:grpSpPr>
        <p:sp>
          <p:nvSpPr>
            <p:cNvPr id="719" name="모서리가 둥근 직사각형 91"/>
            <p:cNvSpPr/>
            <p:nvPr/>
          </p:nvSpPr>
          <p:spPr>
            <a:xfrm>
              <a:off x="135921" y="0"/>
              <a:ext cx="5042048" cy="162094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>
              <a:solidFill>
                <a:srgbClr val="89C93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0" name="양쪽 모서리가 둥근 사각형 92"/>
            <p:cNvSpPr/>
            <p:nvPr/>
          </p:nvSpPr>
          <p:spPr>
            <a:xfrm flipH="1" rot="16200000">
              <a:off x="-254861" y="262407"/>
              <a:ext cx="1609471" cy="1099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840" y="0"/>
                  </a:moveTo>
                  <a:lnTo>
                    <a:pt x="16760" y="0"/>
                  </a:lnTo>
                  <a:cubicBezTo>
                    <a:pt x="19433" y="0"/>
                    <a:pt x="21600" y="3172"/>
                    <a:pt x="21600" y="7084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7084"/>
                  </a:lnTo>
                  <a:cubicBezTo>
                    <a:pt x="0" y="3172"/>
                    <a:pt x="2167" y="0"/>
                    <a:pt x="4840" y="0"/>
                  </a:cubicBezTo>
                  <a:close/>
                </a:path>
              </a:pathLst>
            </a:custGeom>
            <a:solidFill>
              <a:srgbClr val="89C937"/>
            </a:solidFill>
            <a:ln w="12700" cap="flat">
              <a:solidFill>
                <a:srgbClr val="89C93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89C937"/>
                  </a:solidFill>
                </a:defRPr>
              </a:pPr>
            </a:p>
          </p:txBody>
        </p:sp>
        <p:sp>
          <p:nvSpPr>
            <p:cNvPr id="721" name="직사각형 93"/>
            <p:cNvSpPr txBox="1"/>
            <p:nvPr/>
          </p:nvSpPr>
          <p:spPr>
            <a:xfrm>
              <a:off x="1269341" y="14972"/>
              <a:ext cx="3701963" cy="346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b="1" sz="1600">
                  <a:solidFill>
                    <a:srgbClr val="808080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식품별 건강기능</a:t>
              </a:r>
              <a:r>
                <a:t> (</a:t>
              </a:r>
              <a:r>
                <a:t>병증 처방 정보</a:t>
              </a:r>
              <a:r>
                <a:t>)</a:t>
              </a:r>
            </a:p>
          </p:txBody>
        </p:sp>
        <p:sp>
          <p:nvSpPr>
            <p:cNvPr id="722" name="직사각형 94"/>
            <p:cNvSpPr txBox="1"/>
            <p:nvPr/>
          </p:nvSpPr>
          <p:spPr>
            <a:xfrm>
              <a:off x="207206" y="506432"/>
              <a:ext cx="763271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b="1" sz="1500"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한국식품</a:t>
              </a:r>
            </a:p>
            <a:p>
              <a:pPr algn="ctr">
                <a:defRPr b="1" sz="1500"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연구원</a:t>
              </a:r>
            </a:p>
          </p:txBody>
        </p:sp>
        <p:sp>
          <p:nvSpPr>
            <p:cNvPr id="723" name="직사각형 95"/>
            <p:cNvSpPr txBox="1"/>
            <p:nvPr/>
          </p:nvSpPr>
          <p:spPr>
            <a:xfrm>
              <a:off x="1267574" y="515344"/>
              <a:ext cx="3701963" cy="858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b="1" sz="1600">
                  <a:solidFill>
                    <a:srgbClr val="808080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신뢰도 향상을 위해</a:t>
              </a:r>
            </a:p>
            <a:p>
              <a:pPr>
                <a:defRPr b="1" sz="1600">
                  <a:solidFill>
                    <a:srgbClr val="808080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한의약 병증 처방정보 공공데이터를 활용하여</a:t>
              </a:r>
            </a:p>
            <a:p>
              <a:pPr>
                <a:defRPr b="1" sz="1600">
                  <a:solidFill>
                    <a:srgbClr val="808080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질병별로 좋은 음식에 대한 정보 제공</a:t>
              </a:r>
            </a:p>
          </p:txBody>
        </p:sp>
      </p:grpSp>
      <p:grpSp>
        <p:nvGrpSpPr>
          <p:cNvPr id="730" name="그룹 96"/>
          <p:cNvGrpSpPr/>
          <p:nvPr/>
        </p:nvGrpSpPr>
        <p:grpSpPr>
          <a:xfrm>
            <a:off x="6332498" y="4109160"/>
            <a:ext cx="5177969" cy="1620942"/>
            <a:chOff x="0" y="0"/>
            <a:chExt cx="5177967" cy="1620940"/>
          </a:xfrm>
        </p:grpSpPr>
        <p:sp>
          <p:nvSpPr>
            <p:cNvPr id="725" name="모서리가 둥근 직사각형 97"/>
            <p:cNvSpPr/>
            <p:nvPr/>
          </p:nvSpPr>
          <p:spPr>
            <a:xfrm>
              <a:off x="135921" y="0"/>
              <a:ext cx="5042048" cy="162094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>
              <a:solidFill>
                <a:srgbClr val="89C93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6" name="양쪽 모서리가 둥근 사각형 98"/>
            <p:cNvSpPr/>
            <p:nvPr/>
          </p:nvSpPr>
          <p:spPr>
            <a:xfrm flipH="1" rot="16200000">
              <a:off x="-254861" y="262407"/>
              <a:ext cx="1609471" cy="1099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840" y="0"/>
                  </a:moveTo>
                  <a:lnTo>
                    <a:pt x="16760" y="0"/>
                  </a:lnTo>
                  <a:cubicBezTo>
                    <a:pt x="19433" y="0"/>
                    <a:pt x="21600" y="3172"/>
                    <a:pt x="21600" y="7084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7084"/>
                  </a:lnTo>
                  <a:cubicBezTo>
                    <a:pt x="0" y="3172"/>
                    <a:pt x="2167" y="0"/>
                    <a:pt x="4840" y="0"/>
                  </a:cubicBezTo>
                  <a:close/>
                </a:path>
              </a:pathLst>
            </a:custGeom>
            <a:solidFill>
              <a:srgbClr val="89C937"/>
            </a:solidFill>
            <a:ln w="12700" cap="flat">
              <a:solidFill>
                <a:srgbClr val="89C93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89C937"/>
                  </a:solidFill>
                </a:defRPr>
              </a:pPr>
            </a:p>
          </p:txBody>
        </p:sp>
        <p:sp>
          <p:nvSpPr>
            <p:cNvPr id="727" name="직사각형 99"/>
            <p:cNvSpPr txBox="1"/>
            <p:nvPr/>
          </p:nvSpPr>
          <p:spPr>
            <a:xfrm>
              <a:off x="1269341" y="14972"/>
              <a:ext cx="3701963" cy="346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b="1" sz="1600">
                  <a:solidFill>
                    <a:srgbClr val="808080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lvl1pPr>
            </a:lstStyle>
            <a:p>
              <a:pPr/>
              <a:r>
                <a:t>질병별 좋은음식 나쁜음식</a:t>
              </a:r>
            </a:p>
          </p:txBody>
        </p:sp>
        <p:sp>
          <p:nvSpPr>
            <p:cNvPr id="728" name="직사각형 100"/>
            <p:cNvSpPr txBox="1"/>
            <p:nvPr/>
          </p:nvSpPr>
          <p:spPr>
            <a:xfrm>
              <a:off x="174344" y="571049"/>
              <a:ext cx="763271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b="1" sz="1500"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뉴스기사</a:t>
              </a:r>
            </a:p>
            <a:p>
              <a:pPr algn="ctr">
                <a:defRPr b="1" sz="1500"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크롤링</a:t>
              </a:r>
            </a:p>
          </p:txBody>
        </p:sp>
        <p:sp>
          <p:nvSpPr>
            <p:cNvPr id="729" name="직사각형 101"/>
            <p:cNvSpPr txBox="1"/>
            <p:nvPr/>
          </p:nvSpPr>
          <p:spPr>
            <a:xfrm>
              <a:off x="1267574" y="515344"/>
              <a:ext cx="3701963" cy="1099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b="1" sz="1600">
                  <a:solidFill>
                    <a:srgbClr val="808080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신뢰성을 확보할 수 있는 뉴스기사를 활용</a:t>
              </a:r>
            </a:p>
            <a:p>
              <a:pPr>
                <a:defRPr b="1" sz="1600">
                  <a:solidFill>
                    <a:srgbClr val="808080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질병별 좋은 음식과 나쁜 음식에 대한 정보 제공</a:t>
              </a:r>
            </a:p>
            <a:p>
              <a:pPr>
                <a:defRPr b="1" sz="1600">
                  <a:solidFill>
                    <a:srgbClr val="808080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건강에 좋은 음식 마케팅 및 구매 가능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cover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12F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2" name="그룹 149"/>
          <p:cNvGrpSpPr/>
          <p:nvPr/>
        </p:nvGrpSpPr>
        <p:grpSpPr>
          <a:xfrm>
            <a:off x="451836" y="347207"/>
            <a:ext cx="11248571" cy="6172812"/>
            <a:chOff x="0" y="0"/>
            <a:chExt cx="11248570" cy="6172811"/>
          </a:xfrm>
        </p:grpSpPr>
        <p:grpSp>
          <p:nvGrpSpPr>
            <p:cNvPr id="734" name="직사각형 4"/>
            <p:cNvGrpSpPr/>
            <p:nvPr/>
          </p:nvGrpSpPr>
          <p:grpSpPr>
            <a:xfrm>
              <a:off x="0" y="-1"/>
              <a:ext cx="11248571" cy="682033"/>
              <a:chOff x="0" y="0"/>
              <a:chExt cx="11248570" cy="682032"/>
            </a:xfrm>
          </p:grpSpPr>
          <p:sp>
            <p:nvSpPr>
              <p:cNvPr id="732" name="직사각형"/>
              <p:cNvSpPr/>
              <p:nvPr/>
            </p:nvSpPr>
            <p:spPr>
              <a:xfrm>
                <a:off x="0" y="-1"/>
                <a:ext cx="11248572" cy="682034"/>
              </a:xfrm>
              <a:prstGeom prst="rect">
                <a:avLst/>
              </a:prstGeom>
              <a:solidFill>
                <a:srgbClr val="89C937"/>
              </a:solidFill>
              <a:ln w="19050" cap="flat">
                <a:solidFill>
                  <a:srgbClr val="40404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  <p:sp>
            <p:nvSpPr>
              <p:cNvPr id="733" name="DB구조"/>
              <p:cNvSpPr txBox="1"/>
              <p:nvPr/>
            </p:nvSpPr>
            <p:spPr>
              <a:xfrm>
                <a:off x="55245" y="66946"/>
                <a:ext cx="11138082" cy="54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lvl="1"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  <a:r>
                  <a:t>DB</a:t>
                </a:r>
                <a:r>
                  <a:t>구조</a:t>
                </a:r>
              </a:p>
            </p:txBody>
          </p:sp>
        </p:grpSp>
        <p:sp>
          <p:nvSpPr>
            <p:cNvPr id="735" name="직사각형 5"/>
            <p:cNvSpPr/>
            <p:nvPr/>
          </p:nvSpPr>
          <p:spPr>
            <a:xfrm>
              <a:off x="0" y="682031"/>
              <a:ext cx="11248571" cy="549078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6" name="직사각형 6"/>
            <p:cNvSpPr/>
            <p:nvPr/>
          </p:nvSpPr>
          <p:spPr>
            <a:xfrm>
              <a:off x="9298216" y="453303"/>
              <a:ext cx="288001" cy="36001"/>
            </a:xfrm>
            <a:prstGeom prst="rect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sp>
          <p:nvSpPr>
            <p:cNvPr id="737" name="직사각형 7"/>
            <p:cNvSpPr/>
            <p:nvPr/>
          </p:nvSpPr>
          <p:spPr>
            <a:xfrm>
              <a:off x="9900670" y="163203"/>
              <a:ext cx="288001" cy="288001"/>
            </a:xfrm>
            <a:prstGeom prst="rect">
              <a:avLst/>
            </a:prstGeom>
            <a:solidFill>
              <a:srgbClr val="DFDCD3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sp>
          <p:nvSpPr>
            <p:cNvPr id="738" name="직사각형 8"/>
            <p:cNvSpPr/>
            <p:nvPr/>
          </p:nvSpPr>
          <p:spPr>
            <a:xfrm>
              <a:off x="9851249" y="216103"/>
              <a:ext cx="288001" cy="288001"/>
            </a:xfrm>
            <a:prstGeom prst="rect">
              <a:avLst/>
            </a:prstGeom>
            <a:solidFill>
              <a:srgbClr val="DFDCD3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grpSp>
          <p:nvGrpSpPr>
            <p:cNvPr id="741" name="그룹 9"/>
            <p:cNvGrpSpPr/>
            <p:nvPr/>
          </p:nvGrpSpPr>
          <p:grpSpPr>
            <a:xfrm>
              <a:off x="10466501" y="172845"/>
              <a:ext cx="336340" cy="336341"/>
              <a:chOff x="0" y="0"/>
              <a:chExt cx="336339" cy="336339"/>
            </a:xfrm>
          </p:grpSpPr>
          <p:sp>
            <p:nvSpPr>
              <p:cNvPr id="739" name="직사각형 10"/>
              <p:cNvSpPr/>
              <p:nvPr/>
            </p:nvSpPr>
            <p:spPr>
              <a:xfrm rot="2700000">
                <a:off x="-55669" y="154181"/>
                <a:ext cx="447676" cy="27980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  <p:sp>
            <p:nvSpPr>
              <p:cNvPr id="740" name="직사각형 11"/>
              <p:cNvSpPr/>
              <p:nvPr/>
            </p:nvSpPr>
            <p:spPr>
              <a:xfrm rot="18900000">
                <a:off x="-55668" y="154179"/>
                <a:ext cx="447676" cy="27980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</p:grpSp>
      </p:grpSp>
      <p:pic>
        <p:nvPicPr>
          <p:cNvPr id="743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118" y="1502052"/>
            <a:ext cx="11178101" cy="46208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cover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12F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그룹 149"/>
          <p:cNvGrpSpPr/>
          <p:nvPr/>
        </p:nvGrpSpPr>
        <p:grpSpPr>
          <a:xfrm>
            <a:off x="568342" y="233077"/>
            <a:ext cx="11248571" cy="6172812"/>
            <a:chOff x="0" y="0"/>
            <a:chExt cx="11248570" cy="6172811"/>
          </a:xfrm>
        </p:grpSpPr>
        <p:grpSp>
          <p:nvGrpSpPr>
            <p:cNvPr id="127" name="직사각형 4"/>
            <p:cNvGrpSpPr/>
            <p:nvPr/>
          </p:nvGrpSpPr>
          <p:grpSpPr>
            <a:xfrm>
              <a:off x="0" y="-1"/>
              <a:ext cx="11248571" cy="682033"/>
              <a:chOff x="0" y="0"/>
              <a:chExt cx="11248570" cy="682032"/>
            </a:xfrm>
          </p:grpSpPr>
          <p:sp>
            <p:nvSpPr>
              <p:cNvPr id="125" name="직사각형"/>
              <p:cNvSpPr/>
              <p:nvPr/>
            </p:nvSpPr>
            <p:spPr>
              <a:xfrm>
                <a:off x="0" y="-1"/>
                <a:ext cx="11248572" cy="682034"/>
              </a:xfrm>
              <a:prstGeom prst="rect">
                <a:avLst/>
              </a:prstGeom>
              <a:solidFill>
                <a:srgbClr val="89C937"/>
              </a:solidFill>
              <a:ln w="19050" cap="flat">
                <a:solidFill>
                  <a:srgbClr val="40404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  <p:sp>
            <p:nvSpPr>
              <p:cNvPr id="126" name="팀원 소개"/>
              <p:cNvSpPr txBox="1"/>
              <p:nvPr/>
            </p:nvSpPr>
            <p:spPr>
              <a:xfrm>
                <a:off x="55245" y="66946"/>
                <a:ext cx="11138082" cy="54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lvl="1"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  <a:r>
                  <a:t>팀원 소개</a:t>
                </a:r>
              </a:p>
            </p:txBody>
          </p:sp>
        </p:grpSp>
        <p:sp>
          <p:nvSpPr>
            <p:cNvPr id="128" name="직사각형 5"/>
            <p:cNvSpPr/>
            <p:nvPr/>
          </p:nvSpPr>
          <p:spPr>
            <a:xfrm>
              <a:off x="0" y="682031"/>
              <a:ext cx="11248571" cy="549078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9" name="직사각형 6"/>
            <p:cNvSpPr/>
            <p:nvPr/>
          </p:nvSpPr>
          <p:spPr>
            <a:xfrm>
              <a:off x="9298216" y="453303"/>
              <a:ext cx="288001" cy="36001"/>
            </a:xfrm>
            <a:prstGeom prst="rect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sp>
          <p:nvSpPr>
            <p:cNvPr id="130" name="직사각형 7"/>
            <p:cNvSpPr/>
            <p:nvPr/>
          </p:nvSpPr>
          <p:spPr>
            <a:xfrm>
              <a:off x="9900670" y="163203"/>
              <a:ext cx="288001" cy="288001"/>
            </a:xfrm>
            <a:prstGeom prst="rect">
              <a:avLst/>
            </a:prstGeom>
            <a:solidFill>
              <a:srgbClr val="DFDCD3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sp>
          <p:nvSpPr>
            <p:cNvPr id="131" name="직사각형 8"/>
            <p:cNvSpPr/>
            <p:nvPr/>
          </p:nvSpPr>
          <p:spPr>
            <a:xfrm>
              <a:off x="9851249" y="216103"/>
              <a:ext cx="288001" cy="288001"/>
            </a:xfrm>
            <a:prstGeom prst="rect">
              <a:avLst/>
            </a:prstGeom>
            <a:solidFill>
              <a:srgbClr val="DFDCD3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grpSp>
          <p:nvGrpSpPr>
            <p:cNvPr id="134" name="그룹 9"/>
            <p:cNvGrpSpPr/>
            <p:nvPr/>
          </p:nvGrpSpPr>
          <p:grpSpPr>
            <a:xfrm>
              <a:off x="10466501" y="172845"/>
              <a:ext cx="336340" cy="336341"/>
              <a:chOff x="0" y="0"/>
              <a:chExt cx="336339" cy="336339"/>
            </a:xfrm>
          </p:grpSpPr>
          <p:sp>
            <p:nvSpPr>
              <p:cNvPr id="132" name="직사각형 10"/>
              <p:cNvSpPr/>
              <p:nvPr/>
            </p:nvSpPr>
            <p:spPr>
              <a:xfrm rot="2700000">
                <a:off x="-55669" y="154181"/>
                <a:ext cx="447676" cy="27980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  <p:sp>
            <p:nvSpPr>
              <p:cNvPr id="133" name="직사각형 11"/>
              <p:cNvSpPr/>
              <p:nvPr/>
            </p:nvSpPr>
            <p:spPr>
              <a:xfrm rot="18900000">
                <a:off x="-55668" y="154179"/>
                <a:ext cx="447676" cy="27980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</p:grpSp>
      </p:grpSp>
      <p:sp>
        <p:nvSpPr>
          <p:cNvPr id="136" name="직사각형 14"/>
          <p:cNvSpPr/>
          <p:nvPr/>
        </p:nvSpPr>
        <p:spPr>
          <a:xfrm>
            <a:off x="1339700" y="1172528"/>
            <a:ext cx="1811286" cy="2247901"/>
          </a:xfrm>
          <a:prstGeom prst="rect">
            <a:avLst/>
          </a:prstGeom>
          <a:solidFill>
            <a:srgbClr val="312F4A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" name="TextBox 26"/>
          <p:cNvSpPr txBox="1"/>
          <p:nvPr/>
        </p:nvSpPr>
        <p:spPr>
          <a:xfrm>
            <a:off x="969661" y="4091490"/>
            <a:ext cx="2811864" cy="1837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latin typeface="1훈떡볶이 R"/>
                <a:ea typeface="1훈떡볶이 R"/>
                <a:cs typeface="1훈떡볶이 R"/>
                <a:sym typeface="1훈떡볶이 R"/>
              </a:defRPr>
            </a:pPr>
          </a:p>
          <a:p>
            <a:pPr algn="ctr">
              <a:defRPr sz="1600">
                <a:latin typeface="1훈떡볶이 R"/>
                <a:ea typeface="1훈떡볶이 R"/>
                <a:cs typeface="1훈떡볶이 R"/>
                <a:sym typeface="1훈떡볶이 R"/>
              </a:defRPr>
            </a:pPr>
          </a:p>
          <a:p>
            <a:pPr algn="ctr">
              <a:defRPr sz="1600"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프론트앤드 개발 담당</a:t>
            </a:r>
          </a:p>
          <a:p>
            <a:pPr algn="ctr">
              <a:defRPr sz="1600">
                <a:latin typeface="1훈떡볶이 R"/>
                <a:ea typeface="1훈떡볶이 R"/>
                <a:cs typeface="1훈떡볶이 R"/>
                <a:sym typeface="1훈떡볶이 R"/>
              </a:defRPr>
            </a:pPr>
          </a:p>
          <a:p>
            <a:pPr algn="ctr">
              <a:defRPr sz="1600"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프론트앤드 총책임</a:t>
            </a:r>
          </a:p>
          <a:p>
            <a:pPr algn="ctr">
              <a:defRPr sz="1600"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데이터전처리 및 그래프 출력</a:t>
            </a:r>
          </a:p>
          <a:p>
            <a:pPr algn="ctr">
              <a:defRPr sz="1600"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코드 병합 및 단위 테스트 서포트</a:t>
            </a:r>
          </a:p>
        </p:txBody>
      </p:sp>
      <p:grpSp>
        <p:nvGrpSpPr>
          <p:cNvPr id="140" name="모서리가 둥근 직사각형 24"/>
          <p:cNvGrpSpPr/>
          <p:nvPr/>
        </p:nvGrpSpPr>
        <p:grpSpPr>
          <a:xfrm>
            <a:off x="1379012" y="3513101"/>
            <a:ext cx="1617876" cy="435677"/>
            <a:chOff x="0" y="0"/>
            <a:chExt cx="1617874" cy="435676"/>
          </a:xfrm>
        </p:grpSpPr>
        <p:sp>
          <p:nvSpPr>
            <p:cNvPr id="138" name="모서리가 둥근 직사각형"/>
            <p:cNvSpPr/>
            <p:nvPr/>
          </p:nvSpPr>
          <p:spPr>
            <a:xfrm>
              <a:off x="0" y="0"/>
              <a:ext cx="1617875" cy="435677"/>
            </a:xfrm>
            <a:prstGeom prst="roundRect">
              <a:avLst>
                <a:gd name="adj" fmla="val 50000"/>
              </a:avLst>
            </a:prstGeom>
            <a:solidFill>
              <a:srgbClr val="89C93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139" name="팀장 정해림"/>
            <p:cNvSpPr txBox="1"/>
            <p:nvPr/>
          </p:nvSpPr>
          <p:spPr>
            <a:xfrm>
              <a:off x="109522" y="10825"/>
              <a:ext cx="1398831" cy="414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lvl1pPr>
            </a:lstStyle>
            <a:p>
              <a:pPr/>
              <a:r>
                <a:t>팀장 정해림</a:t>
              </a:r>
            </a:p>
          </p:txBody>
        </p:sp>
      </p:grpSp>
      <p:sp>
        <p:nvSpPr>
          <p:cNvPr id="141" name="직사각형 28"/>
          <p:cNvSpPr/>
          <p:nvPr/>
        </p:nvSpPr>
        <p:spPr>
          <a:xfrm>
            <a:off x="3947459" y="1172528"/>
            <a:ext cx="1811287" cy="2247901"/>
          </a:xfrm>
          <a:prstGeom prst="rect">
            <a:avLst/>
          </a:prstGeom>
          <a:solidFill>
            <a:srgbClr val="312F4A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2" name="TextBox 29"/>
          <p:cNvSpPr txBox="1"/>
          <p:nvPr/>
        </p:nvSpPr>
        <p:spPr>
          <a:xfrm>
            <a:off x="3577421" y="4091490"/>
            <a:ext cx="2980860" cy="2092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latin typeface="1훈떡볶이 R"/>
                <a:ea typeface="1훈떡볶이 R"/>
                <a:cs typeface="1훈떡볶이 R"/>
                <a:sym typeface="1훈떡볶이 R"/>
              </a:defRPr>
            </a:pPr>
          </a:p>
          <a:p>
            <a:pPr algn="ctr">
              <a:defRPr sz="1600">
                <a:latin typeface="1훈떡볶이 R"/>
                <a:ea typeface="1훈떡볶이 R"/>
                <a:cs typeface="1훈떡볶이 R"/>
                <a:sym typeface="1훈떡볶이 R"/>
              </a:defRPr>
            </a:pPr>
          </a:p>
          <a:p>
            <a:pPr algn="ctr">
              <a:defRPr sz="1600"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데이터 분석 </a:t>
            </a:r>
            <a:r>
              <a:t>&amp; </a:t>
            </a:r>
            <a:r>
              <a:t>백앤드 개발</a:t>
            </a:r>
          </a:p>
          <a:p>
            <a:pPr algn="ctr">
              <a:defRPr sz="1600">
                <a:latin typeface="1훈떡볶이 R"/>
                <a:ea typeface="1훈떡볶이 R"/>
                <a:cs typeface="1훈떡볶이 R"/>
                <a:sym typeface="1훈떡볶이 R"/>
              </a:defRPr>
            </a:pPr>
          </a:p>
          <a:p>
            <a:pPr algn="ctr">
              <a:defRPr sz="1600"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데이터 크롤링 및 분석</a:t>
            </a:r>
          </a:p>
          <a:p>
            <a:pPr algn="ctr">
              <a:defRPr sz="1600"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질병상관관계 분석 페이지 개발</a:t>
            </a:r>
          </a:p>
          <a:p>
            <a:pPr algn="ctr">
              <a:defRPr sz="1600"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영양정보 식생활 페이지 개발</a:t>
            </a:r>
          </a:p>
          <a:p>
            <a:pPr algn="ctr">
              <a:defRPr sz="1600"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레시피 </a:t>
            </a:r>
            <a:r>
              <a:t>&amp; </a:t>
            </a:r>
            <a:r>
              <a:t>농가스토리 페이지 개발</a:t>
            </a:r>
          </a:p>
        </p:txBody>
      </p:sp>
      <p:grpSp>
        <p:nvGrpSpPr>
          <p:cNvPr id="145" name="모서리가 둥근 직사각형 31"/>
          <p:cNvGrpSpPr/>
          <p:nvPr/>
        </p:nvGrpSpPr>
        <p:grpSpPr>
          <a:xfrm>
            <a:off x="3986772" y="3513101"/>
            <a:ext cx="1617876" cy="435677"/>
            <a:chOff x="0" y="0"/>
            <a:chExt cx="1617874" cy="435676"/>
          </a:xfrm>
        </p:grpSpPr>
        <p:sp>
          <p:nvSpPr>
            <p:cNvPr id="143" name="모서리가 둥근 직사각형"/>
            <p:cNvSpPr/>
            <p:nvPr/>
          </p:nvSpPr>
          <p:spPr>
            <a:xfrm>
              <a:off x="0" y="0"/>
              <a:ext cx="1617875" cy="435677"/>
            </a:xfrm>
            <a:prstGeom prst="roundRect">
              <a:avLst>
                <a:gd name="adj" fmla="val 50000"/>
              </a:avLst>
            </a:prstGeom>
            <a:solidFill>
              <a:srgbClr val="89C93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144" name="팀원 최희정"/>
            <p:cNvSpPr txBox="1"/>
            <p:nvPr/>
          </p:nvSpPr>
          <p:spPr>
            <a:xfrm>
              <a:off x="109522" y="10825"/>
              <a:ext cx="1398831" cy="414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lvl1pPr>
            </a:lstStyle>
            <a:p>
              <a:pPr/>
              <a:r>
                <a:t>팀원 최희정</a:t>
              </a:r>
            </a:p>
          </p:txBody>
        </p:sp>
      </p:grpSp>
      <p:sp>
        <p:nvSpPr>
          <p:cNvPr id="146" name="직사각형 48"/>
          <p:cNvSpPr/>
          <p:nvPr/>
        </p:nvSpPr>
        <p:spPr>
          <a:xfrm>
            <a:off x="6553209" y="1172528"/>
            <a:ext cx="1811287" cy="2247901"/>
          </a:xfrm>
          <a:prstGeom prst="rect">
            <a:avLst/>
          </a:prstGeom>
          <a:solidFill>
            <a:srgbClr val="312F4A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7" name="TextBox 49"/>
          <p:cNvSpPr txBox="1"/>
          <p:nvPr/>
        </p:nvSpPr>
        <p:spPr>
          <a:xfrm>
            <a:off x="6183171" y="4091490"/>
            <a:ext cx="2811864" cy="2107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홍익대학교 컴퓨터공학과</a:t>
            </a:r>
          </a:p>
          <a:p>
            <a:pPr algn="ctr">
              <a:defRPr sz="1600">
                <a:latin typeface="1훈떡볶이 R"/>
                <a:ea typeface="1훈떡볶이 R"/>
                <a:cs typeface="1훈떡볶이 R"/>
                <a:sym typeface="1훈떡볶이 R"/>
              </a:defRPr>
            </a:pPr>
          </a:p>
          <a:p>
            <a:pPr algn="ctr">
              <a:defRPr sz="1600"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백앤드 개발 총 책임자</a:t>
            </a:r>
          </a:p>
          <a:p>
            <a:pPr algn="ctr">
              <a:defRPr sz="1600">
                <a:latin typeface="1훈떡볶이 R"/>
                <a:ea typeface="1훈떡볶이 R"/>
                <a:cs typeface="1훈떡볶이 R"/>
                <a:sym typeface="1훈떡볶이 R"/>
              </a:defRPr>
            </a:pPr>
          </a:p>
          <a:p>
            <a:pPr algn="ctr">
              <a:defRPr sz="1600"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회원기입</a:t>
            </a:r>
            <a:r>
              <a:t>/ </a:t>
            </a:r>
            <a:r>
              <a:t>로그인</a:t>
            </a:r>
          </a:p>
          <a:p>
            <a:pPr algn="ctr">
              <a:defRPr sz="1600"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서비스 내 </a:t>
            </a:r>
            <a:r>
              <a:t>API </a:t>
            </a:r>
            <a:r>
              <a:t>구현</a:t>
            </a:r>
          </a:p>
          <a:p>
            <a:pPr algn="ctr">
              <a:defRPr sz="1600"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농산물 구매 페이지 개발</a:t>
            </a:r>
          </a:p>
          <a:p>
            <a:pPr algn="ctr">
              <a:defRPr sz="1600"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장바구니 및 결제 개발</a:t>
            </a:r>
          </a:p>
        </p:txBody>
      </p:sp>
      <p:grpSp>
        <p:nvGrpSpPr>
          <p:cNvPr id="150" name="모서리가 둥근 직사각형 51"/>
          <p:cNvGrpSpPr/>
          <p:nvPr/>
        </p:nvGrpSpPr>
        <p:grpSpPr>
          <a:xfrm>
            <a:off x="6592520" y="3513101"/>
            <a:ext cx="1617876" cy="435677"/>
            <a:chOff x="0" y="0"/>
            <a:chExt cx="1617874" cy="435676"/>
          </a:xfrm>
        </p:grpSpPr>
        <p:sp>
          <p:nvSpPr>
            <p:cNvPr id="148" name="모서리가 둥근 직사각형"/>
            <p:cNvSpPr/>
            <p:nvPr/>
          </p:nvSpPr>
          <p:spPr>
            <a:xfrm>
              <a:off x="0" y="0"/>
              <a:ext cx="1617875" cy="435677"/>
            </a:xfrm>
            <a:prstGeom prst="roundRect">
              <a:avLst>
                <a:gd name="adj" fmla="val 50000"/>
              </a:avLst>
            </a:prstGeom>
            <a:solidFill>
              <a:srgbClr val="89C93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149" name="팀원 김동규"/>
            <p:cNvSpPr txBox="1"/>
            <p:nvPr/>
          </p:nvSpPr>
          <p:spPr>
            <a:xfrm>
              <a:off x="109522" y="10825"/>
              <a:ext cx="1398831" cy="414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lvl1pPr>
            </a:lstStyle>
            <a:p>
              <a:pPr/>
              <a:r>
                <a:t>팀원 김동규</a:t>
              </a:r>
            </a:p>
          </p:txBody>
        </p:sp>
      </p:grpSp>
      <p:sp>
        <p:nvSpPr>
          <p:cNvPr id="151" name="직사각형 52"/>
          <p:cNvSpPr/>
          <p:nvPr/>
        </p:nvSpPr>
        <p:spPr>
          <a:xfrm>
            <a:off x="9160968" y="1172528"/>
            <a:ext cx="1811287" cy="2247901"/>
          </a:xfrm>
          <a:prstGeom prst="rect">
            <a:avLst/>
          </a:prstGeom>
          <a:solidFill>
            <a:srgbClr val="312F4A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2" name="TextBox 53"/>
          <p:cNvSpPr txBox="1"/>
          <p:nvPr/>
        </p:nvSpPr>
        <p:spPr>
          <a:xfrm>
            <a:off x="8790930" y="4091490"/>
            <a:ext cx="2980860" cy="2092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latin typeface="1훈떡볶이 R"/>
                <a:ea typeface="1훈떡볶이 R"/>
                <a:cs typeface="1훈떡볶이 R"/>
                <a:sym typeface="1훈떡볶이 R"/>
              </a:defRPr>
            </a:pPr>
          </a:p>
          <a:p>
            <a:pPr algn="ctr">
              <a:defRPr sz="1600">
                <a:latin typeface="1훈떡볶이 R"/>
                <a:ea typeface="1훈떡볶이 R"/>
                <a:cs typeface="1훈떡볶이 R"/>
                <a:sym typeface="1훈떡볶이 R"/>
              </a:defRPr>
            </a:pPr>
          </a:p>
          <a:p>
            <a:pPr algn="ctr">
              <a:defRPr sz="1600"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데이터 분석 </a:t>
            </a:r>
            <a:r>
              <a:t>&amp; </a:t>
            </a:r>
            <a:r>
              <a:t>백앤드 개발</a:t>
            </a:r>
          </a:p>
          <a:p>
            <a:pPr algn="ctr">
              <a:defRPr sz="1600">
                <a:latin typeface="1훈떡볶이 R"/>
                <a:ea typeface="1훈떡볶이 R"/>
                <a:cs typeface="1훈떡볶이 R"/>
                <a:sym typeface="1훈떡볶이 R"/>
              </a:defRPr>
            </a:pPr>
          </a:p>
          <a:p>
            <a:pPr algn="ctr">
              <a:defRPr sz="1600"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데이터 크롤링 및 분석</a:t>
            </a:r>
          </a:p>
          <a:p>
            <a:pPr algn="ctr">
              <a:defRPr sz="1600"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농산물 구매</a:t>
            </a:r>
            <a:r>
              <a:t>/ </a:t>
            </a:r>
            <a:r>
              <a:t>상세페이지 개발</a:t>
            </a:r>
          </a:p>
          <a:p>
            <a:pPr algn="ctr">
              <a:defRPr sz="1600"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장바구니 및 결제 개발</a:t>
            </a:r>
          </a:p>
          <a:p>
            <a:pPr algn="ctr">
              <a:defRPr sz="1600"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마이페이지 개발</a:t>
            </a:r>
          </a:p>
        </p:txBody>
      </p:sp>
      <p:grpSp>
        <p:nvGrpSpPr>
          <p:cNvPr id="155" name="모서리가 둥근 직사각형 55"/>
          <p:cNvGrpSpPr/>
          <p:nvPr/>
        </p:nvGrpSpPr>
        <p:grpSpPr>
          <a:xfrm>
            <a:off x="9200281" y="3513101"/>
            <a:ext cx="1617876" cy="435677"/>
            <a:chOff x="0" y="0"/>
            <a:chExt cx="1617874" cy="435676"/>
          </a:xfrm>
        </p:grpSpPr>
        <p:sp>
          <p:nvSpPr>
            <p:cNvPr id="153" name="모서리가 둥근 직사각형"/>
            <p:cNvSpPr/>
            <p:nvPr/>
          </p:nvSpPr>
          <p:spPr>
            <a:xfrm>
              <a:off x="0" y="0"/>
              <a:ext cx="1617875" cy="435677"/>
            </a:xfrm>
            <a:prstGeom prst="roundRect">
              <a:avLst>
                <a:gd name="adj" fmla="val 50000"/>
              </a:avLst>
            </a:prstGeom>
            <a:solidFill>
              <a:srgbClr val="89C93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154" name="팀원 박은하"/>
            <p:cNvSpPr txBox="1"/>
            <p:nvPr/>
          </p:nvSpPr>
          <p:spPr>
            <a:xfrm>
              <a:off x="109522" y="10825"/>
              <a:ext cx="1398831" cy="414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lvl1pPr>
            </a:lstStyle>
            <a:p>
              <a:pPr/>
              <a:r>
                <a:t>팀원 박은하</a:t>
              </a:r>
            </a:p>
          </p:txBody>
        </p:sp>
      </p:grpSp>
      <p:pic>
        <p:nvPicPr>
          <p:cNvPr id="156" name="그림 17" descr="그림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6700104" y="1308601"/>
            <a:ext cx="1517495" cy="1964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cover dir="l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12F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그룹 149"/>
          <p:cNvGrpSpPr/>
          <p:nvPr/>
        </p:nvGrpSpPr>
        <p:grpSpPr>
          <a:xfrm>
            <a:off x="451836" y="347207"/>
            <a:ext cx="11248571" cy="6172812"/>
            <a:chOff x="0" y="0"/>
            <a:chExt cx="11248570" cy="6172811"/>
          </a:xfrm>
        </p:grpSpPr>
        <p:grpSp>
          <p:nvGrpSpPr>
            <p:cNvPr id="747" name="직사각형 4"/>
            <p:cNvGrpSpPr/>
            <p:nvPr/>
          </p:nvGrpSpPr>
          <p:grpSpPr>
            <a:xfrm>
              <a:off x="0" y="-1"/>
              <a:ext cx="11248571" cy="682033"/>
              <a:chOff x="0" y="0"/>
              <a:chExt cx="11248570" cy="682032"/>
            </a:xfrm>
          </p:grpSpPr>
          <p:sp>
            <p:nvSpPr>
              <p:cNvPr id="745" name="직사각형"/>
              <p:cNvSpPr/>
              <p:nvPr/>
            </p:nvSpPr>
            <p:spPr>
              <a:xfrm>
                <a:off x="0" y="-1"/>
                <a:ext cx="11248572" cy="682034"/>
              </a:xfrm>
              <a:prstGeom prst="rect">
                <a:avLst/>
              </a:prstGeom>
              <a:solidFill>
                <a:srgbClr val="89C937"/>
              </a:solidFill>
              <a:ln w="19050" cap="flat">
                <a:solidFill>
                  <a:srgbClr val="40404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  <p:sp>
            <p:nvSpPr>
              <p:cNvPr id="746" name="페이지 구조도"/>
              <p:cNvSpPr txBox="1"/>
              <p:nvPr/>
            </p:nvSpPr>
            <p:spPr>
              <a:xfrm>
                <a:off x="55245" y="66946"/>
                <a:ext cx="11138082" cy="54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lvl="1"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  <a:r>
                  <a:t>페이지 구조도</a:t>
                </a:r>
              </a:p>
            </p:txBody>
          </p:sp>
        </p:grpSp>
        <p:grpSp>
          <p:nvGrpSpPr>
            <p:cNvPr id="750" name="직사각형 5"/>
            <p:cNvGrpSpPr/>
            <p:nvPr/>
          </p:nvGrpSpPr>
          <p:grpSpPr>
            <a:xfrm>
              <a:off x="0" y="682031"/>
              <a:ext cx="11248571" cy="5490780"/>
              <a:chOff x="0" y="0"/>
              <a:chExt cx="11248570" cy="5490779"/>
            </a:xfrm>
          </p:grpSpPr>
          <p:sp>
            <p:nvSpPr>
              <p:cNvPr id="748" name="직사각형"/>
              <p:cNvSpPr/>
              <p:nvPr/>
            </p:nvSpPr>
            <p:spPr>
              <a:xfrm>
                <a:off x="0" y="-1"/>
                <a:ext cx="11248572" cy="5490781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40404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49" name="g"/>
              <p:cNvSpPr txBox="1"/>
              <p:nvPr/>
            </p:nvSpPr>
            <p:spPr>
              <a:xfrm>
                <a:off x="55245" y="2559969"/>
                <a:ext cx="11138082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  <p:sp>
          <p:nvSpPr>
            <p:cNvPr id="751" name="직사각형 6"/>
            <p:cNvSpPr/>
            <p:nvPr/>
          </p:nvSpPr>
          <p:spPr>
            <a:xfrm>
              <a:off x="9298216" y="453303"/>
              <a:ext cx="288001" cy="36001"/>
            </a:xfrm>
            <a:prstGeom prst="rect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sp>
          <p:nvSpPr>
            <p:cNvPr id="752" name="직사각형 7"/>
            <p:cNvSpPr/>
            <p:nvPr/>
          </p:nvSpPr>
          <p:spPr>
            <a:xfrm>
              <a:off x="9900670" y="163203"/>
              <a:ext cx="288001" cy="288001"/>
            </a:xfrm>
            <a:prstGeom prst="rect">
              <a:avLst/>
            </a:prstGeom>
            <a:solidFill>
              <a:srgbClr val="DFDCD3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sp>
          <p:nvSpPr>
            <p:cNvPr id="753" name="직사각형 8"/>
            <p:cNvSpPr/>
            <p:nvPr/>
          </p:nvSpPr>
          <p:spPr>
            <a:xfrm>
              <a:off x="9851249" y="216103"/>
              <a:ext cx="288001" cy="288001"/>
            </a:xfrm>
            <a:prstGeom prst="rect">
              <a:avLst/>
            </a:prstGeom>
            <a:solidFill>
              <a:srgbClr val="DFDCD3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grpSp>
          <p:nvGrpSpPr>
            <p:cNvPr id="756" name="그룹 9"/>
            <p:cNvGrpSpPr/>
            <p:nvPr/>
          </p:nvGrpSpPr>
          <p:grpSpPr>
            <a:xfrm>
              <a:off x="10466501" y="172845"/>
              <a:ext cx="336340" cy="336341"/>
              <a:chOff x="0" y="0"/>
              <a:chExt cx="336339" cy="336339"/>
            </a:xfrm>
          </p:grpSpPr>
          <p:sp>
            <p:nvSpPr>
              <p:cNvPr id="754" name="직사각형 10"/>
              <p:cNvSpPr/>
              <p:nvPr/>
            </p:nvSpPr>
            <p:spPr>
              <a:xfrm rot="2700000">
                <a:off x="-55669" y="154181"/>
                <a:ext cx="447676" cy="27980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  <p:sp>
            <p:nvSpPr>
              <p:cNvPr id="755" name="직사각형 11"/>
              <p:cNvSpPr/>
              <p:nvPr/>
            </p:nvSpPr>
            <p:spPr>
              <a:xfrm rot="18900000">
                <a:off x="-55668" y="154179"/>
                <a:ext cx="447676" cy="27980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</p:grpSp>
      </p:grpSp>
      <p:pic>
        <p:nvPicPr>
          <p:cNvPr id="758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1679" y="1057481"/>
            <a:ext cx="9931023" cy="5381818"/>
          </a:xfrm>
          <a:prstGeom prst="rect">
            <a:avLst/>
          </a:prstGeom>
          <a:ln w="12700">
            <a:miter lim="400000"/>
          </a:ln>
        </p:spPr>
      </p:pic>
      <p:pic>
        <p:nvPicPr>
          <p:cNvPr id="759" name="그림 14" descr="그림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49177" y="3210530"/>
            <a:ext cx="2680132" cy="26801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cover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12F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1" name="그룹 149"/>
          <p:cNvGrpSpPr/>
          <p:nvPr/>
        </p:nvGrpSpPr>
        <p:grpSpPr>
          <a:xfrm>
            <a:off x="451836" y="347207"/>
            <a:ext cx="11248571" cy="6172812"/>
            <a:chOff x="0" y="0"/>
            <a:chExt cx="11248570" cy="6172811"/>
          </a:xfrm>
        </p:grpSpPr>
        <p:grpSp>
          <p:nvGrpSpPr>
            <p:cNvPr id="763" name="직사각형 4"/>
            <p:cNvGrpSpPr/>
            <p:nvPr/>
          </p:nvGrpSpPr>
          <p:grpSpPr>
            <a:xfrm>
              <a:off x="0" y="-1"/>
              <a:ext cx="11248571" cy="682033"/>
              <a:chOff x="0" y="0"/>
              <a:chExt cx="11248570" cy="682032"/>
            </a:xfrm>
          </p:grpSpPr>
          <p:sp>
            <p:nvSpPr>
              <p:cNvPr id="761" name="직사각형"/>
              <p:cNvSpPr/>
              <p:nvPr/>
            </p:nvSpPr>
            <p:spPr>
              <a:xfrm>
                <a:off x="0" y="-1"/>
                <a:ext cx="11248572" cy="682034"/>
              </a:xfrm>
              <a:prstGeom prst="rect">
                <a:avLst/>
              </a:prstGeom>
              <a:solidFill>
                <a:srgbClr val="89C937"/>
              </a:solidFill>
              <a:ln w="19050" cap="flat">
                <a:solidFill>
                  <a:srgbClr val="40404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  <p:sp>
            <p:nvSpPr>
              <p:cNvPr id="762" name="기술 스텍"/>
              <p:cNvSpPr txBox="1"/>
              <p:nvPr/>
            </p:nvSpPr>
            <p:spPr>
              <a:xfrm>
                <a:off x="55245" y="66946"/>
                <a:ext cx="11138082" cy="54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lvl="1"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  <a:r>
                  <a:t>기술 스텍</a:t>
                </a:r>
              </a:p>
            </p:txBody>
          </p:sp>
        </p:grpSp>
        <p:sp>
          <p:nvSpPr>
            <p:cNvPr id="764" name="직사각형 5"/>
            <p:cNvSpPr/>
            <p:nvPr/>
          </p:nvSpPr>
          <p:spPr>
            <a:xfrm>
              <a:off x="0" y="682031"/>
              <a:ext cx="11248571" cy="549078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5" name="직사각형 6"/>
            <p:cNvSpPr/>
            <p:nvPr/>
          </p:nvSpPr>
          <p:spPr>
            <a:xfrm>
              <a:off x="9298216" y="453303"/>
              <a:ext cx="288001" cy="36001"/>
            </a:xfrm>
            <a:prstGeom prst="rect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sp>
          <p:nvSpPr>
            <p:cNvPr id="766" name="직사각형 7"/>
            <p:cNvSpPr/>
            <p:nvPr/>
          </p:nvSpPr>
          <p:spPr>
            <a:xfrm>
              <a:off x="9900670" y="163203"/>
              <a:ext cx="288001" cy="288001"/>
            </a:xfrm>
            <a:prstGeom prst="rect">
              <a:avLst/>
            </a:prstGeom>
            <a:solidFill>
              <a:srgbClr val="DFDCD3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sp>
          <p:nvSpPr>
            <p:cNvPr id="767" name="직사각형 8"/>
            <p:cNvSpPr/>
            <p:nvPr/>
          </p:nvSpPr>
          <p:spPr>
            <a:xfrm>
              <a:off x="9851249" y="216103"/>
              <a:ext cx="288001" cy="288001"/>
            </a:xfrm>
            <a:prstGeom prst="rect">
              <a:avLst/>
            </a:prstGeom>
            <a:solidFill>
              <a:srgbClr val="DFDCD3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grpSp>
          <p:nvGrpSpPr>
            <p:cNvPr id="770" name="그룹 9"/>
            <p:cNvGrpSpPr/>
            <p:nvPr/>
          </p:nvGrpSpPr>
          <p:grpSpPr>
            <a:xfrm>
              <a:off x="10466501" y="172845"/>
              <a:ext cx="336340" cy="336341"/>
              <a:chOff x="0" y="0"/>
              <a:chExt cx="336339" cy="336339"/>
            </a:xfrm>
          </p:grpSpPr>
          <p:sp>
            <p:nvSpPr>
              <p:cNvPr id="768" name="직사각형 10"/>
              <p:cNvSpPr/>
              <p:nvPr/>
            </p:nvSpPr>
            <p:spPr>
              <a:xfrm rot="2700000">
                <a:off x="-55669" y="154181"/>
                <a:ext cx="447676" cy="27980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  <p:sp>
            <p:nvSpPr>
              <p:cNvPr id="769" name="직사각형 11"/>
              <p:cNvSpPr/>
              <p:nvPr/>
            </p:nvSpPr>
            <p:spPr>
              <a:xfrm rot="18900000">
                <a:off x="-55668" y="154179"/>
                <a:ext cx="447676" cy="27980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</p:grpSp>
      </p:grpSp>
      <p:sp>
        <p:nvSpPr>
          <p:cNvPr id="772" name="모서리가 둥근 직사각형 160"/>
          <p:cNvSpPr/>
          <p:nvPr/>
        </p:nvSpPr>
        <p:spPr>
          <a:xfrm>
            <a:off x="1428260" y="1711692"/>
            <a:ext cx="4355192" cy="106608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89C93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73" name="양쪽 모서리가 둥근 사각형 161"/>
          <p:cNvSpPr/>
          <p:nvPr/>
        </p:nvSpPr>
        <p:spPr>
          <a:xfrm flipH="1" rot="16200000">
            <a:off x="1194265" y="1953232"/>
            <a:ext cx="1058539" cy="590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952" y="0"/>
                </a:moveTo>
                <a:lnTo>
                  <a:pt x="17648" y="0"/>
                </a:lnTo>
                <a:cubicBezTo>
                  <a:pt x="19831" y="0"/>
                  <a:pt x="21600" y="3172"/>
                  <a:pt x="21600" y="7084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7084"/>
                </a:lnTo>
                <a:cubicBezTo>
                  <a:pt x="0" y="3172"/>
                  <a:pt x="1769" y="0"/>
                  <a:pt x="3952" y="0"/>
                </a:cubicBezTo>
                <a:close/>
              </a:path>
            </a:pathLst>
          </a:custGeom>
          <a:solidFill>
            <a:srgbClr val="89C9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74" name="직사각형 162"/>
          <p:cNvSpPr txBox="1"/>
          <p:nvPr/>
        </p:nvSpPr>
        <p:spPr>
          <a:xfrm>
            <a:off x="2308367" y="1821067"/>
            <a:ext cx="3185528" cy="829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서버 프로그래밍 언어 </a:t>
            </a:r>
            <a:r>
              <a:t>&amp; </a:t>
            </a:r>
            <a:r>
              <a:t>프레임워크</a:t>
            </a:r>
          </a:p>
          <a:p>
            <a:pPr>
              <a:defRPr sz="1600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JAVA &amp; SPRING</a:t>
            </a:r>
          </a:p>
          <a:p>
            <a:pPr>
              <a:defRPr sz="1600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JavaScript </a:t>
            </a:r>
          </a:p>
        </p:txBody>
      </p:sp>
      <p:sp>
        <p:nvSpPr>
          <p:cNvPr id="775" name="직사각형 163"/>
          <p:cNvSpPr txBox="1"/>
          <p:nvPr/>
        </p:nvSpPr>
        <p:spPr>
          <a:xfrm>
            <a:off x="1553583" y="2126299"/>
            <a:ext cx="3301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FFFF"/>
                </a:solidFill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776" name="모서리가 둥근 직사각형 164"/>
          <p:cNvSpPr/>
          <p:nvPr/>
        </p:nvSpPr>
        <p:spPr>
          <a:xfrm>
            <a:off x="1428260" y="3213118"/>
            <a:ext cx="4355192" cy="10660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89C93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77" name="양쪽 모서리가 둥근 사각형 165"/>
          <p:cNvSpPr/>
          <p:nvPr/>
        </p:nvSpPr>
        <p:spPr>
          <a:xfrm flipH="1" rot="16200000">
            <a:off x="1194265" y="3454660"/>
            <a:ext cx="1058539" cy="590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952" y="0"/>
                </a:moveTo>
                <a:lnTo>
                  <a:pt x="17648" y="0"/>
                </a:lnTo>
                <a:cubicBezTo>
                  <a:pt x="19831" y="0"/>
                  <a:pt x="21600" y="3172"/>
                  <a:pt x="21600" y="7084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7084"/>
                </a:lnTo>
                <a:cubicBezTo>
                  <a:pt x="0" y="3172"/>
                  <a:pt x="1769" y="0"/>
                  <a:pt x="3952" y="0"/>
                </a:cubicBezTo>
                <a:close/>
              </a:path>
            </a:pathLst>
          </a:custGeom>
          <a:solidFill>
            <a:srgbClr val="89C9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78" name="직사각형 167"/>
          <p:cNvSpPr txBox="1"/>
          <p:nvPr/>
        </p:nvSpPr>
        <p:spPr>
          <a:xfrm>
            <a:off x="1553583" y="3627725"/>
            <a:ext cx="3301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FFFF"/>
                </a:solidFill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779" name="모서리가 둥근 직사각형 168"/>
          <p:cNvSpPr/>
          <p:nvPr/>
        </p:nvSpPr>
        <p:spPr>
          <a:xfrm>
            <a:off x="6499900" y="1711692"/>
            <a:ext cx="4355192" cy="106608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89C93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80" name="양쪽 모서리가 둥근 사각형 169"/>
          <p:cNvSpPr/>
          <p:nvPr/>
        </p:nvSpPr>
        <p:spPr>
          <a:xfrm flipH="1" rot="16200000">
            <a:off x="6265905" y="1953232"/>
            <a:ext cx="1058539" cy="590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952" y="0"/>
                </a:moveTo>
                <a:lnTo>
                  <a:pt x="17648" y="0"/>
                </a:lnTo>
                <a:cubicBezTo>
                  <a:pt x="19831" y="0"/>
                  <a:pt x="21600" y="3172"/>
                  <a:pt x="21600" y="7084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7084"/>
                </a:lnTo>
                <a:cubicBezTo>
                  <a:pt x="0" y="3172"/>
                  <a:pt x="1769" y="0"/>
                  <a:pt x="3952" y="0"/>
                </a:cubicBezTo>
                <a:close/>
              </a:path>
            </a:pathLst>
          </a:custGeom>
          <a:solidFill>
            <a:srgbClr val="89C9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81" name="직사각형 171"/>
          <p:cNvSpPr txBox="1"/>
          <p:nvPr/>
        </p:nvSpPr>
        <p:spPr>
          <a:xfrm>
            <a:off x="6625223" y="2126299"/>
            <a:ext cx="33016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FFFF"/>
                </a:solidFill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782" name="모서리가 둥근 직사각형 172"/>
          <p:cNvSpPr/>
          <p:nvPr/>
        </p:nvSpPr>
        <p:spPr>
          <a:xfrm>
            <a:off x="6499900" y="3213118"/>
            <a:ext cx="4355192" cy="10660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89C93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83" name="양쪽 모서리가 둥근 사각형 173"/>
          <p:cNvSpPr/>
          <p:nvPr/>
        </p:nvSpPr>
        <p:spPr>
          <a:xfrm flipH="1" rot="16200000">
            <a:off x="6265905" y="3454660"/>
            <a:ext cx="1058539" cy="590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952" y="0"/>
                </a:moveTo>
                <a:lnTo>
                  <a:pt x="17648" y="0"/>
                </a:lnTo>
                <a:cubicBezTo>
                  <a:pt x="19831" y="0"/>
                  <a:pt x="21600" y="3172"/>
                  <a:pt x="21600" y="7084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7084"/>
                </a:lnTo>
                <a:cubicBezTo>
                  <a:pt x="0" y="3172"/>
                  <a:pt x="1769" y="0"/>
                  <a:pt x="3952" y="0"/>
                </a:cubicBezTo>
                <a:close/>
              </a:path>
            </a:pathLst>
          </a:custGeom>
          <a:solidFill>
            <a:srgbClr val="89C9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84" name="직사각형 175"/>
          <p:cNvSpPr txBox="1"/>
          <p:nvPr/>
        </p:nvSpPr>
        <p:spPr>
          <a:xfrm>
            <a:off x="6625223" y="3627725"/>
            <a:ext cx="33016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FFFF"/>
                </a:solidFill>
              </a:defRPr>
            </a:lvl1pPr>
          </a:lstStyle>
          <a:p>
            <a:pPr/>
            <a:r>
              <a:t>05</a:t>
            </a:r>
          </a:p>
        </p:txBody>
      </p:sp>
      <p:sp>
        <p:nvSpPr>
          <p:cNvPr id="785" name="모서리가 둥근 직사각형 176"/>
          <p:cNvSpPr/>
          <p:nvPr/>
        </p:nvSpPr>
        <p:spPr>
          <a:xfrm>
            <a:off x="1428260" y="4714545"/>
            <a:ext cx="4355192" cy="106608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89C93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86" name="양쪽 모서리가 둥근 사각형 177"/>
          <p:cNvSpPr/>
          <p:nvPr/>
        </p:nvSpPr>
        <p:spPr>
          <a:xfrm flipH="1" rot="16200000">
            <a:off x="1194265" y="4956085"/>
            <a:ext cx="1058539" cy="590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952" y="0"/>
                </a:moveTo>
                <a:lnTo>
                  <a:pt x="17648" y="0"/>
                </a:lnTo>
                <a:cubicBezTo>
                  <a:pt x="19831" y="0"/>
                  <a:pt x="21600" y="3172"/>
                  <a:pt x="21600" y="7084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7084"/>
                </a:lnTo>
                <a:cubicBezTo>
                  <a:pt x="0" y="3172"/>
                  <a:pt x="1769" y="0"/>
                  <a:pt x="3952" y="0"/>
                </a:cubicBezTo>
                <a:close/>
              </a:path>
            </a:pathLst>
          </a:custGeom>
          <a:solidFill>
            <a:srgbClr val="89C9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87" name="직사각형 179"/>
          <p:cNvSpPr txBox="1"/>
          <p:nvPr/>
        </p:nvSpPr>
        <p:spPr>
          <a:xfrm>
            <a:off x="1553583" y="5129152"/>
            <a:ext cx="3301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FFFF"/>
                </a:solidFill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788" name="모서리가 둥근 직사각형 180"/>
          <p:cNvSpPr/>
          <p:nvPr/>
        </p:nvSpPr>
        <p:spPr>
          <a:xfrm>
            <a:off x="6499900" y="4714545"/>
            <a:ext cx="4355192" cy="106608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89C93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89" name="양쪽 모서리가 둥근 사각형 181"/>
          <p:cNvSpPr/>
          <p:nvPr/>
        </p:nvSpPr>
        <p:spPr>
          <a:xfrm flipH="1" rot="16200000">
            <a:off x="6265905" y="4956085"/>
            <a:ext cx="1058539" cy="590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952" y="0"/>
                </a:moveTo>
                <a:lnTo>
                  <a:pt x="17648" y="0"/>
                </a:lnTo>
                <a:cubicBezTo>
                  <a:pt x="19831" y="0"/>
                  <a:pt x="21600" y="3172"/>
                  <a:pt x="21600" y="7084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7084"/>
                </a:lnTo>
                <a:cubicBezTo>
                  <a:pt x="0" y="3172"/>
                  <a:pt x="1769" y="0"/>
                  <a:pt x="3952" y="0"/>
                </a:cubicBezTo>
                <a:close/>
              </a:path>
            </a:pathLst>
          </a:custGeom>
          <a:solidFill>
            <a:srgbClr val="89C9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90" name="직사각형 183"/>
          <p:cNvSpPr txBox="1"/>
          <p:nvPr/>
        </p:nvSpPr>
        <p:spPr>
          <a:xfrm>
            <a:off x="6625223" y="5129152"/>
            <a:ext cx="33016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FFFF"/>
                </a:solidFill>
              </a:defRPr>
            </a:lvl1pPr>
          </a:lstStyle>
          <a:p>
            <a:pPr/>
            <a:r>
              <a:t>06</a:t>
            </a:r>
          </a:p>
        </p:txBody>
      </p:sp>
      <p:sp>
        <p:nvSpPr>
          <p:cNvPr id="791" name="직사각형 184"/>
          <p:cNvSpPr txBox="1"/>
          <p:nvPr/>
        </p:nvSpPr>
        <p:spPr>
          <a:xfrm>
            <a:off x="2308367" y="3336714"/>
            <a:ext cx="3185528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서버</a:t>
            </a:r>
          </a:p>
          <a:p>
            <a:pPr>
              <a:defRPr sz="1600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Apache Tomcat 9.0</a:t>
            </a:r>
          </a:p>
          <a:p>
            <a:pPr>
              <a:defRPr sz="1600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AWS(EC2, RDS)</a:t>
            </a:r>
          </a:p>
        </p:txBody>
      </p:sp>
      <p:sp>
        <p:nvSpPr>
          <p:cNvPr id="792" name="직사각형 185"/>
          <p:cNvSpPr txBox="1"/>
          <p:nvPr/>
        </p:nvSpPr>
        <p:spPr>
          <a:xfrm>
            <a:off x="2308367" y="4834428"/>
            <a:ext cx="3185528" cy="858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데이터 수집 및 데이터 시각화 툴</a:t>
            </a:r>
          </a:p>
          <a:p>
            <a:pPr>
              <a:defRPr sz="1600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R</a:t>
            </a:r>
            <a:r>
              <a:t>을 이용한 크롤링</a:t>
            </a:r>
            <a:r>
              <a:t>/ </a:t>
            </a:r>
            <a:r>
              <a:t>공공데이터 센터</a:t>
            </a:r>
          </a:p>
          <a:p>
            <a:pPr>
              <a:defRPr sz="1600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D3.js</a:t>
            </a:r>
            <a:r>
              <a:t>를 이용한 시각화 </a:t>
            </a:r>
          </a:p>
        </p:txBody>
      </p:sp>
      <p:sp>
        <p:nvSpPr>
          <p:cNvPr id="793" name="직사각형 186"/>
          <p:cNvSpPr txBox="1"/>
          <p:nvPr/>
        </p:nvSpPr>
        <p:spPr>
          <a:xfrm>
            <a:off x="7359838" y="1821067"/>
            <a:ext cx="3185528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데이터베이스</a:t>
            </a:r>
          </a:p>
          <a:p>
            <a:pPr>
              <a:defRPr sz="1600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Oracle DB</a:t>
            </a:r>
          </a:p>
          <a:p>
            <a:pPr>
              <a:defRPr sz="1600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My batis</a:t>
            </a:r>
          </a:p>
        </p:txBody>
      </p:sp>
      <p:sp>
        <p:nvSpPr>
          <p:cNvPr id="794" name="직사각형 187"/>
          <p:cNvSpPr txBox="1"/>
          <p:nvPr/>
        </p:nvSpPr>
        <p:spPr>
          <a:xfrm>
            <a:off x="7359838" y="3336714"/>
            <a:ext cx="3185528" cy="843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프론트 엔드</a:t>
            </a:r>
          </a:p>
          <a:p>
            <a:pPr>
              <a:defRPr sz="1600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HTML5 &amp; CSS3 &amp; JavaScript</a:t>
            </a:r>
          </a:p>
          <a:p>
            <a:pPr>
              <a:defRPr sz="1600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부트스트랩</a:t>
            </a:r>
            <a:r>
              <a:t>,</a:t>
            </a:r>
          </a:p>
        </p:txBody>
      </p:sp>
      <p:sp>
        <p:nvSpPr>
          <p:cNvPr id="795" name="직사각형 188"/>
          <p:cNvSpPr txBox="1"/>
          <p:nvPr/>
        </p:nvSpPr>
        <p:spPr>
          <a:xfrm>
            <a:off x="7380006" y="4714545"/>
            <a:ext cx="3185528" cy="1070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개발 환경</a:t>
            </a:r>
          </a:p>
          <a:p>
            <a:pPr>
              <a:defRPr sz="1600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Eclipse EE &amp; JDK 8u251</a:t>
            </a:r>
          </a:p>
          <a:p>
            <a:pPr>
              <a:defRPr sz="1600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Oracle SQL Developer / Chrome</a:t>
            </a:r>
          </a:p>
          <a:p>
            <a:pPr>
              <a:defRPr sz="1600">
                <a:solidFill>
                  <a:srgbClr val="312F4A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R Studio 3.6.3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cover dir="l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12F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9" name="그룹 149"/>
          <p:cNvGrpSpPr/>
          <p:nvPr/>
        </p:nvGrpSpPr>
        <p:grpSpPr>
          <a:xfrm>
            <a:off x="451836" y="347207"/>
            <a:ext cx="11248571" cy="6172812"/>
            <a:chOff x="0" y="0"/>
            <a:chExt cx="11248570" cy="6172811"/>
          </a:xfrm>
        </p:grpSpPr>
        <p:grpSp>
          <p:nvGrpSpPr>
            <p:cNvPr id="799" name="직사각형 4"/>
            <p:cNvGrpSpPr/>
            <p:nvPr/>
          </p:nvGrpSpPr>
          <p:grpSpPr>
            <a:xfrm>
              <a:off x="0" y="-1"/>
              <a:ext cx="11248571" cy="682033"/>
              <a:chOff x="0" y="0"/>
              <a:chExt cx="11248570" cy="682032"/>
            </a:xfrm>
          </p:grpSpPr>
          <p:sp>
            <p:nvSpPr>
              <p:cNvPr id="797" name="직사각형"/>
              <p:cNvSpPr/>
              <p:nvPr/>
            </p:nvSpPr>
            <p:spPr>
              <a:xfrm>
                <a:off x="0" y="-1"/>
                <a:ext cx="11248572" cy="682034"/>
              </a:xfrm>
              <a:prstGeom prst="rect">
                <a:avLst/>
              </a:prstGeom>
              <a:solidFill>
                <a:srgbClr val="89C937"/>
              </a:solidFill>
              <a:ln w="19050" cap="flat">
                <a:solidFill>
                  <a:srgbClr val="40404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  <p:sp>
            <p:nvSpPr>
              <p:cNvPr id="798" name="개발 일정 (5/9-7/24)"/>
              <p:cNvSpPr txBox="1"/>
              <p:nvPr/>
            </p:nvSpPr>
            <p:spPr>
              <a:xfrm>
                <a:off x="55245" y="66946"/>
                <a:ext cx="11138082" cy="54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lvl="1"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  <a:r>
                  <a:t>개발 일정 </a:t>
                </a:r>
                <a:r>
                  <a:t>(5/9-7/24)</a:t>
                </a:r>
              </a:p>
            </p:txBody>
          </p:sp>
        </p:grpSp>
        <p:grpSp>
          <p:nvGrpSpPr>
            <p:cNvPr id="802" name="직사각형 5"/>
            <p:cNvGrpSpPr/>
            <p:nvPr/>
          </p:nvGrpSpPr>
          <p:grpSpPr>
            <a:xfrm>
              <a:off x="0" y="682031"/>
              <a:ext cx="11248571" cy="5490780"/>
              <a:chOff x="0" y="0"/>
              <a:chExt cx="11248570" cy="5490779"/>
            </a:xfrm>
          </p:grpSpPr>
          <p:sp>
            <p:nvSpPr>
              <p:cNvPr id="800" name="직사각형"/>
              <p:cNvSpPr/>
              <p:nvPr/>
            </p:nvSpPr>
            <p:spPr>
              <a:xfrm>
                <a:off x="0" y="-1"/>
                <a:ext cx="11248572" cy="5490781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40404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01" name="g"/>
              <p:cNvSpPr txBox="1"/>
              <p:nvPr/>
            </p:nvSpPr>
            <p:spPr>
              <a:xfrm>
                <a:off x="55245" y="2559969"/>
                <a:ext cx="11138082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  <p:sp>
          <p:nvSpPr>
            <p:cNvPr id="803" name="직사각형 6"/>
            <p:cNvSpPr/>
            <p:nvPr/>
          </p:nvSpPr>
          <p:spPr>
            <a:xfrm>
              <a:off x="9298216" y="453303"/>
              <a:ext cx="288001" cy="36001"/>
            </a:xfrm>
            <a:prstGeom prst="rect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sp>
          <p:nvSpPr>
            <p:cNvPr id="804" name="직사각형 7"/>
            <p:cNvSpPr/>
            <p:nvPr/>
          </p:nvSpPr>
          <p:spPr>
            <a:xfrm>
              <a:off x="9900670" y="163203"/>
              <a:ext cx="288001" cy="288001"/>
            </a:xfrm>
            <a:prstGeom prst="rect">
              <a:avLst/>
            </a:prstGeom>
            <a:solidFill>
              <a:srgbClr val="DFDCD3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sp>
          <p:nvSpPr>
            <p:cNvPr id="805" name="직사각형 8"/>
            <p:cNvSpPr/>
            <p:nvPr/>
          </p:nvSpPr>
          <p:spPr>
            <a:xfrm>
              <a:off x="9851249" y="216103"/>
              <a:ext cx="288001" cy="288001"/>
            </a:xfrm>
            <a:prstGeom prst="rect">
              <a:avLst/>
            </a:prstGeom>
            <a:solidFill>
              <a:srgbClr val="DFDCD3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grpSp>
          <p:nvGrpSpPr>
            <p:cNvPr id="808" name="그룹 9"/>
            <p:cNvGrpSpPr/>
            <p:nvPr/>
          </p:nvGrpSpPr>
          <p:grpSpPr>
            <a:xfrm>
              <a:off x="10466501" y="172845"/>
              <a:ext cx="336340" cy="336341"/>
              <a:chOff x="0" y="0"/>
              <a:chExt cx="336339" cy="336339"/>
            </a:xfrm>
          </p:grpSpPr>
          <p:sp>
            <p:nvSpPr>
              <p:cNvPr id="806" name="직사각형 10"/>
              <p:cNvSpPr/>
              <p:nvPr/>
            </p:nvSpPr>
            <p:spPr>
              <a:xfrm rot="2700000">
                <a:off x="-55669" y="154181"/>
                <a:ext cx="447676" cy="27980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  <p:sp>
            <p:nvSpPr>
              <p:cNvPr id="807" name="직사각형 11"/>
              <p:cNvSpPr/>
              <p:nvPr/>
            </p:nvSpPr>
            <p:spPr>
              <a:xfrm rot="18900000">
                <a:off x="-55668" y="154179"/>
                <a:ext cx="447676" cy="27980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</p:grpSp>
      </p:grpSp>
      <p:graphicFrame>
        <p:nvGraphicFramePr>
          <p:cNvPr id="810" name="표 30"/>
          <p:cNvGraphicFramePr/>
          <p:nvPr/>
        </p:nvGraphicFramePr>
        <p:xfrm>
          <a:off x="2383857" y="1203016"/>
          <a:ext cx="9029700" cy="173977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89957"/>
                <a:gridCol w="1289957"/>
                <a:gridCol w="1289957"/>
                <a:gridCol w="1289957"/>
                <a:gridCol w="1289957"/>
                <a:gridCol w="1289957"/>
                <a:gridCol w="1289957"/>
              </a:tblGrid>
              <a:tr h="308284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404040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SUN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404040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MON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404040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TUE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404040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WED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404040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THU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404040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FRI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404040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SAT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28629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44546A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44546A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44546A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44546A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44546A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7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44546A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9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D460"/>
                    </a:solidFill>
                  </a:tcPr>
                </a:tc>
              </a:tr>
              <a:tr h="28629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10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D4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11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D4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12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D4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07B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14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07B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15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07B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16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07B3F"/>
                    </a:solidFill>
                  </a:tcPr>
                </a:tc>
              </a:tr>
              <a:tr h="28629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17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EA545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18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EA545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19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EA545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20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EA545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21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EA545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22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EA545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23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EA5455"/>
                    </a:solidFill>
                  </a:tcPr>
                </a:tc>
              </a:tr>
              <a:tr h="28629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24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EA545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25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EA545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26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EA545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27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28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29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30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00B0F0"/>
                    </a:solidFill>
                  </a:tcPr>
                </a:tc>
              </a:tr>
              <a:tr h="28629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31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4546A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4546A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811" name="직사각형 31"/>
          <p:cNvSpPr txBox="1"/>
          <p:nvPr/>
        </p:nvSpPr>
        <p:spPr>
          <a:xfrm>
            <a:off x="853451" y="4905857"/>
            <a:ext cx="2061410" cy="1525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00"/>
              </a:spcBef>
              <a:defRPr sz="1400">
                <a:solidFill>
                  <a:srgbClr val="404040"/>
                </a:solidFill>
                <a:latin typeface="DX모던고딕RoundB"/>
                <a:ea typeface="DX모던고딕RoundB"/>
                <a:cs typeface="DX모던고딕RoundB"/>
                <a:sym typeface="DX모던고딕RoundB"/>
              </a:defRPr>
            </a:pPr>
            <a:r>
              <a:t>서비스 기획</a:t>
            </a:r>
          </a:p>
          <a:p>
            <a:pPr>
              <a:spcBef>
                <a:spcPts val="100"/>
              </a:spcBef>
              <a:defRPr sz="1400">
                <a:solidFill>
                  <a:srgbClr val="404040"/>
                </a:solidFill>
                <a:latin typeface="DX모던고딕RoundB"/>
                <a:ea typeface="DX모던고딕RoundB"/>
                <a:cs typeface="DX모던고딕RoundB"/>
                <a:sym typeface="DX모던고딕RoundB"/>
              </a:defRPr>
            </a:pPr>
            <a:r>
              <a:t>최초 </a:t>
            </a:r>
            <a:r>
              <a:t>WBS </a:t>
            </a:r>
            <a:r>
              <a:t>구성</a:t>
            </a:r>
          </a:p>
          <a:p>
            <a:pPr>
              <a:spcBef>
                <a:spcPts val="100"/>
              </a:spcBef>
              <a:defRPr sz="1400">
                <a:solidFill>
                  <a:srgbClr val="404040"/>
                </a:solidFill>
                <a:latin typeface="DX모던고딕RoundB"/>
                <a:ea typeface="DX모던고딕RoundB"/>
                <a:cs typeface="DX모던고딕RoundB"/>
                <a:sym typeface="DX모던고딕RoundB"/>
              </a:defRPr>
            </a:pPr>
            <a:r>
              <a:t>요구사항 분석</a:t>
            </a:r>
          </a:p>
          <a:p>
            <a:pPr>
              <a:spcBef>
                <a:spcPts val="100"/>
              </a:spcBef>
              <a:defRPr sz="1400">
                <a:solidFill>
                  <a:srgbClr val="404040"/>
                </a:solidFill>
                <a:latin typeface="DX모던고딕RoundB"/>
                <a:ea typeface="DX모던고딕RoundB"/>
                <a:cs typeface="DX모던고딕RoundB"/>
                <a:sym typeface="DX모던고딕RoundB"/>
              </a:defRPr>
            </a:pPr>
            <a:r>
              <a:t>개발 기술 및 환경설정</a:t>
            </a:r>
          </a:p>
          <a:p>
            <a:pPr>
              <a:spcBef>
                <a:spcPts val="100"/>
              </a:spcBef>
              <a:defRPr sz="1400">
                <a:solidFill>
                  <a:srgbClr val="404040"/>
                </a:solidFill>
                <a:latin typeface="DX모던고딕RoundB"/>
                <a:ea typeface="DX모던고딕RoundB"/>
                <a:cs typeface="DX모던고딕RoundB"/>
                <a:sym typeface="DX모던고딕RoundB"/>
              </a:defRPr>
            </a:pPr>
            <a:r>
              <a:t>플로우 차트 작성</a:t>
            </a:r>
          </a:p>
          <a:p>
            <a:pPr>
              <a:spcBef>
                <a:spcPts val="100"/>
              </a:spcBef>
              <a:defRPr sz="1400">
                <a:solidFill>
                  <a:srgbClr val="404040"/>
                </a:solidFill>
                <a:latin typeface="DX모던고딕RoundB"/>
                <a:ea typeface="DX모던고딕RoundB"/>
                <a:cs typeface="DX모던고딕RoundB"/>
                <a:sym typeface="DX모던고딕RoundB"/>
              </a:defRPr>
            </a:pPr>
            <a:r>
              <a:t>역할 분담 조율</a:t>
            </a:r>
          </a:p>
        </p:txBody>
      </p:sp>
      <p:grpSp>
        <p:nvGrpSpPr>
          <p:cNvPr id="814" name="모서리가 둥근 직사각형 32"/>
          <p:cNvGrpSpPr/>
          <p:nvPr/>
        </p:nvGrpSpPr>
        <p:grpSpPr>
          <a:xfrm>
            <a:off x="870485" y="4404488"/>
            <a:ext cx="1042976" cy="504191"/>
            <a:chOff x="0" y="0"/>
            <a:chExt cx="1042975" cy="504190"/>
          </a:xfrm>
        </p:grpSpPr>
        <p:sp>
          <p:nvSpPr>
            <p:cNvPr id="812" name="모서리가 둥근 직사각형"/>
            <p:cNvSpPr/>
            <p:nvPr/>
          </p:nvSpPr>
          <p:spPr>
            <a:xfrm>
              <a:off x="0" y="106757"/>
              <a:ext cx="1042976" cy="290677"/>
            </a:xfrm>
            <a:prstGeom prst="roundRect">
              <a:avLst>
                <a:gd name="adj" fmla="val 50000"/>
              </a:avLst>
            </a:prstGeom>
            <a:solidFill>
              <a:srgbClr val="FFD4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3" name="Schedule. 1"/>
            <p:cNvSpPr txBox="1"/>
            <p:nvPr/>
          </p:nvSpPr>
          <p:spPr>
            <a:xfrm>
              <a:off x="88287" y="-1"/>
              <a:ext cx="866401" cy="5041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lnSpc>
                  <a:spcPct val="150000"/>
                </a:lnSpc>
                <a:defRPr b="1" sz="11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Schedule. 1</a:t>
              </a:r>
            </a:p>
          </p:txBody>
        </p:sp>
      </p:grpSp>
      <p:sp>
        <p:nvSpPr>
          <p:cNvPr id="815" name="직사각형 33"/>
          <p:cNvSpPr txBox="1"/>
          <p:nvPr/>
        </p:nvSpPr>
        <p:spPr>
          <a:xfrm>
            <a:off x="2633632" y="4905857"/>
            <a:ext cx="2061410" cy="1525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00"/>
              </a:spcBef>
              <a:defRPr sz="1400">
                <a:solidFill>
                  <a:srgbClr val="404040"/>
                </a:solidFill>
                <a:latin typeface="DX모던고딕RoundB"/>
                <a:ea typeface="DX모던고딕RoundB"/>
                <a:cs typeface="DX모던고딕RoundB"/>
                <a:sym typeface="DX모던고딕RoundB"/>
              </a:defRPr>
            </a:pPr>
            <a:r>
              <a:t>데이터베이스 설계</a:t>
            </a:r>
          </a:p>
          <a:p>
            <a:pPr>
              <a:spcBef>
                <a:spcPts val="100"/>
              </a:spcBef>
              <a:defRPr sz="1400">
                <a:solidFill>
                  <a:srgbClr val="404040"/>
                </a:solidFill>
                <a:latin typeface="DX모던고딕RoundB"/>
                <a:ea typeface="DX모던고딕RoundB"/>
                <a:cs typeface="DX모던고딕RoundB"/>
                <a:sym typeface="DX모던고딕RoundB"/>
              </a:defRPr>
            </a:pPr>
            <a:r>
              <a:t>공공데이터 분석</a:t>
            </a:r>
          </a:p>
          <a:p>
            <a:pPr>
              <a:spcBef>
                <a:spcPts val="100"/>
              </a:spcBef>
              <a:defRPr sz="1400">
                <a:solidFill>
                  <a:srgbClr val="404040"/>
                </a:solidFill>
                <a:latin typeface="DX모던고딕RoundB"/>
                <a:ea typeface="DX모던고딕RoundB"/>
                <a:cs typeface="DX모던고딕RoundB"/>
                <a:sym typeface="DX모던고딕RoundB"/>
              </a:defRPr>
            </a:pPr>
            <a:r>
              <a:t>데이터 크롤링</a:t>
            </a:r>
          </a:p>
          <a:p>
            <a:pPr>
              <a:spcBef>
                <a:spcPts val="100"/>
              </a:spcBef>
              <a:defRPr sz="1400">
                <a:solidFill>
                  <a:srgbClr val="404040"/>
                </a:solidFill>
                <a:latin typeface="DX모던고딕RoundB"/>
                <a:ea typeface="DX모던고딕RoundB"/>
                <a:cs typeface="DX모던고딕RoundB"/>
                <a:sym typeface="DX모던고딕RoundB"/>
              </a:defRPr>
            </a:pPr>
            <a:r>
              <a:t>Main Controller </a:t>
            </a:r>
            <a:r>
              <a:t>구현</a:t>
            </a:r>
          </a:p>
          <a:p>
            <a:pPr>
              <a:spcBef>
                <a:spcPts val="100"/>
              </a:spcBef>
              <a:defRPr sz="1400">
                <a:solidFill>
                  <a:srgbClr val="404040"/>
                </a:solidFill>
                <a:latin typeface="DX모던고딕RoundB"/>
                <a:ea typeface="DX모던고딕RoundB"/>
                <a:cs typeface="DX모던고딕RoundB"/>
                <a:sym typeface="DX모던고딕RoundB"/>
              </a:defRPr>
            </a:pPr>
            <a:r>
              <a:t>Main VO </a:t>
            </a:r>
            <a:r>
              <a:t>구현</a:t>
            </a:r>
          </a:p>
          <a:p>
            <a:pPr>
              <a:spcBef>
                <a:spcPts val="100"/>
              </a:spcBef>
              <a:defRPr sz="1400">
                <a:solidFill>
                  <a:srgbClr val="404040"/>
                </a:solidFill>
                <a:latin typeface="DX모던고딕RoundB"/>
                <a:ea typeface="DX모던고딕RoundB"/>
                <a:cs typeface="DX모던고딕RoundB"/>
                <a:sym typeface="DX모던고딕RoundB"/>
              </a:defRPr>
            </a:pPr>
            <a:r>
              <a:t>로그인 세션 적용</a:t>
            </a:r>
          </a:p>
        </p:txBody>
      </p:sp>
      <p:grpSp>
        <p:nvGrpSpPr>
          <p:cNvPr id="818" name="모서리가 둥근 직사각형 34"/>
          <p:cNvGrpSpPr/>
          <p:nvPr/>
        </p:nvGrpSpPr>
        <p:grpSpPr>
          <a:xfrm>
            <a:off x="2650665" y="4404488"/>
            <a:ext cx="1042976" cy="504191"/>
            <a:chOff x="0" y="0"/>
            <a:chExt cx="1042975" cy="504190"/>
          </a:xfrm>
        </p:grpSpPr>
        <p:sp>
          <p:nvSpPr>
            <p:cNvPr id="816" name="모서리가 둥근 직사각형"/>
            <p:cNvSpPr/>
            <p:nvPr/>
          </p:nvSpPr>
          <p:spPr>
            <a:xfrm>
              <a:off x="0" y="106757"/>
              <a:ext cx="1042976" cy="290677"/>
            </a:xfrm>
            <a:prstGeom prst="roundRect">
              <a:avLst>
                <a:gd name="adj" fmla="val 50000"/>
              </a:avLst>
            </a:prstGeom>
            <a:solidFill>
              <a:srgbClr val="F07B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 b="1" sz="11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7" name="Schedule. 2"/>
            <p:cNvSpPr txBox="1"/>
            <p:nvPr/>
          </p:nvSpPr>
          <p:spPr>
            <a:xfrm>
              <a:off x="88287" y="-1"/>
              <a:ext cx="866401" cy="5041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lnSpc>
                  <a:spcPct val="150000"/>
                </a:lnSpc>
                <a:defRPr b="1" sz="11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Schedule. 2</a:t>
              </a:r>
            </a:p>
          </p:txBody>
        </p:sp>
      </p:grpSp>
      <p:sp>
        <p:nvSpPr>
          <p:cNvPr id="819" name="직사각형 35"/>
          <p:cNvSpPr txBox="1"/>
          <p:nvPr/>
        </p:nvSpPr>
        <p:spPr>
          <a:xfrm>
            <a:off x="4349567" y="4905857"/>
            <a:ext cx="2061410" cy="1283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00"/>
              </a:spcBef>
              <a:defRPr sz="1400">
                <a:solidFill>
                  <a:srgbClr val="404040"/>
                </a:solidFill>
                <a:latin typeface="DX모던고딕RoundB"/>
                <a:ea typeface="DX모던고딕RoundB"/>
                <a:cs typeface="DX모던고딕RoundB"/>
                <a:sym typeface="DX모던고딕RoundB"/>
              </a:defRPr>
            </a:pPr>
            <a:r>
              <a:t>회원가입</a:t>
            </a:r>
            <a:r>
              <a:t> / </a:t>
            </a:r>
            <a:r>
              <a:t>로그인</a:t>
            </a:r>
          </a:p>
          <a:p>
            <a:pPr>
              <a:spcBef>
                <a:spcPts val="100"/>
              </a:spcBef>
              <a:defRPr sz="1400">
                <a:solidFill>
                  <a:srgbClr val="404040"/>
                </a:solidFill>
                <a:latin typeface="DX모던고딕RoundB"/>
                <a:ea typeface="DX모던고딕RoundB"/>
                <a:cs typeface="DX모던고딕RoundB"/>
                <a:sym typeface="DX모던고딕RoundB"/>
              </a:defRPr>
            </a:pPr>
            <a:r>
              <a:t>전체 상품 구매 페이지</a:t>
            </a:r>
          </a:p>
          <a:p>
            <a:pPr>
              <a:spcBef>
                <a:spcPts val="100"/>
              </a:spcBef>
              <a:defRPr sz="1400">
                <a:solidFill>
                  <a:srgbClr val="404040"/>
                </a:solidFill>
                <a:latin typeface="DX모던고딕RoundB"/>
                <a:ea typeface="DX모던고딕RoundB"/>
                <a:cs typeface="DX모던고딕RoundB"/>
                <a:sym typeface="DX모던고딕RoundB"/>
              </a:defRPr>
            </a:pPr>
            <a:r>
              <a:t>메인 페이지 구현</a:t>
            </a:r>
          </a:p>
          <a:p>
            <a:pPr>
              <a:spcBef>
                <a:spcPts val="100"/>
              </a:spcBef>
              <a:defRPr sz="1400">
                <a:solidFill>
                  <a:srgbClr val="404040"/>
                </a:solidFill>
                <a:latin typeface="DX모던고딕RoundB"/>
                <a:ea typeface="DX모던고딕RoundB"/>
                <a:cs typeface="DX모던고딕RoundB"/>
                <a:sym typeface="DX모던고딕RoundB"/>
              </a:defRPr>
            </a:pPr>
            <a:r>
              <a:t>공공데이터 시각화</a:t>
            </a:r>
          </a:p>
          <a:p>
            <a:pPr>
              <a:spcBef>
                <a:spcPts val="100"/>
              </a:spcBef>
              <a:defRPr sz="1400">
                <a:solidFill>
                  <a:srgbClr val="404040"/>
                </a:solidFill>
                <a:latin typeface="DX모던고딕RoundB"/>
                <a:ea typeface="DX모던고딕RoundB"/>
                <a:cs typeface="DX모던고딕RoundB"/>
                <a:sym typeface="DX모던고딕RoundB"/>
              </a:defRPr>
            </a:pPr>
            <a:r>
              <a:t>질병 데이터 정제 및 분석</a:t>
            </a:r>
          </a:p>
        </p:txBody>
      </p:sp>
      <p:grpSp>
        <p:nvGrpSpPr>
          <p:cNvPr id="822" name="모서리가 둥근 직사각형 36"/>
          <p:cNvGrpSpPr/>
          <p:nvPr/>
        </p:nvGrpSpPr>
        <p:grpSpPr>
          <a:xfrm>
            <a:off x="4366600" y="4404488"/>
            <a:ext cx="1042976" cy="504191"/>
            <a:chOff x="0" y="0"/>
            <a:chExt cx="1042975" cy="504190"/>
          </a:xfrm>
        </p:grpSpPr>
        <p:sp>
          <p:nvSpPr>
            <p:cNvPr id="820" name="모서리가 둥근 직사각형"/>
            <p:cNvSpPr/>
            <p:nvPr/>
          </p:nvSpPr>
          <p:spPr>
            <a:xfrm>
              <a:off x="0" y="106757"/>
              <a:ext cx="1042976" cy="290677"/>
            </a:xfrm>
            <a:prstGeom prst="roundRect">
              <a:avLst>
                <a:gd name="adj" fmla="val 50000"/>
              </a:avLst>
            </a:prstGeom>
            <a:solidFill>
              <a:srgbClr val="EA54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 b="1" sz="11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1" name="Schedule. 3"/>
            <p:cNvSpPr txBox="1"/>
            <p:nvPr/>
          </p:nvSpPr>
          <p:spPr>
            <a:xfrm>
              <a:off x="88287" y="-1"/>
              <a:ext cx="866401" cy="5041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lnSpc>
                  <a:spcPct val="150000"/>
                </a:lnSpc>
                <a:defRPr b="1" sz="11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Schedule. 3</a:t>
              </a:r>
            </a:p>
          </p:txBody>
        </p:sp>
      </p:grpSp>
      <p:grpSp>
        <p:nvGrpSpPr>
          <p:cNvPr id="825" name="모서리가 둥근 직사각형 39"/>
          <p:cNvGrpSpPr/>
          <p:nvPr/>
        </p:nvGrpSpPr>
        <p:grpSpPr>
          <a:xfrm>
            <a:off x="9707343" y="4404488"/>
            <a:ext cx="1042976" cy="504191"/>
            <a:chOff x="0" y="0"/>
            <a:chExt cx="1042975" cy="504190"/>
          </a:xfrm>
        </p:grpSpPr>
        <p:sp>
          <p:nvSpPr>
            <p:cNvPr id="823" name="모서리가 둥근 직사각형"/>
            <p:cNvSpPr/>
            <p:nvPr/>
          </p:nvSpPr>
          <p:spPr>
            <a:xfrm>
              <a:off x="0" y="106757"/>
              <a:ext cx="1042976" cy="290677"/>
            </a:xfrm>
            <a:prstGeom prst="roundRect">
              <a:avLst>
                <a:gd name="adj" fmla="val 50000"/>
              </a:avLst>
            </a:prstGeom>
            <a:solidFill>
              <a:srgbClr val="2331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 b="1" sz="11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4" name="Schedule. 6"/>
            <p:cNvSpPr txBox="1"/>
            <p:nvPr/>
          </p:nvSpPr>
          <p:spPr>
            <a:xfrm>
              <a:off x="88287" y="-1"/>
              <a:ext cx="866401" cy="5041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lnSpc>
                  <a:spcPct val="150000"/>
                </a:lnSpc>
                <a:defRPr b="1" sz="11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Schedule. 6</a:t>
              </a:r>
            </a:p>
          </p:txBody>
        </p:sp>
      </p:grpSp>
      <p:sp>
        <p:nvSpPr>
          <p:cNvPr id="826" name="직사각형 3"/>
          <p:cNvSpPr txBox="1"/>
          <p:nvPr/>
        </p:nvSpPr>
        <p:spPr>
          <a:xfrm>
            <a:off x="386134" y="1985429"/>
            <a:ext cx="1905258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>
              <a:defRPr sz="2800">
                <a:solidFill>
                  <a:srgbClr val="404040"/>
                </a:solidFill>
                <a:latin typeface="야놀자 야체 B"/>
                <a:ea typeface="야놀자 야체 B"/>
                <a:cs typeface="야놀자 야체 B"/>
                <a:sym typeface="야놀자 야체 B"/>
              </a:defRPr>
            </a:pPr>
            <a:r>
              <a:t>(5/9-6/4)</a:t>
            </a:r>
          </a:p>
        </p:txBody>
      </p:sp>
      <p:sp>
        <p:nvSpPr>
          <p:cNvPr id="827" name="직사각형 40"/>
          <p:cNvSpPr txBox="1"/>
          <p:nvPr/>
        </p:nvSpPr>
        <p:spPr>
          <a:xfrm>
            <a:off x="207494" y="3087384"/>
            <a:ext cx="2300794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>
              <a:defRPr sz="2800">
                <a:solidFill>
                  <a:srgbClr val="404040"/>
                </a:solidFill>
                <a:latin typeface="야놀자 야체 B"/>
                <a:ea typeface="야놀자 야체 B"/>
                <a:cs typeface="야놀자 야체 B"/>
                <a:sym typeface="야놀자 야체 B"/>
              </a:defRPr>
            </a:pPr>
            <a:r>
              <a:t>(6/21-6/27)</a:t>
            </a:r>
          </a:p>
        </p:txBody>
      </p:sp>
      <p:graphicFrame>
        <p:nvGraphicFramePr>
          <p:cNvPr id="828" name="표 13"/>
          <p:cNvGraphicFramePr/>
          <p:nvPr/>
        </p:nvGraphicFramePr>
        <p:xfrm>
          <a:off x="2383857" y="3200031"/>
          <a:ext cx="9029700" cy="2829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89957"/>
                <a:gridCol w="1289957"/>
                <a:gridCol w="1289957"/>
                <a:gridCol w="1289957"/>
                <a:gridCol w="1289957"/>
                <a:gridCol w="1289957"/>
                <a:gridCol w="1289957"/>
              </a:tblGrid>
              <a:tr h="28290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21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22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23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24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25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26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27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829" name="직사각형 42"/>
          <p:cNvSpPr txBox="1"/>
          <p:nvPr/>
        </p:nvSpPr>
        <p:spPr>
          <a:xfrm>
            <a:off x="9750023" y="4905857"/>
            <a:ext cx="2582603" cy="1283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00"/>
              </a:spcBef>
              <a:defRPr sz="1400">
                <a:solidFill>
                  <a:srgbClr val="404040"/>
                </a:solidFill>
                <a:latin typeface="DX모던고딕RoundB"/>
                <a:ea typeface="DX모던고딕RoundB"/>
                <a:cs typeface="DX모던고딕RoundB"/>
                <a:sym typeface="DX모던고딕RoundB"/>
              </a:defRPr>
            </a:pPr>
            <a:r>
              <a:t>레시피 페이지 구현</a:t>
            </a:r>
          </a:p>
          <a:p>
            <a:pPr>
              <a:spcBef>
                <a:spcPts val="100"/>
              </a:spcBef>
              <a:defRPr sz="1400">
                <a:solidFill>
                  <a:srgbClr val="404040"/>
                </a:solidFill>
                <a:latin typeface="DX모던고딕RoundB"/>
                <a:ea typeface="DX모던고딕RoundB"/>
                <a:cs typeface="DX모던고딕RoundB"/>
                <a:sym typeface="DX모던고딕RoundB"/>
              </a:defRPr>
            </a:pPr>
            <a:r>
              <a:t>장바구니</a:t>
            </a:r>
            <a:r>
              <a:t>, </a:t>
            </a:r>
            <a:r>
              <a:t>결제 기능 수정</a:t>
            </a:r>
          </a:p>
          <a:p>
            <a:pPr>
              <a:spcBef>
                <a:spcPts val="100"/>
              </a:spcBef>
              <a:defRPr sz="1400">
                <a:solidFill>
                  <a:srgbClr val="404040"/>
                </a:solidFill>
                <a:latin typeface="DX모던고딕RoundB"/>
                <a:ea typeface="DX모던고딕RoundB"/>
                <a:cs typeface="DX모던고딕RoundB"/>
                <a:sym typeface="DX모던고딕RoundB"/>
              </a:defRPr>
            </a:pPr>
            <a:r>
              <a:t>마이페이지 구현</a:t>
            </a:r>
          </a:p>
          <a:p>
            <a:pPr>
              <a:spcBef>
                <a:spcPts val="100"/>
              </a:spcBef>
              <a:defRPr sz="1400">
                <a:solidFill>
                  <a:srgbClr val="404040"/>
                </a:solidFill>
                <a:latin typeface="DX모던고딕RoundB"/>
                <a:ea typeface="DX모던고딕RoundB"/>
                <a:cs typeface="DX모던고딕RoundB"/>
                <a:sym typeface="DX모던고딕RoundB"/>
              </a:defRPr>
            </a:pPr>
            <a:r>
              <a:t>기능 테스트 및 수정</a:t>
            </a:r>
          </a:p>
          <a:p>
            <a:pPr>
              <a:spcBef>
                <a:spcPts val="100"/>
              </a:spcBef>
              <a:defRPr sz="1400">
                <a:solidFill>
                  <a:srgbClr val="404040"/>
                </a:solidFill>
                <a:latin typeface="DX모던고딕RoundB"/>
                <a:ea typeface="DX모던고딕RoundB"/>
                <a:cs typeface="DX모던고딕RoundB"/>
                <a:sym typeface="DX모던고딕RoundB"/>
              </a:defRPr>
            </a:pPr>
            <a:r>
              <a:t>홈페이지 추가 배포</a:t>
            </a:r>
          </a:p>
        </p:txBody>
      </p:sp>
      <p:grpSp>
        <p:nvGrpSpPr>
          <p:cNvPr id="832" name="모서리가 둥근 직사각형 43"/>
          <p:cNvGrpSpPr/>
          <p:nvPr/>
        </p:nvGrpSpPr>
        <p:grpSpPr>
          <a:xfrm>
            <a:off x="6294668" y="4404488"/>
            <a:ext cx="1042976" cy="504191"/>
            <a:chOff x="0" y="0"/>
            <a:chExt cx="1042975" cy="504190"/>
          </a:xfrm>
        </p:grpSpPr>
        <p:sp>
          <p:nvSpPr>
            <p:cNvPr id="830" name="모서리가 둥근 직사각형"/>
            <p:cNvSpPr/>
            <p:nvPr/>
          </p:nvSpPr>
          <p:spPr>
            <a:xfrm>
              <a:off x="0" y="106757"/>
              <a:ext cx="1042976" cy="290677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 b="1" sz="11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31" name="Schedule. 4"/>
            <p:cNvSpPr txBox="1"/>
            <p:nvPr/>
          </p:nvSpPr>
          <p:spPr>
            <a:xfrm>
              <a:off x="88287" y="-1"/>
              <a:ext cx="866401" cy="5041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lnSpc>
                  <a:spcPct val="150000"/>
                </a:lnSpc>
                <a:defRPr b="1" sz="11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Schedule. 4</a:t>
              </a:r>
            </a:p>
          </p:txBody>
        </p:sp>
      </p:grpSp>
      <p:sp>
        <p:nvSpPr>
          <p:cNvPr id="833" name="직사각형 44"/>
          <p:cNvSpPr txBox="1"/>
          <p:nvPr/>
        </p:nvSpPr>
        <p:spPr>
          <a:xfrm>
            <a:off x="6337348" y="4905857"/>
            <a:ext cx="1766998" cy="1042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00"/>
              </a:spcBef>
              <a:defRPr sz="1400">
                <a:solidFill>
                  <a:srgbClr val="404040"/>
                </a:solidFill>
                <a:latin typeface="DX모던고딕RoundB"/>
                <a:ea typeface="DX모던고딕RoundB"/>
                <a:cs typeface="DX모던고딕RoundB"/>
                <a:sym typeface="DX모던고딕RoundB"/>
              </a:defRPr>
            </a:pPr>
            <a:r>
              <a:t>질병 교차분석 시스템</a:t>
            </a:r>
          </a:p>
          <a:p>
            <a:pPr>
              <a:spcBef>
                <a:spcPts val="100"/>
              </a:spcBef>
              <a:defRPr sz="1400">
                <a:solidFill>
                  <a:srgbClr val="404040"/>
                </a:solidFill>
                <a:latin typeface="DX모던고딕RoundB"/>
                <a:ea typeface="DX모던고딕RoundB"/>
                <a:cs typeface="DX모던고딕RoundB"/>
                <a:sym typeface="DX모던고딕RoundB"/>
              </a:defRPr>
            </a:pPr>
            <a:r>
              <a:t>교차분석에 따른 구매</a:t>
            </a:r>
          </a:p>
          <a:p>
            <a:pPr>
              <a:spcBef>
                <a:spcPts val="100"/>
              </a:spcBef>
              <a:defRPr sz="1400">
                <a:solidFill>
                  <a:srgbClr val="404040"/>
                </a:solidFill>
                <a:latin typeface="DX모던고딕RoundB"/>
                <a:ea typeface="DX모던고딕RoundB"/>
                <a:cs typeface="DX모던고딕RoundB"/>
                <a:sym typeface="DX모던고딕RoundB"/>
              </a:defRPr>
            </a:pPr>
            <a:r>
              <a:t>홍보 동영상 제작</a:t>
            </a:r>
          </a:p>
          <a:p>
            <a:pPr>
              <a:spcBef>
                <a:spcPts val="100"/>
              </a:spcBef>
              <a:defRPr sz="1400">
                <a:solidFill>
                  <a:srgbClr val="404040"/>
                </a:solidFill>
                <a:latin typeface="DX모던고딕RoundB"/>
                <a:ea typeface="DX모던고딕RoundB"/>
                <a:cs typeface="DX모던고딕RoundB"/>
                <a:sym typeface="DX모던고딕RoundB"/>
              </a:defRPr>
            </a:pPr>
            <a:r>
              <a:t>장바구니 </a:t>
            </a:r>
            <a:r>
              <a:t>/ </a:t>
            </a:r>
            <a:r>
              <a:t>결제 기능</a:t>
            </a:r>
          </a:p>
        </p:txBody>
      </p:sp>
      <p:sp>
        <p:nvSpPr>
          <p:cNvPr id="834" name="직사각형 24"/>
          <p:cNvSpPr txBox="1"/>
          <p:nvPr/>
        </p:nvSpPr>
        <p:spPr>
          <a:xfrm>
            <a:off x="207494" y="3708296"/>
            <a:ext cx="2300794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>
              <a:defRPr sz="2800">
                <a:solidFill>
                  <a:srgbClr val="404040"/>
                </a:solidFill>
                <a:latin typeface="야놀자 야체 B"/>
                <a:ea typeface="야놀자 야체 B"/>
                <a:cs typeface="야놀자 야체 B"/>
                <a:sym typeface="야놀자 야체 B"/>
              </a:defRPr>
            </a:pPr>
            <a:r>
              <a:t>(7/13-7/24)</a:t>
            </a:r>
          </a:p>
        </p:txBody>
      </p:sp>
      <p:graphicFrame>
        <p:nvGraphicFramePr>
          <p:cNvPr id="835" name="표 25"/>
          <p:cNvGraphicFramePr/>
          <p:nvPr/>
        </p:nvGraphicFramePr>
        <p:xfrm>
          <a:off x="2383857" y="3708296"/>
          <a:ext cx="9029700" cy="3048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89957"/>
                <a:gridCol w="1289957"/>
                <a:gridCol w="1289957"/>
                <a:gridCol w="1289957"/>
                <a:gridCol w="1289957"/>
                <a:gridCol w="1289957"/>
                <a:gridCol w="1289957"/>
              </a:tblGrid>
              <a:tr h="15240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312F4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14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23315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15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23315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16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23315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17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23315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18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23315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19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233152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20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23315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21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23315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22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23315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23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23315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24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23315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25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23315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DX모던고딕RoundB"/>
                          <a:ea typeface="DX모던고딕RoundB"/>
                          <a:cs typeface="DX모던고딕RoundB"/>
                          <a:sym typeface="DX모던고딕RoundB"/>
                        </a:rPr>
                        <a:t>26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BFBFBF"/>
                      </a:solidFill>
                    </a:lnL>
                    <a:lnR>
                      <a:solidFill>
                        <a:srgbClr val="BFBFBF"/>
                      </a:solidFill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233152"/>
                    </a:solidFill>
                  </a:tcPr>
                </a:tc>
              </a:tr>
            </a:tbl>
          </a:graphicData>
        </a:graphic>
      </p:graphicFrame>
      <p:grpSp>
        <p:nvGrpSpPr>
          <p:cNvPr id="838" name="모서리가 둥근 직사각형 27"/>
          <p:cNvGrpSpPr/>
          <p:nvPr/>
        </p:nvGrpSpPr>
        <p:grpSpPr>
          <a:xfrm>
            <a:off x="8023294" y="4404488"/>
            <a:ext cx="1042976" cy="504191"/>
            <a:chOff x="0" y="0"/>
            <a:chExt cx="1042975" cy="504190"/>
          </a:xfrm>
        </p:grpSpPr>
        <p:sp>
          <p:nvSpPr>
            <p:cNvPr id="836" name="모서리가 둥근 직사각형"/>
            <p:cNvSpPr/>
            <p:nvPr/>
          </p:nvSpPr>
          <p:spPr>
            <a:xfrm>
              <a:off x="0" y="106757"/>
              <a:ext cx="1042976" cy="290677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 b="1" sz="11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37" name="Schedule. 5"/>
            <p:cNvSpPr txBox="1"/>
            <p:nvPr/>
          </p:nvSpPr>
          <p:spPr>
            <a:xfrm>
              <a:off x="88287" y="-1"/>
              <a:ext cx="866401" cy="5041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lnSpc>
                  <a:spcPct val="150000"/>
                </a:lnSpc>
                <a:defRPr b="1" sz="11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Schedule. 5</a:t>
              </a:r>
            </a:p>
          </p:txBody>
        </p:sp>
      </p:grpSp>
      <p:sp>
        <p:nvSpPr>
          <p:cNvPr id="839" name="직사각형 28"/>
          <p:cNvSpPr txBox="1"/>
          <p:nvPr/>
        </p:nvSpPr>
        <p:spPr>
          <a:xfrm>
            <a:off x="8065974" y="4905857"/>
            <a:ext cx="2582603" cy="1982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00"/>
              </a:spcBef>
              <a:defRPr sz="1400">
                <a:solidFill>
                  <a:srgbClr val="404040"/>
                </a:solidFill>
                <a:latin typeface="DX모던고딕RoundB"/>
                <a:ea typeface="DX모던고딕RoundB"/>
                <a:cs typeface="DX모던고딕RoundB"/>
                <a:sym typeface="DX모던고딕RoundB"/>
              </a:defRPr>
            </a:pPr>
            <a:r>
              <a:t>농가페이지 구현</a:t>
            </a:r>
          </a:p>
          <a:p>
            <a:pPr>
              <a:spcBef>
                <a:spcPts val="100"/>
              </a:spcBef>
              <a:defRPr sz="1400">
                <a:solidFill>
                  <a:srgbClr val="404040"/>
                </a:solidFill>
                <a:latin typeface="DX모던고딕RoundB"/>
                <a:ea typeface="DX모던고딕RoundB"/>
                <a:cs typeface="DX모던고딕RoundB"/>
                <a:sym typeface="DX모던고딕RoundB"/>
              </a:defRPr>
            </a:pPr>
            <a:r>
              <a:t>친환경 인증</a:t>
            </a:r>
            <a:r>
              <a:t> </a:t>
            </a:r>
            <a:r>
              <a:t>기능 구현</a:t>
            </a:r>
          </a:p>
          <a:p>
            <a:pPr>
              <a:spcBef>
                <a:spcPts val="100"/>
              </a:spcBef>
              <a:defRPr sz="1400">
                <a:solidFill>
                  <a:srgbClr val="404040"/>
                </a:solidFill>
                <a:latin typeface="DX모던고딕RoundB"/>
                <a:ea typeface="DX모던고딕RoundB"/>
                <a:cs typeface="DX모던고딕RoundB"/>
                <a:sym typeface="DX모던고딕RoundB"/>
              </a:defRPr>
            </a:pPr>
            <a:r>
              <a:t>GAP </a:t>
            </a:r>
            <a:r>
              <a:t>인증 기능 구현</a:t>
            </a:r>
          </a:p>
          <a:p>
            <a:pPr>
              <a:spcBef>
                <a:spcPts val="100"/>
              </a:spcBef>
              <a:defRPr sz="1400">
                <a:solidFill>
                  <a:srgbClr val="404040"/>
                </a:solidFill>
                <a:latin typeface="DX모던고딕RoundB"/>
                <a:ea typeface="DX모던고딕RoundB"/>
                <a:cs typeface="DX모던고딕RoundB"/>
                <a:sym typeface="DX모던고딕RoundB"/>
              </a:defRPr>
            </a:pPr>
            <a:r>
              <a:t>기능 테스트 및 수정</a:t>
            </a:r>
          </a:p>
          <a:p>
            <a:pPr>
              <a:spcBef>
                <a:spcPts val="100"/>
              </a:spcBef>
              <a:defRPr sz="1400">
                <a:solidFill>
                  <a:srgbClr val="404040"/>
                </a:solidFill>
                <a:latin typeface="DX모던고딕RoundB"/>
                <a:ea typeface="DX모던고딕RoundB"/>
                <a:cs typeface="DX모던고딕RoundB"/>
                <a:sym typeface="DX모던고딕RoundB"/>
              </a:defRPr>
            </a:pPr>
            <a:r>
              <a:t>홈페이지 </a:t>
            </a:r>
            <a:r>
              <a:t>UI </a:t>
            </a:r>
            <a:r>
              <a:t>개선</a:t>
            </a:r>
          </a:p>
          <a:p>
            <a:pPr>
              <a:spcBef>
                <a:spcPts val="100"/>
              </a:spcBef>
              <a:defRPr sz="1400">
                <a:solidFill>
                  <a:srgbClr val="404040"/>
                </a:solidFill>
                <a:latin typeface="DX모던고딕RoundB"/>
                <a:ea typeface="DX모던고딕RoundB"/>
                <a:cs typeface="DX모던고딕RoundB"/>
                <a:sym typeface="DX모던고딕RoundB"/>
              </a:defRPr>
            </a:pPr>
            <a:r>
              <a:t>홈페이지 배포</a:t>
            </a:r>
          </a:p>
          <a:p>
            <a:pPr>
              <a:spcBef>
                <a:spcPts val="100"/>
              </a:spcBef>
              <a:defRPr sz="1400">
                <a:solidFill>
                  <a:srgbClr val="404040"/>
                </a:solidFill>
                <a:latin typeface="DX모던고딕RoundB"/>
                <a:ea typeface="DX모던고딕RoundB"/>
                <a:cs typeface="DX모던고딕RoundB"/>
                <a:sym typeface="DX모던고딕RoundB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cover dir="l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직사각형 35"/>
          <p:cNvSpPr txBox="1"/>
          <p:nvPr/>
        </p:nvSpPr>
        <p:spPr>
          <a:xfrm>
            <a:off x="248919" y="3162300"/>
            <a:ext cx="11694160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800">
                <a:solidFill>
                  <a:srgbClr val="FFFFFF"/>
                </a:solidFill>
                <a:latin typeface="야놀자 야체 B"/>
                <a:ea typeface="야놀자 야체 B"/>
                <a:cs typeface="야놀자 야체 B"/>
                <a:sym typeface="야놀자 야체 B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://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www.58opal.shop:8000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/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opalproject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/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4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12F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그룹 149"/>
          <p:cNvGrpSpPr/>
          <p:nvPr/>
        </p:nvGrpSpPr>
        <p:grpSpPr>
          <a:xfrm>
            <a:off x="488830" y="352345"/>
            <a:ext cx="11248571" cy="6172812"/>
            <a:chOff x="0" y="0"/>
            <a:chExt cx="11248570" cy="6172811"/>
          </a:xfrm>
        </p:grpSpPr>
        <p:grpSp>
          <p:nvGrpSpPr>
            <p:cNvPr id="160" name="직사각형 4"/>
            <p:cNvGrpSpPr/>
            <p:nvPr/>
          </p:nvGrpSpPr>
          <p:grpSpPr>
            <a:xfrm>
              <a:off x="0" y="-1"/>
              <a:ext cx="11248571" cy="682033"/>
              <a:chOff x="0" y="0"/>
              <a:chExt cx="11248570" cy="682032"/>
            </a:xfrm>
          </p:grpSpPr>
          <p:sp>
            <p:nvSpPr>
              <p:cNvPr id="158" name="직사각형"/>
              <p:cNvSpPr/>
              <p:nvPr/>
            </p:nvSpPr>
            <p:spPr>
              <a:xfrm>
                <a:off x="0" y="-1"/>
                <a:ext cx="11248572" cy="682034"/>
              </a:xfrm>
              <a:prstGeom prst="rect">
                <a:avLst/>
              </a:prstGeom>
              <a:solidFill>
                <a:srgbClr val="89C937"/>
              </a:solidFill>
              <a:ln w="19050" cap="flat">
                <a:solidFill>
                  <a:srgbClr val="40404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9" name="기획 배경 / 기대 효과"/>
              <p:cNvSpPr txBox="1"/>
              <p:nvPr/>
            </p:nvSpPr>
            <p:spPr>
              <a:xfrm>
                <a:off x="55245" y="66946"/>
                <a:ext cx="11138082" cy="54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lvl="1"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  <a:r>
                  <a:t>기획 배경 </a:t>
                </a:r>
                <a:r>
                  <a:t>/ </a:t>
                </a:r>
                <a:r>
                  <a:t>기대 효과</a:t>
                </a:r>
                <a:r>
                  <a:t> </a:t>
                </a:r>
              </a:p>
            </p:txBody>
          </p:sp>
        </p:grpSp>
        <p:sp>
          <p:nvSpPr>
            <p:cNvPr id="161" name="직사각형 5"/>
            <p:cNvSpPr/>
            <p:nvPr/>
          </p:nvSpPr>
          <p:spPr>
            <a:xfrm>
              <a:off x="0" y="682031"/>
              <a:ext cx="11248571" cy="549078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2" name="직사각형 6"/>
            <p:cNvSpPr/>
            <p:nvPr/>
          </p:nvSpPr>
          <p:spPr>
            <a:xfrm>
              <a:off x="9298216" y="453303"/>
              <a:ext cx="288001" cy="36001"/>
            </a:xfrm>
            <a:prstGeom prst="rect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sp>
          <p:nvSpPr>
            <p:cNvPr id="163" name="직사각형 7"/>
            <p:cNvSpPr/>
            <p:nvPr/>
          </p:nvSpPr>
          <p:spPr>
            <a:xfrm>
              <a:off x="9900670" y="163203"/>
              <a:ext cx="288001" cy="288001"/>
            </a:xfrm>
            <a:prstGeom prst="rect">
              <a:avLst/>
            </a:prstGeom>
            <a:solidFill>
              <a:srgbClr val="DFDCD3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sp>
          <p:nvSpPr>
            <p:cNvPr id="164" name="직사각형 8"/>
            <p:cNvSpPr/>
            <p:nvPr/>
          </p:nvSpPr>
          <p:spPr>
            <a:xfrm>
              <a:off x="9851249" y="216103"/>
              <a:ext cx="288001" cy="288001"/>
            </a:xfrm>
            <a:prstGeom prst="rect">
              <a:avLst/>
            </a:prstGeom>
            <a:solidFill>
              <a:srgbClr val="DFDCD3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grpSp>
          <p:nvGrpSpPr>
            <p:cNvPr id="167" name="그룹 9"/>
            <p:cNvGrpSpPr/>
            <p:nvPr/>
          </p:nvGrpSpPr>
          <p:grpSpPr>
            <a:xfrm>
              <a:off x="10466501" y="172845"/>
              <a:ext cx="336340" cy="336341"/>
              <a:chOff x="0" y="0"/>
              <a:chExt cx="336339" cy="336339"/>
            </a:xfrm>
          </p:grpSpPr>
          <p:sp>
            <p:nvSpPr>
              <p:cNvPr id="165" name="직사각형 10"/>
              <p:cNvSpPr/>
              <p:nvPr/>
            </p:nvSpPr>
            <p:spPr>
              <a:xfrm rot="2700000">
                <a:off x="-55669" y="154181"/>
                <a:ext cx="447676" cy="27980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  <p:sp>
            <p:nvSpPr>
              <p:cNvPr id="166" name="직사각형 11"/>
              <p:cNvSpPr/>
              <p:nvPr/>
            </p:nvSpPr>
            <p:spPr>
              <a:xfrm rot="18900000">
                <a:off x="-55668" y="154179"/>
                <a:ext cx="447676" cy="27980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</p:grpSp>
      </p:grpSp>
      <p:pic>
        <p:nvPicPr>
          <p:cNvPr id="169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9855" y="2362000"/>
            <a:ext cx="2849047" cy="2849046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TextBox 14"/>
          <p:cNvSpPr txBox="1"/>
          <p:nvPr/>
        </p:nvSpPr>
        <p:spPr>
          <a:xfrm>
            <a:off x="4681094" y="1294954"/>
            <a:ext cx="6295085" cy="5071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400">
                <a:solidFill>
                  <a:srgbClr val="312F4A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The New 5060 Generation</a:t>
            </a:r>
          </a:p>
          <a:p>
            <a:pPr algn="ctr">
              <a:defRPr b="1" sz="2400">
                <a:solidFill>
                  <a:srgbClr val="92D050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“</a:t>
            </a:r>
            <a:r>
              <a:t>오팔세대</a:t>
            </a:r>
            <a:r>
              <a:t>“</a:t>
            </a:r>
          </a:p>
          <a:p>
            <a:pPr algn="ctr">
              <a:defRPr b="1" sz="2400">
                <a:solidFill>
                  <a:srgbClr val="312F4A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1훈떡볶이 R"/>
                <a:ea typeface="1훈떡볶이 R"/>
                <a:cs typeface="1훈떡볶이 R"/>
                <a:sym typeface="1훈떡볶이 R"/>
              </a:defRPr>
            </a:pPr>
          </a:p>
          <a:p>
            <a:pPr algn="ctr">
              <a:defRPr b="1" sz="2400">
                <a:solidFill>
                  <a:srgbClr val="312F4A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OPAL</a:t>
            </a:r>
            <a:r>
              <a:t>은 </a:t>
            </a:r>
            <a:r>
              <a:t>‘old people with active lives‘</a:t>
            </a:r>
          </a:p>
          <a:p>
            <a:pPr algn="ctr">
              <a:defRPr b="1" sz="2400">
                <a:solidFill>
                  <a:srgbClr val="312F4A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활발한 인생을 사는 노년층의 약자인 동시에</a:t>
            </a:r>
          </a:p>
          <a:p>
            <a:pPr algn="ctr">
              <a:defRPr b="1" sz="2400">
                <a:solidFill>
                  <a:srgbClr val="312F4A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58</a:t>
            </a:r>
            <a:r>
              <a:t>년생인 </a:t>
            </a:r>
            <a:r>
              <a:t>‘</a:t>
            </a:r>
            <a:r>
              <a:t>오팔</a:t>
            </a:r>
            <a:r>
              <a:t>’</a:t>
            </a:r>
            <a:r>
              <a:t>을 의미합니다</a:t>
            </a:r>
            <a:r>
              <a:t>.</a:t>
            </a:r>
          </a:p>
          <a:p>
            <a:pPr algn="ctr">
              <a:defRPr b="1" sz="2400">
                <a:solidFill>
                  <a:srgbClr val="312F4A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1훈떡볶이 R"/>
                <a:ea typeface="1훈떡볶이 R"/>
                <a:cs typeface="1훈떡볶이 R"/>
                <a:sym typeface="1훈떡볶이 R"/>
              </a:defRPr>
            </a:pPr>
          </a:p>
          <a:p>
            <a:pPr algn="ctr">
              <a:defRPr b="1" sz="2400">
                <a:solidFill>
                  <a:srgbClr val="312F4A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오팔세대는 자신들만의 컨텐츠를 구매하고</a:t>
            </a:r>
            <a:r>
              <a:t>, </a:t>
            </a:r>
            <a:r>
              <a:t>활발한 여가생활을 하고</a:t>
            </a:r>
            <a:r>
              <a:t>, </a:t>
            </a:r>
            <a:r>
              <a:t>새로운 일자리에 도전합니다</a:t>
            </a:r>
            <a:r>
              <a:t>.</a:t>
            </a:r>
          </a:p>
          <a:p>
            <a:pPr algn="ctr">
              <a:defRPr b="1" sz="2400">
                <a:solidFill>
                  <a:srgbClr val="312F4A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신기술과 유튜브 등 인터넷을 활발히 사용하여 다체롭게 자기의 색을 드러냅니다</a:t>
            </a:r>
            <a:r>
              <a:t>.</a:t>
            </a:r>
          </a:p>
          <a:p>
            <a:pPr algn="ctr">
              <a:defRPr b="1" sz="2400">
                <a:solidFill>
                  <a:srgbClr val="312F4A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1훈떡볶이 R"/>
                <a:ea typeface="1훈떡볶이 R"/>
                <a:cs typeface="1훈떡볶이 R"/>
                <a:sym typeface="1훈떡볶이 R"/>
              </a:defRPr>
            </a:pPr>
          </a:p>
          <a:p>
            <a:pPr algn="ctr">
              <a:defRPr b="1" sz="2400">
                <a:solidFill>
                  <a:srgbClr val="312F4A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이들은 더이상 그레이나 실버가 아닙니다</a:t>
            </a:r>
            <a: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cover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12F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그룹 149"/>
          <p:cNvGrpSpPr/>
          <p:nvPr/>
        </p:nvGrpSpPr>
        <p:grpSpPr>
          <a:xfrm>
            <a:off x="471714" y="296166"/>
            <a:ext cx="11248571" cy="6172812"/>
            <a:chOff x="0" y="0"/>
            <a:chExt cx="11248570" cy="6172811"/>
          </a:xfrm>
        </p:grpSpPr>
        <p:grpSp>
          <p:nvGrpSpPr>
            <p:cNvPr id="174" name="직사각형 4"/>
            <p:cNvGrpSpPr/>
            <p:nvPr/>
          </p:nvGrpSpPr>
          <p:grpSpPr>
            <a:xfrm>
              <a:off x="0" y="-1"/>
              <a:ext cx="11248571" cy="682033"/>
              <a:chOff x="0" y="0"/>
              <a:chExt cx="11248570" cy="682032"/>
            </a:xfrm>
          </p:grpSpPr>
          <p:sp>
            <p:nvSpPr>
              <p:cNvPr id="172" name="직사각형"/>
              <p:cNvSpPr/>
              <p:nvPr/>
            </p:nvSpPr>
            <p:spPr>
              <a:xfrm>
                <a:off x="0" y="-1"/>
                <a:ext cx="11248572" cy="682034"/>
              </a:xfrm>
              <a:prstGeom prst="rect">
                <a:avLst/>
              </a:prstGeom>
              <a:solidFill>
                <a:srgbClr val="89C937"/>
              </a:solidFill>
              <a:ln w="19050" cap="flat">
                <a:solidFill>
                  <a:srgbClr val="40404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  <p:sp>
            <p:nvSpPr>
              <p:cNvPr id="173" name="개발 서비스의 기능 및 특징"/>
              <p:cNvSpPr txBox="1"/>
              <p:nvPr/>
            </p:nvSpPr>
            <p:spPr>
              <a:xfrm>
                <a:off x="55245" y="66946"/>
                <a:ext cx="11138082" cy="54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lvl="1"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  <a:r>
                  <a:t>개발 서비스의 기능 및 특징</a:t>
                </a:r>
              </a:p>
            </p:txBody>
          </p:sp>
        </p:grpSp>
        <p:sp>
          <p:nvSpPr>
            <p:cNvPr id="175" name="직사각형 5"/>
            <p:cNvSpPr/>
            <p:nvPr/>
          </p:nvSpPr>
          <p:spPr>
            <a:xfrm>
              <a:off x="0" y="682031"/>
              <a:ext cx="11248571" cy="549078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6" name="직사각형 6"/>
            <p:cNvSpPr/>
            <p:nvPr/>
          </p:nvSpPr>
          <p:spPr>
            <a:xfrm>
              <a:off x="9298216" y="453303"/>
              <a:ext cx="288001" cy="36001"/>
            </a:xfrm>
            <a:prstGeom prst="rect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sp>
          <p:nvSpPr>
            <p:cNvPr id="177" name="직사각형 7"/>
            <p:cNvSpPr/>
            <p:nvPr/>
          </p:nvSpPr>
          <p:spPr>
            <a:xfrm>
              <a:off x="9900670" y="163203"/>
              <a:ext cx="288001" cy="288001"/>
            </a:xfrm>
            <a:prstGeom prst="rect">
              <a:avLst/>
            </a:prstGeom>
            <a:solidFill>
              <a:srgbClr val="DFDCD3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sp>
          <p:nvSpPr>
            <p:cNvPr id="178" name="직사각형 8"/>
            <p:cNvSpPr/>
            <p:nvPr/>
          </p:nvSpPr>
          <p:spPr>
            <a:xfrm>
              <a:off x="9851249" y="216103"/>
              <a:ext cx="288001" cy="288001"/>
            </a:xfrm>
            <a:prstGeom prst="rect">
              <a:avLst/>
            </a:prstGeom>
            <a:solidFill>
              <a:srgbClr val="DFDCD3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grpSp>
          <p:nvGrpSpPr>
            <p:cNvPr id="181" name="그룹 9"/>
            <p:cNvGrpSpPr/>
            <p:nvPr/>
          </p:nvGrpSpPr>
          <p:grpSpPr>
            <a:xfrm>
              <a:off x="10466501" y="172845"/>
              <a:ext cx="336340" cy="336341"/>
              <a:chOff x="0" y="0"/>
              <a:chExt cx="336339" cy="336339"/>
            </a:xfrm>
          </p:grpSpPr>
          <p:sp>
            <p:nvSpPr>
              <p:cNvPr id="179" name="직사각형 10"/>
              <p:cNvSpPr/>
              <p:nvPr/>
            </p:nvSpPr>
            <p:spPr>
              <a:xfrm rot="2700000">
                <a:off x="-55669" y="154181"/>
                <a:ext cx="447676" cy="27980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  <p:sp>
            <p:nvSpPr>
              <p:cNvPr id="180" name="직사각형 11"/>
              <p:cNvSpPr/>
              <p:nvPr/>
            </p:nvSpPr>
            <p:spPr>
              <a:xfrm rot="18900000">
                <a:off x="-55668" y="154179"/>
                <a:ext cx="447676" cy="27980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</p:grpSp>
      </p:grpSp>
      <p:grpSp>
        <p:nvGrpSpPr>
          <p:cNvPr id="188" name="그룹 12"/>
          <p:cNvGrpSpPr/>
          <p:nvPr/>
        </p:nvGrpSpPr>
        <p:grpSpPr>
          <a:xfrm>
            <a:off x="1843552" y="2141103"/>
            <a:ext cx="3044032" cy="2758157"/>
            <a:chOff x="0" y="0"/>
            <a:chExt cx="3044030" cy="2758155"/>
          </a:xfrm>
        </p:grpSpPr>
        <p:sp>
          <p:nvSpPr>
            <p:cNvPr id="183" name="자유형 13"/>
            <p:cNvSpPr/>
            <p:nvPr/>
          </p:nvSpPr>
          <p:spPr>
            <a:xfrm>
              <a:off x="73682" y="58127"/>
              <a:ext cx="2874504" cy="2649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347" y="144"/>
                  </a:lnTo>
                  <a:lnTo>
                    <a:pt x="9173" y="252"/>
                  </a:lnTo>
                  <a:lnTo>
                    <a:pt x="14332" y="288"/>
                  </a:lnTo>
                  <a:lnTo>
                    <a:pt x="18567" y="108"/>
                  </a:lnTo>
                  <a:lnTo>
                    <a:pt x="21563" y="36"/>
                  </a:lnTo>
                  <a:lnTo>
                    <a:pt x="21600" y="21384"/>
                  </a:lnTo>
                  <a:lnTo>
                    <a:pt x="12353" y="21456"/>
                  </a:lnTo>
                  <a:lnTo>
                    <a:pt x="9894" y="21600"/>
                  </a:lnTo>
                  <a:lnTo>
                    <a:pt x="4919" y="21564"/>
                  </a:lnTo>
                  <a:lnTo>
                    <a:pt x="18" y="21492"/>
                  </a:lnTo>
                  <a:cubicBezTo>
                    <a:pt x="142" y="14400"/>
                    <a:pt x="80" y="8282"/>
                    <a:pt x="0" y="0"/>
                  </a:cubicBezTo>
                  <a:close/>
                </a:path>
              </a:pathLst>
            </a:custGeom>
            <a:blipFill rotWithShape="1">
              <a:blip r:embed="rId3"/>
              <a:srcRect l="0" t="0" r="0" b="0"/>
              <a:stretch>
                <a:fillRect/>
              </a:stretch>
            </a:blipFill>
            <a:ln w="25400" cap="flat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184" name="자유형 14"/>
            <p:cNvSpPr/>
            <p:nvPr/>
          </p:nvSpPr>
          <p:spPr>
            <a:xfrm>
              <a:off x="2942732" y="-1"/>
              <a:ext cx="13640" cy="2758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1709"/>
                    <a:pt x="10080" y="3418"/>
                    <a:pt x="12960" y="4710"/>
                  </a:cubicBezTo>
                  <a:cubicBezTo>
                    <a:pt x="15840" y="6003"/>
                    <a:pt x="15840" y="6637"/>
                    <a:pt x="17280" y="7755"/>
                  </a:cubicBezTo>
                  <a:cubicBezTo>
                    <a:pt x="18720" y="8873"/>
                    <a:pt x="21600" y="9991"/>
                    <a:pt x="21600" y="11419"/>
                  </a:cubicBezTo>
                  <a:cubicBezTo>
                    <a:pt x="21600" y="12846"/>
                    <a:pt x="18720" y="14622"/>
                    <a:pt x="17280" y="16319"/>
                  </a:cubicBezTo>
                  <a:cubicBezTo>
                    <a:pt x="15840" y="18016"/>
                    <a:pt x="14400" y="19808"/>
                    <a:pt x="12960" y="21600"/>
                  </a:cubicBezTo>
                </a:path>
              </a:pathLst>
            </a:custGeom>
            <a:blipFill rotWithShape="1">
              <a:blip r:embed="rId3"/>
              <a:srcRect l="0" t="0" r="0" b="0"/>
              <a:stretch>
                <a:fillRect/>
              </a:stretch>
            </a:blipFill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185" name="자유형 15"/>
            <p:cNvSpPr/>
            <p:nvPr/>
          </p:nvSpPr>
          <p:spPr>
            <a:xfrm>
              <a:off x="0" y="60721"/>
              <a:ext cx="3044031" cy="27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22" fill="norm" stroke="1" extrusionOk="0">
                  <a:moveTo>
                    <a:pt x="0" y="0"/>
                  </a:moveTo>
                  <a:lnTo>
                    <a:pt x="7156" y="13787"/>
                  </a:lnTo>
                  <a:cubicBezTo>
                    <a:pt x="9141" y="17004"/>
                    <a:pt x="9504" y="21600"/>
                    <a:pt x="11911" y="19302"/>
                  </a:cubicBezTo>
                  <a:cubicBezTo>
                    <a:pt x="14319" y="17004"/>
                    <a:pt x="17959" y="8502"/>
                    <a:pt x="21600" y="0"/>
                  </a:cubicBezTo>
                </a:path>
              </a:pathLst>
            </a:custGeom>
            <a:blipFill rotWithShape="1">
              <a:blip r:embed="rId3"/>
              <a:srcRect l="0" t="0" r="0" b="0"/>
              <a:stretch>
                <a:fillRect/>
              </a:stretch>
            </a:blipFill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186" name="자유형 16"/>
            <p:cNvSpPr/>
            <p:nvPr/>
          </p:nvSpPr>
          <p:spPr>
            <a:xfrm>
              <a:off x="21060" y="2680019"/>
              <a:ext cx="3007793" cy="26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014" fill="norm" stroke="1" extrusionOk="0">
                  <a:moveTo>
                    <a:pt x="0" y="5411"/>
                  </a:moveTo>
                  <a:lnTo>
                    <a:pt x="7156" y="19014"/>
                  </a:lnTo>
                  <a:cubicBezTo>
                    <a:pt x="8523" y="17693"/>
                    <a:pt x="10014" y="18123"/>
                    <a:pt x="11258" y="15052"/>
                  </a:cubicBezTo>
                  <a:cubicBezTo>
                    <a:pt x="12502" y="11981"/>
                    <a:pt x="13008" y="3762"/>
                    <a:pt x="14622" y="588"/>
                  </a:cubicBezTo>
                  <a:cubicBezTo>
                    <a:pt x="16237" y="-2586"/>
                    <a:pt x="20005" y="8264"/>
                    <a:pt x="21600" y="5411"/>
                  </a:cubicBezTo>
                </a:path>
              </a:pathLst>
            </a:custGeom>
            <a:blipFill rotWithShape="1">
              <a:blip r:embed="rId3"/>
              <a:srcRect l="0" t="0" r="0" b="0"/>
              <a:stretch>
                <a:fillRect/>
              </a:stretch>
            </a:blipFill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187" name="자유형 17"/>
            <p:cNvSpPr/>
            <p:nvPr/>
          </p:nvSpPr>
          <p:spPr>
            <a:xfrm>
              <a:off x="65551" y="-1"/>
              <a:ext cx="13639" cy="2758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1709"/>
                    <a:pt x="10080" y="3418"/>
                    <a:pt x="12960" y="4710"/>
                  </a:cubicBezTo>
                  <a:cubicBezTo>
                    <a:pt x="15840" y="6003"/>
                    <a:pt x="15840" y="6637"/>
                    <a:pt x="17280" y="7755"/>
                  </a:cubicBezTo>
                  <a:cubicBezTo>
                    <a:pt x="18720" y="8873"/>
                    <a:pt x="21600" y="9991"/>
                    <a:pt x="21600" y="11419"/>
                  </a:cubicBezTo>
                  <a:cubicBezTo>
                    <a:pt x="21600" y="12846"/>
                    <a:pt x="18720" y="14622"/>
                    <a:pt x="17280" y="16319"/>
                  </a:cubicBezTo>
                  <a:cubicBezTo>
                    <a:pt x="15840" y="18016"/>
                    <a:pt x="14400" y="19808"/>
                    <a:pt x="12960" y="21600"/>
                  </a:cubicBezTo>
                </a:path>
              </a:pathLst>
            </a:custGeom>
            <a:blipFill rotWithShape="1">
              <a:blip r:embed="rId3"/>
              <a:srcRect l="0" t="0" r="0" b="0"/>
              <a:stretch>
                <a:fillRect/>
              </a:stretch>
            </a:blipFill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</p:grpSp>
      <p:sp>
        <p:nvSpPr>
          <p:cNvPr id="189" name="직사각형 18"/>
          <p:cNvSpPr txBox="1"/>
          <p:nvPr/>
        </p:nvSpPr>
        <p:spPr>
          <a:xfrm>
            <a:off x="1889272" y="5040100"/>
            <a:ext cx="2843293" cy="1273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595959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Spring Security </a:t>
            </a:r>
            <a:r>
              <a:t>활용</a:t>
            </a:r>
          </a:p>
          <a:p>
            <a:pPr algn="ctr">
              <a:defRPr>
                <a:solidFill>
                  <a:srgbClr val="595959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-&gt; </a:t>
            </a:r>
            <a:r>
              <a:t>해킹에 대한 보안 강화</a:t>
            </a:r>
          </a:p>
          <a:p>
            <a:pPr algn="ctr">
              <a:defRPr>
                <a:solidFill>
                  <a:srgbClr val="595959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비밀번호 암호화 저장</a:t>
            </a:r>
          </a:p>
          <a:p>
            <a:pPr algn="ctr">
              <a:defRPr>
                <a:solidFill>
                  <a:srgbClr val="595959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: </a:t>
            </a:r>
            <a:r>
              <a:t>전자정부 표준 프레임 워크인</a:t>
            </a:r>
          </a:p>
        </p:txBody>
      </p:sp>
      <p:grpSp>
        <p:nvGrpSpPr>
          <p:cNvPr id="192" name="직사각형 19"/>
          <p:cNvGrpSpPr/>
          <p:nvPr/>
        </p:nvGrpSpPr>
        <p:grpSpPr>
          <a:xfrm>
            <a:off x="1821508" y="1511166"/>
            <a:ext cx="3120470" cy="457093"/>
            <a:chOff x="0" y="0"/>
            <a:chExt cx="3120468" cy="457092"/>
          </a:xfrm>
        </p:grpSpPr>
        <p:sp>
          <p:nvSpPr>
            <p:cNvPr id="190" name="직사각형"/>
            <p:cNvSpPr/>
            <p:nvPr/>
          </p:nvSpPr>
          <p:spPr>
            <a:xfrm>
              <a:off x="-1" y="-1"/>
              <a:ext cx="3120470" cy="457094"/>
            </a:xfrm>
            <a:prstGeom prst="rect">
              <a:avLst/>
            </a:prstGeom>
            <a:solidFill>
              <a:srgbClr val="312F4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14300" dist="12700" dir="5400000">
                <a:srgbClr val="00000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191" name="Spring Security 활용"/>
            <p:cNvSpPr txBox="1"/>
            <p:nvPr/>
          </p:nvSpPr>
          <p:spPr>
            <a:xfrm>
              <a:off x="45719" y="21533"/>
              <a:ext cx="3029030" cy="414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Spring Security </a:t>
              </a:r>
              <a:r>
                <a:t>활용</a:t>
              </a:r>
            </a:p>
          </p:txBody>
        </p:sp>
      </p:grpSp>
      <p:grpSp>
        <p:nvGrpSpPr>
          <p:cNvPr id="198" name="그룹 20"/>
          <p:cNvGrpSpPr/>
          <p:nvPr/>
        </p:nvGrpSpPr>
        <p:grpSpPr>
          <a:xfrm>
            <a:off x="7164853" y="2141103"/>
            <a:ext cx="3044031" cy="2758157"/>
            <a:chOff x="0" y="0"/>
            <a:chExt cx="3044030" cy="2758155"/>
          </a:xfrm>
        </p:grpSpPr>
        <p:sp>
          <p:nvSpPr>
            <p:cNvPr id="193" name="자유형 21"/>
            <p:cNvSpPr/>
            <p:nvPr/>
          </p:nvSpPr>
          <p:spPr>
            <a:xfrm>
              <a:off x="73682" y="58127"/>
              <a:ext cx="2874504" cy="2649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347" y="144"/>
                  </a:lnTo>
                  <a:lnTo>
                    <a:pt x="9173" y="252"/>
                  </a:lnTo>
                  <a:lnTo>
                    <a:pt x="14332" y="288"/>
                  </a:lnTo>
                  <a:lnTo>
                    <a:pt x="18567" y="108"/>
                  </a:lnTo>
                  <a:lnTo>
                    <a:pt x="21563" y="36"/>
                  </a:lnTo>
                  <a:lnTo>
                    <a:pt x="21600" y="21384"/>
                  </a:lnTo>
                  <a:lnTo>
                    <a:pt x="12353" y="21456"/>
                  </a:lnTo>
                  <a:lnTo>
                    <a:pt x="9894" y="21600"/>
                  </a:lnTo>
                  <a:lnTo>
                    <a:pt x="4919" y="21564"/>
                  </a:lnTo>
                  <a:lnTo>
                    <a:pt x="18" y="21492"/>
                  </a:lnTo>
                  <a:cubicBezTo>
                    <a:pt x="142" y="14400"/>
                    <a:pt x="80" y="8282"/>
                    <a:pt x="0" y="0"/>
                  </a:cubicBezTo>
                  <a:close/>
                </a:path>
              </a:pathLst>
            </a:custGeom>
            <a:noFill/>
            <a:ln w="25400" cap="flat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194" name="자유형 22"/>
            <p:cNvSpPr/>
            <p:nvPr/>
          </p:nvSpPr>
          <p:spPr>
            <a:xfrm>
              <a:off x="2942732" y="-1"/>
              <a:ext cx="13640" cy="2758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1709"/>
                    <a:pt x="10080" y="3418"/>
                    <a:pt x="12960" y="4710"/>
                  </a:cubicBezTo>
                  <a:cubicBezTo>
                    <a:pt x="15840" y="6003"/>
                    <a:pt x="15840" y="6637"/>
                    <a:pt x="17280" y="7755"/>
                  </a:cubicBezTo>
                  <a:cubicBezTo>
                    <a:pt x="18720" y="8873"/>
                    <a:pt x="21600" y="9991"/>
                    <a:pt x="21600" y="11419"/>
                  </a:cubicBezTo>
                  <a:cubicBezTo>
                    <a:pt x="21600" y="12846"/>
                    <a:pt x="18720" y="14622"/>
                    <a:pt x="17280" y="16319"/>
                  </a:cubicBezTo>
                  <a:cubicBezTo>
                    <a:pt x="15840" y="18016"/>
                    <a:pt x="14400" y="19808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195" name="자유형 23"/>
            <p:cNvSpPr/>
            <p:nvPr/>
          </p:nvSpPr>
          <p:spPr>
            <a:xfrm>
              <a:off x="0" y="60721"/>
              <a:ext cx="3044031" cy="27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22" fill="norm" stroke="1" extrusionOk="0">
                  <a:moveTo>
                    <a:pt x="0" y="0"/>
                  </a:moveTo>
                  <a:lnTo>
                    <a:pt x="7156" y="13787"/>
                  </a:lnTo>
                  <a:cubicBezTo>
                    <a:pt x="9141" y="17004"/>
                    <a:pt x="9504" y="21600"/>
                    <a:pt x="11911" y="19302"/>
                  </a:cubicBezTo>
                  <a:cubicBezTo>
                    <a:pt x="14319" y="17004"/>
                    <a:pt x="17959" y="850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196" name="자유형 24"/>
            <p:cNvSpPr/>
            <p:nvPr/>
          </p:nvSpPr>
          <p:spPr>
            <a:xfrm>
              <a:off x="21060" y="2680019"/>
              <a:ext cx="3007793" cy="26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014" fill="norm" stroke="1" extrusionOk="0">
                  <a:moveTo>
                    <a:pt x="0" y="5411"/>
                  </a:moveTo>
                  <a:lnTo>
                    <a:pt x="7156" y="19014"/>
                  </a:lnTo>
                  <a:cubicBezTo>
                    <a:pt x="8523" y="17693"/>
                    <a:pt x="10014" y="18123"/>
                    <a:pt x="11258" y="15052"/>
                  </a:cubicBezTo>
                  <a:cubicBezTo>
                    <a:pt x="12502" y="11981"/>
                    <a:pt x="13008" y="3762"/>
                    <a:pt x="14622" y="588"/>
                  </a:cubicBezTo>
                  <a:cubicBezTo>
                    <a:pt x="16237" y="-2586"/>
                    <a:pt x="20005" y="8264"/>
                    <a:pt x="21600" y="5411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197" name="자유형 25"/>
            <p:cNvSpPr/>
            <p:nvPr/>
          </p:nvSpPr>
          <p:spPr>
            <a:xfrm>
              <a:off x="65551" y="-1"/>
              <a:ext cx="13639" cy="2758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1709"/>
                    <a:pt x="10080" y="3418"/>
                    <a:pt x="12960" y="4710"/>
                  </a:cubicBezTo>
                  <a:cubicBezTo>
                    <a:pt x="15840" y="6003"/>
                    <a:pt x="15840" y="6637"/>
                    <a:pt x="17280" y="7755"/>
                  </a:cubicBezTo>
                  <a:cubicBezTo>
                    <a:pt x="18720" y="8873"/>
                    <a:pt x="21600" y="9991"/>
                    <a:pt x="21600" y="11419"/>
                  </a:cubicBezTo>
                  <a:cubicBezTo>
                    <a:pt x="21600" y="12846"/>
                    <a:pt x="18720" y="14622"/>
                    <a:pt x="17280" y="16319"/>
                  </a:cubicBezTo>
                  <a:cubicBezTo>
                    <a:pt x="15840" y="18016"/>
                    <a:pt x="14400" y="19808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</p:grpSp>
      <p:sp>
        <p:nvSpPr>
          <p:cNvPr id="199" name="직사각형 26"/>
          <p:cNvSpPr txBox="1"/>
          <p:nvPr/>
        </p:nvSpPr>
        <p:spPr>
          <a:xfrm>
            <a:off x="7210573" y="5040100"/>
            <a:ext cx="2843292" cy="15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595959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사이트 이용 권한 부여</a:t>
            </a:r>
          </a:p>
          <a:p>
            <a:pPr algn="ctr">
              <a:defRPr>
                <a:solidFill>
                  <a:srgbClr val="595959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고객</a:t>
            </a:r>
            <a:r>
              <a:t>(58</a:t>
            </a:r>
            <a:r>
              <a:t>세대</a:t>
            </a:r>
            <a:r>
              <a:t>), </a:t>
            </a:r>
            <a:r>
              <a:t>농부</a:t>
            </a:r>
            <a:r>
              <a:t>, </a:t>
            </a:r>
            <a:r>
              <a:t>관리자</a:t>
            </a:r>
          </a:p>
          <a:p>
            <a:pPr algn="ctr">
              <a:defRPr>
                <a:solidFill>
                  <a:srgbClr val="595959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3</a:t>
            </a:r>
            <a:r>
              <a:t>계층별</a:t>
            </a:r>
          </a:p>
          <a:p>
            <a:pPr algn="ctr">
              <a:defRPr>
                <a:solidFill>
                  <a:srgbClr val="595959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접근 가능 서비스 권한 차등 부여</a:t>
            </a:r>
          </a:p>
        </p:txBody>
      </p:sp>
      <p:grpSp>
        <p:nvGrpSpPr>
          <p:cNvPr id="202" name="직사각형 27"/>
          <p:cNvGrpSpPr/>
          <p:nvPr/>
        </p:nvGrpSpPr>
        <p:grpSpPr>
          <a:xfrm>
            <a:off x="7142808" y="1380300"/>
            <a:ext cx="3120470" cy="718826"/>
            <a:chOff x="0" y="0"/>
            <a:chExt cx="3120468" cy="718825"/>
          </a:xfrm>
        </p:grpSpPr>
        <p:sp>
          <p:nvSpPr>
            <p:cNvPr id="200" name="직사각형"/>
            <p:cNvSpPr/>
            <p:nvPr/>
          </p:nvSpPr>
          <p:spPr>
            <a:xfrm>
              <a:off x="0" y="130866"/>
              <a:ext cx="3120469" cy="457093"/>
            </a:xfrm>
            <a:prstGeom prst="rect">
              <a:avLst/>
            </a:prstGeom>
            <a:solidFill>
              <a:srgbClr val="312F4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14300" dist="12700" dir="5400000">
                <a:srgbClr val="00000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201" name="고객, 농부, 관리자 3계층 구조"/>
            <p:cNvSpPr txBox="1"/>
            <p:nvPr/>
          </p:nvSpPr>
          <p:spPr>
            <a:xfrm>
              <a:off x="45719" y="-1"/>
              <a:ext cx="3029030" cy="7188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고객</a:t>
              </a:r>
              <a:r>
                <a:t>, </a:t>
              </a:r>
              <a:r>
                <a:t>농부</a:t>
              </a:r>
              <a:r>
                <a:t>, </a:t>
              </a:r>
              <a:r>
                <a:t>관리자 </a:t>
              </a:r>
              <a:r>
                <a:t>3</a:t>
              </a:r>
              <a:r>
                <a:t>계층 구조</a:t>
              </a:r>
            </a:p>
          </p:txBody>
        </p:sp>
      </p:grpSp>
      <p:pic>
        <p:nvPicPr>
          <p:cNvPr id="203" name="그림 28" descr="그림 2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24377" y="2522252"/>
            <a:ext cx="2731930" cy="20950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cover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12F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그룹 149"/>
          <p:cNvGrpSpPr/>
          <p:nvPr/>
        </p:nvGrpSpPr>
        <p:grpSpPr>
          <a:xfrm>
            <a:off x="471714" y="296166"/>
            <a:ext cx="11248571" cy="6172812"/>
            <a:chOff x="0" y="0"/>
            <a:chExt cx="11248570" cy="6172811"/>
          </a:xfrm>
        </p:grpSpPr>
        <p:grpSp>
          <p:nvGrpSpPr>
            <p:cNvPr id="209" name="직사각형 4"/>
            <p:cNvGrpSpPr/>
            <p:nvPr/>
          </p:nvGrpSpPr>
          <p:grpSpPr>
            <a:xfrm>
              <a:off x="0" y="-1"/>
              <a:ext cx="11248571" cy="682033"/>
              <a:chOff x="0" y="0"/>
              <a:chExt cx="11248570" cy="682032"/>
            </a:xfrm>
          </p:grpSpPr>
          <p:sp>
            <p:nvSpPr>
              <p:cNvPr id="207" name="직사각형"/>
              <p:cNvSpPr/>
              <p:nvPr/>
            </p:nvSpPr>
            <p:spPr>
              <a:xfrm>
                <a:off x="0" y="-1"/>
                <a:ext cx="11248572" cy="682034"/>
              </a:xfrm>
              <a:prstGeom prst="rect">
                <a:avLst/>
              </a:prstGeom>
              <a:solidFill>
                <a:srgbClr val="89C937"/>
              </a:solidFill>
              <a:ln w="19050" cap="flat">
                <a:solidFill>
                  <a:srgbClr val="40404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  <p:sp>
            <p:nvSpPr>
              <p:cNvPr id="208" name="개발 서비스의 기능 및 특징"/>
              <p:cNvSpPr txBox="1"/>
              <p:nvPr/>
            </p:nvSpPr>
            <p:spPr>
              <a:xfrm>
                <a:off x="55245" y="66946"/>
                <a:ext cx="11138082" cy="54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lvl="1"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  <a:r>
                  <a:t>개발 서비스의 기능 및 특징</a:t>
                </a:r>
              </a:p>
            </p:txBody>
          </p:sp>
        </p:grpSp>
        <p:sp>
          <p:nvSpPr>
            <p:cNvPr id="210" name="직사각형 5"/>
            <p:cNvSpPr/>
            <p:nvPr/>
          </p:nvSpPr>
          <p:spPr>
            <a:xfrm>
              <a:off x="0" y="682031"/>
              <a:ext cx="11248571" cy="549078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1" name="직사각형 6"/>
            <p:cNvSpPr/>
            <p:nvPr/>
          </p:nvSpPr>
          <p:spPr>
            <a:xfrm>
              <a:off x="9298216" y="453303"/>
              <a:ext cx="288001" cy="36001"/>
            </a:xfrm>
            <a:prstGeom prst="rect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sp>
          <p:nvSpPr>
            <p:cNvPr id="212" name="직사각형 7"/>
            <p:cNvSpPr/>
            <p:nvPr/>
          </p:nvSpPr>
          <p:spPr>
            <a:xfrm>
              <a:off x="9900670" y="163203"/>
              <a:ext cx="288001" cy="288001"/>
            </a:xfrm>
            <a:prstGeom prst="rect">
              <a:avLst/>
            </a:prstGeom>
            <a:solidFill>
              <a:srgbClr val="DFDCD3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sp>
          <p:nvSpPr>
            <p:cNvPr id="213" name="직사각형 8"/>
            <p:cNvSpPr/>
            <p:nvPr/>
          </p:nvSpPr>
          <p:spPr>
            <a:xfrm>
              <a:off x="9851249" y="216103"/>
              <a:ext cx="288001" cy="288001"/>
            </a:xfrm>
            <a:prstGeom prst="rect">
              <a:avLst/>
            </a:prstGeom>
            <a:solidFill>
              <a:srgbClr val="DFDCD3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grpSp>
          <p:nvGrpSpPr>
            <p:cNvPr id="216" name="그룹 9"/>
            <p:cNvGrpSpPr/>
            <p:nvPr/>
          </p:nvGrpSpPr>
          <p:grpSpPr>
            <a:xfrm>
              <a:off x="10466501" y="172845"/>
              <a:ext cx="336340" cy="336341"/>
              <a:chOff x="0" y="0"/>
              <a:chExt cx="336339" cy="336339"/>
            </a:xfrm>
          </p:grpSpPr>
          <p:sp>
            <p:nvSpPr>
              <p:cNvPr id="214" name="직사각형 10"/>
              <p:cNvSpPr/>
              <p:nvPr/>
            </p:nvSpPr>
            <p:spPr>
              <a:xfrm rot="2700000">
                <a:off x="-55669" y="154181"/>
                <a:ext cx="447676" cy="27980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  <p:sp>
            <p:nvSpPr>
              <p:cNvPr id="215" name="직사각형 11"/>
              <p:cNvSpPr/>
              <p:nvPr/>
            </p:nvSpPr>
            <p:spPr>
              <a:xfrm rot="18900000">
                <a:off x="-55668" y="154179"/>
                <a:ext cx="447676" cy="27980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</p:grpSp>
      </p:grpSp>
      <p:grpSp>
        <p:nvGrpSpPr>
          <p:cNvPr id="223" name="그룹 18"/>
          <p:cNvGrpSpPr/>
          <p:nvPr/>
        </p:nvGrpSpPr>
        <p:grpSpPr>
          <a:xfrm>
            <a:off x="7920260" y="2456974"/>
            <a:ext cx="3683277" cy="2507415"/>
            <a:chOff x="0" y="0"/>
            <a:chExt cx="3683275" cy="2507414"/>
          </a:xfrm>
        </p:grpSpPr>
        <p:sp>
          <p:nvSpPr>
            <p:cNvPr id="218" name="자유형 19"/>
            <p:cNvSpPr/>
            <p:nvPr/>
          </p:nvSpPr>
          <p:spPr>
            <a:xfrm>
              <a:off x="89155" y="52843"/>
              <a:ext cx="3478149" cy="2408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347" y="144"/>
                  </a:lnTo>
                  <a:lnTo>
                    <a:pt x="9173" y="252"/>
                  </a:lnTo>
                  <a:lnTo>
                    <a:pt x="14332" y="288"/>
                  </a:lnTo>
                  <a:lnTo>
                    <a:pt x="18567" y="108"/>
                  </a:lnTo>
                  <a:lnTo>
                    <a:pt x="21563" y="36"/>
                  </a:lnTo>
                  <a:lnTo>
                    <a:pt x="21600" y="21384"/>
                  </a:lnTo>
                  <a:lnTo>
                    <a:pt x="12353" y="21456"/>
                  </a:lnTo>
                  <a:lnTo>
                    <a:pt x="9894" y="21600"/>
                  </a:lnTo>
                  <a:lnTo>
                    <a:pt x="4919" y="21564"/>
                  </a:lnTo>
                  <a:lnTo>
                    <a:pt x="18" y="21492"/>
                  </a:lnTo>
                  <a:cubicBezTo>
                    <a:pt x="142" y="14400"/>
                    <a:pt x="80" y="8282"/>
                    <a:pt x="0" y="0"/>
                  </a:cubicBezTo>
                  <a:close/>
                </a:path>
              </a:pathLst>
            </a:custGeom>
            <a:noFill/>
            <a:ln w="25400" cap="flat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219" name="자유형 20"/>
            <p:cNvSpPr/>
            <p:nvPr/>
          </p:nvSpPr>
          <p:spPr>
            <a:xfrm>
              <a:off x="3560705" y="0"/>
              <a:ext cx="16504" cy="2507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1709"/>
                    <a:pt x="10080" y="3418"/>
                    <a:pt x="12960" y="4710"/>
                  </a:cubicBezTo>
                  <a:cubicBezTo>
                    <a:pt x="15840" y="6003"/>
                    <a:pt x="15840" y="6637"/>
                    <a:pt x="17280" y="7755"/>
                  </a:cubicBezTo>
                  <a:cubicBezTo>
                    <a:pt x="18720" y="8873"/>
                    <a:pt x="21600" y="9991"/>
                    <a:pt x="21600" y="11418"/>
                  </a:cubicBezTo>
                  <a:cubicBezTo>
                    <a:pt x="21600" y="12846"/>
                    <a:pt x="18720" y="14622"/>
                    <a:pt x="17280" y="16319"/>
                  </a:cubicBezTo>
                  <a:cubicBezTo>
                    <a:pt x="15840" y="18016"/>
                    <a:pt x="14400" y="19808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220" name="자유형 21"/>
            <p:cNvSpPr/>
            <p:nvPr/>
          </p:nvSpPr>
          <p:spPr>
            <a:xfrm>
              <a:off x="0" y="55201"/>
              <a:ext cx="3683276" cy="25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22" fill="norm" stroke="1" extrusionOk="0">
                  <a:moveTo>
                    <a:pt x="0" y="0"/>
                  </a:moveTo>
                  <a:lnTo>
                    <a:pt x="7156" y="13787"/>
                  </a:lnTo>
                  <a:cubicBezTo>
                    <a:pt x="9141" y="17004"/>
                    <a:pt x="9504" y="21600"/>
                    <a:pt x="11911" y="19302"/>
                  </a:cubicBezTo>
                  <a:cubicBezTo>
                    <a:pt x="14319" y="17004"/>
                    <a:pt x="17959" y="850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221" name="자유형 22"/>
            <p:cNvSpPr/>
            <p:nvPr/>
          </p:nvSpPr>
          <p:spPr>
            <a:xfrm>
              <a:off x="25483" y="2436381"/>
              <a:ext cx="3639429" cy="24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014" fill="norm" stroke="1" extrusionOk="0">
                  <a:moveTo>
                    <a:pt x="0" y="5411"/>
                  </a:moveTo>
                  <a:lnTo>
                    <a:pt x="7156" y="19014"/>
                  </a:lnTo>
                  <a:cubicBezTo>
                    <a:pt x="8523" y="17693"/>
                    <a:pt x="10014" y="18123"/>
                    <a:pt x="11258" y="15052"/>
                  </a:cubicBezTo>
                  <a:cubicBezTo>
                    <a:pt x="12502" y="11981"/>
                    <a:pt x="13008" y="3762"/>
                    <a:pt x="14622" y="588"/>
                  </a:cubicBezTo>
                  <a:cubicBezTo>
                    <a:pt x="16237" y="-2586"/>
                    <a:pt x="20005" y="8264"/>
                    <a:pt x="21600" y="5411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222" name="자유형 23"/>
            <p:cNvSpPr/>
            <p:nvPr/>
          </p:nvSpPr>
          <p:spPr>
            <a:xfrm>
              <a:off x="79317" y="0"/>
              <a:ext cx="16503" cy="2507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1709"/>
                    <a:pt x="10080" y="3418"/>
                    <a:pt x="12960" y="4710"/>
                  </a:cubicBezTo>
                  <a:cubicBezTo>
                    <a:pt x="15840" y="6003"/>
                    <a:pt x="15840" y="6637"/>
                    <a:pt x="17280" y="7755"/>
                  </a:cubicBezTo>
                  <a:cubicBezTo>
                    <a:pt x="18720" y="8873"/>
                    <a:pt x="21600" y="9991"/>
                    <a:pt x="21600" y="11418"/>
                  </a:cubicBezTo>
                  <a:cubicBezTo>
                    <a:pt x="21600" y="12846"/>
                    <a:pt x="18720" y="14622"/>
                    <a:pt x="17280" y="16319"/>
                  </a:cubicBezTo>
                  <a:cubicBezTo>
                    <a:pt x="15840" y="18016"/>
                    <a:pt x="14400" y="19808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</p:grpSp>
      <p:sp>
        <p:nvSpPr>
          <p:cNvPr id="224" name="직사각형 24"/>
          <p:cNvSpPr txBox="1"/>
          <p:nvPr/>
        </p:nvSpPr>
        <p:spPr>
          <a:xfrm>
            <a:off x="8285603" y="5154400"/>
            <a:ext cx="2843292" cy="977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595959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다중 선택한 질병에 대한</a:t>
            </a:r>
          </a:p>
          <a:p>
            <a:pPr algn="ctr">
              <a:defRPr>
                <a:solidFill>
                  <a:srgbClr val="595959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교차분석 알고리즘</a:t>
            </a:r>
          </a:p>
          <a:p>
            <a:pPr algn="ctr">
              <a:defRPr>
                <a:solidFill>
                  <a:srgbClr val="595959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-&gt; </a:t>
            </a:r>
            <a:r>
              <a:t>최종적으로 개인 맞춤 음식</a:t>
            </a:r>
          </a:p>
        </p:txBody>
      </p:sp>
      <p:grpSp>
        <p:nvGrpSpPr>
          <p:cNvPr id="230" name="그룹 27"/>
          <p:cNvGrpSpPr/>
          <p:nvPr/>
        </p:nvGrpSpPr>
        <p:grpSpPr>
          <a:xfrm>
            <a:off x="4273189" y="2456974"/>
            <a:ext cx="3683277" cy="2507415"/>
            <a:chOff x="0" y="0"/>
            <a:chExt cx="3683275" cy="2507414"/>
          </a:xfrm>
        </p:grpSpPr>
        <p:sp>
          <p:nvSpPr>
            <p:cNvPr id="225" name="자유형 28"/>
            <p:cNvSpPr/>
            <p:nvPr/>
          </p:nvSpPr>
          <p:spPr>
            <a:xfrm>
              <a:off x="89155" y="52843"/>
              <a:ext cx="3478149" cy="2408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347" y="144"/>
                  </a:lnTo>
                  <a:lnTo>
                    <a:pt x="9173" y="252"/>
                  </a:lnTo>
                  <a:lnTo>
                    <a:pt x="14332" y="288"/>
                  </a:lnTo>
                  <a:lnTo>
                    <a:pt x="18567" y="108"/>
                  </a:lnTo>
                  <a:lnTo>
                    <a:pt x="21563" y="36"/>
                  </a:lnTo>
                  <a:lnTo>
                    <a:pt x="21600" y="21384"/>
                  </a:lnTo>
                  <a:lnTo>
                    <a:pt x="12353" y="21456"/>
                  </a:lnTo>
                  <a:lnTo>
                    <a:pt x="9894" y="21600"/>
                  </a:lnTo>
                  <a:lnTo>
                    <a:pt x="4919" y="21564"/>
                  </a:lnTo>
                  <a:lnTo>
                    <a:pt x="18" y="21492"/>
                  </a:lnTo>
                  <a:cubicBezTo>
                    <a:pt x="142" y="14400"/>
                    <a:pt x="80" y="8282"/>
                    <a:pt x="0" y="0"/>
                  </a:cubicBezTo>
                  <a:close/>
                </a:path>
              </a:pathLst>
            </a:custGeom>
            <a:noFill/>
            <a:ln w="25400" cap="flat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226" name="자유형 29"/>
            <p:cNvSpPr/>
            <p:nvPr/>
          </p:nvSpPr>
          <p:spPr>
            <a:xfrm>
              <a:off x="3560705" y="0"/>
              <a:ext cx="16504" cy="2507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1709"/>
                    <a:pt x="10080" y="3418"/>
                    <a:pt x="12960" y="4710"/>
                  </a:cubicBezTo>
                  <a:cubicBezTo>
                    <a:pt x="15840" y="6003"/>
                    <a:pt x="15840" y="6637"/>
                    <a:pt x="17280" y="7755"/>
                  </a:cubicBezTo>
                  <a:cubicBezTo>
                    <a:pt x="18720" y="8873"/>
                    <a:pt x="21600" y="9991"/>
                    <a:pt x="21600" y="11418"/>
                  </a:cubicBezTo>
                  <a:cubicBezTo>
                    <a:pt x="21600" y="12846"/>
                    <a:pt x="18720" y="14622"/>
                    <a:pt x="17280" y="16319"/>
                  </a:cubicBezTo>
                  <a:cubicBezTo>
                    <a:pt x="15840" y="18016"/>
                    <a:pt x="14400" y="19808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227" name="자유형 30"/>
            <p:cNvSpPr/>
            <p:nvPr/>
          </p:nvSpPr>
          <p:spPr>
            <a:xfrm>
              <a:off x="0" y="55201"/>
              <a:ext cx="3683276" cy="25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22" fill="norm" stroke="1" extrusionOk="0">
                  <a:moveTo>
                    <a:pt x="0" y="0"/>
                  </a:moveTo>
                  <a:lnTo>
                    <a:pt x="7156" y="13787"/>
                  </a:lnTo>
                  <a:cubicBezTo>
                    <a:pt x="9141" y="17004"/>
                    <a:pt x="9504" y="21600"/>
                    <a:pt x="11911" y="19302"/>
                  </a:cubicBezTo>
                  <a:cubicBezTo>
                    <a:pt x="14319" y="17004"/>
                    <a:pt x="17959" y="850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228" name="자유형 31"/>
            <p:cNvSpPr/>
            <p:nvPr/>
          </p:nvSpPr>
          <p:spPr>
            <a:xfrm>
              <a:off x="25483" y="2436381"/>
              <a:ext cx="3639429" cy="24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014" fill="norm" stroke="1" extrusionOk="0">
                  <a:moveTo>
                    <a:pt x="0" y="5411"/>
                  </a:moveTo>
                  <a:lnTo>
                    <a:pt x="7156" y="19014"/>
                  </a:lnTo>
                  <a:cubicBezTo>
                    <a:pt x="8523" y="17693"/>
                    <a:pt x="10014" y="18123"/>
                    <a:pt x="11258" y="15052"/>
                  </a:cubicBezTo>
                  <a:cubicBezTo>
                    <a:pt x="12502" y="11981"/>
                    <a:pt x="13008" y="3762"/>
                    <a:pt x="14622" y="588"/>
                  </a:cubicBezTo>
                  <a:cubicBezTo>
                    <a:pt x="16237" y="-2586"/>
                    <a:pt x="20005" y="8264"/>
                    <a:pt x="21600" y="5411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229" name="자유형 32"/>
            <p:cNvSpPr/>
            <p:nvPr/>
          </p:nvSpPr>
          <p:spPr>
            <a:xfrm>
              <a:off x="79317" y="0"/>
              <a:ext cx="16503" cy="2507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1709"/>
                    <a:pt x="10080" y="3418"/>
                    <a:pt x="12960" y="4710"/>
                  </a:cubicBezTo>
                  <a:cubicBezTo>
                    <a:pt x="15840" y="6003"/>
                    <a:pt x="15840" y="6637"/>
                    <a:pt x="17280" y="7755"/>
                  </a:cubicBezTo>
                  <a:cubicBezTo>
                    <a:pt x="18720" y="8873"/>
                    <a:pt x="21600" y="9991"/>
                    <a:pt x="21600" y="11418"/>
                  </a:cubicBezTo>
                  <a:cubicBezTo>
                    <a:pt x="21600" y="12846"/>
                    <a:pt x="18720" y="14622"/>
                    <a:pt x="17280" y="16319"/>
                  </a:cubicBezTo>
                  <a:cubicBezTo>
                    <a:pt x="15840" y="18016"/>
                    <a:pt x="14400" y="19808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</p:grpSp>
      <p:sp>
        <p:nvSpPr>
          <p:cNvPr id="231" name="직사각형 33"/>
          <p:cNvSpPr txBox="1"/>
          <p:nvPr/>
        </p:nvSpPr>
        <p:spPr>
          <a:xfrm>
            <a:off x="4638531" y="5154400"/>
            <a:ext cx="2843293" cy="977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595959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선택한 질병에 해당하는</a:t>
            </a:r>
          </a:p>
          <a:p>
            <a:pPr algn="ctr">
              <a:defRPr>
                <a:solidFill>
                  <a:srgbClr val="595959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좋은 음식 </a:t>
            </a:r>
            <a:r>
              <a:t>&amp; </a:t>
            </a:r>
            <a:r>
              <a:t>나쁜음식</a:t>
            </a:r>
          </a:p>
          <a:p>
            <a:pPr algn="ctr">
              <a:defRPr>
                <a:solidFill>
                  <a:srgbClr val="595959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정보 제공</a:t>
            </a:r>
          </a:p>
        </p:txBody>
      </p:sp>
      <p:grpSp>
        <p:nvGrpSpPr>
          <p:cNvPr id="237" name="그룹 35"/>
          <p:cNvGrpSpPr/>
          <p:nvPr/>
        </p:nvGrpSpPr>
        <p:grpSpPr>
          <a:xfrm>
            <a:off x="649939" y="2456974"/>
            <a:ext cx="3683277" cy="2507415"/>
            <a:chOff x="0" y="0"/>
            <a:chExt cx="3683275" cy="2507414"/>
          </a:xfrm>
        </p:grpSpPr>
        <p:sp>
          <p:nvSpPr>
            <p:cNvPr id="232" name="자유형 36"/>
            <p:cNvSpPr/>
            <p:nvPr/>
          </p:nvSpPr>
          <p:spPr>
            <a:xfrm>
              <a:off x="89155" y="52843"/>
              <a:ext cx="3478149" cy="2408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347" y="144"/>
                  </a:lnTo>
                  <a:lnTo>
                    <a:pt x="9173" y="252"/>
                  </a:lnTo>
                  <a:lnTo>
                    <a:pt x="14332" y="288"/>
                  </a:lnTo>
                  <a:lnTo>
                    <a:pt x="18567" y="108"/>
                  </a:lnTo>
                  <a:lnTo>
                    <a:pt x="21563" y="36"/>
                  </a:lnTo>
                  <a:lnTo>
                    <a:pt x="21600" y="21384"/>
                  </a:lnTo>
                  <a:lnTo>
                    <a:pt x="12353" y="21456"/>
                  </a:lnTo>
                  <a:lnTo>
                    <a:pt x="9894" y="21600"/>
                  </a:lnTo>
                  <a:lnTo>
                    <a:pt x="4919" y="21564"/>
                  </a:lnTo>
                  <a:lnTo>
                    <a:pt x="18" y="21492"/>
                  </a:lnTo>
                  <a:cubicBezTo>
                    <a:pt x="142" y="14400"/>
                    <a:pt x="80" y="8282"/>
                    <a:pt x="0" y="0"/>
                  </a:cubicBezTo>
                  <a:close/>
                </a:path>
              </a:pathLst>
            </a:custGeom>
            <a:noFill/>
            <a:ln w="25400" cap="flat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233" name="자유형 37"/>
            <p:cNvSpPr/>
            <p:nvPr/>
          </p:nvSpPr>
          <p:spPr>
            <a:xfrm>
              <a:off x="3560705" y="0"/>
              <a:ext cx="16504" cy="2507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1709"/>
                    <a:pt x="10080" y="3418"/>
                    <a:pt x="12960" y="4710"/>
                  </a:cubicBezTo>
                  <a:cubicBezTo>
                    <a:pt x="15840" y="6003"/>
                    <a:pt x="15840" y="6637"/>
                    <a:pt x="17280" y="7755"/>
                  </a:cubicBezTo>
                  <a:cubicBezTo>
                    <a:pt x="18720" y="8873"/>
                    <a:pt x="21600" y="9991"/>
                    <a:pt x="21600" y="11418"/>
                  </a:cubicBezTo>
                  <a:cubicBezTo>
                    <a:pt x="21600" y="12846"/>
                    <a:pt x="18720" y="14622"/>
                    <a:pt x="17280" y="16319"/>
                  </a:cubicBezTo>
                  <a:cubicBezTo>
                    <a:pt x="15840" y="18016"/>
                    <a:pt x="14400" y="19808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234" name="자유형 38"/>
            <p:cNvSpPr/>
            <p:nvPr/>
          </p:nvSpPr>
          <p:spPr>
            <a:xfrm>
              <a:off x="0" y="55201"/>
              <a:ext cx="3683276" cy="25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22" fill="norm" stroke="1" extrusionOk="0">
                  <a:moveTo>
                    <a:pt x="0" y="0"/>
                  </a:moveTo>
                  <a:lnTo>
                    <a:pt x="7156" y="13787"/>
                  </a:lnTo>
                  <a:cubicBezTo>
                    <a:pt x="9141" y="17004"/>
                    <a:pt x="9504" y="21600"/>
                    <a:pt x="11911" y="19302"/>
                  </a:cubicBezTo>
                  <a:cubicBezTo>
                    <a:pt x="14319" y="17004"/>
                    <a:pt x="17959" y="850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235" name="자유형 39"/>
            <p:cNvSpPr/>
            <p:nvPr/>
          </p:nvSpPr>
          <p:spPr>
            <a:xfrm>
              <a:off x="25483" y="2436381"/>
              <a:ext cx="3639429" cy="24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014" fill="norm" stroke="1" extrusionOk="0">
                  <a:moveTo>
                    <a:pt x="0" y="5411"/>
                  </a:moveTo>
                  <a:lnTo>
                    <a:pt x="7156" y="19014"/>
                  </a:lnTo>
                  <a:cubicBezTo>
                    <a:pt x="8523" y="17693"/>
                    <a:pt x="10014" y="18123"/>
                    <a:pt x="11258" y="15052"/>
                  </a:cubicBezTo>
                  <a:cubicBezTo>
                    <a:pt x="12502" y="11981"/>
                    <a:pt x="13008" y="3762"/>
                    <a:pt x="14622" y="588"/>
                  </a:cubicBezTo>
                  <a:cubicBezTo>
                    <a:pt x="16237" y="-2586"/>
                    <a:pt x="20005" y="8264"/>
                    <a:pt x="21600" y="5411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236" name="자유형 40"/>
            <p:cNvSpPr/>
            <p:nvPr/>
          </p:nvSpPr>
          <p:spPr>
            <a:xfrm>
              <a:off x="79317" y="0"/>
              <a:ext cx="16503" cy="2507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1709"/>
                    <a:pt x="10080" y="3418"/>
                    <a:pt x="12960" y="4710"/>
                  </a:cubicBezTo>
                  <a:cubicBezTo>
                    <a:pt x="15840" y="6003"/>
                    <a:pt x="15840" y="6637"/>
                    <a:pt x="17280" y="7755"/>
                  </a:cubicBezTo>
                  <a:cubicBezTo>
                    <a:pt x="18720" y="8873"/>
                    <a:pt x="21600" y="9991"/>
                    <a:pt x="21600" y="11418"/>
                  </a:cubicBezTo>
                  <a:cubicBezTo>
                    <a:pt x="21600" y="12846"/>
                    <a:pt x="18720" y="14622"/>
                    <a:pt x="17280" y="16319"/>
                  </a:cubicBezTo>
                  <a:cubicBezTo>
                    <a:pt x="15840" y="18016"/>
                    <a:pt x="14400" y="19808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</p:grpSp>
      <p:sp>
        <p:nvSpPr>
          <p:cNvPr id="238" name="직사각형 41"/>
          <p:cNvSpPr txBox="1"/>
          <p:nvPr/>
        </p:nvSpPr>
        <p:spPr>
          <a:xfrm>
            <a:off x="1015281" y="5154400"/>
            <a:ext cx="2843293" cy="94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595959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고객이 자신의 질병을 선택하면</a:t>
            </a:r>
          </a:p>
          <a:p>
            <a:pPr algn="ctr">
              <a:defRPr>
                <a:solidFill>
                  <a:srgbClr val="595959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(</a:t>
            </a:r>
            <a:r>
              <a:t>다중 선택 기능</a:t>
            </a:r>
            <a:r>
              <a:t>)</a:t>
            </a:r>
          </a:p>
        </p:txBody>
      </p:sp>
      <p:pic>
        <p:nvPicPr>
          <p:cNvPr id="239" name="_x438040680" descr="_x438040680"/>
          <p:cNvPicPr>
            <a:picLocks noChangeAspect="1"/>
          </p:cNvPicPr>
          <p:nvPr/>
        </p:nvPicPr>
        <p:blipFill>
          <a:blip r:embed="rId3">
            <a:extLst/>
          </a:blip>
          <a:srcRect l="4005" t="0" r="7543" b="0"/>
          <a:stretch>
            <a:fillRect/>
          </a:stretch>
        </p:blipFill>
        <p:spPr>
          <a:xfrm>
            <a:off x="863599" y="2582268"/>
            <a:ext cx="3187702" cy="223996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2" name="직사각형 44"/>
          <p:cNvGrpSpPr/>
          <p:nvPr/>
        </p:nvGrpSpPr>
        <p:grpSpPr>
          <a:xfrm>
            <a:off x="1601972" y="1450398"/>
            <a:ext cx="3887878" cy="542676"/>
            <a:chOff x="0" y="0"/>
            <a:chExt cx="3887877" cy="542675"/>
          </a:xfrm>
        </p:grpSpPr>
        <p:sp>
          <p:nvSpPr>
            <p:cNvPr id="240" name="직사각형"/>
            <p:cNvSpPr/>
            <p:nvPr/>
          </p:nvSpPr>
          <p:spPr>
            <a:xfrm>
              <a:off x="-1" y="0"/>
              <a:ext cx="3887879" cy="542676"/>
            </a:xfrm>
            <a:prstGeom prst="rect">
              <a:avLst/>
            </a:prstGeom>
            <a:solidFill>
              <a:srgbClr val="312F4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14300" dist="12700" dir="5400000">
                <a:srgbClr val="00000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241" name="58세대를 위한 교차분석 알고리즘"/>
            <p:cNvSpPr txBox="1"/>
            <p:nvPr/>
          </p:nvSpPr>
          <p:spPr>
            <a:xfrm>
              <a:off x="45719" y="64325"/>
              <a:ext cx="3796438" cy="414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58</a:t>
              </a:r>
              <a:r>
                <a:t>세대를 위한 교차분석 알고리즘</a:t>
              </a:r>
            </a:p>
          </p:txBody>
        </p:sp>
      </p:grpSp>
      <p:sp>
        <p:nvSpPr>
          <p:cNvPr id="243" name="TextBox 2"/>
          <p:cNvSpPr txBox="1"/>
          <p:nvPr/>
        </p:nvSpPr>
        <p:spPr>
          <a:xfrm>
            <a:off x="6856328" y="1396837"/>
            <a:ext cx="3947162" cy="94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다중 선택 질병에 대한 교차분석 알고리즘으로</a:t>
            </a:r>
          </a:p>
          <a:p>
            <a:pPr algn="ctr">
              <a:defRPr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개인 맞춤형 건강 음식 추천</a:t>
            </a:r>
          </a:p>
        </p:txBody>
      </p:sp>
      <p:sp>
        <p:nvSpPr>
          <p:cNvPr id="244" name="오른쪽 화살표 3"/>
          <p:cNvSpPr/>
          <p:nvPr/>
        </p:nvSpPr>
        <p:spPr>
          <a:xfrm>
            <a:off x="5777541" y="1506768"/>
            <a:ext cx="885076" cy="484726"/>
          </a:xfrm>
          <a:prstGeom prst="rightArrow">
            <a:avLst>
              <a:gd name="adj1" fmla="val 50000"/>
              <a:gd name="adj2" fmla="val 85178"/>
            </a:avLst>
          </a:prstGeom>
          <a:solidFill>
            <a:srgbClr val="89C9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45" name="그림 46" descr="그림 46"/>
          <p:cNvPicPr>
            <a:picLocks noChangeAspect="1"/>
          </p:cNvPicPr>
          <p:nvPr/>
        </p:nvPicPr>
        <p:blipFill>
          <a:blip r:embed="rId4">
            <a:extLst/>
          </a:blip>
          <a:srcRect l="6791" t="0" r="5190" b="0"/>
          <a:stretch>
            <a:fillRect/>
          </a:stretch>
        </p:blipFill>
        <p:spPr>
          <a:xfrm>
            <a:off x="4495799" y="2572067"/>
            <a:ext cx="3200401" cy="22772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그림 47" descr="그림 4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69915" y="2587280"/>
            <a:ext cx="3298572" cy="21936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cover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12F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그룹 149"/>
          <p:cNvGrpSpPr/>
          <p:nvPr/>
        </p:nvGrpSpPr>
        <p:grpSpPr>
          <a:xfrm>
            <a:off x="471714" y="296166"/>
            <a:ext cx="11248571" cy="6172812"/>
            <a:chOff x="0" y="0"/>
            <a:chExt cx="11248570" cy="6172811"/>
          </a:xfrm>
        </p:grpSpPr>
        <p:grpSp>
          <p:nvGrpSpPr>
            <p:cNvPr id="252" name="직사각형 4"/>
            <p:cNvGrpSpPr/>
            <p:nvPr/>
          </p:nvGrpSpPr>
          <p:grpSpPr>
            <a:xfrm>
              <a:off x="0" y="-1"/>
              <a:ext cx="11248571" cy="682033"/>
              <a:chOff x="0" y="0"/>
              <a:chExt cx="11248570" cy="682032"/>
            </a:xfrm>
          </p:grpSpPr>
          <p:sp>
            <p:nvSpPr>
              <p:cNvPr id="250" name="직사각형"/>
              <p:cNvSpPr/>
              <p:nvPr/>
            </p:nvSpPr>
            <p:spPr>
              <a:xfrm>
                <a:off x="0" y="-1"/>
                <a:ext cx="11248572" cy="682034"/>
              </a:xfrm>
              <a:prstGeom prst="rect">
                <a:avLst/>
              </a:prstGeom>
              <a:solidFill>
                <a:srgbClr val="89C937"/>
              </a:solidFill>
              <a:ln w="19050" cap="flat">
                <a:solidFill>
                  <a:srgbClr val="40404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  <p:sp>
            <p:nvSpPr>
              <p:cNvPr id="251" name="개발 서비스의 기능 및 특징"/>
              <p:cNvSpPr txBox="1"/>
              <p:nvPr/>
            </p:nvSpPr>
            <p:spPr>
              <a:xfrm>
                <a:off x="55245" y="66946"/>
                <a:ext cx="11138082" cy="54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lvl="1"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  <a:r>
                  <a:t>개발 서비스의 기능 및 특징</a:t>
                </a:r>
              </a:p>
            </p:txBody>
          </p:sp>
        </p:grpSp>
        <p:sp>
          <p:nvSpPr>
            <p:cNvPr id="253" name="직사각형 5"/>
            <p:cNvSpPr/>
            <p:nvPr/>
          </p:nvSpPr>
          <p:spPr>
            <a:xfrm>
              <a:off x="0" y="682031"/>
              <a:ext cx="11248571" cy="549078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4" name="직사각형 6"/>
            <p:cNvSpPr/>
            <p:nvPr/>
          </p:nvSpPr>
          <p:spPr>
            <a:xfrm>
              <a:off x="9298216" y="453303"/>
              <a:ext cx="288001" cy="36001"/>
            </a:xfrm>
            <a:prstGeom prst="rect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sp>
          <p:nvSpPr>
            <p:cNvPr id="255" name="직사각형 7"/>
            <p:cNvSpPr/>
            <p:nvPr/>
          </p:nvSpPr>
          <p:spPr>
            <a:xfrm>
              <a:off x="9900670" y="163203"/>
              <a:ext cx="288001" cy="288001"/>
            </a:xfrm>
            <a:prstGeom prst="rect">
              <a:avLst/>
            </a:prstGeom>
            <a:solidFill>
              <a:srgbClr val="DFDCD3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sp>
          <p:nvSpPr>
            <p:cNvPr id="256" name="직사각형 8"/>
            <p:cNvSpPr/>
            <p:nvPr/>
          </p:nvSpPr>
          <p:spPr>
            <a:xfrm>
              <a:off x="9851249" y="216103"/>
              <a:ext cx="288001" cy="288001"/>
            </a:xfrm>
            <a:prstGeom prst="rect">
              <a:avLst/>
            </a:prstGeom>
            <a:solidFill>
              <a:srgbClr val="DFDCD3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grpSp>
          <p:nvGrpSpPr>
            <p:cNvPr id="259" name="그룹 9"/>
            <p:cNvGrpSpPr/>
            <p:nvPr/>
          </p:nvGrpSpPr>
          <p:grpSpPr>
            <a:xfrm>
              <a:off x="10466501" y="172845"/>
              <a:ext cx="336340" cy="336341"/>
              <a:chOff x="0" y="0"/>
              <a:chExt cx="336339" cy="336339"/>
            </a:xfrm>
          </p:grpSpPr>
          <p:sp>
            <p:nvSpPr>
              <p:cNvPr id="257" name="직사각형 10"/>
              <p:cNvSpPr/>
              <p:nvPr/>
            </p:nvSpPr>
            <p:spPr>
              <a:xfrm rot="2700000">
                <a:off x="-55669" y="154181"/>
                <a:ext cx="447676" cy="27980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  <p:sp>
            <p:nvSpPr>
              <p:cNvPr id="258" name="직사각형 11"/>
              <p:cNvSpPr/>
              <p:nvPr/>
            </p:nvSpPr>
            <p:spPr>
              <a:xfrm rot="18900000">
                <a:off x="-55668" y="154179"/>
                <a:ext cx="447676" cy="27980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</p:grpSp>
      </p:grpSp>
      <p:grpSp>
        <p:nvGrpSpPr>
          <p:cNvPr id="266" name="그룹 18"/>
          <p:cNvGrpSpPr/>
          <p:nvPr/>
        </p:nvGrpSpPr>
        <p:grpSpPr>
          <a:xfrm>
            <a:off x="7920260" y="2456974"/>
            <a:ext cx="3683277" cy="2507415"/>
            <a:chOff x="0" y="0"/>
            <a:chExt cx="3683275" cy="2507414"/>
          </a:xfrm>
        </p:grpSpPr>
        <p:sp>
          <p:nvSpPr>
            <p:cNvPr id="261" name="자유형 19"/>
            <p:cNvSpPr/>
            <p:nvPr/>
          </p:nvSpPr>
          <p:spPr>
            <a:xfrm>
              <a:off x="89155" y="52843"/>
              <a:ext cx="3478149" cy="2408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347" y="144"/>
                  </a:lnTo>
                  <a:lnTo>
                    <a:pt x="9173" y="252"/>
                  </a:lnTo>
                  <a:lnTo>
                    <a:pt x="14332" y="288"/>
                  </a:lnTo>
                  <a:lnTo>
                    <a:pt x="18567" y="108"/>
                  </a:lnTo>
                  <a:lnTo>
                    <a:pt x="21563" y="36"/>
                  </a:lnTo>
                  <a:lnTo>
                    <a:pt x="21600" y="21384"/>
                  </a:lnTo>
                  <a:lnTo>
                    <a:pt x="12353" y="21456"/>
                  </a:lnTo>
                  <a:lnTo>
                    <a:pt x="9894" y="21600"/>
                  </a:lnTo>
                  <a:lnTo>
                    <a:pt x="4919" y="21564"/>
                  </a:lnTo>
                  <a:lnTo>
                    <a:pt x="18" y="21492"/>
                  </a:lnTo>
                  <a:cubicBezTo>
                    <a:pt x="142" y="14400"/>
                    <a:pt x="80" y="8282"/>
                    <a:pt x="0" y="0"/>
                  </a:cubicBezTo>
                  <a:close/>
                </a:path>
              </a:pathLst>
            </a:custGeom>
            <a:noFill/>
            <a:ln w="25400" cap="flat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262" name="자유형 20"/>
            <p:cNvSpPr/>
            <p:nvPr/>
          </p:nvSpPr>
          <p:spPr>
            <a:xfrm>
              <a:off x="3560705" y="0"/>
              <a:ext cx="16504" cy="2507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1709"/>
                    <a:pt x="10080" y="3418"/>
                    <a:pt x="12960" y="4710"/>
                  </a:cubicBezTo>
                  <a:cubicBezTo>
                    <a:pt x="15840" y="6003"/>
                    <a:pt x="15840" y="6637"/>
                    <a:pt x="17280" y="7755"/>
                  </a:cubicBezTo>
                  <a:cubicBezTo>
                    <a:pt x="18720" y="8873"/>
                    <a:pt x="21600" y="9991"/>
                    <a:pt x="21600" y="11418"/>
                  </a:cubicBezTo>
                  <a:cubicBezTo>
                    <a:pt x="21600" y="12846"/>
                    <a:pt x="18720" y="14622"/>
                    <a:pt x="17280" y="16319"/>
                  </a:cubicBezTo>
                  <a:cubicBezTo>
                    <a:pt x="15840" y="18016"/>
                    <a:pt x="14400" y="19808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263" name="자유형 21"/>
            <p:cNvSpPr/>
            <p:nvPr/>
          </p:nvSpPr>
          <p:spPr>
            <a:xfrm>
              <a:off x="0" y="55201"/>
              <a:ext cx="3683276" cy="25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22" fill="norm" stroke="1" extrusionOk="0">
                  <a:moveTo>
                    <a:pt x="0" y="0"/>
                  </a:moveTo>
                  <a:lnTo>
                    <a:pt x="7156" y="13787"/>
                  </a:lnTo>
                  <a:cubicBezTo>
                    <a:pt x="9141" y="17004"/>
                    <a:pt x="9504" y="21600"/>
                    <a:pt x="11911" y="19302"/>
                  </a:cubicBezTo>
                  <a:cubicBezTo>
                    <a:pt x="14319" y="17004"/>
                    <a:pt x="17959" y="850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264" name="자유형 22"/>
            <p:cNvSpPr/>
            <p:nvPr/>
          </p:nvSpPr>
          <p:spPr>
            <a:xfrm>
              <a:off x="25483" y="2436381"/>
              <a:ext cx="3639429" cy="24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014" fill="norm" stroke="1" extrusionOk="0">
                  <a:moveTo>
                    <a:pt x="0" y="5411"/>
                  </a:moveTo>
                  <a:lnTo>
                    <a:pt x="7156" y="19014"/>
                  </a:lnTo>
                  <a:cubicBezTo>
                    <a:pt x="8523" y="17693"/>
                    <a:pt x="10014" y="18123"/>
                    <a:pt x="11258" y="15052"/>
                  </a:cubicBezTo>
                  <a:cubicBezTo>
                    <a:pt x="12502" y="11981"/>
                    <a:pt x="13008" y="3762"/>
                    <a:pt x="14622" y="588"/>
                  </a:cubicBezTo>
                  <a:cubicBezTo>
                    <a:pt x="16237" y="-2586"/>
                    <a:pt x="20005" y="8264"/>
                    <a:pt x="21600" y="5411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265" name="자유형 23"/>
            <p:cNvSpPr/>
            <p:nvPr/>
          </p:nvSpPr>
          <p:spPr>
            <a:xfrm>
              <a:off x="79317" y="0"/>
              <a:ext cx="16503" cy="2507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1709"/>
                    <a:pt x="10080" y="3418"/>
                    <a:pt x="12960" y="4710"/>
                  </a:cubicBezTo>
                  <a:cubicBezTo>
                    <a:pt x="15840" y="6003"/>
                    <a:pt x="15840" y="6637"/>
                    <a:pt x="17280" y="7755"/>
                  </a:cubicBezTo>
                  <a:cubicBezTo>
                    <a:pt x="18720" y="8873"/>
                    <a:pt x="21600" y="9991"/>
                    <a:pt x="21600" y="11418"/>
                  </a:cubicBezTo>
                  <a:cubicBezTo>
                    <a:pt x="21600" y="12846"/>
                    <a:pt x="18720" y="14622"/>
                    <a:pt x="17280" y="16319"/>
                  </a:cubicBezTo>
                  <a:cubicBezTo>
                    <a:pt x="15840" y="18016"/>
                    <a:pt x="14400" y="19808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</p:grpSp>
      <p:sp>
        <p:nvSpPr>
          <p:cNvPr id="267" name="직사각형 24"/>
          <p:cNvSpPr txBox="1"/>
          <p:nvPr/>
        </p:nvSpPr>
        <p:spPr>
          <a:xfrm>
            <a:off x="8285603" y="5154400"/>
            <a:ext cx="2843292" cy="977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595959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다중 선택한 질병에 대한</a:t>
            </a:r>
          </a:p>
          <a:p>
            <a:pPr algn="ctr">
              <a:defRPr>
                <a:solidFill>
                  <a:srgbClr val="595959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교차분석 알고리즘</a:t>
            </a:r>
          </a:p>
          <a:p>
            <a:pPr algn="ctr">
              <a:defRPr>
                <a:solidFill>
                  <a:srgbClr val="595959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-&gt; </a:t>
            </a:r>
            <a:r>
              <a:t>최종적으로 개인 맞춤 음식</a:t>
            </a:r>
          </a:p>
        </p:txBody>
      </p:sp>
      <p:grpSp>
        <p:nvGrpSpPr>
          <p:cNvPr id="273" name="그룹 27"/>
          <p:cNvGrpSpPr/>
          <p:nvPr/>
        </p:nvGrpSpPr>
        <p:grpSpPr>
          <a:xfrm>
            <a:off x="4273189" y="2456974"/>
            <a:ext cx="3683277" cy="2507415"/>
            <a:chOff x="0" y="0"/>
            <a:chExt cx="3683275" cy="2507414"/>
          </a:xfrm>
        </p:grpSpPr>
        <p:sp>
          <p:nvSpPr>
            <p:cNvPr id="268" name="자유형 28"/>
            <p:cNvSpPr/>
            <p:nvPr/>
          </p:nvSpPr>
          <p:spPr>
            <a:xfrm>
              <a:off x="89155" y="52843"/>
              <a:ext cx="3478149" cy="2408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347" y="144"/>
                  </a:lnTo>
                  <a:lnTo>
                    <a:pt x="9173" y="252"/>
                  </a:lnTo>
                  <a:lnTo>
                    <a:pt x="14332" y="288"/>
                  </a:lnTo>
                  <a:lnTo>
                    <a:pt x="18567" y="108"/>
                  </a:lnTo>
                  <a:lnTo>
                    <a:pt x="21563" y="36"/>
                  </a:lnTo>
                  <a:lnTo>
                    <a:pt x="21600" y="21384"/>
                  </a:lnTo>
                  <a:lnTo>
                    <a:pt x="12353" y="21456"/>
                  </a:lnTo>
                  <a:lnTo>
                    <a:pt x="9894" y="21600"/>
                  </a:lnTo>
                  <a:lnTo>
                    <a:pt x="4919" y="21564"/>
                  </a:lnTo>
                  <a:lnTo>
                    <a:pt x="18" y="21492"/>
                  </a:lnTo>
                  <a:cubicBezTo>
                    <a:pt x="142" y="14400"/>
                    <a:pt x="80" y="8282"/>
                    <a:pt x="0" y="0"/>
                  </a:cubicBezTo>
                  <a:close/>
                </a:path>
              </a:pathLst>
            </a:custGeom>
            <a:noFill/>
            <a:ln w="25400" cap="flat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269" name="자유형 29"/>
            <p:cNvSpPr/>
            <p:nvPr/>
          </p:nvSpPr>
          <p:spPr>
            <a:xfrm>
              <a:off x="3560705" y="0"/>
              <a:ext cx="16504" cy="2507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1709"/>
                    <a:pt x="10080" y="3418"/>
                    <a:pt x="12960" y="4710"/>
                  </a:cubicBezTo>
                  <a:cubicBezTo>
                    <a:pt x="15840" y="6003"/>
                    <a:pt x="15840" y="6637"/>
                    <a:pt x="17280" y="7755"/>
                  </a:cubicBezTo>
                  <a:cubicBezTo>
                    <a:pt x="18720" y="8873"/>
                    <a:pt x="21600" y="9991"/>
                    <a:pt x="21600" y="11418"/>
                  </a:cubicBezTo>
                  <a:cubicBezTo>
                    <a:pt x="21600" y="12846"/>
                    <a:pt x="18720" y="14622"/>
                    <a:pt x="17280" y="16319"/>
                  </a:cubicBezTo>
                  <a:cubicBezTo>
                    <a:pt x="15840" y="18016"/>
                    <a:pt x="14400" y="19808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270" name="자유형 30"/>
            <p:cNvSpPr/>
            <p:nvPr/>
          </p:nvSpPr>
          <p:spPr>
            <a:xfrm>
              <a:off x="0" y="55201"/>
              <a:ext cx="3683276" cy="25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22" fill="norm" stroke="1" extrusionOk="0">
                  <a:moveTo>
                    <a:pt x="0" y="0"/>
                  </a:moveTo>
                  <a:lnTo>
                    <a:pt x="7156" y="13787"/>
                  </a:lnTo>
                  <a:cubicBezTo>
                    <a:pt x="9141" y="17004"/>
                    <a:pt x="9504" y="21600"/>
                    <a:pt x="11911" y="19302"/>
                  </a:cubicBezTo>
                  <a:cubicBezTo>
                    <a:pt x="14319" y="17004"/>
                    <a:pt x="17959" y="850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271" name="자유형 31"/>
            <p:cNvSpPr/>
            <p:nvPr/>
          </p:nvSpPr>
          <p:spPr>
            <a:xfrm>
              <a:off x="25483" y="2436381"/>
              <a:ext cx="3639429" cy="24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014" fill="norm" stroke="1" extrusionOk="0">
                  <a:moveTo>
                    <a:pt x="0" y="5411"/>
                  </a:moveTo>
                  <a:lnTo>
                    <a:pt x="7156" y="19014"/>
                  </a:lnTo>
                  <a:cubicBezTo>
                    <a:pt x="8523" y="17693"/>
                    <a:pt x="10014" y="18123"/>
                    <a:pt x="11258" y="15052"/>
                  </a:cubicBezTo>
                  <a:cubicBezTo>
                    <a:pt x="12502" y="11981"/>
                    <a:pt x="13008" y="3762"/>
                    <a:pt x="14622" y="588"/>
                  </a:cubicBezTo>
                  <a:cubicBezTo>
                    <a:pt x="16237" y="-2586"/>
                    <a:pt x="20005" y="8264"/>
                    <a:pt x="21600" y="5411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272" name="자유형 32"/>
            <p:cNvSpPr/>
            <p:nvPr/>
          </p:nvSpPr>
          <p:spPr>
            <a:xfrm>
              <a:off x="79317" y="0"/>
              <a:ext cx="16503" cy="2507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1709"/>
                    <a:pt x="10080" y="3418"/>
                    <a:pt x="12960" y="4710"/>
                  </a:cubicBezTo>
                  <a:cubicBezTo>
                    <a:pt x="15840" y="6003"/>
                    <a:pt x="15840" y="6637"/>
                    <a:pt x="17280" y="7755"/>
                  </a:cubicBezTo>
                  <a:cubicBezTo>
                    <a:pt x="18720" y="8873"/>
                    <a:pt x="21600" y="9991"/>
                    <a:pt x="21600" y="11418"/>
                  </a:cubicBezTo>
                  <a:cubicBezTo>
                    <a:pt x="21600" y="12846"/>
                    <a:pt x="18720" y="14622"/>
                    <a:pt x="17280" y="16319"/>
                  </a:cubicBezTo>
                  <a:cubicBezTo>
                    <a:pt x="15840" y="18016"/>
                    <a:pt x="14400" y="19808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</p:grpSp>
      <p:sp>
        <p:nvSpPr>
          <p:cNvPr id="274" name="직사각형 33"/>
          <p:cNvSpPr txBox="1"/>
          <p:nvPr/>
        </p:nvSpPr>
        <p:spPr>
          <a:xfrm>
            <a:off x="4638531" y="5154400"/>
            <a:ext cx="2843293" cy="977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595959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선택한 질병에 해당하는</a:t>
            </a:r>
          </a:p>
          <a:p>
            <a:pPr algn="ctr">
              <a:defRPr>
                <a:solidFill>
                  <a:srgbClr val="595959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좋은 음식 </a:t>
            </a:r>
            <a:r>
              <a:t>&amp; </a:t>
            </a:r>
            <a:r>
              <a:t>나쁜음식</a:t>
            </a:r>
          </a:p>
          <a:p>
            <a:pPr algn="ctr">
              <a:defRPr>
                <a:solidFill>
                  <a:srgbClr val="595959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정보 제공</a:t>
            </a:r>
          </a:p>
        </p:txBody>
      </p:sp>
      <p:grpSp>
        <p:nvGrpSpPr>
          <p:cNvPr id="280" name="그룹 35"/>
          <p:cNvGrpSpPr/>
          <p:nvPr/>
        </p:nvGrpSpPr>
        <p:grpSpPr>
          <a:xfrm>
            <a:off x="649939" y="2456974"/>
            <a:ext cx="3683277" cy="2507415"/>
            <a:chOff x="0" y="0"/>
            <a:chExt cx="3683275" cy="2507414"/>
          </a:xfrm>
        </p:grpSpPr>
        <p:sp>
          <p:nvSpPr>
            <p:cNvPr id="275" name="자유형 36"/>
            <p:cNvSpPr/>
            <p:nvPr/>
          </p:nvSpPr>
          <p:spPr>
            <a:xfrm>
              <a:off x="89155" y="52843"/>
              <a:ext cx="3478149" cy="2408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347" y="144"/>
                  </a:lnTo>
                  <a:lnTo>
                    <a:pt x="9173" y="252"/>
                  </a:lnTo>
                  <a:lnTo>
                    <a:pt x="14332" y="288"/>
                  </a:lnTo>
                  <a:lnTo>
                    <a:pt x="18567" y="108"/>
                  </a:lnTo>
                  <a:lnTo>
                    <a:pt x="21563" y="36"/>
                  </a:lnTo>
                  <a:lnTo>
                    <a:pt x="21600" y="21384"/>
                  </a:lnTo>
                  <a:lnTo>
                    <a:pt x="12353" y="21456"/>
                  </a:lnTo>
                  <a:lnTo>
                    <a:pt x="9894" y="21600"/>
                  </a:lnTo>
                  <a:lnTo>
                    <a:pt x="4919" y="21564"/>
                  </a:lnTo>
                  <a:lnTo>
                    <a:pt x="18" y="21492"/>
                  </a:lnTo>
                  <a:cubicBezTo>
                    <a:pt x="142" y="14400"/>
                    <a:pt x="80" y="8282"/>
                    <a:pt x="0" y="0"/>
                  </a:cubicBezTo>
                  <a:close/>
                </a:path>
              </a:pathLst>
            </a:custGeom>
            <a:noFill/>
            <a:ln w="25400" cap="flat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276" name="자유형 37"/>
            <p:cNvSpPr/>
            <p:nvPr/>
          </p:nvSpPr>
          <p:spPr>
            <a:xfrm>
              <a:off x="3560705" y="0"/>
              <a:ext cx="16504" cy="2507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1709"/>
                    <a:pt x="10080" y="3418"/>
                    <a:pt x="12960" y="4710"/>
                  </a:cubicBezTo>
                  <a:cubicBezTo>
                    <a:pt x="15840" y="6003"/>
                    <a:pt x="15840" y="6637"/>
                    <a:pt x="17280" y="7755"/>
                  </a:cubicBezTo>
                  <a:cubicBezTo>
                    <a:pt x="18720" y="8873"/>
                    <a:pt x="21600" y="9991"/>
                    <a:pt x="21600" y="11418"/>
                  </a:cubicBezTo>
                  <a:cubicBezTo>
                    <a:pt x="21600" y="12846"/>
                    <a:pt x="18720" y="14622"/>
                    <a:pt x="17280" y="16319"/>
                  </a:cubicBezTo>
                  <a:cubicBezTo>
                    <a:pt x="15840" y="18016"/>
                    <a:pt x="14400" y="19808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277" name="자유형 38"/>
            <p:cNvSpPr/>
            <p:nvPr/>
          </p:nvSpPr>
          <p:spPr>
            <a:xfrm>
              <a:off x="0" y="55201"/>
              <a:ext cx="3683276" cy="25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22" fill="norm" stroke="1" extrusionOk="0">
                  <a:moveTo>
                    <a:pt x="0" y="0"/>
                  </a:moveTo>
                  <a:lnTo>
                    <a:pt x="7156" y="13787"/>
                  </a:lnTo>
                  <a:cubicBezTo>
                    <a:pt x="9141" y="17004"/>
                    <a:pt x="9504" y="21600"/>
                    <a:pt x="11911" y="19302"/>
                  </a:cubicBezTo>
                  <a:cubicBezTo>
                    <a:pt x="14319" y="17004"/>
                    <a:pt x="17959" y="850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278" name="자유형 39"/>
            <p:cNvSpPr/>
            <p:nvPr/>
          </p:nvSpPr>
          <p:spPr>
            <a:xfrm>
              <a:off x="25483" y="2436381"/>
              <a:ext cx="3639429" cy="24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014" fill="norm" stroke="1" extrusionOk="0">
                  <a:moveTo>
                    <a:pt x="0" y="5411"/>
                  </a:moveTo>
                  <a:lnTo>
                    <a:pt x="7156" y="19014"/>
                  </a:lnTo>
                  <a:cubicBezTo>
                    <a:pt x="8523" y="17693"/>
                    <a:pt x="10014" y="18123"/>
                    <a:pt x="11258" y="15052"/>
                  </a:cubicBezTo>
                  <a:cubicBezTo>
                    <a:pt x="12502" y="11981"/>
                    <a:pt x="13008" y="3762"/>
                    <a:pt x="14622" y="588"/>
                  </a:cubicBezTo>
                  <a:cubicBezTo>
                    <a:pt x="16237" y="-2586"/>
                    <a:pt x="20005" y="8264"/>
                    <a:pt x="21600" y="5411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279" name="자유형 40"/>
            <p:cNvSpPr/>
            <p:nvPr/>
          </p:nvSpPr>
          <p:spPr>
            <a:xfrm>
              <a:off x="79317" y="0"/>
              <a:ext cx="16503" cy="2507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1709"/>
                    <a:pt x="10080" y="3418"/>
                    <a:pt x="12960" y="4710"/>
                  </a:cubicBezTo>
                  <a:cubicBezTo>
                    <a:pt x="15840" y="6003"/>
                    <a:pt x="15840" y="6637"/>
                    <a:pt x="17280" y="7755"/>
                  </a:cubicBezTo>
                  <a:cubicBezTo>
                    <a:pt x="18720" y="8873"/>
                    <a:pt x="21600" y="9991"/>
                    <a:pt x="21600" y="11418"/>
                  </a:cubicBezTo>
                  <a:cubicBezTo>
                    <a:pt x="21600" y="12846"/>
                    <a:pt x="18720" y="14622"/>
                    <a:pt x="17280" y="16319"/>
                  </a:cubicBezTo>
                  <a:cubicBezTo>
                    <a:pt x="15840" y="18016"/>
                    <a:pt x="14400" y="19808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</p:grpSp>
      <p:sp>
        <p:nvSpPr>
          <p:cNvPr id="281" name="직사각형 41"/>
          <p:cNvSpPr txBox="1"/>
          <p:nvPr/>
        </p:nvSpPr>
        <p:spPr>
          <a:xfrm>
            <a:off x="1015281" y="5154400"/>
            <a:ext cx="2843293" cy="94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595959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고객이 자신의 질병을 선택하면</a:t>
            </a:r>
          </a:p>
          <a:p>
            <a:pPr algn="ctr">
              <a:defRPr>
                <a:solidFill>
                  <a:srgbClr val="595959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(</a:t>
            </a:r>
            <a:r>
              <a:t>다중 선택 기능</a:t>
            </a:r>
            <a:r>
              <a:t>)</a:t>
            </a:r>
          </a:p>
        </p:txBody>
      </p:sp>
      <p:pic>
        <p:nvPicPr>
          <p:cNvPr id="282" name="_x438040680" descr="_x438040680"/>
          <p:cNvPicPr>
            <a:picLocks noChangeAspect="1"/>
          </p:cNvPicPr>
          <p:nvPr/>
        </p:nvPicPr>
        <p:blipFill>
          <a:blip r:embed="rId3">
            <a:extLst/>
          </a:blip>
          <a:srcRect l="4005" t="0" r="7543" b="0"/>
          <a:stretch>
            <a:fillRect/>
          </a:stretch>
        </p:blipFill>
        <p:spPr>
          <a:xfrm>
            <a:off x="863599" y="2582268"/>
            <a:ext cx="3187702" cy="223996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5" name="직사각형 44"/>
          <p:cNvGrpSpPr/>
          <p:nvPr/>
        </p:nvGrpSpPr>
        <p:grpSpPr>
          <a:xfrm>
            <a:off x="1601972" y="1450398"/>
            <a:ext cx="3887878" cy="542676"/>
            <a:chOff x="0" y="0"/>
            <a:chExt cx="3887877" cy="542675"/>
          </a:xfrm>
        </p:grpSpPr>
        <p:sp>
          <p:nvSpPr>
            <p:cNvPr id="283" name="직사각형"/>
            <p:cNvSpPr/>
            <p:nvPr/>
          </p:nvSpPr>
          <p:spPr>
            <a:xfrm>
              <a:off x="-1" y="0"/>
              <a:ext cx="3887879" cy="542676"/>
            </a:xfrm>
            <a:prstGeom prst="rect">
              <a:avLst/>
            </a:prstGeom>
            <a:solidFill>
              <a:srgbClr val="312F4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14300" dist="12700" dir="5400000">
                <a:srgbClr val="00000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284" name="58세대를 위한 교차분석 알고리즘"/>
            <p:cNvSpPr txBox="1"/>
            <p:nvPr/>
          </p:nvSpPr>
          <p:spPr>
            <a:xfrm>
              <a:off x="45719" y="64325"/>
              <a:ext cx="3796438" cy="414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58</a:t>
              </a:r>
              <a:r>
                <a:t>세대를 위한 교차분석 알고리즘</a:t>
              </a:r>
            </a:p>
          </p:txBody>
        </p:sp>
      </p:grpSp>
      <p:sp>
        <p:nvSpPr>
          <p:cNvPr id="286" name="TextBox 2"/>
          <p:cNvSpPr txBox="1"/>
          <p:nvPr/>
        </p:nvSpPr>
        <p:spPr>
          <a:xfrm>
            <a:off x="6856328" y="1396837"/>
            <a:ext cx="3947162" cy="94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다중 선택 질병에 대한 교차분석 알고리즘으로</a:t>
            </a:r>
          </a:p>
          <a:p>
            <a:pPr algn="ctr">
              <a:defRPr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개인 맞춤형 건강 음식 추천</a:t>
            </a:r>
          </a:p>
        </p:txBody>
      </p:sp>
      <p:sp>
        <p:nvSpPr>
          <p:cNvPr id="287" name="오른쪽 화살표 3"/>
          <p:cNvSpPr/>
          <p:nvPr/>
        </p:nvSpPr>
        <p:spPr>
          <a:xfrm>
            <a:off x="5777541" y="1506768"/>
            <a:ext cx="885076" cy="484726"/>
          </a:xfrm>
          <a:prstGeom prst="rightArrow">
            <a:avLst>
              <a:gd name="adj1" fmla="val 50000"/>
              <a:gd name="adj2" fmla="val 85178"/>
            </a:avLst>
          </a:prstGeom>
          <a:solidFill>
            <a:srgbClr val="89C9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88" name="그림 46" descr="그림 46"/>
          <p:cNvPicPr>
            <a:picLocks noChangeAspect="1"/>
          </p:cNvPicPr>
          <p:nvPr/>
        </p:nvPicPr>
        <p:blipFill>
          <a:blip r:embed="rId4">
            <a:extLst/>
          </a:blip>
          <a:srcRect l="6791" t="0" r="5190" b="0"/>
          <a:stretch>
            <a:fillRect/>
          </a:stretch>
        </p:blipFill>
        <p:spPr>
          <a:xfrm>
            <a:off x="4495799" y="2572067"/>
            <a:ext cx="3200401" cy="22772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그림 47" descr="그림 4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69915" y="2587280"/>
            <a:ext cx="3298572" cy="21936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cover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12F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그룹 149"/>
          <p:cNvGrpSpPr/>
          <p:nvPr/>
        </p:nvGrpSpPr>
        <p:grpSpPr>
          <a:xfrm>
            <a:off x="471714" y="296166"/>
            <a:ext cx="11248571" cy="6172812"/>
            <a:chOff x="0" y="0"/>
            <a:chExt cx="11248570" cy="6172811"/>
          </a:xfrm>
        </p:grpSpPr>
        <p:grpSp>
          <p:nvGrpSpPr>
            <p:cNvPr id="295" name="직사각형 4"/>
            <p:cNvGrpSpPr/>
            <p:nvPr/>
          </p:nvGrpSpPr>
          <p:grpSpPr>
            <a:xfrm>
              <a:off x="0" y="-1"/>
              <a:ext cx="11248571" cy="682033"/>
              <a:chOff x="0" y="0"/>
              <a:chExt cx="11248570" cy="682032"/>
            </a:xfrm>
          </p:grpSpPr>
          <p:sp>
            <p:nvSpPr>
              <p:cNvPr id="293" name="직사각형"/>
              <p:cNvSpPr/>
              <p:nvPr/>
            </p:nvSpPr>
            <p:spPr>
              <a:xfrm>
                <a:off x="0" y="-1"/>
                <a:ext cx="11248572" cy="682034"/>
              </a:xfrm>
              <a:prstGeom prst="rect">
                <a:avLst/>
              </a:prstGeom>
              <a:solidFill>
                <a:srgbClr val="89C937"/>
              </a:solidFill>
              <a:ln w="19050" cap="flat">
                <a:solidFill>
                  <a:srgbClr val="40404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  <p:sp>
            <p:nvSpPr>
              <p:cNvPr id="294" name="개발 서비스의 기능 및 특징"/>
              <p:cNvSpPr txBox="1"/>
              <p:nvPr/>
            </p:nvSpPr>
            <p:spPr>
              <a:xfrm>
                <a:off x="55245" y="66946"/>
                <a:ext cx="11138082" cy="54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lvl="1"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  <a:r>
                  <a:t>개발 서비스의 기능 및 특징</a:t>
                </a:r>
              </a:p>
            </p:txBody>
          </p:sp>
        </p:grpSp>
        <p:sp>
          <p:nvSpPr>
            <p:cNvPr id="296" name="직사각형 5"/>
            <p:cNvSpPr/>
            <p:nvPr/>
          </p:nvSpPr>
          <p:spPr>
            <a:xfrm>
              <a:off x="0" y="682031"/>
              <a:ext cx="11248571" cy="549078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7" name="직사각형 6"/>
            <p:cNvSpPr/>
            <p:nvPr/>
          </p:nvSpPr>
          <p:spPr>
            <a:xfrm>
              <a:off x="9298216" y="453303"/>
              <a:ext cx="288001" cy="36001"/>
            </a:xfrm>
            <a:prstGeom prst="rect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sp>
          <p:nvSpPr>
            <p:cNvPr id="298" name="직사각형 7"/>
            <p:cNvSpPr/>
            <p:nvPr/>
          </p:nvSpPr>
          <p:spPr>
            <a:xfrm>
              <a:off x="9900670" y="163203"/>
              <a:ext cx="288001" cy="288001"/>
            </a:xfrm>
            <a:prstGeom prst="rect">
              <a:avLst/>
            </a:prstGeom>
            <a:solidFill>
              <a:srgbClr val="DFDCD3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sp>
          <p:nvSpPr>
            <p:cNvPr id="299" name="직사각형 8"/>
            <p:cNvSpPr/>
            <p:nvPr/>
          </p:nvSpPr>
          <p:spPr>
            <a:xfrm>
              <a:off x="9851249" y="216103"/>
              <a:ext cx="288001" cy="288001"/>
            </a:xfrm>
            <a:prstGeom prst="rect">
              <a:avLst/>
            </a:prstGeom>
            <a:solidFill>
              <a:srgbClr val="DFDCD3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grpSp>
          <p:nvGrpSpPr>
            <p:cNvPr id="302" name="그룹 9"/>
            <p:cNvGrpSpPr/>
            <p:nvPr/>
          </p:nvGrpSpPr>
          <p:grpSpPr>
            <a:xfrm>
              <a:off x="10466501" y="172845"/>
              <a:ext cx="336340" cy="336341"/>
              <a:chOff x="0" y="0"/>
              <a:chExt cx="336339" cy="336339"/>
            </a:xfrm>
          </p:grpSpPr>
          <p:sp>
            <p:nvSpPr>
              <p:cNvPr id="300" name="직사각형 10"/>
              <p:cNvSpPr/>
              <p:nvPr/>
            </p:nvSpPr>
            <p:spPr>
              <a:xfrm rot="2700000">
                <a:off x="-55669" y="154181"/>
                <a:ext cx="447676" cy="27980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  <p:sp>
            <p:nvSpPr>
              <p:cNvPr id="301" name="직사각형 11"/>
              <p:cNvSpPr/>
              <p:nvPr/>
            </p:nvSpPr>
            <p:spPr>
              <a:xfrm rot="18900000">
                <a:off x="-55668" y="154179"/>
                <a:ext cx="447676" cy="27980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</p:grpSp>
      </p:grpSp>
      <p:grpSp>
        <p:nvGrpSpPr>
          <p:cNvPr id="306" name="직사각형 53"/>
          <p:cNvGrpSpPr/>
          <p:nvPr/>
        </p:nvGrpSpPr>
        <p:grpSpPr>
          <a:xfrm>
            <a:off x="1305070" y="1168208"/>
            <a:ext cx="4153346" cy="736611"/>
            <a:chOff x="0" y="0"/>
            <a:chExt cx="4153344" cy="736610"/>
          </a:xfrm>
        </p:grpSpPr>
        <p:sp>
          <p:nvSpPr>
            <p:cNvPr id="304" name="직사각형"/>
            <p:cNvSpPr/>
            <p:nvPr/>
          </p:nvSpPr>
          <p:spPr>
            <a:xfrm>
              <a:off x="0" y="229"/>
              <a:ext cx="4153345" cy="736152"/>
            </a:xfrm>
            <a:prstGeom prst="rect">
              <a:avLst/>
            </a:prstGeom>
            <a:solidFill>
              <a:srgbClr val="312F4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14300" dist="12700" dir="5400000">
                <a:srgbClr val="00000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305" name="질병 맞춤 음식에 대한…"/>
            <p:cNvSpPr txBox="1"/>
            <p:nvPr/>
          </p:nvSpPr>
          <p:spPr>
            <a:xfrm>
              <a:off x="45719" y="-1"/>
              <a:ext cx="4061906" cy="7366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질병 맞춤 음식에 대한 </a:t>
              </a:r>
            </a:p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    영양 성분 분석 시각화</a:t>
              </a:r>
              <a:r>
                <a:t>(R &amp; d3.js) </a:t>
              </a:r>
            </a:p>
          </p:txBody>
        </p:sp>
      </p:grpSp>
      <p:grpSp>
        <p:nvGrpSpPr>
          <p:cNvPr id="312" name="그룹 63"/>
          <p:cNvGrpSpPr/>
          <p:nvPr/>
        </p:nvGrpSpPr>
        <p:grpSpPr>
          <a:xfrm>
            <a:off x="1394158" y="2045594"/>
            <a:ext cx="4064256" cy="2101217"/>
            <a:chOff x="0" y="0"/>
            <a:chExt cx="4064255" cy="2101215"/>
          </a:xfrm>
        </p:grpSpPr>
        <p:sp>
          <p:nvSpPr>
            <p:cNvPr id="307" name="자유형 64"/>
            <p:cNvSpPr/>
            <p:nvPr/>
          </p:nvSpPr>
          <p:spPr>
            <a:xfrm>
              <a:off x="98376" y="44282"/>
              <a:ext cx="3837913" cy="2018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347" y="144"/>
                  </a:lnTo>
                  <a:lnTo>
                    <a:pt x="9173" y="252"/>
                  </a:lnTo>
                  <a:lnTo>
                    <a:pt x="14332" y="288"/>
                  </a:lnTo>
                  <a:lnTo>
                    <a:pt x="18567" y="108"/>
                  </a:lnTo>
                  <a:lnTo>
                    <a:pt x="21563" y="36"/>
                  </a:lnTo>
                  <a:lnTo>
                    <a:pt x="21600" y="21384"/>
                  </a:lnTo>
                  <a:lnTo>
                    <a:pt x="12353" y="21456"/>
                  </a:lnTo>
                  <a:lnTo>
                    <a:pt x="9894" y="21600"/>
                  </a:lnTo>
                  <a:lnTo>
                    <a:pt x="4919" y="21564"/>
                  </a:lnTo>
                  <a:lnTo>
                    <a:pt x="18" y="21492"/>
                  </a:lnTo>
                  <a:cubicBezTo>
                    <a:pt x="142" y="14400"/>
                    <a:pt x="80" y="8282"/>
                    <a:pt x="0" y="0"/>
                  </a:cubicBezTo>
                  <a:close/>
                </a:path>
              </a:pathLst>
            </a:custGeom>
            <a:noFill/>
            <a:ln w="25400" cap="flat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308" name="자유형 65"/>
            <p:cNvSpPr/>
            <p:nvPr/>
          </p:nvSpPr>
          <p:spPr>
            <a:xfrm>
              <a:off x="3929006" y="0"/>
              <a:ext cx="18211" cy="2101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1709"/>
                    <a:pt x="10080" y="3418"/>
                    <a:pt x="12960" y="4710"/>
                  </a:cubicBezTo>
                  <a:cubicBezTo>
                    <a:pt x="15840" y="6003"/>
                    <a:pt x="15840" y="6637"/>
                    <a:pt x="17280" y="7755"/>
                  </a:cubicBezTo>
                  <a:cubicBezTo>
                    <a:pt x="18720" y="8873"/>
                    <a:pt x="21600" y="9991"/>
                    <a:pt x="21600" y="11418"/>
                  </a:cubicBezTo>
                  <a:cubicBezTo>
                    <a:pt x="21600" y="12846"/>
                    <a:pt x="18720" y="14622"/>
                    <a:pt x="17280" y="16319"/>
                  </a:cubicBezTo>
                  <a:cubicBezTo>
                    <a:pt x="15840" y="18016"/>
                    <a:pt x="14400" y="19808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309" name="자유형 66"/>
            <p:cNvSpPr/>
            <p:nvPr/>
          </p:nvSpPr>
          <p:spPr>
            <a:xfrm>
              <a:off x="-1" y="46258"/>
              <a:ext cx="4064256" cy="21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22" fill="norm" stroke="1" extrusionOk="0">
                  <a:moveTo>
                    <a:pt x="0" y="0"/>
                  </a:moveTo>
                  <a:lnTo>
                    <a:pt x="7156" y="13787"/>
                  </a:lnTo>
                  <a:cubicBezTo>
                    <a:pt x="9141" y="17004"/>
                    <a:pt x="9504" y="21600"/>
                    <a:pt x="11911" y="19302"/>
                  </a:cubicBezTo>
                  <a:cubicBezTo>
                    <a:pt x="14319" y="17004"/>
                    <a:pt x="17959" y="850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310" name="자유형 67"/>
            <p:cNvSpPr/>
            <p:nvPr/>
          </p:nvSpPr>
          <p:spPr>
            <a:xfrm>
              <a:off x="28119" y="2041690"/>
              <a:ext cx="4015873" cy="20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014" fill="norm" stroke="1" extrusionOk="0">
                  <a:moveTo>
                    <a:pt x="0" y="5411"/>
                  </a:moveTo>
                  <a:lnTo>
                    <a:pt x="7156" y="19014"/>
                  </a:lnTo>
                  <a:cubicBezTo>
                    <a:pt x="8523" y="17693"/>
                    <a:pt x="10014" y="18123"/>
                    <a:pt x="11258" y="15052"/>
                  </a:cubicBezTo>
                  <a:cubicBezTo>
                    <a:pt x="12502" y="11981"/>
                    <a:pt x="13008" y="3762"/>
                    <a:pt x="14622" y="588"/>
                  </a:cubicBezTo>
                  <a:cubicBezTo>
                    <a:pt x="16237" y="-2586"/>
                    <a:pt x="20005" y="8264"/>
                    <a:pt x="21600" y="5411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311" name="자유형 68"/>
            <p:cNvSpPr/>
            <p:nvPr/>
          </p:nvSpPr>
          <p:spPr>
            <a:xfrm>
              <a:off x="87521" y="0"/>
              <a:ext cx="18210" cy="2101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1709"/>
                    <a:pt x="10080" y="3418"/>
                    <a:pt x="12960" y="4710"/>
                  </a:cubicBezTo>
                  <a:cubicBezTo>
                    <a:pt x="15840" y="6003"/>
                    <a:pt x="15840" y="6637"/>
                    <a:pt x="17280" y="7755"/>
                  </a:cubicBezTo>
                  <a:cubicBezTo>
                    <a:pt x="18720" y="8873"/>
                    <a:pt x="21600" y="9991"/>
                    <a:pt x="21600" y="11418"/>
                  </a:cubicBezTo>
                  <a:cubicBezTo>
                    <a:pt x="21600" y="12846"/>
                    <a:pt x="18720" y="14622"/>
                    <a:pt x="17280" y="16319"/>
                  </a:cubicBezTo>
                  <a:cubicBezTo>
                    <a:pt x="15840" y="18016"/>
                    <a:pt x="14400" y="19808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</p:grpSp>
      <p:grpSp>
        <p:nvGrpSpPr>
          <p:cNvPr id="318" name="그룹 99"/>
          <p:cNvGrpSpPr/>
          <p:nvPr/>
        </p:nvGrpSpPr>
        <p:grpSpPr>
          <a:xfrm>
            <a:off x="1394158" y="4217294"/>
            <a:ext cx="4064256" cy="2101217"/>
            <a:chOff x="0" y="0"/>
            <a:chExt cx="4064255" cy="2101215"/>
          </a:xfrm>
        </p:grpSpPr>
        <p:sp>
          <p:nvSpPr>
            <p:cNvPr id="313" name="자유형 100"/>
            <p:cNvSpPr/>
            <p:nvPr/>
          </p:nvSpPr>
          <p:spPr>
            <a:xfrm>
              <a:off x="98376" y="44282"/>
              <a:ext cx="3837913" cy="2018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347" y="144"/>
                  </a:lnTo>
                  <a:lnTo>
                    <a:pt x="9173" y="252"/>
                  </a:lnTo>
                  <a:lnTo>
                    <a:pt x="14332" y="288"/>
                  </a:lnTo>
                  <a:lnTo>
                    <a:pt x="18567" y="108"/>
                  </a:lnTo>
                  <a:lnTo>
                    <a:pt x="21563" y="36"/>
                  </a:lnTo>
                  <a:lnTo>
                    <a:pt x="21600" y="21384"/>
                  </a:lnTo>
                  <a:lnTo>
                    <a:pt x="12353" y="21456"/>
                  </a:lnTo>
                  <a:lnTo>
                    <a:pt x="9894" y="21600"/>
                  </a:lnTo>
                  <a:lnTo>
                    <a:pt x="4919" y="21564"/>
                  </a:lnTo>
                  <a:lnTo>
                    <a:pt x="18" y="21492"/>
                  </a:lnTo>
                  <a:cubicBezTo>
                    <a:pt x="142" y="14400"/>
                    <a:pt x="80" y="8282"/>
                    <a:pt x="0" y="0"/>
                  </a:cubicBezTo>
                  <a:close/>
                </a:path>
              </a:pathLst>
            </a:custGeom>
            <a:noFill/>
            <a:ln w="25400" cap="flat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314" name="자유형 101"/>
            <p:cNvSpPr/>
            <p:nvPr/>
          </p:nvSpPr>
          <p:spPr>
            <a:xfrm>
              <a:off x="3929006" y="0"/>
              <a:ext cx="18211" cy="2101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1709"/>
                    <a:pt x="10080" y="3418"/>
                    <a:pt x="12960" y="4710"/>
                  </a:cubicBezTo>
                  <a:cubicBezTo>
                    <a:pt x="15840" y="6003"/>
                    <a:pt x="15840" y="6637"/>
                    <a:pt x="17280" y="7755"/>
                  </a:cubicBezTo>
                  <a:cubicBezTo>
                    <a:pt x="18720" y="8873"/>
                    <a:pt x="21600" y="9991"/>
                    <a:pt x="21600" y="11418"/>
                  </a:cubicBezTo>
                  <a:cubicBezTo>
                    <a:pt x="21600" y="12846"/>
                    <a:pt x="18720" y="14622"/>
                    <a:pt x="17280" y="16319"/>
                  </a:cubicBezTo>
                  <a:cubicBezTo>
                    <a:pt x="15840" y="18016"/>
                    <a:pt x="14400" y="19808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315" name="자유형 102"/>
            <p:cNvSpPr/>
            <p:nvPr/>
          </p:nvSpPr>
          <p:spPr>
            <a:xfrm>
              <a:off x="-1" y="46258"/>
              <a:ext cx="4064256" cy="21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22" fill="norm" stroke="1" extrusionOk="0">
                  <a:moveTo>
                    <a:pt x="0" y="0"/>
                  </a:moveTo>
                  <a:lnTo>
                    <a:pt x="7156" y="13787"/>
                  </a:lnTo>
                  <a:cubicBezTo>
                    <a:pt x="9141" y="17004"/>
                    <a:pt x="9504" y="21600"/>
                    <a:pt x="11911" y="19302"/>
                  </a:cubicBezTo>
                  <a:cubicBezTo>
                    <a:pt x="14319" y="17004"/>
                    <a:pt x="17959" y="850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316" name="자유형 103"/>
            <p:cNvSpPr/>
            <p:nvPr/>
          </p:nvSpPr>
          <p:spPr>
            <a:xfrm>
              <a:off x="28119" y="2041690"/>
              <a:ext cx="4015873" cy="20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014" fill="norm" stroke="1" extrusionOk="0">
                  <a:moveTo>
                    <a:pt x="0" y="5411"/>
                  </a:moveTo>
                  <a:lnTo>
                    <a:pt x="7156" y="19014"/>
                  </a:lnTo>
                  <a:cubicBezTo>
                    <a:pt x="8523" y="17693"/>
                    <a:pt x="10014" y="18123"/>
                    <a:pt x="11258" y="15052"/>
                  </a:cubicBezTo>
                  <a:cubicBezTo>
                    <a:pt x="12502" y="11981"/>
                    <a:pt x="13008" y="3762"/>
                    <a:pt x="14622" y="588"/>
                  </a:cubicBezTo>
                  <a:cubicBezTo>
                    <a:pt x="16237" y="-2586"/>
                    <a:pt x="20005" y="8264"/>
                    <a:pt x="21600" y="5411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317" name="자유형 104"/>
            <p:cNvSpPr/>
            <p:nvPr/>
          </p:nvSpPr>
          <p:spPr>
            <a:xfrm>
              <a:off x="87521" y="0"/>
              <a:ext cx="18210" cy="2101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1709"/>
                    <a:pt x="10080" y="3418"/>
                    <a:pt x="12960" y="4710"/>
                  </a:cubicBezTo>
                  <a:cubicBezTo>
                    <a:pt x="15840" y="6003"/>
                    <a:pt x="15840" y="6637"/>
                    <a:pt x="17280" y="7755"/>
                  </a:cubicBezTo>
                  <a:cubicBezTo>
                    <a:pt x="18720" y="8873"/>
                    <a:pt x="21600" y="9991"/>
                    <a:pt x="21600" y="11418"/>
                  </a:cubicBezTo>
                  <a:cubicBezTo>
                    <a:pt x="21600" y="12846"/>
                    <a:pt x="18720" y="14622"/>
                    <a:pt x="17280" y="16319"/>
                  </a:cubicBezTo>
                  <a:cubicBezTo>
                    <a:pt x="15840" y="18016"/>
                    <a:pt x="14400" y="19808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</p:grpSp>
      <p:grpSp>
        <p:nvGrpSpPr>
          <p:cNvPr id="321" name="직사각형 190"/>
          <p:cNvGrpSpPr/>
          <p:nvPr/>
        </p:nvGrpSpPr>
        <p:grpSpPr>
          <a:xfrm>
            <a:off x="6677170" y="1168208"/>
            <a:ext cx="4153345" cy="736611"/>
            <a:chOff x="0" y="0"/>
            <a:chExt cx="4153344" cy="736610"/>
          </a:xfrm>
        </p:grpSpPr>
        <p:sp>
          <p:nvSpPr>
            <p:cNvPr id="319" name="직사각형"/>
            <p:cNvSpPr/>
            <p:nvPr/>
          </p:nvSpPr>
          <p:spPr>
            <a:xfrm>
              <a:off x="0" y="229"/>
              <a:ext cx="4153345" cy="736152"/>
            </a:xfrm>
            <a:prstGeom prst="rect">
              <a:avLst/>
            </a:prstGeom>
            <a:solidFill>
              <a:srgbClr val="312F4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14300" dist="12700" dir="5400000">
                <a:srgbClr val="00000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320" name="58세대 건강정보 &amp; 질병정보…"/>
            <p:cNvSpPr txBox="1"/>
            <p:nvPr/>
          </p:nvSpPr>
          <p:spPr>
            <a:xfrm>
              <a:off x="45719" y="-1"/>
              <a:ext cx="4061906" cy="7366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58</a:t>
              </a:r>
              <a:r>
                <a:t>세대 건강정보 </a:t>
              </a:r>
              <a:r>
                <a:t>&amp; </a:t>
              </a:r>
              <a:r>
                <a:t>질병정보</a:t>
              </a:r>
            </a:p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    영양 성분 분석 시각화</a:t>
              </a:r>
              <a:r>
                <a:t>(R &amp; d3.js) </a:t>
              </a:r>
            </a:p>
          </p:txBody>
        </p:sp>
      </p:grpSp>
      <p:grpSp>
        <p:nvGrpSpPr>
          <p:cNvPr id="327" name="그룹 191"/>
          <p:cNvGrpSpPr/>
          <p:nvPr/>
        </p:nvGrpSpPr>
        <p:grpSpPr>
          <a:xfrm>
            <a:off x="6766258" y="2045594"/>
            <a:ext cx="4064256" cy="2101217"/>
            <a:chOff x="0" y="0"/>
            <a:chExt cx="4064255" cy="2101215"/>
          </a:xfrm>
        </p:grpSpPr>
        <p:sp>
          <p:nvSpPr>
            <p:cNvPr id="322" name="자유형 192"/>
            <p:cNvSpPr/>
            <p:nvPr/>
          </p:nvSpPr>
          <p:spPr>
            <a:xfrm>
              <a:off x="98376" y="44282"/>
              <a:ext cx="3837913" cy="2018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347" y="144"/>
                  </a:lnTo>
                  <a:lnTo>
                    <a:pt x="9173" y="252"/>
                  </a:lnTo>
                  <a:lnTo>
                    <a:pt x="14332" y="288"/>
                  </a:lnTo>
                  <a:lnTo>
                    <a:pt x="18567" y="108"/>
                  </a:lnTo>
                  <a:lnTo>
                    <a:pt x="21563" y="36"/>
                  </a:lnTo>
                  <a:lnTo>
                    <a:pt x="21600" y="21384"/>
                  </a:lnTo>
                  <a:lnTo>
                    <a:pt x="12353" y="21456"/>
                  </a:lnTo>
                  <a:lnTo>
                    <a:pt x="9894" y="21600"/>
                  </a:lnTo>
                  <a:lnTo>
                    <a:pt x="4919" y="21564"/>
                  </a:lnTo>
                  <a:lnTo>
                    <a:pt x="18" y="21492"/>
                  </a:lnTo>
                  <a:cubicBezTo>
                    <a:pt x="142" y="14400"/>
                    <a:pt x="80" y="8282"/>
                    <a:pt x="0" y="0"/>
                  </a:cubicBezTo>
                  <a:close/>
                </a:path>
              </a:pathLst>
            </a:custGeom>
            <a:noFill/>
            <a:ln w="25400" cap="flat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323" name="자유형 193"/>
            <p:cNvSpPr/>
            <p:nvPr/>
          </p:nvSpPr>
          <p:spPr>
            <a:xfrm>
              <a:off x="3929006" y="0"/>
              <a:ext cx="18211" cy="2101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1709"/>
                    <a:pt x="10080" y="3418"/>
                    <a:pt x="12960" y="4710"/>
                  </a:cubicBezTo>
                  <a:cubicBezTo>
                    <a:pt x="15840" y="6003"/>
                    <a:pt x="15840" y="6637"/>
                    <a:pt x="17280" y="7755"/>
                  </a:cubicBezTo>
                  <a:cubicBezTo>
                    <a:pt x="18720" y="8873"/>
                    <a:pt x="21600" y="9991"/>
                    <a:pt x="21600" y="11418"/>
                  </a:cubicBezTo>
                  <a:cubicBezTo>
                    <a:pt x="21600" y="12846"/>
                    <a:pt x="18720" y="14622"/>
                    <a:pt x="17280" y="16319"/>
                  </a:cubicBezTo>
                  <a:cubicBezTo>
                    <a:pt x="15840" y="18016"/>
                    <a:pt x="14400" y="19808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324" name="자유형 194"/>
            <p:cNvSpPr/>
            <p:nvPr/>
          </p:nvSpPr>
          <p:spPr>
            <a:xfrm>
              <a:off x="-1" y="46258"/>
              <a:ext cx="4064256" cy="21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22" fill="norm" stroke="1" extrusionOk="0">
                  <a:moveTo>
                    <a:pt x="0" y="0"/>
                  </a:moveTo>
                  <a:lnTo>
                    <a:pt x="7156" y="13787"/>
                  </a:lnTo>
                  <a:cubicBezTo>
                    <a:pt x="9141" y="17004"/>
                    <a:pt x="9504" y="21600"/>
                    <a:pt x="11911" y="19302"/>
                  </a:cubicBezTo>
                  <a:cubicBezTo>
                    <a:pt x="14319" y="17004"/>
                    <a:pt x="17959" y="850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325" name="자유형 195"/>
            <p:cNvSpPr/>
            <p:nvPr/>
          </p:nvSpPr>
          <p:spPr>
            <a:xfrm>
              <a:off x="28119" y="2041690"/>
              <a:ext cx="4015873" cy="20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014" fill="norm" stroke="1" extrusionOk="0">
                  <a:moveTo>
                    <a:pt x="0" y="5411"/>
                  </a:moveTo>
                  <a:lnTo>
                    <a:pt x="7156" y="19014"/>
                  </a:lnTo>
                  <a:cubicBezTo>
                    <a:pt x="8523" y="17693"/>
                    <a:pt x="10014" y="18123"/>
                    <a:pt x="11258" y="15052"/>
                  </a:cubicBezTo>
                  <a:cubicBezTo>
                    <a:pt x="12502" y="11981"/>
                    <a:pt x="13008" y="3762"/>
                    <a:pt x="14622" y="588"/>
                  </a:cubicBezTo>
                  <a:cubicBezTo>
                    <a:pt x="16237" y="-2586"/>
                    <a:pt x="20005" y="8264"/>
                    <a:pt x="21600" y="5411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326" name="자유형 196"/>
            <p:cNvSpPr/>
            <p:nvPr/>
          </p:nvSpPr>
          <p:spPr>
            <a:xfrm>
              <a:off x="87521" y="0"/>
              <a:ext cx="18210" cy="2101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1709"/>
                    <a:pt x="10080" y="3418"/>
                    <a:pt x="12960" y="4710"/>
                  </a:cubicBezTo>
                  <a:cubicBezTo>
                    <a:pt x="15840" y="6003"/>
                    <a:pt x="15840" y="6637"/>
                    <a:pt x="17280" y="7755"/>
                  </a:cubicBezTo>
                  <a:cubicBezTo>
                    <a:pt x="18720" y="8873"/>
                    <a:pt x="21600" y="9991"/>
                    <a:pt x="21600" y="11418"/>
                  </a:cubicBezTo>
                  <a:cubicBezTo>
                    <a:pt x="21600" y="12846"/>
                    <a:pt x="18720" y="14622"/>
                    <a:pt x="17280" y="16319"/>
                  </a:cubicBezTo>
                  <a:cubicBezTo>
                    <a:pt x="15840" y="18016"/>
                    <a:pt x="14400" y="19808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</p:grpSp>
      <p:grpSp>
        <p:nvGrpSpPr>
          <p:cNvPr id="333" name="그룹 197"/>
          <p:cNvGrpSpPr/>
          <p:nvPr/>
        </p:nvGrpSpPr>
        <p:grpSpPr>
          <a:xfrm>
            <a:off x="6766258" y="4217294"/>
            <a:ext cx="4064256" cy="2101217"/>
            <a:chOff x="0" y="0"/>
            <a:chExt cx="4064255" cy="2101215"/>
          </a:xfrm>
        </p:grpSpPr>
        <p:sp>
          <p:nvSpPr>
            <p:cNvPr id="328" name="자유형 198"/>
            <p:cNvSpPr/>
            <p:nvPr/>
          </p:nvSpPr>
          <p:spPr>
            <a:xfrm>
              <a:off x="98376" y="44282"/>
              <a:ext cx="3837913" cy="2018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347" y="144"/>
                  </a:lnTo>
                  <a:lnTo>
                    <a:pt x="9173" y="252"/>
                  </a:lnTo>
                  <a:lnTo>
                    <a:pt x="14332" y="288"/>
                  </a:lnTo>
                  <a:lnTo>
                    <a:pt x="18567" y="108"/>
                  </a:lnTo>
                  <a:lnTo>
                    <a:pt x="21563" y="36"/>
                  </a:lnTo>
                  <a:lnTo>
                    <a:pt x="21600" y="21384"/>
                  </a:lnTo>
                  <a:lnTo>
                    <a:pt x="12353" y="21456"/>
                  </a:lnTo>
                  <a:lnTo>
                    <a:pt x="9894" y="21600"/>
                  </a:lnTo>
                  <a:lnTo>
                    <a:pt x="4919" y="21564"/>
                  </a:lnTo>
                  <a:lnTo>
                    <a:pt x="18" y="21492"/>
                  </a:lnTo>
                  <a:cubicBezTo>
                    <a:pt x="142" y="14400"/>
                    <a:pt x="80" y="8282"/>
                    <a:pt x="0" y="0"/>
                  </a:cubicBezTo>
                  <a:close/>
                </a:path>
              </a:pathLst>
            </a:custGeom>
            <a:noFill/>
            <a:ln w="25400" cap="flat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329" name="자유형 199"/>
            <p:cNvSpPr/>
            <p:nvPr/>
          </p:nvSpPr>
          <p:spPr>
            <a:xfrm>
              <a:off x="3929006" y="0"/>
              <a:ext cx="18211" cy="2101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1709"/>
                    <a:pt x="10080" y="3418"/>
                    <a:pt x="12960" y="4710"/>
                  </a:cubicBezTo>
                  <a:cubicBezTo>
                    <a:pt x="15840" y="6003"/>
                    <a:pt x="15840" y="6637"/>
                    <a:pt x="17280" y="7755"/>
                  </a:cubicBezTo>
                  <a:cubicBezTo>
                    <a:pt x="18720" y="8873"/>
                    <a:pt x="21600" y="9991"/>
                    <a:pt x="21600" y="11418"/>
                  </a:cubicBezTo>
                  <a:cubicBezTo>
                    <a:pt x="21600" y="12846"/>
                    <a:pt x="18720" y="14622"/>
                    <a:pt x="17280" y="16319"/>
                  </a:cubicBezTo>
                  <a:cubicBezTo>
                    <a:pt x="15840" y="18016"/>
                    <a:pt x="14400" y="19808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330" name="자유형 200"/>
            <p:cNvSpPr/>
            <p:nvPr/>
          </p:nvSpPr>
          <p:spPr>
            <a:xfrm>
              <a:off x="-1" y="46258"/>
              <a:ext cx="4064256" cy="21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22" fill="norm" stroke="1" extrusionOk="0">
                  <a:moveTo>
                    <a:pt x="0" y="0"/>
                  </a:moveTo>
                  <a:lnTo>
                    <a:pt x="7156" y="13787"/>
                  </a:lnTo>
                  <a:cubicBezTo>
                    <a:pt x="9141" y="17004"/>
                    <a:pt x="9504" y="21600"/>
                    <a:pt x="11911" y="19302"/>
                  </a:cubicBezTo>
                  <a:cubicBezTo>
                    <a:pt x="14319" y="17004"/>
                    <a:pt x="17959" y="850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331" name="자유형 201"/>
            <p:cNvSpPr/>
            <p:nvPr/>
          </p:nvSpPr>
          <p:spPr>
            <a:xfrm>
              <a:off x="28119" y="2041690"/>
              <a:ext cx="4015873" cy="20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014" fill="norm" stroke="1" extrusionOk="0">
                  <a:moveTo>
                    <a:pt x="0" y="5411"/>
                  </a:moveTo>
                  <a:lnTo>
                    <a:pt x="7156" y="19014"/>
                  </a:lnTo>
                  <a:cubicBezTo>
                    <a:pt x="8523" y="17693"/>
                    <a:pt x="10014" y="18123"/>
                    <a:pt x="11258" y="15052"/>
                  </a:cubicBezTo>
                  <a:cubicBezTo>
                    <a:pt x="12502" y="11981"/>
                    <a:pt x="13008" y="3762"/>
                    <a:pt x="14622" y="588"/>
                  </a:cubicBezTo>
                  <a:cubicBezTo>
                    <a:pt x="16237" y="-2586"/>
                    <a:pt x="20005" y="8264"/>
                    <a:pt x="21600" y="5411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332" name="자유형 202"/>
            <p:cNvSpPr/>
            <p:nvPr/>
          </p:nvSpPr>
          <p:spPr>
            <a:xfrm>
              <a:off x="87521" y="0"/>
              <a:ext cx="18210" cy="2101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1709"/>
                    <a:pt x="10080" y="3418"/>
                    <a:pt x="12960" y="4710"/>
                  </a:cubicBezTo>
                  <a:cubicBezTo>
                    <a:pt x="15840" y="6003"/>
                    <a:pt x="15840" y="6637"/>
                    <a:pt x="17280" y="7755"/>
                  </a:cubicBezTo>
                  <a:cubicBezTo>
                    <a:pt x="18720" y="8873"/>
                    <a:pt x="21600" y="9991"/>
                    <a:pt x="21600" y="11418"/>
                  </a:cubicBezTo>
                  <a:cubicBezTo>
                    <a:pt x="21600" y="12846"/>
                    <a:pt x="18720" y="14622"/>
                    <a:pt x="17280" y="16319"/>
                  </a:cubicBezTo>
                  <a:cubicBezTo>
                    <a:pt x="15840" y="18016"/>
                    <a:pt x="14400" y="19808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</p:grpSp>
      <p:pic>
        <p:nvPicPr>
          <p:cNvPr id="334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rcRect l="4306" t="19858" r="8899" b="0"/>
          <a:stretch>
            <a:fillRect/>
          </a:stretch>
        </p:blipFill>
        <p:spPr>
          <a:xfrm>
            <a:off x="1858740" y="2266427"/>
            <a:ext cx="3105501" cy="178177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그림 12" descr="그림 12"/>
          <p:cNvPicPr>
            <a:picLocks noChangeAspect="1"/>
          </p:cNvPicPr>
          <p:nvPr/>
        </p:nvPicPr>
        <p:blipFill>
          <a:blip r:embed="rId3">
            <a:extLst/>
          </a:blip>
          <a:srcRect l="14342" t="17524" r="15798" b="0"/>
          <a:stretch>
            <a:fillRect/>
          </a:stretch>
        </p:blipFill>
        <p:spPr>
          <a:xfrm>
            <a:off x="1798627" y="4330941"/>
            <a:ext cx="3225801" cy="1867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그림 13" descr="그림 13"/>
          <p:cNvPicPr>
            <a:picLocks noChangeAspect="1"/>
          </p:cNvPicPr>
          <p:nvPr/>
        </p:nvPicPr>
        <p:blipFill>
          <a:blip r:embed="rId4">
            <a:extLst/>
          </a:blip>
          <a:srcRect l="0" t="19175" r="0" b="0"/>
          <a:stretch>
            <a:fillRect/>
          </a:stretch>
        </p:blipFill>
        <p:spPr>
          <a:xfrm>
            <a:off x="7133873" y="2173767"/>
            <a:ext cx="3318427" cy="185539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그림 14" descr="그림 14"/>
          <p:cNvPicPr>
            <a:picLocks noChangeAspect="1"/>
          </p:cNvPicPr>
          <p:nvPr/>
        </p:nvPicPr>
        <p:blipFill>
          <a:blip r:embed="rId5">
            <a:extLst/>
          </a:blip>
          <a:srcRect l="13270" t="28329" r="13668" b="13515"/>
          <a:stretch>
            <a:fillRect/>
          </a:stretch>
        </p:blipFill>
        <p:spPr>
          <a:xfrm>
            <a:off x="7094963" y="4327274"/>
            <a:ext cx="3444355" cy="19187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cover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12F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그룹 149"/>
          <p:cNvGrpSpPr/>
          <p:nvPr/>
        </p:nvGrpSpPr>
        <p:grpSpPr>
          <a:xfrm>
            <a:off x="471714" y="296166"/>
            <a:ext cx="11248571" cy="6172812"/>
            <a:chOff x="0" y="0"/>
            <a:chExt cx="11248570" cy="6172811"/>
          </a:xfrm>
        </p:grpSpPr>
        <p:grpSp>
          <p:nvGrpSpPr>
            <p:cNvPr id="341" name="직사각형 4"/>
            <p:cNvGrpSpPr/>
            <p:nvPr/>
          </p:nvGrpSpPr>
          <p:grpSpPr>
            <a:xfrm>
              <a:off x="0" y="-1"/>
              <a:ext cx="11248571" cy="682033"/>
              <a:chOff x="0" y="0"/>
              <a:chExt cx="11248570" cy="682032"/>
            </a:xfrm>
          </p:grpSpPr>
          <p:sp>
            <p:nvSpPr>
              <p:cNvPr id="339" name="직사각형"/>
              <p:cNvSpPr/>
              <p:nvPr/>
            </p:nvSpPr>
            <p:spPr>
              <a:xfrm>
                <a:off x="0" y="-1"/>
                <a:ext cx="11248572" cy="682034"/>
              </a:xfrm>
              <a:prstGeom prst="rect">
                <a:avLst/>
              </a:prstGeom>
              <a:solidFill>
                <a:srgbClr val="89C937"/>
              </a:solidFill>
              <a:ln w="19050" cap="flat">
                <a:solidFill>
                  <a:srgbClr val="40404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  <p:sp>
            <p:nvSpPr>
              <p:cNvPr id="340" name="개발 서비스의 기능 및 특징"/>
              <p:cNvSpPr txBox="1"/>
              <p:nvPr/>
            </p:nvSpPr>
            <p:spPr>
              <a:xfrm>
                <a:off x="55245" y="66946"/>
                <a:ext cx="11138082" cy="54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lvl="1"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  <a:r>
                  <a:t>개발 서비스의 기능 및 특징</a:t>
                </a:r>
              </a:p>
            </p:txBody>
          </p:sp>
        </p:grpSp>
        <p:sp>
          <p:nvSpPr>
            <p:cNvPr id="342" name="직사각형 5"/>
            <p:cNvSpPr/>
            <p:nvPr/>
          </p:nvSpPr>
          <p:spPr>
            <a:xfrm>
              <a:off x="0" y="682031"/>
              <a:ext cx="11248571" cy="549078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3" name="직사각형 6"/>
            <p:cNvSpPr/>
            <p:nvPr/>
          </p:nvSpPr>
          <p:spPr>
            <a:xfrm>
              <a:off x="9298216" y="453303"/>
              <a:ext cx="288001" cy="36001"/>
            </a:xfrm>
            <a:prstGeom prst="rect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sp>
          <p:nvSpPr>
            <p:cNvPr id="344" name="직사각형 7"/>
            <p:cNvSpPr/>
            <p:nvPr/>
          </p:nvSpPr>
          <p:spPr>
            <a:xfrm>
              <a:off x="9900670" y="163203"/>
              <a:ext cx="288001" cy="288001"/>
            </a:xfrm>
            <a:prstGeom prst="rect">
              <a:avLst/>
            </a:prstGeom>
            <a:solidFill>
              <a:srgbClr val="DFDCD3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sp>
          <p:nvSpPr>
            <p:cNvPr id="345" name="직사각형 8"/>
            <p:cNvSpPr/>
            <p:nvPr/>
          </p:nvSpPr>
          <p:spPr>
            <a:xfrm>
              <a:off x="9851249" y="216103"/>
              <a:ext cx="288001" cy="288001"/>
            </a:xfrm>
            <a:prstGeom prst="rect">
              <a:avLst/>
            </a:prstGeom>
            <a:solidFill>
              <a:srgbClr val="DFDCD3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grpSp>
          <p:nvGrpSpPr>
            <p:cNvPr id="348" name="그룹 9"/>
            <p:cNvGrpSpPr/>
            <p:nvPr/>
          </p:nvGrpSpPr>
          <p:grpSpPr>
            <a:xfrm>
              <a:off x="10466501" y="172845"/>
              <a:ext cx="336340" cy="336341"/>
              <a:chOff x="0" y="0"/>
              <a:chExt cx="336339" cy="336339"/>
            </a:xfrm>
          </p:grpSpPr>
          <p:sp>
            <p:nvSpPr>
              <p:cNvPr id="346" name="직사각형 10"/>
              <p:cNvSpPr/>
              <p:nvPr/>
            </p:nvSpPr>
            <p:spPr>
              <a:xfrm rot="2700000">
                <a:off x="-55669" y="154181"/>
                <a:ext cx="447676" cy="27980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  <p:sp>
            <p:nvSpPr>
              <p:cNvPr id="347" name="직사각형 11"/>
              <p:cNvSpPr/>
              <p:nvPr/>
            </p:nvSpPr>
            <p:spPr>
              <a:xfrm rot="18900000">
                <a:off x="-55668" y="154179"/>
                <a:ext cx="447676" cy="27980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</p:grpSp>
      </p:grpSp>
      <p:grpSp>
        <p:nvGrpSpPr>
          <p:cNvPr id="352" name="직사각형 53"/>
          <p:cNvGrpSpPr/>
          <p:nvPr/>
        </p:nvGrpSpPr>
        <p:grpSpPr>
          <a:xfrm>
            <a:off x="1305070" y="1075828"/>
            <a:ext cx="4153346" cy="415539"/>
            <a:chOff x="0" y="0"/>
            <a:chExt cx="4153344" cy="415538"/>
          </a:xfrm>
        </p:grpSpPr>
        <p:sp>
          <p:nvSpPr>
            <p:cNvPr id="350" name="직사각형"/>
            <p:cNvSpPr/>
            <p:nvPr/>
          </p:nvSpPr>
          <p:spPr>
            <a:xfrm>
              <a:off x="-1" y="-1"/>
              <a:ext cx="4153346" cy="415540"/>
            </a:xfrm>
            <a:prstGeom prst="rect">
              <a:avLst/>
            </a:prstGeom>
            <a:solidFill>
              <a:srgbClr val="312F4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14300" dist="12700" dir="5400000">
                <a:srgbClr val="00000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351" name="질병별 개인맞춤 건강 농산물 마켓"/>
            <p:cNvSpPr txBox="1"/>
            <p:nvPr/>
          </p:nvSpPr>
          <p:spPr>
            <a:xfrm>
              <a:off x="45719" y="756"/>
              <a:ext cx="4061905" cy="414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lvl1pPr>
            </a:lstStyle>
            <a:p>
              <a:pPr/>
              <a:r>
                <a:t>질병별 개인맞춤 건강 농산물 마켓</a:t>
              </a:r>
            </a:p>
          </p:txBody>
        </p:sp>
      </p:grpSp>
      <p:grpSp>
        <p:nvGrpSpPr>
          <p:cNvPr id="358" name="그룹 63"/>
          <p:cNvGrpSpPr/>
          <p:nvPr/>
        </p:nvGrpSpPr>
        <p:grpSpPr>
          <a:xfrm>
            <a:off x="967411" y="1559217"/>
            <a:ext cx="4917751" cy="2101216"/>
            <a:chOff x="0" y="0"/>
            <a:chExt cx="4917749" cy="2101215"/>
          </a:xfrm>
        </p:grpSpPr>
        <p:sp>
          <p:nvSpPr>
            <p:cNvPr id="353" name="자유형 64"/>
            <p:cNvSpPr/>
            <p:nvPr/>
          </p:nvSpPr>
          <p:spPr>
            <a:xfrm>
              <a:off x="119035" y="44282"/>
              <a:ext cx="4643874" cy="2018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347" y="144"/>
                  </a:lnTo>
                  <a:lnTo>
                    <a:pt x="9173" y="252"/>
                  </a:lnTo>
                  <a:lnTo>
                    <a:pt x="14332" y="288"/>
                  </a:lnTo>
                  <a:lnTo>
                    <a:pt x="18567" y="108"/>
                  </a:lnTo>
                  <a:lnTo>
                    <a:pt x="21563" y="36"/>
                  </a:lnTo>
                  <a:lnTo>
                    <a:pt x="21600" y="21384"/>
                  </a:lnTo>
                  <a:lnTo>
                    <a:pt x="12353" y="21456"/>
                  </a:lnTo>
                  <a:lnTo>
                    <a:pt x="9894" y="21600"/>
                  </a:lnTo>
                  <a:lnTo>
                    <a:pt x="4919" y="21564"/>
                  </a:lnTo>
                  <a:lnTo>
                    <a:pt x="18" y="21492"/>
                  </a:lnTo>
                  <a:cubicBezTo>
                    <a:pt x="142" y="14400"/>
                    <a:pt x="80" y="8282"/>
                    <a:pt x="0" y="0"/>
                  </a:cubicBezTo>
                  <a:close/>
                </a:path>
              </a:pathLst>
            </a:custGeom>
            <a:noFill/>
            <a:ln w="25400" cap="flat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354" name="자유형 65"/>
            <p:cNvSpPr/>
            <p:nvPr/>
          </p:nvSpPr>
          <p:spPr>
            <a:xfrm>
              <a:off x="4754098" y="0"/>
              <a:ext cx="22035" cy="2101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1709"/>
                    <a:pt x="10080" y="3418"/>
                    <a:pt x="12960" y="4710"/>
                  </a:cubicBezTo>
                  <a:cubicBezTo>
                    <a:pt x="15840" y="6003"/>
                    <a:pt x="15840" y="6637"/>
                    <a:pt x="17280" y="7755"/>
                  </a:cubicBezTo>
                  <a:cubicBezTo>
                    <a:pt x="18720" y="8873"/>
                    <a:pt x="21600" y="9991"/>
                    <a:pt x="21600" y="11418"/>
                  </a:cubicBezTo>
                  <a:cubicBezTo>
                    <a:pt x="21600" y="12846"/>
                    <a:pt x="18720" y="14622"/>
                    <a:pt x="17280" y="16319"/>
                  </a:cubicBezTo>
                  <a:cubicBezTo>
                    <a:pt x="15840" y="18016"/>
                    <a:pt x="14400" y="19808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355" name="자유형 66"/>
            <p:cNvSpPr/>
            <p:nvPr/>
          </p:nvSpPr>
          <p:spPr>
            <a:xfrm>
              <a:off x="-1" y="46258"/>
              <a:ext cx="4917751" cy="21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22" fill="norm" stroke="1" extrusionOk="0">
                  <a:moveTo>
                    <a:pt x="0" y="0"/>
                  </a:moveTo>
                  <a:lnTo>
                    <a:pt x="7156" y="13787"/>
                  </a:lnTo>
                  <a:cubicBezTo>
                    <a:pt x="9141" y="17004"/>
                    <a:pt x="9504" y="21600"/>
                    <a:pt x="11911" y="19302"/>
                  </a:cubicBezTo>
                  <a:cubicBezTo>
                    <a:pt x="14319" y="17004"/>
                    <a:pt x="17959" y="850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356" name="자유형 67"/>
            <p:cNvSpPr/>
            <p:nvPr/>
          </p:nvSpPr>
          <p:spPr>
            <a:xfrm>
              <a:off x="34024" y="2041690"/>
              <a:ext cx="4859206" cy="20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014" fill="norm" stroke="1" extrusionOk="0">
                  <a:moveTo>
                    <a:pt x="0" y="5411"/>
                  </a:moveTo>
                  <a:lnTo>
                    <a:pt x="7156" y="19014"/>
                  </a:lnTo>
                  <a:cubicBezTo>
                    <a:pt x="8523" y="17693"/>
                    <a:pt x="10014" y="18123"/>
                    <a:pt x="11258" y="15052"/>
                  </a:cubicBezTo>
                  <a:cubicBezTo>
                    <a:pt x="12502" y="11981"/>
                    <a:pt x="13008" y="3762"/>
                    <a:pt x="14622" y="588"/>
                  </a:cubicBezTo>
                  <a:cubicBezTo>
                    <a:pt x="16237" y="-2586"/>
                    <a:pt x="20005" y="8264"/>
                    <a:pt x="21600" y="5411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357" name="자유형 68"/>
            <p:cNvSpPr/>
            <p:nvPr/>
          </p:nvSpPr>
          <p:spPr>
            <a:xfrm>
              <a:off x="105900" y="0"/>
              <a:ext cx="22035" cy="2101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1709"/>
                    <a:pt x="10080" y="3418"/>
                    <a:pt x="12960" y="4710"/>
                  </a:cubicBezTo>
                  <a:cubicBezTo>
                    <a:pt x="15840" y="6003"/>
                    <a:pt x="15840" y="6637"/>
                    <a:pt x="17280" y="7755"/>
                  </a:cubicBezTo>
                  <a:cubicBezTo>
                    <a:pt x="18720" y="8873"/>
                    <a:pt x="21600" y="9991"/>
                    <a:pt x="21600" y="11418"/>
                  </a:cubicBezTo>
                  <a:cubicBezTo>
                    <a:pt x="21600" y="12846"/>
                    <a:pt x="18720" y="14622"/>
                    <a:pt x="17280" y="16319"/>
                  </a:cubicBezTo>
                  <a:cubicBezTo>
                    <a:pt x="15840" y="18016"/>
                    <a:pt x="14400" y="19808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</p:grpSp>
      <p:grpSp>
        <p:nvGrpSpPr>
          <p:cNvPr id="364" name="그룹 99"/>
          <p:cNvGrpSpPr/>
          <p:nvPr/>
        </p:nvGrpSpPr>
        <p:grpSpPr>
          <a:xfrm>
            <a:off x="967411" y="4217294"/>
            <a:ext cx="4917751" cy="2101217"/>
            <a:chOff x="0" y="0"/>
            <a:chExt cx="4917749" cy="2101215"/>
          </a:xfrm>
        </p:grpSpPr>
        <p:sp>
          <p:nvSpPr>
            <p:cNvPr id="359" name="자유형 100"/>
            <p:cNvSpPr/>
            <p:nvPr/>
          </p:nvSpPr>
          <p:spPr>
            <a:xfrm>
              <a:off x="119035" y="44282"/>
              <a:ext cx="4643874" cy="2018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347" y="144"/>
                  </a:lnTo>
                  <a:lnTo>
                    <a:pt x="9173" y="252"/>
                  </a:lnTo>
                  <a:lnTo>
                    <a:pt x="14332" y="288"/>
                  </a:lnTo>
                  <a:lnTo>
                    <a:pt x="18567" y="108"/>
                  </a:lnTo>
                  <a:lnTo>
                    <a:pt x="21563" y="36"/>
                  </a:lnTo>
                  <a:lnTo>
                    <a:pt x="21600" y="21384"/>
                  </a:lnTo>
                  <a:lnTo>
                    <a:pt x="12353" y="21456"/>
                  </a:lnTo>
                  <a:lnTo>
                    <a:pt x="9894" y="21600"/>
                  </a:lnTo>
                  <a:lnTo>
                    <a:pt x="4919" y="21564"/>
                  </a:lnTo>
                  <a:lnTo>
                    <a:pt x="18" y="21492"/>
                  </a:lnTo>
                  <a:cubicBezTo>
                    <a:pt x="142" y="14400"/>
                    <a:pt x="80" y="8282"/>
                    <a:pt x="0" y="0"/>
                  </a:cubicBezTo>
                  <a:close/>
                </a:path>
              </a:pathLst>
            </a:custGeom>
            <a:noFill/>
            <a:ln w="25400" cap="flat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360" name="자유형 101"/>
            <p:cNvSpPr/>
            <p:nvPr/>
          </p:nvSpPr>
          <p:spPr>
            <a:xfrm>
              <a:off x="4754098" y="0"/>
              <a:ext cx="22035" cy="2101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1709"/>
                    <a:pt x="10080" y="3418"/>
                    <a:pt x="12960" y="4710"/>
                  </a:cubicBezTo>
                  <a:cubicBezTo>
                    <a:pt x="15840" y="6003"/>
                    <a:pt x="15840" y="6637"/>
                    <a:pt x="17280" y="7755"/>
                  </a:cubicBezTo>
                  <a:cubicBezTo>
                    <a:pt x="18720" y="8873"/>
                    <a:pt x="21600" y="9991"/>
                    <a:pt x="21600" y="11418"/>
                  </a:cubicBezTo>
                  <a:cubicBezTo>
                    <a:pt x="21600" y="12846"/>
                    <a:pt x="18720" y="14622"/>
                    <a:pt x="17280" y="16319"/>
                  </a:cubicBezTo>
                  <a:cubicBezTo>
                    <a:pt x="15840" y="18016"/>
                    <a:pt x="14400" y="19808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361" name="자유형 102"/>
            <p:cNvSpPr/>
            <p:nvPr/>
          </p:nvSpPr>
          <p:spPr>
            <a:xfrm>
              <a:off x="-1" y="46258"/>
              <a:ext cx="4917751" cy="21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22" fill="norm" stroke="1" extrusionOk="0">
                  <a:moveTo>
                    <a:pt x="0" y="0"/>
                  </a:moveTo>
                  <a:lnTo>
                    <a:pt x="7156" y="13787"/>
                  </a:lnTo>
                  <a:cubicBezTo>
                    <a:pt x="9141" y="17004"/>
                    <a:pt x="9504" y="21600"/>
                    <a:pt x="11911" y="19302"/>
                  </a:cubicBezTo>
                  <a:cubicBezTo>
                    <a:pt x="14319" y="17004"/>
                    <a:pt x="17959" y="850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362" name="자유형 103"/>
            <p:cNvSpPr/>
            <p:nvPr/>
          </p:nvSpPr>
          <p:spPr>
            <a:xfrm>
              <a:off x="34024" y="2041690"/>
              <a:ext cx="4859206" cy="20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014" fill="norm" stroke="1" extrusionOk="0">
                  <a:moveTo>
                    <a:pt x="0" y="5411"/>
                  </a:moveTo>
                  <a:lnTo>
                    <a:pt x="7156" y="19014"/>
                  </a:lnTo>
                  <a:cubicBezTo>
                    <a:pt x="8523" y="17693"/>
                    <a:pt x="10014" y="18123"/>
                    <a:pt x="11258" y="15052"/>
                  </a:cubicBezTo>
                  <a:cubicBezTo>
                    <a:pt x="12502" y="11981"/>
                    <a:pt x="13008" y="3762"/>
                    <a:pt x="14622" y="588"/>
                  </a:cubicBezTo>
                  <a:cubicBezTo>
                    <a:pt x="16237" y="-2586"/>
                    <a:pt x="20005" y="8264"/>
                    <a:pt x="21600" y="5411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363" name="자유형 104"/>
            <p:cNvSpPr/>
            <p:nvPr/>
          </p:nvSpPr>
          <p:spPr>
            <a:xfrm>
              <a:off x="105900" y="0"/>
              <a:ext cx="22035" cy="2101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1709"/>
                    <a:pt x="10080" y="3418"/>
                    <a:pt x="12960" y="4710"/>
                  </a:cubicBezTo>
                  <a:cubicBezTo>
                    <a:pt x="15840" y="6003"/>
                    <a:pt x="15840" y="6637"/>
                    <a:pt x="17280" y="7755"/>
                  </a:cubicBezTo>
                  <a:cubicBezTo>
                    <a:pt x="18720" y="8873"/>
                    <a:pt x="21600" y="9991"/>
                    <a:pt x="21600" y="11418"/>
                  </a:cubicBezTo>
                  <a:cubicBezTo>
                    <a:pt x="21600" y="12846"/>
                    <a:pt x="18720" y="14622"/>
                    <a:pt x="17280" y="16319"/>
                  </a:cubicBezTo>
                  <a:cubicBezTo>
                    <a:pt x="15840" y="18016"/>
                    <a:pt x="14400" y="19808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</p:grpSp>
      <p:grpSp>
        <p:nvGrpSpPr>
          <p:cNvPr id="367" name="직사각형 190"/>
          <p:cNvGrpSpPr/>
          <p:nvPr/>
        </p:nvGrpSpPr>
        <p:grpSpPr>
          <a:xfrm>
            <a:off x="6677170" y="1075828"/>
            <a:ext cx="4153345" cy="415539"/>
            <a:chOff x="0" y="0"/>
            <a:chExt cx="4153344" cy="415538"/>
          </a:xfrm>
        </p:grpSpPr>
        <p:sp>
          <p:nvSpPr>
            <p:cNvPr id="365" name="직사각형"/>
            <p:cNvSpPr/>
            <p:nvPr/>
          </p:nvSpPr>
          <p:spPr>
            <a:xfrm>
              <a:off x="-1" y="-1"/>
              <a:ext cx="4153346" cy="415540"/>
            </a:xfrm>
            <a:prstGeom prst="rect">
              <a:avLst/>
            </a:prstGeom>
            <a:solidFill>
              <a:srgbClr val="312F4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14300" dist="12700" dir="5400000">
                <a:srgbClr val="00000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366" name="농가별 해당 농가 농산물 마켓"/>
            <p:cNvSpPr txBox="1"/>
            <p:nvPr/>
          </p:nvSpPr>
          <p:spPr>
            <a:xfrm>
              <a:off x="45719" y="756"/>
              <a:ext cx="4061905" cy="414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lvl1pPr>
            </a:lstStyle>
            <a:p>
              <a:pPr/>
              <a:r>
                <a:t>농가별 해당 농가 농산물 마켓</a:t>
              </a:r>
            </a:p>
          </p:txBody>
        </p:sp>
      </p:grpSp>
      <p:grpSp>
        <p:nvGrpSpPr>
          <p:cNvPr id="373" name="그룹 191"/>
          <p:cNvGrpSpPr/>
          <p:nvPr/>
        </p:nvGrpSpPr>
        <p:grpSpPr>
          <a:xfrm>
            <a:off x="6339511" y="1559217"/>
            <a:ext cx="4917751" cy="2101216"/>
            <a:chOff x="0" y="0"/>
            <a:chExt cx="4917749" cy="2101215"/>
          </a:xfrm>
        </p:grpSpPr>
        <p:sp>
          <p:nvSpPr>
            <p:cNvPr id="368" name="자유형 192"/>
            <p:cNvSpPr/>
            <p:nvPr/>
          </p:nvSpPr>
          <p:spPr>
            <a:xfrm>
              <a:off x="119035" y="44282"/>
              <a:ext cx="4643874" cy="2018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347" y="144"/>
                  </a:lnTo>
                  <a:lnTo>
                    <a:pt x="9173" y="252"/>
                  </a:lnTo>
                  <a:lnTo>
                    <a:pt x="14332" y="288"/>
                  </a:lnTo>
                  <a:lnTo>
                    <a:pt x="18567" y="108"/>
                  </a:lnTo>
                  <a:lnTo>
                    <a:pt x="21563" y="36"/>
                  </a:lnTo>
                  <a:lnTo>
                    <a:pt x="21600" y="21384"/>
                  </a:lnTo>
                  <a:lnTo>
                    <a:pt x="12353" y="21456"/>
                  </a:lnTo>
                  <a:lnTo>
                    <a:pt x="9894" y="21600"/>
                  </a:lnTo>
                  <a:lnTo>
                    <a:pt x="4919" y="21564"/>
                  </a:lnTo>
                  <a:lnTo>
                    <a:pt x="18" y="21492"/>
                  </a:lnTo>
                  <a:cubicBezTo>
                    <a:pt x="142" y="14400"/>
                    <a:pt x="80" y="8282"/>
                    <a:pt x="0" y="0"/>
                  </a:cubicBezTo>
                  <a:close/>
                </a:path>
              </a:pathLst>
            </a:custGeom>
            <a:noFill/>
            <a:ln w="25400" cap="flat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369" name="자유형 193"/>
            <p:cNvSpPr/>
            <p:nvPr/>
          </p:nvSpPr>
          <p:spPr>
            <a:xfrm>
              <a:off x="4754098" y="0"/>
              <a:ext cx="22035" cy="2101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1709"/>
                    <a:pt x="10080" y="3418"/>
                    <a:pt x="12960" y="4710"/>
                  </a:cubicBezTo>
                  <a:cubicBezTo>
                    <a:pt x="15840" y="6003"/>
                    <a:pt x="15840" y="6637"/>
                    <a:pt x="17280" y="7755"/>
                  </a:cubicBezTo>
                  <a:cubicBezTo>
                    <a:pt x="18720" y="8873"/>
                    <a:pt x="21600" y="9991"/>
                    <a:pt x="21600" y="11418"/>
                  </a:cubicBezTo>
                  <a:cubicBezTo>
                    <a:pt x="21600" y="12846"/>
                    <a:pt x="18720" y="14622"/>
                    <a:pt x="17280" y="16319"/>
                  </a:cubicBezTo>
                  <a:cubicBezTo>
                    <a:pt x="15840" y="18016"/>
                    <a:pt x="14400" y="19808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370" name="자유형 194"/>
            <p:cNvSpPr/>
            <p:nvPr/>
          </p:nvSpPr>
          <p:spPr>
            <a:xfrm>
              <a:off x="-1" y="46258"/>
              <a:ext cx="4917751" cy="21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22" fill="norm" stroke="1" extrusionOk="0">
                  <a:moveTo>
                    <a:pt x="0" y="0"/>
                  </a:moveTo>
                  <a:lnTo>
                    <a:pt x="7156" y="13787"/>
                  </a:lnTo>
                  <a:cubicBezTo>
                    <a:pt x="9141" y="17004"/>
                    <a:pt x="9504" y="21600"/>
                    <a:pt x="11911" y="19302"/>
                  </a:cubicBezTo>
                  <a:cubicBezTo>
                    <a:pt x="14319" y="17004"/>
                    <a:pt x="17959" y="850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371" name="자유형 195"/>
            <p:cNvSpPr/>
            <p:nvPr/>
          </p:nvSpPr>
          <p:spPr>
            <a:xfrm>
              <a:off x="34024" y="2041690"/>
              <a:ext cx="4859206" cy="20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014" fill="norm" stroke="1" extrusionOk="0">
                  <a:moveTo>
                    <a:pt x="0" y="5411"/>
                  </a:moveTo>
                  <a:lnTo>
                    <a:pt x="7156" y="19014"/>
                  </a:lnTo>
                  <a:cubicBezTo>
                    <a:pt x="8523" y="17693"/>
                    <a:pt x="10014" y="18123"/>
                    <a:pt x="11258" y="15052"/>
                  </a:cubicBezTo>
                  <a:cubicBezTo>
                    <a:pt x="12502" y="11981"/>
                    <a:pt x="13008" y="3762"/>
                    <a:pt x="14622" y="588"/>
                  </a:cubicBezTo>
                  <a:cubicBezTo>
                    <a:pt x="16237" y="-2586"/>
                    <a:pt x="20005" y="8264"/>
                    <a:pt x="21600" y="5411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372" name="자유형 196"/>
            <p:cNvSpPr/>
            <p:nvPr/>
          </p:nvSpPr>
          <p:spPr>
            <a:xfrm>
              <a:off x="105900" y="0"/>
              <a:ext cx="22035" cy="2101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1709"/>
                    <a:pt x="10080" y="3418"/>
                    <a:pt x="12960" y="4710"/>
                  </a:cubicBezTo>
                  <a:cubicBezTo>
                    <a:pt x="15840" y="6003"/>
                    <a:pt x="15840" y="6637"/>
                    <a:pt x="17280" y="7755"/>
                  </a:cubicBezTo>
                  <a:cubicBezTo>
                    <a:pt x="18720" y="8873"/>
                    <a:pt x="21600" y="9991"/>
                    <a:pt x="21600" y="11418"/>
                  </a:cubicBezTo>
                  <a:cubicBezTo>
                    <a:pt x="21600" y="12846"/>
                    <a:pt x="18720" y="14622"/>
                    <a:pt x="17280" y="16319"/>
                  </a:cubicBezTo>
                  <a:cubicBezTo>
                    <a:pt x="15840" y="18016"/>
                    <a:pt x="14400" y="19808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</p:grpSp>
      <p:grpSp>
        <p:nvGrpSpPr>
          <p:cNvPr id="379" name="그룹 197"/>
          <p:cNvGrpSpPr/>
          <p:nvPr/>
        </p:nvGrpSpPr>
        <p:grpSpPr>
          <a:xfrm>
            <a:off x="6339511" y="4217294"/>
            <a:ext cx="4917751" cy="2101217"/>
            <a:chOff x="0" y="0"/>
            <a:chExt cx="4917749" cy="2101215"/>
          </a:xfrm>
        </p:grpSpPr>
        <p:sp>
          <p:nvSpPr>
            <p:cNvPr id="374" name="자유형 198"/>
            <p:cNvSpPr/>
            <p:nvPr/>
          </p:nvSpPr>
          <p:spPr>
            <a:xfrm>
              <a:off x="119035" y="44282"/>
              <a:ext cx="4643874" cy="2018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347" y="144"/>
                  </a:lnTo>
                  <a:lnTo>
                    <a:pt x="9173" y="252"/>
                  </a:lnTo>
                  <a:lnTo>
                    <a:pt x="14332" y="288"/>
                  </a:lnTo>
                  <a:lnTo>
                    <a:pt x="18567" y="108"/>
                  </a:lnTo>
                  <a:lnTo>
                    <a:pt x="21563" y="36"/>
                  </a:lnTo>
                  <a:lnTo>
                    <a:pt x="21600" y="21384"/>
                  </a:lnTo>
                  <a:lnTo>
                    <a:pt x="12353" y="21456"/>
                  </a:lnTo>
                  <a:lnTo>
                    <a:pt x="9894" y="21600"/>
                  </a:lnTo>
                  <a:lnTo>
                    <a:pt x="4919" y="21564"/>
                  </a:lnTo>
                  <a:lnTo>
                    <a:pt x="18" y="21492"/>
                  </a:lnTo>
                  <a:cubicBezTo>
                    <a:pt x="142" y="14400"/>
                    <a:pt x="80" y="8282"/>
                    <a:pt x="0" y="0"/>
                  </a:cubicBezTo>
                  <a:close/>
                </a:path>
              </a:pathLst>
            </a:custGeom>
            <a:noFill/>
            <a:ln w="25400" cap="flat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375" name="자유형 199"/>
            <p:cNvSpPr/>
            <p:nvPr/>
          </p:nvSpPr>
          <p:spPr>
            <a:xfrm>
              <a:off x="4754098" y="0"/>
              <a:ext cx="22035" cy="2101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1709"/>
                    <a:pt x="10080" y="3418"/>
                    <a:pt x="12960" y="4710"/>
                  </a:cubicBezTo>
                  <a:cubicBezTo>
                    <a:pt x="15840" y="6003"/>
                    <a:pt x="15840" y="6637"/>
                    <a:pt x="17280" y="7755"/>
                  </a:cubicBezTo>
                  <a:cubicBezTo>
                    <a:pt x="18720" y="8873"/>
                    <a:pt x="21600" y="9991"/>
                    <a:pt x="21600" y="11418"/>
                  </a:cubicBezTo>
                  <a:cubicBezTo>
                    <a:pt x="21600" y="12846"/>
                    <a:pt x="18720" y="14622"/>
                    <a:pt x="17280" y="16319"/>
                  </a:cubicBezTo>
                  <a:cubicBezTo>
                    <a:pt x="15840" y="18016"/>
                    <a:pt x="14400" y="19808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376" name="자유형 200"/>
            <p:cNvSpPr/>
            <p:nvPr/>
          </p:nvSpPr>
          <p:spPr>
            <a:xfrm>
              <a:off x="-1" y="46258"/>
              <a:ext cx="4917751" cy="21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22" fill="norm" stroke="1" extrusionOk="0">
                  <a:moveTo>
                    <a:pt x="0" y="0"/>
                  </a:moveTo>
                  <a:lnTo>
                    <a:pt x="7156" y="13787"/>
                  </a:lnTo>
                  <a:cubicBezTo>
                    <a:pt x="9141" y="17004"/>
                    <a:pt x="9504" y="21600"/>
                    <a:pt x="11911" y="19302"/>
                  </a:cubicBezTo>
                  <a:cubicBezTo>
                    <a:pt x="14319" y="17004"/>
                    <a:pt x="17959" y="850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377" name="자유형 201"/>
            <p:cNvSpPr/>
            <p:nvPr/>
          </p:nvSpPr>
          <p:spPr>
            <a:xfrm>
              <a:off x="34024" y="2041690"/>
              <a:ext cx="4859206" cy="20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014" fill="norm" stroke="1" extrusionOk="0">
                  <a:moveTo>
                    <a:pt x="0" y="5411"/>
                  </a:moveTo>
                  <a:lnTo>
                    <a:pt x="7156" y="19014"/>
                  </a:lnTo>
                  <a:cubicBezTo>
                    <a:pt x="8523" y="17693"/>
                    <a:pt x="10014" y="18123"/>
                    <a:pt x="11258" y="15052"/>
                  </a:cubicBezTo>
                  <a:cubicBezTo>
                    <a:pt x="12502" y="11981"/>
                    <a:pt x="13008" y="3762"/>
                    <a:pt x="14622" y="588"/>
                  </a:cubicBezTo>
                  <a:cubicBezTo>
                    <a:pt x="16237" y="-2586"/>
                    <a:pt x="20005" y="8264"/>
                    <a:pt x="21600" y="5411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378" name="자유형 202"/>
            <p:cNvSpPr/>
            <p:nvPr/>
          </p:nvSpPr>
          <p:spPr>
            <a:xfrm>
              <a:off x="105900" y="0"/>
              <a:ext cx="22035" cy="2101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1709"/>
                    <a:pt x="10080" y="3418"/>
                    <a:pt x="12960" y="4710"/>
                  </a:cubicBezTo>
                  <a:cubicBezTo>
                    <a:pt x="15840" y="6003"/>
                    <a:pt x="15840" y="6637"/>
                    <a:pt x="17280" y="7755"/>
                  </a:cubicBezTo>
                  <a:cubicBezTo>
                    <a:pt x="18720" y="8873"/>
                    <a:pt x="21600" y="9991"/>
                    <a:pt x="21600" y="11418"/>
                  </a:cubicBezTo>
                  <a:cubicBezTo>
                    <a:pt x="21600" y="12846"/>
                    <a:pt x="18720" y="14622"/>
                    <a:pt x="17280" y="16319"/>
                  </a:cubicBezTo>
                  <a:cubicBezTo>
                    <a:pt x="15840" y="18016"/>
                    <a:pt x="14400" y="19808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</p:grpSp>
      <p:pic>
        <p:nvPicPr>
          <p:cNvPr id="380" name="그림 40" descr="그림 40"/>
          <p:cNvPicPr>
            <a:picLocks noChangeAspect="1"/>
          </p:cNvPicPr>
          <p:nvPr/>
        </p:nvPicPr>
        <p:blipFill>
          <a:blip r:embed="rId2">
            <a:extLst/>
          </a:blip>
          <a:srcRect l="0" t="4573" r="0" b="17423"/>
          <a:stretch>
            <a:fillRect/>
          </a:stretch>
        </p:blipFill>
        <p:spPr>
          <a:xfrm>
            <a:off x="1473508" y="1677799"/>
            <a:ext cx="3984908" cy="188391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" name="그림 41" descr="그림 4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96626" y="1653706"/>
            <a:ext cx="4153345" cy="19080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2" name="그림 42" descr="그림 4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98984" y="4328964"/>
            <a:ext cx="4522527" cy="18909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그림 43" descr="그림 4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49859" y="4357789"/>
            <a:ext cx="3553480" cy="1804834"/>
          </a:xfrm>
          <a:prstGeom prst="rect">
            <a:avLst/>
          </a:prstGeom>
          <a:ln w="12700">
            <a:miter lim="400000"/>
          </a:ln>
        </p:spPr>
      </p:pic>
      <p:sp>
        <p:nvSpPr>
          <p:cNvPr id="384" name="직선 연결선 3"/>
          <p:cNvSpPr/>
          <p:nvPr/>
        </p:nvSpPr>
        <p:spPr>
          <a:xfrm>
            <a:off x="5743545" y="2607708"/>
            <a:ext cx="723903" cy="1"/>
          </a:xfrm>
          <a:prstGeom prst="line">
            <a:avLst/>
          </a:prstGeom>
          <a:ln w="57150">
            <a:solidFill>
              <a:srgbClr val="312F4A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85" name="직선 화살표 연결선 16"/>
          <p:cNvSpPr/>
          <p:nvPr/>
        </p:nvSpPr>
        <p:spPr>
          <a:xfrm>
            <a:off x="6095998" y="2604860"/>
            <a:ext cx="9498" cy="1028726"/>
          </a:xfrm>
          <a:prstGeom prst="line">
            <a:avLst/>
          </a:prstGeom>
          <a:ln w="57150">
            <a:solidFill>
              <a:srgbClr val="312F4A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88" name="직사각형 49"/>
          <p:cNvGrpSpPr/>
          <p:nvPr/>
        </p:nvGrpSpPr>
        <p:grpSpPr>
          <a:xfrm>
            <a:off x="4933269" y="3710244"/>
            <a:ext cx="2344455" cy="415539"/>
            <a:chOff x="0" y="0"/>
            <a:chExt cx="2344453" cy="415538"/>
          </a:xfrm>
        </p:grpSpPr>
        <p:sp>
          <p:nvSpPr>
            <p:cNvPr id="386" name="직사각형"/>
            <p:cNvSpPr/>
            <p:nvPr/>
          </p:nvSpPr>
          <p:spPr>
            <a:xfrm>
              <a:off x="0" y="-1"/>
              <a:ext cx="2344454" cy="415540"/>
            </a:xfrm>
            <a:prstGeom prst="rect">
              <a:avLst/>
            </a:prstGeom>
            <a:solidFill>
              <a:srgbClr val="312F4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14300" dist="12700" dir="5400000">
                <a:srgbClr val="00000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387" name="농산물 구매 &amp; 결제"/>
            <p:cNvSpPr txBox="1"/>
            <p:nvPr/>
          </p:nvSpPr>
          <p:spPr>
            <a:xfrm>
              <a:off x="45720" y="756"/>
              <a:ext cx="2253015" cy="414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농산물 구매 </a:t>
              </a:r>
              <a:r>
                <a:t>&amp; </a:t>
              </a:r>
              <a:r>
                <a:t>결제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cover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12F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그룹 149"/>
          <p:cNvGrpSpPr/>
          <p:nvPr/>
        </p:nvGrpSpPr>
        <p:grpSpPr>
          <a:xfrm>
            <a:off x="471714" y="296166"/>
            <a:ext cx="11248571" cy="6172812"/>
            <a:chOff x="0" y="0"/>
            <a:chExt cx="11248570" cy="6172811"/>
          </a:xfrm>
        </p:grpSpPr>
        <p:grpSp>
          <p:nvGrpSpPr>
            <p:cNvPr id="392" name="직사각형 4"/>
            <p:cNvGrpSpPr/>
            <p:nvPr/>
          </p:nvGrpSpPr>
          <p:grpSpPr>
            <a:xfrm>
              <a:off x="0" y="-1"/>
              <a:ext cx="11248571" cy="682033"/>
              <a:chOff x="0" y="0"/>
              <a:chExt cx="11248570" cy="682032"/>
            </a:xfrm>
          </p:grpSpPr>
          <p:sp>
            <p:nvSpPr>
              <p:cNvPr id="390" name="직사각형"/>
              <p:cNvSpPr/>
              <p:nvPr/>
            </p:nvSpPr>
            <p:spPr>
              <a:xfrm>
                <a:off x="0" y="-1"/>
                <a:ext cx="11248572" cy="682034"/>
              </a:xfrm>
              <a:prstGeom prst="rect">
                <a:avLst/>
              </a:prstGeom>
              <a:solidFill>
                <a:srgbClr val="89C937"/>
              </a:solidFill>
              <a:ln w="19050" cap="flat">
                <a:solidFill>
                  <a:srgbClr val="40404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  <p:sp>
            <p:nvSpPr>
              <p:cNvPr id="391" name="개발 서비스의 기대효과"/>
              <p:cNvSpPr txBox="1"/>
              <p:nvPr/>
            </p:nvSpPr>
            <p:spPr>
              <a:xfrm>
                <a:off x="55245" y="66946"/>
                <a:ext cx="11138082" cy="54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lvl="1"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  <a:r>
                  <a:t>개발 서비스의 기대효과</a:t>
                </a:r>
              </a:p>
            </p:txBody>
          </p:sp>
        </p:grpSp>
        <p:sp>
          <p:nvSpPr>
            <p:cNvPr id="393" name="직사각형 5"/>
            <p:cNvSpPr/>
            <p:nvPr/>
          </p:nvSpPr>
          <p:spPr>
            <a:xfrm>
              <a:off x="0" y="682031"/>
              <a:ext cx="11248571" cy="549078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4" name="직사각형 6"/>
            <p:cNvSpPr/>
            <p:nvPr/>
          </p:nvSpPr>
          <p:spPr>
            <a:xfrm>
              <a:off x="9298216" y="453303"/>
              <a:ext cx="288001" cy="36001"/>
            </a:xfrm>
            <a:prstGeom prst="rect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sp>
          <p:nvSpPr>
            <p:cNvPr id="395" name="직사각형 7"/>
            <p:cNvSpPr/>
            <p:nvPr/>
          </p:nvSpPr>
          <p:spPr>
            <a:xfrm>
              <a:off x="9900670" y="163203"/>
              <a:ext cx="288001" cy="288001"/>
            </a:xfrm>
            <a:prstGeom prst="rect">
              <a:avLst/>
            </a:prstGeom>
            <a:solidFill>
              <a:srgbClr val="DFDCD3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sp>
          <p:nvSpPr>
            <p:cNvPr id="396" name="직사각형 8"/>
            <p:cNvSpPr/>
            <p:nvPr/>
          </p:nvSpPr>
          <p:spPr>
            <a:xfrm>
              <a:off x="9851249" y="216103"/>
              <a:ext cx="288001" cy="288001"/>
            </a:xfrm>
            <a:prstGeom prst="rect">
              <a:avLst/>
            </a:prstGeom>
            <a:solidFill>
              <a:srgbClr val="DFDCD3"/>
            </a:solidFill>
            <a:ln w="1905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404040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</a:p>
          </p:txBody>
        </p:sp>
        <p:grpSp>
          <p:nvGrpSpPr>
            <p:cNvPr id="399" name="그룹 9"/>
            <p:cNvGrpSpPr/>
            <p:nvPr/>
          </p:nvGrpSpPr>
          <p:grpSpPr>
            <a:xfrm>
              <a:off x="10466501" y="172845"/>
              <a:ext cx="336340" cy="336341"/>
              <a:chOff x="0" y="0"/>
              <a:chExt cx="336339" cy="336339"/>
            </a:xfrm>
          </p:grpSpPr>
          <p:sp>
            <p:nvSpPr>
              <p:cNvPr id="397" name="직사각형 10"/>
              <p:cNvSpPr/>
              <p:nvPr/>
            </p:nvSpPr>
            <p:spPr>
              <a:xfrm rot="2700000">
                <a:off x="-55669" y="154181"/>
                <a:ext cx="447676" cy="27980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  <p:sp>
            <p:nvSpPr>
              <p:cNvPr id="398" name="직사각형 11"/>
              <p:cNvSpPr/>
              <p:nvPr/>
            </p:nvSpPr>
            <p:spPr>
              <a:xfrm rot="18900000">
                <a:off x="-55668" y="154179"/>
                <a:ext cx="447676" cy="27980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</a:p>
            </p:txBody>
          </p:sp>
        </p:grpSp>
      </p:grpSp>
      <p:grpSp>
        <p:nvGrpSpPr>
          <p:cNvPr id="406" name="그룹 14"/>
          <p:cNvGrpSpPr/>
          <p:nvPr/>
        </p:nvGrpSpPr>
        <p:grpSpPr>
          <a:xfrm>
            <a:off x="745253" y="2681257"/>
            <a:ext cx="3444184" cy="2142685"/>
            <a:chOff x="0" y="0"/>
            <a:chExt cx="3444183" cy="2142684"/>
          </a:xfrm>
        </p:grpSpPr>
        <p:sp>
          <p:nvSpPr>
            <p:cNvPr id="401" name="자유형 15"/>
            <p:cNvSpPr/>
            <p:nvPr/>
          </p:nvSpPr>
          <p:spPr>
            <a:xfrm>
              <a:off x="83367" y="45156"/>
              <a:ext cx="3252373" cy="2058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347" y="144"/>
                  </a:lnTo>
                  <a:lnTo>
                    <a:pt x="9173" y="252"/>
                  </a:lnTo>
                  <a:lnTo>
                    <a:pt x="14332" y="288"/>
                  </a:lnTo>
                  <a:lnTo>
                    <a:pt x="18567" y="108"/>
                  </a:lnTo>
                  <a:lnTo>
                    <a:pt x="21563" y="36"/>
                  </a:lnTo>
                  <a:lnTo>
                    <a:pt x="21600" y="21384"/>
                  </a:lnTo>
                  <a:lnTo>
                    <a:pt x="12353" y="21456"/>
                  </a:lnTo>
                  <a:lnTo>
                    <a:pt x="9894" y="21600"/>
                  </a:lnTo>
                  <a:lnTo>
                    <a:pt x="4919" y="21564"/>
                  </a:lnTo>
                  <a:lnTo>
                    <a:pt x="18" y="21492"/>
                  </a:lnTo>
                  <a:cubicBezTo>
                    <a:pt x="142" y="14400"/>
                    <a:pt x="80" y="8282"/>
                    <a:pt x="0" y="0"/>
                  </a:cubicBezTo>
                  <a:close/>
                </a:path>
              </a:pathLst>
            </a:custGeom>
            <a:blipFill rotWithShape="1">
              <a:blip r:embed="rId3"/>
              <a:srcRect l="0" t="0" r="0" b="0"/>
              <a:stretch>
                <a:fillRect/>
              </a:stretch>
            </a:blipFill>
            <a:ln w="25400" cap="flat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402" name="자유형 16"/>
            <p:cNvSpPr/>
            <p:nvPr/>
          </p:nvSpPr>
          <p:spPr>
            <a:xfrm>
              <a:off x="3329569" y="-1"/>
              <a:ext cx="15432" cy="214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1709"/>
                    <a:pt x="10080" y="3418"/>
                    <a:pt x="12960" y="4710"/>
                  </a:cubicBezTo>
                  <a:cubicBezTo>
                    <a:pt x="15840" y="6003"/>
                    <a:pt x="15840" y="6637"/>
                    <a:pt x="17280" y="7755"/>
                  </a:cubicBezTo>
                  <a:cubicBezTo>
                    <a:pt x="18720" y="8873"/>
                    <a:pt x="21600" y="9991"/>
                    <a:pt x="21600" y="11418"/>
                  </a:cubicBezTo>
                  <a:cubicBezTo>
                    <a:pt x="21600" y="12846"/>
                    <a:pt x="18720" y="14622"/>
                    <a:pt x="17280" y="16319"/>
                  </a:cubicBezTo>
                  <a:cubicBezTo>
                    <a:pt x="15840" y="18016"/>
                    <a:pt x="14400" y="19808"/>
                    <a:pt x="12960" y="21600"/>
                  </a:cubicBezTo>
                </a:path>
              </a:pathLst>
            </a:custGeom>
            <a:blipFill rotWithShape="1">
              <a:blip r:embed="rId3"/>
              <a:srcRect l="0" t="0" r="0" b="0"/>
              <a:stretch>
                <a:fillRect/>
              </a:stretch>
            </a:blipFill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403" name="자유형 17"/>
            <p:cNvSpPr/>
            <p:nvPr/>
          </p:nvSpPr>
          <p:spPr>
            <a:xfrm>
              <a:off x="0" y="47171"/>
              <a:ext cx="3444184" cy="21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22" fill="norm" stroke="1" extrusionOk="0">
                  <a:moveTo>
                    <a:pt x="0" y="0"/>
                  </a:moveTo>
                  <a:lnTo>
                    <a:pt x="7156" y="13787"/>
                  </a:lnTo>
                  <a:cubicBezTo>
                    <a:pt x="9141" y="17004"/>
                    <a:pt x="9504" y="21600"/>
                    <a:pt x="11911" y="19302"/>
                  </a:cubicBezTo>
                  <a:cubicBezTo>
                    <a:pt x="14319" y="17004"/>
                    <a:pt x="17959" y="8502"/>
                    <a:pt x="21600" y="0"/>
                  </a:cubicBezTo>
                </a:path>
              </a:pathLst>
            </a:custGeom>
            <a:blipFill rotWithShape="1">
              <a:blip r:embed="rId3"/>
              <a:srcRect l="0" t="0" r="0" b="0"/>
              <a:stretch>
                <a:fillRect/>
              </a:stretch>
            </a:blipFill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404" name="자유형 18"/>
            <p:cNvSpPr/>
            <p:nvPr/>
          </p:nvSpPr>
          <p:spPr>
            <a:xfrm>
              <a:off x="23829" y="2081984"/>
              <a:ext cx="3403182" cy="20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014" fill="norm" stroke="1" extrusionOk="0">
                  <a:moveTo>
                    <a:pt x="0" y="5411"/>
                  </a:moveTo>
                  <a:lnTo>
                    <a:pt x="7156" y="19014"/>
                  </a:lnTo>
                  <a:cubicBezTo>
                    <a:pt x="8523" y="17693"/>
                    <a:pt x="10014" y="18123"/>
                    <a:pt x="11258" y="15052"/>
                  </a:cubicBezTo>
                  <a:cubicBezTo>
                    <a:pt x="12502" y="11981"/>
                    <a:pt x="13008" y="3762"/>
                    <a:pt x="14622" y="588"/>
                  </a:cubicBezTo>
                  <a:cubicBezTo>
                    <a:pt x="16237" y="-2586"/>
                    <a:pt x="20005" y="8264"/>
                    <a:pt x="21600" y="5411"/>
                  </a:cubicBezTo>
                </a:path>
              </a:pathLst>
            </a:custGeom>
            <a:blipFill rotWithShape="1">
              <a:blip r:embed="rId3"/>
              <a:srcRect l="0" t="0" r="0" b="0"/>
              <a:stretch>
                <a:fillRect/>
              </a:stretch>
            </a:blipFill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405" name="자유형 19"/>
            <p:cNvSpPr/>
            <p:nvPr/>
          </p:nvSpPr>
          <p:spPr>
            <a:xfrm>
              <a:off x="74168" y="-1"/>
              <a:ext cx="15432" cy="214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1709"/>
                    <a:pt x="10080" y="3418"/>
                    <a:pt x="12960" y="4710"/>
                  </a:cubicBezTo>
                  <a:cubicBezTo>
                    <a:pt x="15840" y="6003"/>
                    <a:pt x="15840" y="6637"/>
                    <a:pt x="17280" y="7755"/>
                  </a:cubicBezTo>
                  <a:cubicBezTo>
                    <a:pt x="18720" y="8873"/>
                    <a:pt x="21600" y="9991"/>
                    <a:pt x="21600" y="11418"/>
                  </a:cubicBezTo>
                  <a:cubicBezTo>
                    <a:pt x="21600" y="12846"/>
                    <a:pt x="18720" y="14622"/>
                    <a:pt x="17280" y="16319"/>
                  </a:cubicBezTo>
                  <a:cubicBezTo>
                    <a:pt x="15840" y="18016"/>
                    <a:pt x="14400" y="19808"/>
                    <a:pt x="12960" y="21600"/>
                  </a:cubicBezTo>
                </a:path>
              </a:pathLst>
            </a:custGeom>
            <a:blipFill rotWithShape="1">
              <a:blip r:embed="rId3"/>
              <a:srcRect l="0" t="0" r="0" b="0"/>
              <a:stretch>
                <a:fillRect/>
              </a:stretch>
            </a:blipFill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</p:grpSp>
      <p:sp>
        <p:nvSpPr>
          <p:cNvPr id="407" name="직사각형 20"/>
          <p:cNvSpPr txBox="1"/>
          <p:nvPr/>
        </p:nvSpPr>
        <p:spPr>
          <a:xfrm>
            <a:off x="974872" y="5106177"/>
            <a:ext cx="2843293" cy="97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595959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58</a:t>
            </a:r>
            <a:r>
              <a:t>세대가 이용하기 편리한</a:t>
            </a:r>
            <a:r>
              <a:t>, </a:t>
            </a:r>
          </a:p>
          <a:p>
            <a:pPr algn="ctr">
              <a:defRPr>
                <a:solidFill>
                  <a:srgbClr val="595959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시각적으로 구성된 </a:t>
            </a:r>
            <a:r>
              <a:t>.</a:t>
            </a:r>
          </a:p>
          <a:p>
            <a:pPr algn="ctr">
              <a:defRPr>
                <a:solidFill>
                  <a:srgbClr val="595959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건강정보 마켓 구현</a:t>
            </a:r>
          </a:p>
        </p:txBody>
      </p:sp>
      <p:grpSp>
        <p:nvGrpSpPr>
          <p:cNvPr id="410" name="타원 22"/>
          <p:cNvGrpSpPr/>
          <p:nvPr/>
        </p:nvGrpSpPr>
        <p:grpSpPr>
          <a:xfrm>
            <a:off x="590427" y="2548973"/>
            <a:ext cx="466988" cy="466987"/>
            <a:chOff x="0" y="0"/>
            <a:chExt cx="466986" cy="466986"/>
          </a:xfrm>
        </p:grpSpPr>
        <p:sp>
          <p:nvSpPr>
            <p:cNvPr id="408" name="원"/>
            <p:cNvSpPr/>
            <p:nvPr/>
          </p:nvSpPr>
          <p:spPr>
            <a:xfrm>
              <a:off x="-1" y="-1"/>
              <a:ext cx="466988" cy="466988"/>
            </a:xfrm>
            <a:prstGeom prst="ellipse">
              <a:avLst/>
            </a:prstGeom>
            <a:solidFill>
              <a:srgbClr val="89C93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409" name="1"/>
            <p:cNvSpPr txBox="1"/>
            <p:nvPr/>
          </p:nvSpPr>
          <p:spPr>
            <a:xfrm>
              <a:off x="114107" y="35372"/>
              <a:ext cx="238770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16" name="그룹 23"/>
          <p:cNvGrpSpPr/>
          <p:nvPr/>
        </p:nvGrpSpPr>
        <p:grpSpPr>
          <a:xfrm>
            <a:off x="4344261" y="2681257"/>
            <a:ext cx="3444184" cy="2142685"/>
            <a:chOff x="0" y="0"/>
            <a:chExt cx="3444183" cy="2142684"/>
          </a:xfrm>
        </p:grpSpPr>
        <p:sp>
          <p:nvSpPr>
            <p:cNvPr id="411" name="자유형 24"/>
            <p:cNvSpPr/>
            <p:nvPr/>
          </p:nvSpPr>
          <p:spPr>
            <a:xfrm>
              <a:off x="83367" y="45156"/>
              <a:ext cx="3252373" cy="2058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347" y="144"/>
                  </a:lnTo>
                  <a:lnTo>
                    <a:pt x="9173" y="252"/>
                  </a:lnTo>
                  <a:lnTo>
                    <a:pt x="14332" y="288"/>
                  </a:lnTo>
                  <a:lnTo>
                    <a:pt x="18567" y="108"/>
                  </a:lnTo>
                  <a:lnTo>
                    <a:pt x="21563" y="36"/>
                  </a:lnTo>
                  <a:lnTo>
                    <a:pt x="21600" y="21384"/>
                  </a:lnTo>
                  <a:lnTo>
                    <a:pt x="12353" y="21456"/>
                  </a:lnTo>
                  <a:lnTo>
                    <a:pt x="9894" y="21600"/>
                  </a:lnTo>
                  <a:lnTo>
                    <a:pt x="4919" y="21564"/>
                  </a:lnTo>
                  <a:lnTo>
                    <a:pt x="18" y="21492"/>
                  </a:lnTo>
                  <a:cubicBezTo>
                    <a:pt x="142" y="14400"/>
                    <a:pt x="80" y="8282"/>
                    <a:pt x="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stretch>
                <a:fillRect/>
              </a:stretch>
            </a:blipFill>
            <a:ln w="25400" cap="flat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412" name="자유형 25"/>
            <p:cNvSpPr/>
            <p:nvPr/>
          </p:nvSpPr>
          <p:spPr>
            <a:xfrm>
              <a:off x="3329569" y="-1"/>
              <a:ext cx="15432" cy="214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1709"/>
                    <a:pt x="10080" y="3418"/>
                    <a:pt x="12960" y="4710"/>
                  </a:cubicBezTo>
                  <a:cubicBezTo>
                    <a:pt x="15840" y="6003"/>
                    <a:pt x="15840" y="6637"/>
                    <a:pt x="17280" y="7755"/>
                  </a:cubicBezTo>
                  <a:cubicBezTo>
                    <a:pt x="18720" y="8873"/>
                    <a:pt x="21600" y="9991"/>
                    <a:pt x="21600" y="11418"/>
                  </a:cubicBezTo>
                  <a:cubicBezTo>
                    <a:pt x="21600" y="12846"/>
                    <a:pt x="18720" y="14622"/>
                    <a:pt x="17280" y="16319"/>
                  </a:cubicBezTo>
                  <a:cubicBezTo>
                    <a:pt x="15840" y="18016"/>
                    <a:pt x="14400" y="19808"/>
                    <a:pt x="12960" y="21600"/>
                  </a:cubicBezTo>
                </a:path>
              </a:pathLst>
            </a:custGeom>
            <a:blipFill rotWithShape="1">
              <a:blip r:embed="rId4"/>
              <a:srcRect l="0" t="0" r="0" b="0"/>
              <a:stretch>
                <a:fillRect/>
              </a:stretch>
            </a:blipFill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413" name="자유형 26"/>
            <p:cNvSpPr/>
            <p:nvPr/>
          </p:nvSpPr>
          <p:spPr>
            <a:xfrm>
              <a:off x="0" y="47171"/>
              <a:ext cx="3444184" cy="21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22" fill="norm" stroke="1" extrusionOk="0">
                  <a:moveTo>
                    <a:pt x="0" y="0"/>
                  </a:moveTo>
                  <a:lnTo>
                    <a:pt x="7156" y="13787"/>
                  </a:lnTo>
                  <a:cubicBezTo>
                    <a:pt x="9141" y="17004"/>
                    <a:pt x="9504" y="21600"/>
                    <a:pt x="11911" y="19302"/>
                  </a:cubicBezTo>
                  <a:cubicBezTo>
                    <a:pt x="14319" y="17004"/>
                    <a:pt x="17959" y="8502"/>
                    <a:pt x="21600" y="0"/>
                  </a:cubicBezTo>
                </a:path>
              </a:pathLst>
            </a:custGeom>
            <a:blipFill rotWithShape="1">
              <a:blip r:embed="rId4"/>
              <a:srcRect l="0" t="0" r="0" b="0"/>
              <a:stretch>
                <a:fillRect/>
              </a:stretch>
            </a:blipFill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414" name="자유형 27"/>
            <p:cNvSpPr/>
            <p:nvPr/>
          </p:nvSpPr>
          <p:spPr>
            <a:xfrm>
              <a:off x="23829" y="2081984"/>
              <a:ext cx="3403182" cy="20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014" fill="norm" stroke="1" extrusionOk="0">
                  <a:moveTo>
                    <a:pt x="0" y="5411"/>
                  </a:moveTo>
                  <a:lnTo>
                    <a:pt x="7156" y="19014"/>
                  </a:lnTo>
                  <a:cubicBezTo>
                    <a:pt x="8523" y="17693"/>
                    <a:pt x="10014" y="18123"/>
                    <a:pt x="11258" y="15052"/>
                  </a:cubicBezTo>
                  <a:cubicBezTo>
                    <a:pt x="12502" y="11981"/>
                    <a:pt x="13008" y="3762"/>
                    <a:pt x="14622" y="588"/>
                  </a:cubicBezTo>
                  <a:cubicBezTo>
                    <a:pt x="16237" y="-2586"/>
                    <a:pt x="20005" y="8264"/>
                    <a:pt x="21600" y="5411"/>
                  </a:cubicBezTo>
                </a:path>
              </a:pathLst>
            </a:custGeom>
            <a:blipFill rotWithShape="1">
              <a:blip r:embed="rId4"/>
              <a:srcRect l="0" t="0" r="0" b="0"/>
              <a:stretch>
                <a:fillRect/>
              </a:stretch>
            </a:blipFill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415" name="자유형 28"/>
            <p:cNvSpPr/>
            <p:nvPr/>
          </p:nvSpPr>
          <p:spPr>
            <a:xfrm>
              <a:off x="74168" y="-1"/>
              <a:ext cx="15432" cy="214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1709"/>
                    <a:pt x="10080" y="3418"/>
                    <a:pt x="12960" y="4710"/>
                  </a:cubicBezTo>
                  <a:cubicBezTo>
                    <a:pt x="15840" y="6003"/>
                    <a:pt x="15840" y="6637"/>
                    <a:pt x="17280" y="7755"/>
                  </a:cubicBezTo>
                  <a:cubicBezTo>
                    <a:pt x="18720" y="8873"/>
                    <a:pt x="21600" y="9991"/>
                    <a:pt x="21600" y="11418"/>
                  </a:cubicBezTo>
                  <a:cubicBezTo>
                    <a:pt x="21600" y="12846"/>
                    <a:pt x="18720" y="14622"/>
                    <a:pt x="17280" y="16319"/>
                  </a:cubicBezTo>
                  <a:cubicBezTo>
                    <a:pt x="15840" y="18016"/>
                    <a:pt x="14400" y="19808"/>
                    <a:pt x="12960" y="21600"/>
                  </a:cubicBezTo>
                </a:path>
              </a:pathLst>
            </a:custGeom>
            <a:blipFill rotWithShape="1">
              <a:blip r:embed="rId4"/>
              <a:srcRect l="0" t="0" r="0" b="0"/>
              <a:stretch>
                <a:fillRect/>
              </a:stretch>
            </a:blipFill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</p:grpSp>
      <p:sp>
        <p:nvSpPr>
          <p:cNvPr id="417" name="직사각형 29"/>
          <p:cNvSpPr txBox="1"/>
          <p:nvPr/>
        </p:nvSpPr>
        <p:spPr>
          <a:xfrm>
            <a:off x="4632168" y="5210740"/>
            <a:ext cx="2843292" cy="948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595959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질병별 교차 분석을 통해</a:t>
            </a:r>
            <a:endParaRPr sz="1100"/>
          </a:p>
          <a:p>
            <a:pPr algn="ctr">
              <a:defRPr>
                <a:solidFill>
                  <a:srgbClr val="595959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고객의 질병에 좋은 농산물 구매</a:t>
            </a:r>
          </a:p>
        </p:txBody>
      </p:sp>
      <p:grpSp>
        <p:nvGrpSpPr>
          <p:cNvPr id="420" name="타원 31"/>
          <p:cNvGrpSpPr/>
          <p:nvPr/>
        </p:nvGrpSpPr>
        <p:grpSpPr>
          <a:xfrm>
            <a:off x="4189436" y="2548973"/>
            <a:ext cx="466987" cy="466987"/>
            <a:chOff x="0" y="0"/>
            <a:chExt cx="466986" cy="466986"/>
          </a:xfrm>
        </p:grpSpPr>
        <p:sp>
          <p:nvSpPr>
            <p:cNvPr id="418" name="원"/>
            <p:cNvSpPr/>
            <p:nvPr/>
          </p:nvSpPr>
          <p:spPr>
            <a:xfrm>
              <a:off x="-1" y="-1"/>
              <a:ext cx="466988" cy="466988"/>
            </a:xfrm>
            <a:prstGeom prst="ellipse">
              <a:avLst/>
            </a:prstGeom>
            <a:solidFill>
              <a:srgbClr val="89C93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419" name="2"/>
            <p:cNvSpPr txBox="1"/>
            <p:nvPr/>
          </p:nvSpPr>
          <p:spPr>
            <a:xfrm>
              <a:off x="114107" y="35372"/>
              <a:ext cx="238770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26" name="그룹 32"/>
          <p:cNvGrpSpPr/>
          <p:nvPr/>
        </p:nvGrpSpPr>
        <p:grpSpPr>
          <a:xfrm>
            <a:off x="8017437" y="2690642"/>
            <a:ext cx="3444184" cy="2142686"/>
            <a:chOff x="0" y="0"/>
            <a:chExt cx="3444183" cy="2142684"/>
          </a:xfrm>
        </p:grpSpPr>
        <p:sp>
          <p:nvSpPr>
            <p:cNvPr id="421" name="자유형 33"/>
            <p:cNvSpPr/>
            <p:nvPr/>
          </p:nvSpPr>
          <p:spPr>
            <a:xfrm>
              <a:off x="83367" y="45156"/>
              <a:ext cx="3252373" cy="2058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347" y="144"/>
                  </a:lnTo>
                  <a:lnTo>
                    <a:pt x="9173" y="252"/>
                  </a:lnTo>
                  <a:lnTo>
                    <a:pt x="14332" y="288"/>
                  </a:lnTo>
                  <a:lnTo>
                    <a:pt x="18567" y="108"/>
                  </a:lnTo>
                  <a:lnTo>
                    <a:pt x="21563" y="36"/>
                  </a:lnTo>
                  <a:lnTo>
                    <a:pt x="21600" y="21384"/>
                  </a:lnTo>
                  <a:lnTo>
                    <a:pt x="12353" y="21456"/>
                  </a:lnTo>
                  <a:lnTo>
                    <a:pt x="9894" y="21600"/>
                  </a:lnTo>
                  <a:lnTo>
                    <a:pt x="4919" y="21564"/>
                  </a:lnTo>
                  <a:lnTo>
                    <a:pt x="18" y="21492"/>
                  </a:lnTo>
                  <a:cubicBezTo>
                    <a:pt x="142" y="14400"/>
                    <a:pt x="80" y="8282"/>
                    <a:pt x="0" y="0"/>
                  </a:cubicBezTo>
                  <a:close/>
                </a:path>
              </a:pathLst>
            </a:custGeom>
            <a:blipFill rotWithShape="1">
              <a:blip r:embed="rId5"/>
              <a:srcRect l="0" t="0" r="0" b="0"/>
              <a:stretch>
                <a:fillRect/>
              </a:stretch>
            </a:blipFill>
            <a:ln w="25400" cap="flat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422" name="자유형 34"/>
            <p:cNvSpPr/>
            <p:nvPr/>
          </p:nvSpPr>
          <p:spPr>
            <a:xfrm>
              <a:off x="3329569" y="-1"/>
              <a:ext cx="15432" cy="214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1709"/>
                    <a:pt x="10080" y="3418"/>
                    <a:pt x="12960" y="4710"/>
                  </a:cubicBezTo>
                  <a:cubicBezTo>
                    <a:pt x="15840" y="6003"/>
                    <a:pt x="15840" y="6637"/>
                    <a:pt x="17280" y="7755"/>
                  </a:cubicBezTo>
                  <a:cubicBezTo>
                    <a:pt x="18720" y="8873"/>
                    <a:pt x="21600" y="9991"/>
                    <a:pt x="21600" y="11418"/>
                  </a:cubicBezTo>
                  <a:cubicBezTo>
                    <a:pt x="21600" y="12846"/>
                    <a:pt x="18720" y="14622"/>
                    <a:pt x="17280" y="16319"/>
                  </a:cubicBezTo>
                  <a:cubicBezTo>
                    <a:pt x="15840" y="18016"/>
                    <a:pt x="14400" y="19808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423" name="자유형 35"/>
            <p:cNvSpPr/>
            <p:nvPr/>
          </p:nvSpPr>
          <p:spPr>
            <a:xfrm>
              <a:off x="0" y="47171"/>
              <a:ext cx="3444184" cy="21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22" fill="norm" stroke="1" extrusionOk="0">
                  <a:moveTo>
                    <a:pt x="0" y="0"/>
                  </a:moveTo>
                  <a:lnTo>
                    <a:pt x="7156" y="13787"/>
                  </a:lnTo>
                  <a:cubicBezTo>
                    <a:pt x="9141" y="17004"/>
                    <a:pt x="9504" y="21600"/>
                    <a:pt x="11911" y="19302"/>
                  </a:cubicBezTo>
                  <a:cubicBezTo>
                    <a:pt x="14319" y="17004"/>
                    <a:pt x="17959" y="850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424" name="자유형 36"/>
            <p:cNvSpPr/>
            <p:nvPr/>
          </p:nvSpPr>
          <p:spPr>
            <a:xfrm>
              <a:off x="23829" y="2081984"/>
              <a:ext cx="3403182" cy="20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014" fill="norm" stroke="1" extrusionOk="0">
                  <a:moveTo>
                    <a:pt x="0" y="5411"/>
                  </a:moveTo>
                  <a:lnTo>
                    <a:pt x="7156" y="19014"/>
                  </a:lnTo>
                  <a:cubicBezTo>
                    <a:pt x="8523" y="17693"/>
                    <a:pt x="10014" y="18123"/>
                    <a:pt x="11258" y="15052"/>
                  </a:cubicBezTo>
                  <a:cubicBezTo>
                    <a:pt x="12502" y="11981"/>
                    <a:pt x="13008" y="3762"/>
                    <a:pt x="14622" y="588"/>
                  </a:cubicBezTo>
                  <a:cubicBezTo>
                    <a:pt x="16237" y="-2586"/>
                    <a:pt x="20005" y="8264"/>
                    <a:pt x="21600" y="5411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425" name="자유형 37"/>
            <p:cNvSpPr/>
            <p:nvPr/>
          </p:nvSpPr>
          <p:spPr>
            <a:xfrm>
              <a:off x="74168" y="-1"/>
              <a:ext cx="15432" cy="214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1709"/>
                    <a:pt x="10080" y="3418"/>
                    <a:pt x="12960" y="4710"/>
                  </a:cubicBezTo>
                  <a:cubicBezTo>
                    <a:pt x="15840" y="6003"/>
                    <a:pt x="15840" y="6637"/>
                    <a:pt x="17280" y="7755"/>
                  </a:cubicBezTo>
                  <a:cubicBezTo>
                    <a:pt x="18720" y="8873"/>
                    <a:pt x="21600" y="9991"/>
                    <a:pt x="21600" y="11418"/>
                  </a:cubicBezTo>
                  <a:cubicBezTo>
                    <a:pt x="21600" y="12846"/>
                    <a:pt x="18720" y="14622"/>
                    <a:pt x="17280" y="16319"/>
                  </a:cubicBezTo>
                  <a:cubicBezTo>
                    <a:pt x="15840" y="18016"/>
                    <a:pt x="14400" y="19808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</p:grpSp>
      <p:sp>
        <p:nvSpPr>
          <p:cNvPr id="427" name="직사각형 38"/>
          <p:cNvSpPr txBox="1"/>
          <p:nvPr/>
        </p:nvSpPr>
        <p:spPr>
          <a:xfrm>
            <a:off x="7719549" y="5162986"/>
            <a:ext cx="3955016" cy="682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595959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농업인의 소득 증대 및 </a:t>
            </a:r>
          </a:p>
          <a:p>
            <a:pPr algn="ctr">
              <a:defRPr>
                <a:solidFill>
                  <a:srgbClr val="595959"/>
                </a:solidFill>
                <a:latin typeface="1훈떡볶이 R"/>
                <a:ea typeface="1훈떡볶이 R"/>
                <a:cs typeface="1훈떡볶이 R"/>
                <a:sym typeface="1훈떡볶이 R"/>
              </a:defRPr>
            </a:pPr>
            <a:r>
              <a:t>우리 농산물 소비 측진</a:t>
            </a:r>
          </a:p>
        </p:txBody>
      </p:sp>
      <p:grpSp>
        <p:nvGrpSpPr>
          <p:cNvPr id="430" name="타원 40"/>
          <p:cNvGrpSpPr/>
          <p:nvPr/>
        </p:nvGrpSpPr>
        <p:grpSpPr>
          <a:xfrm>
            <a:off x="7863291" y="2586441"/>
            <a:ext cx="466987" cy="466987"/>
            <a:chOff x="0" y="0"/>
            <a:chExt cx="466986" cy="466986"/>
          </a:xfrm>
        </p:grpSpPr>
        <p:sp>
          <p:nvSpPr>
            <p:cNvPr id="428" name="원"/>
            <p:cNvSpPr/>
            <p:nvPr/>
          </p:nvSpPr>
          <p:spPr>
            <a:xfrm>
              <a:off x="-1" y="-1"/>
              <a:ext cx="466988" cy="466988"/>
            </a:xfrm>
            <a:prstGeom prst="ellipse">
              <a:avLst/>
            </a:prstGeom>
            <a:solidFill>
              <a:srgbClr val="89C93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429" name="3"/>
            <p:cNvSpPr txBox="1"/>
            <p:nvPr/>
          </p:nvSpPr>
          <p:spPr>
            <a:xfrm>
              <a:off x="114107" y="35372"/>
              <a:ext cx="238770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433" name="직사각형 3"/>
          <p:cNvGrpSpPr/>
          <p:nvPr/>
        </p:nvGrpSpPr>
        <p:grpSpPr>
          <a:xfrm>
            <a:off x="1295116" y="1857675"/>
            <a:ext cx="2344455" cy="457093"/>
            <a:chOff x="0" y="0"/>
            <a:chExt cx="2344453" cy="457092"/>
          </a:xfrm>
        </p:grpSpPr>
        <p:sp>
          <p:nvSpPr>
            <p:cNvPr id="431" name="직사각형"/>
            <p:cNvSpPr/>
            <p:nvPr/>
          </p:nvSpPr>
          <p:spPr>
            <a:xfrm>
              <a:off x="0" y="-1"/>
              <a:ext cx="2344454" cy="457094"/>
            </a:xfrm>
            <a:prstGeom prst="rect">
              <a:avLst/>
            </a:prstGeom>
            <a:solidFill>
              <a:srgbClr val="312F4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14300" dist="12700" dir="5400000">
                <a:srgbClr val="00000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432" name="58세대"/>
            <p:cNvSpPr txBox="1"/>
            <p:nvPr/>
          </p:nvSpPr>
          <p:spPr>
            <a:xfrm>
              <a:off x="45720" y="21533"/>
              <a:ext cx="2253015" cy="414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58</a:t>
              </a:r>
              <a:r>
                <a:t>세대</a:t>
              </a:r>
            </a:p>
          </p:txBody>
        </p:sp>
      </p:grpSp>
      <p:grpSp>
        <p:nvGrpSpPr>
          <p:cNvPr id="436" name="직사각형 51"/>
          <p:cNvGrpSpPr/>
          <p:nvPr/>
        </p:nvGrpSpPr>
        <p:grpSpPr>
          <a:xfrm>
            <a:off x="4881584" y="1857675"/>
            <a:ext cx="2344455" cy="457093"/>
            <a:chOff x="0" y="0"/>
            <a:chExt cx="2344453" cy="457092"/>
          </a:xfrm>
        </p:grpSpPr>
        <p:sp>
          <p:nvSpPr>
            <p:cNvPr id="434" name="직사각형"/>
            <p:cNvSpPr/>
            <p:nvPr/>
          </p:nvSpPr>
          <p:spPr>
            <a:xfrm>
              <a:off x="0" y="-1"/>
              <a:ext cx="2344454" cy="457094"/>
            </a:xfrm>
            <a:prstGeom prst="rect">
              <a:avLst/>
            </a:prstGeom>
            <a:solidFill>
              <a:srgbClr val="312F4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14300" dist="12700" dir="5400000">
                <a:srgbClr val="00000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435" name="고객"/>
            <p:cNvSpPr txBox="1"/>
            <p:nvPr/>
          </p:nvSpPr>
          <p:spPr>
            <a:xfrm>
              <a:off x="45720" y="30426"/>
              <a:ext cx="2253015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lvl1pPr>
            </a:lstStyle>
            <a:p>
              <a:pPr/>
              <a:r>
                <a:t>고객</a:t>
              </a:r>
            </a:p>
          </p:txBody>
        </p:sp>
      </p:grpSp>
      <p:grpSp>
        <p:nvGrpSpPr>
          <p:cNvPr id="439" name="직사각형 52"/>
          <p:cNvGrpSpPr/>
          <p:nvPr/>
        </p:nvGrpSpPr>
        <p:grpSpPr>
          <a:xfrm>
            <a:off x="8741702" y="1857675"/>
            <a:ext cx="2344455" cy="457093"/>
            <a:chOff x="0" y="0"/>
            <a:chExt cx="2344453" cy="457092"/>
          </a:xfrm>
        </p:grpSpPr>
        <p:sp>
          <p:nvSpPr>
            <p:cNvPr id="437" name="직사각형"/>
            <p:cNvSpPr/>
            <p:nvPr/>
          </p:nvSpPr>
          <p:spPr>
            <a:xfrm>
              <a:off x="0" y="-1"/>
              <a:ext cx="2344454" cy="457094"/>
            </a:xfrm>
            <a:prstGeom prst="rect">
              <a:avLst/>
            </a:prstGeom>
            <a:solidFill>
              <a:srgbClr val="312F4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14300" dist="12700" dir="5400000">
                <a:srgbClr val="00000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</a:p>
          </p:txBody>
        </p:sp>
        <p:sp>
          <p:nvSpPr>
            <p:cNvPr id="438" name="농업인 &amp; 우리농산물"/>
            <p:cNvSpPr txBox="1"/>
            <p:nvPr/>
          </p:nvSpPr>
          <p:spPr>
            <a:xfrm>
              <a:off x="45720" y="21533"/>
              <a:ext cx="2253015" cy="414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훈떡볶이 R"/>
                  <a:ea typeface="1훈떡볶이 R"/>
                  <a:cs typeface="1훈떡볶이 R"/>
                  <a:sym typeface="1훈떡볶이 R"/>
                </a:defRPr>
              </a:pPr>
              <a:r>
                <a:t>농업인 </a:t>
              </a:r>
              <a:r>
                <a:t>&amp; </a:t>
              </a:r>
              <a:r>
                <a:t>우리농산물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cover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7_Office 테마">
  <a:themeElements>
    <a:clrScheme name="7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7_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7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7_Office 테마">
  <a:themeElements>
    <a:clrScheme name="7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7_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7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