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8"/>
  </p:notesMasterIdLst>
  <p:sldIdLst>
    <p:sldId id="423" r:id="rId3"/>
    <p:sldId id="424" r:id="rId4"/>
    <p:sldId id="409" r:id="rId5"/>
    <p:sldId id="416" r:id="rId6"/>
    <p:sldId id="410" r:id="rId7"/>
    <p:sldId id="411" r:id="rId8"/>
    <p:sldId id="412" r:id="rId9"/>
    <p:sldId id="413" r:id="rId10"/>
    <p:sldId id="414" r:id="rId11"/>
    <p:sldId id="382" r:id="rId12"/>
    <p:sldId id="386" r:id="rId13"/>
    <p:sldId id="384" r:id="rId14"/>
    <p:sldId id="387" r:id="rId15"/>
    <p:sldId id="383" r:id="rId16"/>
    <p:sldId id="377" r:id="rId17"/>
    <p:sldId id="390" r:id="rId18"/>
    <p:sldId id="389" r:id="rId19"/>
    <p:sldId id="388" r:id="rId20"/>
    <p:sldId id="393" r:id="rId21"/>
    <p:sldId id="394" r:id="rId22"/>
    <p:sldId id="395" r:id="rId23"/>
    <p:sldId id="397" r:id="rId24"/>
    <p:sldId id="396" r:id="rId25"/>
    <p:sldId id="398" r:id="rId26"/>
    <p:sldId id="399" r:id="rId27"/>
    <p:sldId id="400" r:id="rId28"/>
    <p:sldId id="425" r:id="rId29"/>
    <p:sldId id="401" r:id="rId30"/>
    <p:sldId id="402" r:id="rId31"/>
    <p:sldId id="404" r:id="rId32"/>
    <p:sldId id="403" r:id="rId33"/>
    <p:sldId id="407" r:id="rId34"/>
    <p:sldId id="405" r:id="rId35"/>
    <p:sldId id="408" r:id="rId36"/>
    <p:sldId id="40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6"/>
    <a:srgbClr val="000004"/>
    <a:srgbClr val="49B1FF"/>
    <a:srgbClr val="958A7E"/>
    <a:srgbClr val="F9FF00"/>
    <a:srgbClr val="FF1C00"/>
    <a:srgbClr val="9452D1"/>
    <a:srgbClr val="6E6E6E"/>
    <a:srgbClr val="593880"/>
    <a:srgbClr val="8B7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5" autoAdjust="0"/>
    <p:restoredTop sz="90720" autoAdjust="0"/>
  </p:normalViewPr>
  <p:slideViewPr>
    <p:cSldViewPr snapToGrid="0" snapToObjects="1">
      <p:cViewPr>
        <p:scale>
          <a:sx n="100" d="100"/>
          <a:sy n="100" d="100"/>
        </p:scale>
        <p:origin x="-17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59373-0CB0-1E4A-B754-3F4A5E73FD13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9A733-62CB-5048-BEFC-2EA5D9704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7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848C0-18D9-4447-B83F-0DEB9A0DDF2B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1" charset="0"/>
              <a:ea typeface="ＭＳ Ｐゴシック" pitchFamily="31" charset="-128"/>
              <a:cs typeface="ＭＳ Ｐゴシック" pitchFamily="3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43E4D-A6BE-EB43-B2E1-25E25DB85837}" type="slidenum">
              <a:rPr lang="en-US">
                <a:solidFill>
                  <a:prstClr val="black"/>
                </a:solidFill>
                <a:latin typeface="Tahoma" pitchFamily="31" charset="0"/>
              </a:rPr>
              <a:pPr/>
              <a:t>11</a:t>
            </a:fld>
            <a:endParaRPr lang="en-US">
              <a:solidFill>
                <a:prstClr val="black"/>
              </a:solidFill>
              <a:latin typeface="Tahoma" pitchFamily="31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1" charset="0"/>
              <a:ea typeface="ＭＳ Ｐゴシック" pitchFamily="31" charset="-128"/>
              <a:cs typeface="ＭＳ Ｐゴシック" pitchFamily="3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1733F-7D22-5944-AB11-6E6D8B0B526B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43E4D-A6BE-EB43-B2E1-25E25DB85837}" type="slidenum">
              <a:rPr lang="en-US">
                <a:solidFill>
                  <a:prstClr val="black"/>
                </a:solidFill>
                <a:latin typeface="Tahoma" pitchFamily="31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Tahoma" pitchFamily="31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1" charset="0"/>
              <a:ea typeface="ＭＳ Ｐゴシック" pitchFamily="31" charset="-128"/>
              <a:cs typeface="ＭＳ Ｐゴシック" pitchFamily="3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1733F-7D22-5944-AB11-6E6D8B0B526B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1733F-7D22-5944-AB11-6E6D8B0B526B}" type="slidenum">
              <a:rPr lang="en-US"/>
              <a:pPr/>
              <a:t>15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26" charset="0"/>
                <a:ea typeface="ＭＳ Ｐゴシック" pitchFamily="26" charset="-128"/>
                <a:cs typeface="ＭＳ Ｐゴシック" pitchFamily="26" charset="-128"/>
              </a:rPr>
              <a:t>Exercise: Show that PPAD is a subset of PPP.</a:t>
            </a:r>
            <a:endParaRPr lang="en-US" dirty="0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848C0-18D9-4447-B83F-0DEB9A0DDF2B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1" charset="0"/>
              <a:ea typeface="ＭＳ Ｐゴシック" pitchFamily="31" charset="-128"/>
              <a:cs typeface="ＭＳ Ｐゴシック" pitchFamily="3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1733F-7D22-5944-AB11-6E6D8B0B526B}" type="slidenum">
              <a:rPr lang="en-US"/>
              <a:pPr/>
              <a:t>17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18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19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20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43E4D-A6BE-EB43-B2E1-25E25DB85837}" type="slidenum">
              <a:rPr lang="en-US">
                <a:solidFill>
                  <a:prstClr val="black"/>
                </a:solidFill>
                <a:latin typeface="Tahoma" pitchFamily="31" charset="0"/>
              </a:rPr>
              <a:pPr/>
              <a:t>3</a:t>
            </a:fld>
            <a:endParaRPr lang="en-US">
              <a:solidFill>
                <a:prstClr val="black"/>
              </a:solidFill>
              <a:latin typeface="Tahoma" pitchFamily="31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1" charset="0"/>
              <a:ea typeface="ＭＳ Ｐゴシック" pitchFamily="31" charset="-128"/>
              <a:cs typeface="ＭＳ Ｐゴシック" pitchFamily="3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21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22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23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24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25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26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27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>
                <a:latin typeface="Arial" charset="0"/>
                <a:ea typeface="ＭＳ Ｐゴシック" charset="-128"/>
                <a:cs typeface="ＭＳ Ｐゴシック" charset="-128"/>
              </a:rPr>
              <a:t>Proof of Lemma: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 Just take the edge</a:t>
            </a:r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 of the panchromatic simplex connecting its least-significant corner to its most significant corner.</a:t>
            </a: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28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29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30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43E4D-A6BE-EB43-B2E1-25E25DB85837}" type="slidenum">
              <a:rPr lang="en-US">
                <a:solidFill>
                  <a:prstClr val="black"/>
                </a:solidFill>
                <a:latin typeface="Tahoma" pitchFamily="31" charset="0"/>
              </a:rPr>
              <a:pPr/>
              <a:t>4</a:t>
            </a:fld>
            <a:endParaRPr lang="en-US">
              <a:solidFill>
                <a:prstClr val="black"/>
              </a:solidFill>
              <a:latin typeface="Tahoma" pitchFamily="31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1" charset="0"/>
              <a:ea typeface="ＭＳ Ｐゴシック" pitchFamily="31" charset="-128"/>
              <a:cs typeface="ＭＳ Ｐゴシック" pitchFamily="3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31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32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33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34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9A4A-A67A-9743-A0F8-E49AB3ABFE9F}" type="slidenum">
              <a:rPr lang="en-US"/>
              <a:pPr/>
              <a:t>35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73D6C5-1F85-7040-8DDE-27689443E0FD}" type="slidenum">
              <a:rPr lang="en-US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1733F-7D22-5944-AB11-6E6D8B0B526B}" type="slidenum">
              <a:rPr lang="en-US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1733F-7D22-5944-AB11-6E6D8B0B526B}" type="slidenum">
              <a:rPr lang="en-US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1733F-7D22-5944-AB11-6E6D8B0B526B}" type="slidenum">
              <a:rPr lang="en-US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1733F-7D22-5944-AB11-6E6D8B0B526B}" type="slidenum">
              <a:rPr lang="en-US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1733F-7D22-5944-AB11-6E6D8B0B526B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A743-720F-B641-B047-2B1E29B867C4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511-49DC-1049-8A7A-35EE5B971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A743-720F-B641-B047-2B1E29B867C4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511-49DC-1049-8A7A-35EE5B971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A743-720F-B641-B047-2B1E29B867C4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511-49DC-1049-8A7A-35EE5B971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FD19A-87E2-4341-AAD4-9621D3C21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A743-720F-B641-B047-2B1E29B867C4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511-49DC-1049-8A7A-35EE5B971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A743-720F-B641-B047-2B1E29B867C4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511-49DC-1049-8A7A-35EE5B971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A743-720F-B641-B047-2B1E29B867C4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511-49DC-1049-8A7A-35EE5B971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A743-720F-B641-B047-2B1E29B867C4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511-49DC-1049-8A7A-35EE5B971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A743-720F-B641-B047-2B1E29B867C4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511-49DC-1049-8A7A-35EE5B971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A743-720F-B641-B047-2B1E29B867C4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511-49DC-1049-8A7A-35EE5B971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A743-720F-B641-B047-2B1E29B867C4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511-49DC-1049-8A7A-35EE5B971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A743-720F-B641-B047-2B1E29B867C4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511-49DC-1049-8A7A-35EE5B971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A743-720F-B641-B047-2B1E29B867C4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5511-49DC-1049-8A7A-35EE5B971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75780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81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82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83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84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85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86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87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88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89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90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91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92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579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9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9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9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9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9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0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0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0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0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0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0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0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0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0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0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1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1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1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1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1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1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1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1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1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1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2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2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2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2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2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2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2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2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2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2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3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3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3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3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3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3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3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3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3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3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4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4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4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4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4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4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4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4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4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4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5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5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5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5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5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5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5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5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5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5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6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6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6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6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6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6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6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6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6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6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7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7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7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7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7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7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7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7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7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7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8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8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8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8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8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8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8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8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8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8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9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9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9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9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9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9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9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9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9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9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0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0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0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0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0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0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0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0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0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0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1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1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1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1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1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1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1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1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1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1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2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2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2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2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2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2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2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59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9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59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59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1BC0A6F-100D-F341-8220-2627D0128DD1}" type="slidenum">
              <a:rPr lang="en-US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59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1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31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1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31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1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-112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-112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-112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-112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3.em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8.e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9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9" Type="http://schemas.openxmlformats.org/officeDocument/2006/relationships/image" Target="../media/image8.emf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8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jpeg"/><Relationship Id="rId5" Type="http://schemas.openxmlformats.org/officeDocument/2006/relationships/image" Target="../media/image25.png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jpeg"/><Relationship Id="rId5" Type="http://schemas.openxmlformats.org/officeDocument/2006/relationships/image" Target="../media/image25.png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emf"/><Relationship Id="rId12" Type="http://schemas.openxmlformats.org/officeDocument/2006/relationships/image" Target="../media/image37.emf"/><Relationship Id="rId13" Type="http://schemas.openxmlformats.org/officeDocument/2006/relationships/image" Target="../media/image38.emf"/><Relationship Id="rId14" Type="http://schemas.openxmlformats.org/officeDocument/2006/relationships/image" Target="../media/image39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8" Type="http://schemas.openxmlformats.org/officeDocument/2006/relationships/image" Target="../media/image26.emf"/><Relationship Id="rId9" Type="http://schemas.openxmlformats.org/officeDocument/2006/relationships/image" Target="../media/image27.emf"/><Relationship Id="rId10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emf"/><Relationship Id="rId12" Type="http://schemas.openxmlformats.org/officeDocument/2006/relationships/image" Target="../media/image42.emf"/><Relationship Id="rId13" Type="http://schemas.openxmlformats.org/officeDocument/2006/relationships/image" Target="../media/image43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38.emf"/><Relationship Id="rId7" Type="http://schemas.openxmlformats.org/officeDocument/2006/relationships/image" Target="../media/image39.emf"/><Relationship Id="rId8" Type="http://schemas.openxmlformats.org/officeDocument/2006/relationships/image" Target="../media/image36.emf"/><Relationship Id="rId9" Type="http://schemas.openxmlformats.org/officeDocument/2006/relationships/image" Target="../media/image37.emf"/><Relationship Id="rId10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emf"/><Relationship Id="rId12" Type="http://schemas.openxmlformats.org/officeDocument/2006/relationships/image" Target="../media/image47.emf"/><Relationship Id="rId13" Type="http://schemas.openxmlformats.org/officeDocument/2006/relationships/image" Target="../media/image48.emf"/><Relationship Id="rId14" Type="http://schemas.openxmlformats.org/officeDocument/2006/relationships/image" Target="../media/image49.emf"/><Relationship Id="rId15" Type="http://schemas.openxmlformats.org/officeDocument/2006/relationships/image" Target="../media/image38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39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44.emf"/><Relationship Id="rId10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52.emf"/><Relationship Id="rId14" Type="http://schemas.openxmlformats.org/officeDocument/2006/relationships/image" Target="../media/image38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39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46.emf"/><Relationship Id="rId10" Type="http://schemas.openxmlformats.org/officeDocument/2006/relationships/image" Target="../media/image47.em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3.emf"/><Relationship Id="rId12" Type="http://schemas.openxmlformats.org/officeDocument/2006/relationships/image" Target="../media/image54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39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46.emf"/><Relationship Id="rId10" Type="http://schemas.openxmlformats.org/officeDocument/2006/relationships/image" Target="../media/image4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39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46.emf"/><Relationship Id="rId10" Type="http://schemas.openxmlformats.org/officeDocument/2006/relationships/image" Target="../media/image47.emf"/><Relationship Id="rId11" Type="http://schemas.openxmlformats.org/officeDocument/2006/relationships/image" Target="../media/image55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39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46.emf"/><Relationship Id="rId10" Type="http://schemas.openxmlformats.org/officeDocument/2006/relationships/image" Target="../media/image47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emf"/><Relationship Id="rId12" Type="http://schemas.openxmlformats.org/officeDocument/2006/relationships/image" Target="../media/image57.emf"/><Relationship Id="rId13" Type="http://schemas.openxmlformats.org/officeDocument/2006/relationships/image" Target="../media/image58.emf"/><Relationship Id="rId14" Type="http://schemas.openxmlformats.org/officeDocument/2006/relationships/image" Target="../media/image59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39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46.emf"/><Relationship Id="rId10" Type="http://schemas.openxmlformats.org/officeDocument/2006/relationships/image" Target="../media/image4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39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46.emf"/><Relationship Id="rId10" Type="http://schemas.openxmlformats.org/officeDocument/2006/relationships/image" Target="../media/image47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iff"/><Relationship Id="rId4" Type="http://schemas.openxmlformats.org/officeDocument/2006/relationships/image" Target="../media/image61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image" Target="../media/image64.emf"/><Relationship Id="rId5" Type="http://schemas.openxmlformats.org/officeDocument/2006/relationships/image" Target="../media/image65.emf"/><Relationship Id="rId6" Type="http://schemas.openxmlformats.org/officeDocument/2006/relationships/image" Target="../media/image66.emf"/><Relationship Id="rId7" Type="http://schemas.openxmlformats.org/officeDocument/2006/relationships/image" Target="../media/image67.emf"/><Relationship Id="rId8" Type="http://schemas.openxmlformats.org/officeDocument/2006/relationships/image" Target="../media/image68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9777" y="2266834"/>
            <a:ext cx="76354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3BEFF"/>
                </a:solidFill>
                <a:latin typeface="Times New Roman"/>
                <a:cs typeface="Times New Roman"/>
              </a:rPr>
              <a:t>6.853: Topics in Algorithmic Game Theory</a:t>
            </a:r>
            <a:endParaRPr lang="en-US" sz="3200" b="1" dirty="0">
              <a:solidFill>
                <a:srgbClr val="63BEF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247" y="3378460"/>
            <a:ext cx="117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Fall 2011</a:t>
            </a:r>
            <a:endParaRPr lang="en-US" sz="20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8905" y="4657276"/>
            <a:ext cx="398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Constantinos Daskalakis</a:t>
            </a:r>
            <a:endParaRPr lang="en-US" sz="2800" b="1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9800" y="2895600"/>
            <a:ext cx="1643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  <a:latin typeface="Times New Roman"/>
                <a:cs typeface="Times New Roman"/>
              </a:rPr>
              <a:t>Lecture 9</a:t>
            </a:r>
            <a:endParaRPr lang="en-US" sz="2800" b="1" dirty="0"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393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The</a:t>
            </a:r>
            <a:r>
              <a:rPr lang="en-US" sz="3600" dirty="0" smtClean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Class PPA </a:t>
            </a:r>
            <a:r>
              <a:rPr lang="en-US" sz="3600" dirty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[Papadimitriou ’94]</a:t>
            </a:r>
          </a:p>
        </p:txBody>
      </p:sp>
      <p:sp>
        <p:nvSpPr>
          <p:cNvPr id="52229" name="Rectangle 11"/>
          <p:cNvSpPr>
            <a:spLocks noChangeArrowheads="1"/>
          </p:cNvSpPr>
          <p:nvPr/>
        </p:nvSpPr>
        <p:spPr bwMode="auto">
          <a:xfrm>
            <a:off x="123824" y="2095500"/>
            <a:ext cx="90201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Suppose that an </a:t>
            </a:r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exponentially large 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graph with vertex set {0,1}</a:t>
            </a:r>
            <a:r>
              <a:rPr lang="en-US" sz="2200" baseline="30000" dirty="0" smtClean="0">
                <a:solidFill>
                  <a:srgbClr val="FFFFFF"/>
                </a:solidFill>
                <a:latin typeface="Times New Roman" pitchFamily="26" charset="0"/>
              </a:rPr>
              <a:t>n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is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defined by one circuit: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22438" y="3238500"/>
            <a:ext cx="1149350" cy="1231900"/>
            <a:chOff x="2382520" y="4343400"/>
            <a:chExt cx="822960" cy="822960"/>
          </a:xfrm>
        </p:grpSpPr>
        <p:sp>
          <p:nvSpPr>
            <p:cNvPr id="54300" name="Rectangle 12"/>
            <p:cNvSpPr>
              <a:spLocks noChangeArrowheads="1"/>
            </p:cNvSpPr>
            <p:nvPr/>
          </p:nvSpPr>
          <p:spPr bwMode="auto">
            <a:xfrm>
              <a:off x="2382520" y="4343400"/>
              <a:ext cx="822960" cy="822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01" name="TextBox 14"/>
            <p:cNvSpPr txBox="1">
              <a:spLocks noChangeArrowheads="1"/>
            </p:cNvSpPr>
            <p:nvPr/>
          </p:nvSpPr>
          <p:spPr bwMode="auto">
            <a:xfrm>
              <a:off x="2608987" y="4546705"/>
              <a:ext cx="519669" cy="370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0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C</a:t>
              </a:r>
              <a:endParaRPr lang="en-US" sz="30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2232" name="Straight Arrow Connector 21"/>
          <p:cNvCxnSpPr>
            <a:cxnSpLocks noChangeShapeType="1"/>
          </p:cNvCxnSpPr>
          <p:nvPr/>
        </p:nvCxnSpPr>
        <p:spPr bwMode="auto">
          <a:xfrm>
            <a:off x="1389063" y="3862388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34" name="TextBox 23"/>
          <p:cNvSpPr txBox="1">
            <a:spLocks noChangeArrowheads="1"/>
          </p:cNvSpPr>
          <p:nvPr/>
        </p:nvSpPr>
        <p:spPr bwMode="auto">
          <a:xfrm>
            <a:off x="334963" y="3605213"/>
            <a:ext cx="1022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node id</a:t>
            </a:r>
          </a:p>
        </p:txBody>
      </p:sp>
      <p:cxnSp>
        <p:nvCxnSpPr>
          <p:cNvPr id="52236" name="Straight Arrow Connector 25"/>
          <p:cNvCxnSpPr>
            <a:cxnSpLocks noChangeShapeType="1"/>
          </p:cNvCxnSpPr>
          <p:nvPr/>
        </p:nvCxnSpPr>
        <p:spPr bwMode="auto">
          <a:xfrm>
            <a:off x="2871788" y="3852863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38" name="TextBox 27"/>
          <p:cNvSpPr txBox="1">
            <a:spLocks noChangeArrowheads="1"/>
          </p:cNvSpPr>
          <p:nvPr/>
        </p:nvSpPr>
        <p:spPr bwMode="auto">
          <a:xfrm>
            <a:off x="3143250" y="3624263"/>
            <a:ext cx="260250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{ node id</a:t>
            </a:r>
            <a:r>
              <a:rPr lang="en-US" sz="2200" baseline="-25000" dirty="0" smtClean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1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 , node id</a:t>
            </a:r>
            <a:r>
              <a:rPr lang="en-US" sz="2200" baseline="-25000" dirty="0" smtClean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2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}</a:t>
            </a:r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 flipV="1">
            <a:off x="6689724" y="3797300"/>
            <a:ext cx="76676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423025" y="4102100"/>
            <a:ext cx="347663" cy="554038"/>
            <a:chOff x="5635625" y="4953000"/>
            <a:chExt cx="347663" cy="554038"/>
          </a:xfrm>
        </p:grpSpPr>
        <p:sp>
          <p:nvSpPr>
            <p:cNvPr id="54296" name="Oval 43"/>
            <p:cNvSpPr>
              <a:spLocks noChangeArrowheads="1"/>
            </p:cNvSpPr>
            <p:nvPr/>
          </p:nvSpPr>
          <p:spPr bwMode="auto">
            <a:xfrm>
              <a:off x="5754688" y="4953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54297" name="Picture 25" descr="latex-image-1.pd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35625" y="5291138"/>
              <a:ext cx="2667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456488" y="3644900"/>
            <a:ext cx="382587" cy="546100"/>
            <a:chOff x="6669088" y="4495800"/>
            <a:chExt cx="382587" cy="546100"/>
          </a:xfrm>
        </p:grpSpPr>
        <p:sp>
          <p:nvSpPr>
            <p:cNvPr id="54294" name="Oval 44"/>
            <p:cNvSpPr>
              <a:spLocks noChangeArrowheads="1"/>
            </p:cNvSpPr>
            <p:nvPr/>
          </p:nvSpPr>
          <p:spPr bwMode="auto">
            <a:xfrm>
              <a:off x="6669088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54295" name="Picture 26" descr="latex-image-1.pd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72275" y="4826000"/>
              <a:ext cx="2794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2246" name="Rectangle 11"/>
          <p:cNvSpPr>
            <a:spLocks noChangeArrowheads="1"/>
          </p:cNvSpPr>
          <p:nvPr/>
        </p:nvSpPr>
        <p:spPr bwMode="auto">
          <a:xfrm>
            <a:off x="123824" y="5119013"/>
            <a:ext cx="30376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b="1" dirty="0" smtClean="0">
                <a:solidFill>
                  <a:srgbClr val="49B1FF"/>
                </a:solidFill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ODD DEGREE NODE</a:t>
            </a:r>
            <a:r>
              <a:rPr lang="en-US" sz="2200" dirty="0" smtClean="0">
                <a:solidFill>
                  <a:srgbClr val="FFFFFF"/>
                </a:solidFill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: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2247" name="Rectangle 29"/>
          <p:cNvSpPr>
            <a:spLocks noChangeArrowheads="1"/>
          </p:cNvSpPr>
          <p:nvPr/>
        </p:nvSpPr>
        <p:spPr bwMode="auto">
          <a:xfrm>
            <a:off x="3049412" y="5139779"/>
            <a:ext cx="63739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Given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 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C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: If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  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0</a:t>
            </a:r>
            <a:r>
              <a:rPr lang="en-US" sz="2200" i="1" baseline="30000" dirty="0" smtClean="0">
                <a:solidFill>
                  <a:srgbClr val="FFFFFF"/>
                </a:solidFill>
                <a:latin typeface="Times New Roman" pitchFamily="26" charset="0"/>
              </a:rPr>
              <a:t>n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has odd degree, </a:t>
            </a:r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find another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node with odd degree. Otherwise say “yes”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.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6" name="Group 38"/>
          <p:cNvGrpSpPr/>
          <p:nvPr/>
        </p:nvGrpSpPr>
        <p:grpSpPr>
          <a:xfrm>
            <a:off x="212723" y="6074320"/>
            <a:ext cx="8629651" cy="523220"/>
            <a:chOff x="123824" y="6074320"/>
            <a:chExt cx="8283576" cy="523220"/>
          </a:xfrm>
        </p:grpSpPr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23824" y="6137820"/>
              <a:ext cx="92814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200" b="1" dirty="0" smtClean="0">
                  <a:solidFill>
                    <a:srgbClr val="49B1FF"/>
                  </a:solidFill>
                  <a:latin typeface="Times" pitchFamily="26" charset="0"/>
                  <a:ea typeface="ＭＳ Ｐゴシック" pitchFamily="26" charset="-128"/>
                  <a:cs typeface="ＭＳ Ｐゴシック" pitchFamily="26" charset="-128"/>
                </a:rPr>
                <a:t>PPA = </a:t>
              </a:r>
              <a:endParaRPr lang="en-US" sz="2200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095699" y="6074320"/>
              <a:ext cx="731170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  <a:latin typeface="Times New Roman" pitchFamily="26" charset="0"/>
                </a:rPr>
                <a:t>{ </a:t>
              </a:r>
              <a:r>
                <a:rPr lang="en-US" sz="2200" i="1" dirty="0" smtClean="0">
                  <a:solidFill>
                    <a:srgbClr val="FFFFFF"/>
                  </a:solidFill>
                  <a:latin typeface="Times New Roman" pitchFamily="26" charset="0"/>
                </a:rPr>
                <a:t>Search problems in FNP reducible to</a:t>
              </a:r>
              <a:r>
                <a:rPr lang="en-US" sz="2200" i="1" dirty="0" smtClean="0">
                  <a:latin typeface="Times New Roman" pitchFamily="26" charset="0"/>
                </a:rPr>
                <a:t> </a:t>
              </a:r>
              <a:r>
                <a:rPr lang="en-US" sz="2200" dirty="0" smtClean="0">
                  <a:latin typeface="Times" pitchFamily="26" charset="0"/>
                  <a:ea typeface="ＭＳ Ｐゴシック" pitchFamily="26" charset="-128"/>
                  <a:cs typeface="ＭＳ Ｐゴシック" pitchFamily="26" charset="-128"/>
                </a:rPr>
                <a:t>ODD DEGREE NODE</a:t>
              </a:r>
              <a:r>
                <a:rPr lang="en-US" sz="2800" dirty="0" smtClean="0">
                  <a:solidFill>
                    <a:srgbClr val="FFFFFF"/>
                  </a:solidFill>
                  <a:latin typeface="Times New Roman" pitchFamily="26" charset="0"/>
                </a:rPr>
                <a:t>}</a:t>
              </a:r>
              <a:r>
                <a:rPr lang="en-US" sz="2200" i="1" dirty="0" smtClean="0">
                  <a:solidFill>
                    <a:srgbClr val="FFFFFF"/>
                  </a:solidFill>
                  <a:latin typeface="Times New Roman" pitchFamily="26" charset="0"/>
                </a:rPr>
                <a:t> </a:t>
              </a:r>
              <a:endParaRPr lang="en-US" sz="2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2205567" y="2680275"/>
            <a:ext cx="2739105" cy="786825"/>
            <a:chOff x="2942167" y="2134175"/>
            <a:chExt cx="2739105" cy="786825"/>
          </a:xfrm>
        </p:grpSpPr>
        <p:sp>
          <p:nvSpPr>
            <p:cNvPr id="33" name="Freeform 32"/>
            <p:cNvSpPr/>
            <p:nvPr/>
          </p:nvSpPr>
          <p:spPr bwMode="auto">
            <a:xfrm>
              <a:off x="2942167" y="2413000"/>
              <a:ext cx="829733" cy="508000"/>
            </a:xfrm>
            <a:custGeom>
              <a:avLst/>
              <a:gdLst>
                <a:gd name="connsiteX0" fmla="*/ 55033 w 829733"/>
                <a:gd name="connsiteY0" fmla="*/ 508000 h 508000"/>
                <a:gd name="connsiteX1" fmla="*/ 93133 w 829733"/>
                <a:gd name="connsiteY1" fmla="*/ 152400 h 508000"/>
                <a:gd name="connsiteX2" fmla="*/ 613833 w 829733"/>
                <a:gd name="connsiteY2" fmla="*/ 152400 h 508000"/>
                <a:gd name="connsiteX3" fmla="*/ 829733 w 829733"/>
                <a:gd name="connsiteY3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733" h="508000">
                  <a:moveTo>
                    <a:pt x="55033" y="508000"/>
                  </a:moveTo>
                  <a:cubicBezTo>
                    <a:pt x="27516" y="359833"/>
                    <a:pt x="0" y="211667"/>
                    <a:pt x="93133" y="152400"/>
                  </a:cubicBezTo>
                  <a:cubicBezTo>
                    <a:pt x="186266" y="93133"/>
                    <a:pt x="491066" y="177800"/>
                    <a:pt x="613833" y="152400"/>
                  </a:cubicBezTo>
                  <a:cubicBezTo>
                    <a:pt x="736600" y="127000"/>
                    <a:pt x="829733" y="0"/>
                    <a:pt x="829733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71900" y="2134175"/>
              <a:ext cx="1909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possible neighbors</a:t>
              </a:r>
              <a:endParaRPr lang="en-US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7650" y="2908300"/>
            <a:ext cx="3797300" cy="8382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36522" y="1425545"/>
            <a:ext cx="8067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“If a graph has a node of odd degree, then it must have another.”</a:t>
            </a:r>
            <a:endParaRPr lang="en-US" sz="2200" i="1" dirty="0">
              <a:solidFill>
                <a:srgbClr val="49B1FF"/>
              </a:solidFill>
              <a:latin typeface="Times New Roman"/>
              <a:cs typeface="Times New Roma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4" grpId="0"/>
      <p:bldP spid="52238" grpId="0"/>
      <p:bldP spid="24" grpId="0" animBg="1"/>
      <p:bldP spid="52246" grpId="0"/>
      <p:bldP spid="52247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447800" y="1219200"/>
            <a:ext cx="6618288" cy="5207000"/>
            <a:chOff x="1447800" y="1219200"/>
            <a:chExt cx="6618288" cy="5207000"/>
          </a:xfrm>
        </p:grpSpPr>
        <p:sp>
          <p:nvSpPr>
            <p:cNvPr id="202" name="Rounded Rectangle 201"/>
            <p:cNvSpPr/>
            <p:nvPr/>
          </p:nvSpPr>
          <p:spPr bwMode="auto">
            <a:xfrm>
              <a:off x="1447800" y="1219200"/>
              <a:ext cx="6248400" cy="5207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Text Box 19"/>
            <p:cNvSpPr txBox="1">
              <a:spLocks noChangeArrowheads="1"/>
            </p:cNvSpPr>
            <p:nvPr/>
          </p:nvSpPr>
          <p:spPr bwMode="auto">
            <a:xfrm>
              <a:off x="5903180" y="1320800"/>
              <a:ext cx="21629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sym typeface="Symbol" charset="2"/>
                </a:rPr>
                <a:t>{0,1}</a:t>
              </a:r>
              <a:r>
                <a:rPr lang="en-US" i="1" baseline="30000" dirty="0" smtClean="0">
                  <a:latin typeface="Times New Roman" charset="0"/>
                  <a:sym typeface="Symbol" charset="2"/>
                </a:rPr>
                <a:t>n</a:t>
              </a:r>
              <a:endParaRPr lang="en-US" i="1" dirty="0">
                <a:latin typeface="Times New Roman" charset="0"/>
              </a:endParaRPr>
            </a:p>
          </p:txBody>
        </p:sp>
        <p:grpSp>
          <p:nvGrpSpPr>
            <p:cNvPr id="2" name="Group 55"/>
            <p:cNvGrpSpPr>
              <a:grpSpLocks/>
            </p:cNvGrpSpPr>
            <p:nvPr/>
          </p:nvGrpSpPr>
          <p:grpSpPr bwMode="auto">
            <a:xfrm>
              <a:off x="2681288" y="2438399"/>
              <a:ext cx="1827456" cy="1735667"/>
              <a:chOff x="1689" y="1584"/>
              <a:chExt cx="1095" cy="960"/>
            </a:xfrm>
          </p:grpSpPr>
          <p:sp>
            <p:nvSpPr>
              <p:cNvPr id="122" name="Oval 5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6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Oval 7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Oval 8"/>
              <p:cNvSpPr>
                <a:spLocks noChangeArrowheads="1"/>
              </p:cNvSpPr>
              <p:nvPr/>
            </p:nvSpPr>
            <p:spPr bwMode="auto">
              <a:xfrm>
                <a:off x="2421" y="229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9"/>
              <p:cNvSpPr>
                <a:spLocks noChangeShapeType="1"/>
              </p:cNvSpPr>
              <p:nvPr/>
            </p:nvSpPr>
            <p:spPr bwMode="auto">
              <a:xfrm flipV="1">
                <a:off x="1776" y="1632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1"/>
              <p:cNvSpPr>
                <a:spLocks noChangeShapeType="1"/>
              </p:cNvSpPr>
              <p:nvPr/>
            </p:nvSpPr>
            <p:spPr bwMode="auto">
              <a:xfrm flipH="1">
                <a:off x="2496" y="19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12"/>
              <p:cNvSpPr>
                <a:spLocks noChangeArrowheads="1"/>
              </p:cNvSpPr>
              <p:nvPr/>
            </p:nvSpPr>
            <p:spPr bwMode="auto">
              <a:xfrm>
                <a:off x="1689" y="221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Oval 1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4"/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5"/>
              <p:cNvSpPr>
                <a:spLocks noChangeShapeType="1"/>
              </p:cNvSpPr>
              <p:nvPr/>
            </p:nvSpPr>
            <p:spPr bwMode="auto">
              <a:xfrm flipH="1">
                <a:off x="2112" y="234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6"/>
              <p:cNvSpPr>
                <a:spLocks noChangeShapeType="1"/>
              </p:cNvSpPr>
              <p:nvPr/>
            </p:nvSpPr>
            <p:spPr bwMode="auto">
              <a:xfrm flipH="1" flipV="1">
                <a:off x="1776" y="2304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4953000" y="1904999"/>
              <a:ext cx="1827457" cy="1735667"/>
              <a:chOff x="3225" y="1680"/>
              <a:chExt cx="1095" cy="960"/>
            </a:xfrm>
          </p:grpSpPr>
          <p:sp>
            <p:nvSpPr>
              <p:cNvPr id="158" name="Oval 17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18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19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20"/>
              <p:cNvSpPr>
                <a:spLocks noChangeArrowheads="1"/>
              </p:cNvSpPr>
              <p:nvPr/>
            </p:nvSpPr>
            <p:spPr bwMode="auto">
              <a:xfrm>
                <a:off x="3957" y="23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1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2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3"/>
              <p:cNvSpPr>
                <a:spLocks noChangeShapeType="1"/>
              </p:cNvSpPr>
              <p:nvPr/>
            </p:nvSpPr>
            <p:spPr bwMode="auto">
              <a:xfrm flipH="1">
                <a:off x="4032" y="201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24"/>
              <p:cNvSpPr>
                <a:spLocks noChangeArrowheads="1"/>
              </p:cNvSpPr>
              <p:nvPr/>
            </p:nvSpPr>
            <p:spPr bwMode="auto">
              <a:xfrm>
                <a:off x="3225" y="231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25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6"/>
              <p:cNvSpPr>
                <a:spLocks noChangeShapeType="1"/>
              </p:cNvSpPr>
              <p:nvPr/>
            </p:nvSpPr>
            <p:spPr bwMode="auto">
              <a:xfrm flipV="1">
                <a:off x="3264" y="1920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7"/>
              <p:cNvSpPr>
                <a:spLocks noChangeShapeType="1"/>
              </p:cNvSpPr>
              <p:nvPr/>
            </p:nvSpPr>
            <p:spPr bwMode="auto">
              <a:xfrm flipH="1">
                <a:off x="3648" y="2439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8"/>
              <p:cNvSpPr>
                <a:spLocks noChangeShapeType="1"/>
              </p:cNvSpPr>
              <p:nvPr/>
            </p:nvSpPr>
            <p:spPr bwMode="auto">
              <a:xfrm flipH="1" flipV="1">
                <a:off x="3312" y="2400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0" name="Oval 29"/>
            <p:cNvSpPr>
              <a:spLocks noChangeArrowheads="1"/>
            </p:cNvSpPr>
            <p:nvPr/>
          </p:nvSpPr>
          <p:spPr bwMode="auto">
            <a:xfrm>
              <a:off x="1890712" y="48767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30"/>
            <p:cNvSpPr>
              <a:spLocks noChangeArrowheads="1"/>
            </p:cNvSpPr>
            <p:nvPr/>
          </p:nvSpPr>
          <p:spPr bwMode="auto">
            <a:xfrm>
              <a:off x="2805112" y="46481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31"/>
            <p:cNvSpPr>
              <a:spLocks noChangeArrowheads="1"/>
            </p:cNvSpPr>
            <p:nvPr/>
          </p:nvSpPr>
          <p:spPr bwMode="auto">
            <a:xfrm>
              <a:off x="3414712" y="51053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32"/>
            <p:cNvSpPr>
              <a:spLocks noChangeArrowheads="1"/>
            </p:cNvSpPr>
            <p:nvPr/>
          </p:nvSpPr>
          <p:spPr bwMode="auto">
            <a:xfrm>
              <a:off x="4267199" y="51053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33"/>
            <p:cNvSpPr>
              <a:spLocks noChangeShapeType="1"/>
            </p:cNvSpPr>
            <p:nvPr/>
          </p:nvSpPr>
          <p:spPr bwMode="auto">
            <a:xfrm flipV="1">
              <a:off x="1966913" y="4724400"/>
              <a:ext cx="859570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34"/>
            <p:cNvSpPr>
              <a:spLocks noChangeShapeType="1"/>
            </p:cNvSpPr>
            <p:nvPr/>
          </p:nvSpPr>
          <p:spPr bwMode="auto">
            <a:xfrm>
              <a:off x="2881313" y="4724399"/>
              <a:ext cx="560754" cy="433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35"/>
            <p:cNvSpPr>
              <a:spLocks noChangeShapeType="1"/>
            </p:cNvSpPr>
            <p:nvPr/>
          </p:nvSpPr>
          <p:spPr bwMode="auto">
            <a:xfrm>
              <a:off x="3490913" y="5181600"/>
              <a:ext cx="8160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Text Box 43"/>
            <p:cNvSpPr txBox="1">
              <a:spLocks noChangeArrowheads="1"/>
            </p:cNvSpPr>
            <p:nvPr/>
          </p:nvSpPr>
          <p:spPr bwMode="auto">
            <a:xfrm>
              <a:off x="4343400" y="4876800"/>
              <a:ext cx="9612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latin typeface="Times New Roman" charset="0"/>
                  <a:sym typeface="Symbol" charset="2"/>
                </a:rPr>
                <a:t>...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78" name="Oval 44"/>
            <p:cNvSpPr>
              <a:spLocks noChangeArrowheads="1"/>
            </p:cNvSpPr>
            <p:nvPr/>
          </p:nvSpPr>
          <p:spPr bwMode="auto">
            <a:xfrm>
              <a:off x="5167312" y="51053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46"/>
            <p:cNvSpPr>
              <a:spLocks noChangeShapeType="1"/>
            </p:cNvSpPr>
            <p:nvPr/>
          </p:nvSpPr>
          <p:spPr bwMode="auto">
            <a:xfrm>
              <a:off x="5243513" y="5181600"/>
              <a:ext cx="8160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6476999" y="2895599"/>
              <a:ext cx="836125" cy="1735667"/>
              <a:chOff x="4416" y="1824"/>
              <a:chExt cx="501" cy="960"/>
            </a:xfrm>
          </p:grpSpPr>
          <p:sp>
            <p:nvSpPr>
              <p:cNvPr id="182" name="Oval 36"/>
              <p:cNvSpPr>
                <a:spLocks noChangeArrowheads="1"/>
              </p:cNvSpPr>
              <p:nvPr/>
            </p:nvSpPr>
            <p:spPr bwMode="auto">
              <a:xfrm>
                <a:off x="460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37"/>
              <p:cNvSpPr>
                <a:spLocks noChangeArrowheads="1"/>
              </p:cNvSpPr>
              <p:nvPr/>
            </p:nvSpPr>
            <p:spPr bwMode="auto">
              <a:xfrm>
                <a:off x="4821" y="253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38"/>
              <p:cNvSpPr>
                <a:spLocks noChangeShapeType="1"/>
              </p:cNvSpPr>
              <p:nvPr/>
            </p:nvSpPr>
            <p:spPr bwMode="auto">
              <a:xfrm flipH="1">
                <a:off x="4656" y="187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39"/>
              <p:cNvSpPr>
                <a:spLocks noChangeShapeType="1"/>
              </p:cNvSpPr>
              <p:nvPr/>
            </p:nvSpPr>
            <p:spPr bwMode="auto">
              <a:xfrm>
                <a:off x="4656" y="2208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40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41"/>
              <p:cNvSpPr>
                <a:spLocks noChangeShapeType="1"/>
              </p:cNvSpPr>
              <p:nvPr/>
            </p:nvSpPr>
            <p:spPr bwMode="auto">
              <a:xfrm flipH="1">
                <a:off x="4512" y="258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47"/>
              <p:cNvSpPr>
                <a:spLocks noChangeArrowheads="1"/>
              </p:cNvSpPr>
              <p:nvPr/>
            </p:nvSpPr>
            <p:spPr bwMode="auto">
              <a:xfrm>
                <a:off x="4704" y="182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9" name="Oval 56"/>
            <p:cNvSpPr>
              <a:spLocks noChangeArrowheads="1"/>
            </p:cNvSpPr>
            <p:nvPr/>
          </p:nvSpPr>
          <p:spPr bwMode="auto">
            <a:xfrm>
              <a:off x="4648199" y="36575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57"/>
            <p:cNvSpPr>
              <a:spLocks noChangeArrowheads="1"/>
            </p:cNvSpPr>
            <p:nvPr/>
          </p:nvSpPr>
          <p:spPr bwMode="auto">
            <a:xfrm>
              <a:off x="4648199" y="22097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58"/>
            <p:cNvSpPr>
              <a:spLocks noChangeArrowheads="1"/>
            </p:cNvSpPr>
            <p:nvPr/>
          </p:nvSpPr>
          <p:spPr bwMode="auto">
            <a:xfrm>
              <a:off x="1752599" y="32765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59"/>
            <p:cNvSpPr>
              <a:spLocks noChangeArrowheads="1"/>
            </p:cNvSpPr>
            <p:nvPr/>
          </p:nvSpPr>
          <p:spPr bwMode="auto">
            <a:xfrm>
              <a:off x="2285999" y="3095624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2209799" y="3629024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Text Box 42"/>
            <p:cNvSpPr txBox="1">
              <a:spLocks noChangeArrowheads="1"/>
            </p:cNvSpPr>
            <p:nvPr/>
          </p:nvSpPr>
          <p:spPr bwMode="auto">
            <a:xfrm>
              <a:off x="1530226" y="4637100"/>
              <a:ext cx="5080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sym typeface="Symbol" charset="2"/>
                </a:rPr>
                <a:t>0</a:t>
              </a:r>
              <a:r>
                <a:rPr lang="en-US" i="1" baseline="30000" dirty="0" smtClean="0">
                  <a:latin typeface="Times New Roman" charset="0"/>
                  <a:sym typeface="Symbol" charset="2"/>
                </a:rPr>
                <a:t>n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195" name="Oval 57"/>
            <p:cNvSpPr>
              <a:spLocks noChangeArrowheads="1"/>
            </p:cNvSpPr>
            <p:nvPr/>
          </p:nvSpPr>
          <p:spPr bwMode="auto">
            <a:xfrm>
              <a:off x="3352799" y="28193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56"/>
            <p:cNvSpPr>
              <a:spLocks noChangeArrowheads="1"/>
            </p:cNvSpPr>
            <p:nvPr/>
          </p:nvSpPr>
          <p:spPr bwMode="auto">
            <a:xfrm>
              <a:off x="3428999" y="33527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57"/>
            <p:cNvSpPr>
              <a:spLocks noChangeArrowheads="1"/>
            </p:cNvSpPr>
            <p:nvPr/>
          </p:nvSpPr>
          <p:spPr bwMode="auto">
            <a:xfrm>
              <a:off x="5562599" y="2314574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56"/>
            <p:cNvSpPr>
              <a:spLocks noChangeArrowheads="1"/>
            </p:cNvSpPr>
            <p:nvPr/>
          </p:nvSpPr>
          <p:spPr bwMode="auto">
            <a:xfrm>
              <a:off x="5638799" y="2847974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56"/>
            <p:cNvSpPr>
              <a:spLocks noChangeArrowheads="1"/>
            </p:cNvSpPr>
            <p:nvPr/>
          </p:nvSpPr>
          <p:spPr bwMode="auto">
            <a:xfrm>
              <a:off x="5105399" y="38861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56"/>
            <p:cNvSpPr>
              <a:spLocks noChangeArrowheads="1"/>
            </p:cNvSpPr>
            <p:nvPr/>
          </p:nvSpPr>
          <p:spPr bwMode="auto">
            <a:xfrm>
              <a:off x="4800599" y="42671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56"/>
            <p:cNvSpPr>
              <a:spLocks noChangeArrowheads="1"/>
            </p:cNvSpPr>
            <p:nvPr/>
          </p:nvSpPr>
          <p:spPr bwMode="auto">
            <a:xfrm>
              <a:off x="5638799" y="44195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45"/>
            <p:cNvSpPr>
              <a:spLocks noChangeArrowheads="1"/>
            </p:cNvSpPr>
            <p:nvPr/>
          </p:nvSpPr>
          <p:spPr bwMode="auto">
            <a:xfrm>
              <a:off x="6019799" y="5105399"/>
              <a:ext cx="160215" cy="17356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3" name="Rectangle 143"/>
          <p:cNvSpPr>
            <a:spLocks noGrp="1" noRot="1" noChangeArrowheads="1"/>
          </p:cNvSpPr>
          <p:nvPr>
            <p:ph type="title"/>
          </p:nvPr>
        </p:nvSpPr>
        <p:spPr>
          <a:xfrm>
            <a:off x="76200" y="152400"/>
            <a:ext cx="876300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The Undirected Graph</a:t>
            </a:r>
            <a:endParaRPr lang="en-US" sz="3600" dirty="0" smtClean="0">
              <a:solidFill>
                <a:srgbClr val="FF3300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400799" y="5377933"/>
            <a:ext cx="1346980" cy="400110"/>
            <a:chOff x="6400799" y="5377933"/>
            <a:chExt cx="1346980" cy="400110"/>
          </a:xfrm>
        </p:grpSpPr>
        <p:sp>
          <p:nvSpPr>
            <p:cNvPr id="63" name="Oval 45"/>
            <p:cNvSpPr>
              <a:spLocks noChangeArrowheads="1"/>
            </p:cNvSpPr>
            <p:nvPr/>
          </p:nvSpPr>
          <p:spPr bwMode="auto">
            <a:xfrm>
              <a:off x="6400799" y="5499099"/>
              <a:ext cx="160215" cy="17356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27799" y="5377933"/>
              <a:ext cx="1219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= solution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The</a:t>
            </a:r>
            <a:r>
              <a:rPr lang="en-US" sz="3600" dirty="0" smtClean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Class PLS  [JPY ’89]</a:t>
            </a:r>
            <a:endParaRPr lang="en-US" sz="3600" dirty="0">
              <a:effectLst/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  <p:sp>
        <p:nvSpPr>
          <p:cNvPr id="52229" name="Rectangle 11"/>
          <p:cNvSpPr>
            <a:spLocks noChangeArrowheads="1"/>
          </p:cNvSpPr>
          <p:nvPr/>
        </p:nvSpPr>
        <p:spPr bwMode="auto">
          <a:xfrm>
            <a:off x="123825" y="2120900"/>
            <a:ext cx="81438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Suppose that a DAG with vertex set {0,1}</a:t>
            </a:r>
            <a:r>
              <a:rPr lang="en-US" sz="2200" baseline="30000" dirty="0" smtClean="0">
                <a:solidFill>
                  <a:srgbClr val="FFFFFF"/>
                </a:solidFill>
                <a:latin typeface="Times New Roman" pitchFamily="26" charset="0"/>
              </a:rPr>
              <a:t>n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is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defined by two circuits: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38363" y="2678113"/>
            <a:ext cx="1149350" cy="1231900"/>
            <a:chOff x="2382520" y="4343400"/>
            <a:chExt cx="822960" cy="822960"/>
          </a:xfrm>
        </p:grpSpPr>
        <p:sp>
          <p:nvSpPr>
            <p:cNvPr id="54300" name="Rectangle 12"/>
            <p:cNvSpPr>
              <a:spLocks noChangeArrowheads="1"/>
            </p:cNvSpPr>
            <p:nvPr/>
          </p:nvSpPr>
          <p:spPr bwMode="auto">
            <a:xfrm>
              <a:off x="2382520" y="4343400"/>
              <a:ext cx="822960" cy="822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01" name="TextBox 14"/>
            <p:cNvSpPr txBox="1">
              <a:spLocks noChangeArrowheads="1"/>
            </p:cNvSpPr>
            <p:nvPr/>
          </p:nvSpPr>
          <p:spPr bwMode="auto">
            <a:xfrm>
              <a:off x="2608987" y="4521253"/>
              <a:ext cx="519669" cy="370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0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C</a:t>
              </a:r>
              <a:endParaRPr lang="en-US" sz="30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2232" name="Straight Arrow Connector 21"/>
          <p:cNvCxnSpPr>
            <a:cxnSpLocks noChangeShapeType="1"/>
          </p:cNvCxnSpPr>
          <p:nvPr/>
        </p:nvCxnSpPr>
        <p:spPr bwMode="auto">
          <a:xfrm>
            <a:off x="1804988" y="3302001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34" name="TextBox 23"/>
          <p:cNvSpPr txBox="1">
            <a:spLocks noChangeArrowheads="1"/>
          </p:cNvSpPr>
          <p:nvPr/>
        </p:nvSpPr>
        <p:spPr bwMode="auto">
          <a:xfrm>
            <a:off x="668471" y="3044826"/>
            <a:ext cx="1022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node id</a:t>
            </a:r>
          </a:p>
        </p:txBody>
      </p:sp>
      <p:cxnSp>
        <p:nvCxnSpPr>
          <p:cNvPr id="52236" name="Straight Arrow Connector 25"/>
          <p:cNvCxnSpPr>
            <a:cxnSpLocks noChangeShapeType="1"/>
          </p:cNvCxnSpPr>
          <p:nvPr/>
        </p:nvCxnSpPr>
        <p:spPr bwMode="auto">
          <a:xfrm>
            <a:off x="3287713" y="3292476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38" name="TextBox 27"/>
          <p:cNvSpPr txBox="1">
            <a:spLocks noChangeArrowheads="1"/>
          </p:cNvSpPr>
          <p:nvPr/>
        </p:nvSpPr>
        <p:spPr bwMode="auto">
          <a:xfrm>
            <a:off x="3559175" y="3051176"/>
            <a:ext cx="28846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{node id</a:t>
            </a:r>
            <a:r>
              <a:rPr lang="en-US" sz="2200" baseline="-25000" dirty="0" smtClean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1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, …, node </a:t>
            </a:r>
            <a:r>
              <a:rPr lang="en-US" sz="2200" dirty="0" err="1" smtClean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id</a:t>
            </a:r>
            <a:r>
              <a:rPr lang="en-US" sz="2200" baseline="-25000" dirty="0" err="1" smtClean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}</a:t>
            </a:r>
          </a:p>
        </p:txBody>
      </p:sp>
      <p:sp>
        <p:nvSpPr>
          <p:cNvPr id="52246" name="Rectangle 11"/>
          <p:cNvSpPr>
            <a:spLocks noChangeArrowheads="1"/>
          </p:cNvSpPr>
          <p:nvPr/>
        </p:nvSpPr>
        <p:spPr bwMode="auto">
          <a:xfrm>
            <a:off x="123824" y="5715913"/>
            <a:ext cx="17130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b="1" dirty="0" smtClean="0">
                <a:solidFill>
                  <a:srgbClr val="49B1FF"/>
                </a:solidFill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FIND SINK</a:t>
            </a:r>
            <a:r>
              <a:rPr lang="en-US" sz="2200" dirty="0" smtClean="0">
                <a:solidFill>
                  <a:srgbClr val="FFFFFF"/>
                </a:solidFill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: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2247" name="Rectangle 29"/>
          <p:cNvSpPr>
            <a:spLocks noChangeArrowheads="1"/>
          </p:cNvSpPr>
          <p:nvPr/>
        </p:nvSpPr>
        <p:spPr bwMode="auto">
          <a:xfrm>
            <a:off x="1982612" y="5685879"/>
            <a:ext cx="71613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Given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 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C, F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:  Find </a:t>
            </a:r>
            <a:r>
              <a:rPr lang="en-US" sz="2200" i="1" dirty="0" err="1" smtClean="0">
                <a:solidFill>
                  <a:srgbClr val="FFFFFF"/>
                </a:solidFill>
                <a:latin typeface="Times New Roman" pitchFamily="26" charset="0"/>
              </a:rPr>
              <a:t>x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 </a:t>
            </a:r>
            <a:r>
              <a:rPr lang="en-US" sz="2200" dirty="0" err="1" smtClean="0">
                <a:solidFill>
                  <a:srgbClr val="FFFFFF"/>
                </a:solidFill>
                <a:latin typeface="Times New Roman" pitchFamily="26" charset="0"/>
              </a:rPr>
              <a:t>s.t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. </a:t>
            </a:r>
            <a:r>
              <a:rPr lang="en-US" sz="2200" dirty="0" err="1" smtClean="0">
                <a:solidFill>
                  <a:srgbClr val="FFFFFF"/>
                </a:solidFill>
                <a:latin typeface="Times New Roman" pitchFamily="26" charset="0"/>
              </a:rPr>
              <a:t>F(x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) ≥ </a:t>
            </a:r>
            <a:r>
              <a:rPr lang="en-US" sz="2200" dirty="0" err="1" smtClean="0">
                <a:solidFill>
                  <a:srgbClr val="FFFFFF"/>
                </a:solidFill>
                <a:latin typeface="Times New Roman" pitchFamily="26" charset="0"/>
              </a:rPr>
              <a:t>F(y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), for all </a:t>
            </a:r>
            <a:r>
              <a:rPr lang="en-US" sz="2200" i="1" dirty="0" err="1" smtClean="0">
                <a:solidFill>
                  <a:srgbClr val="FFFFFF"/>
                </a:solidFill>
                <a:latin typeface="Times New Roman" pitchFamily="26" charset="0"/>
              </a:rPr>
              <a:t>y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</a:t>
            </a:r>
            <a:r>
              <a:rPr lang="en-US" dirty="0" err="1" smtClean="0">
                <a:sym typeface="Symbol"/>
              </a:rPr>
              <a:t>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Times New Roman" pitchFamily="26" charset="0"/>
              </a:rPr>
              <a:t>C</a:t>
            </a:r>
            <a:r>
              <a:rPr lang="en-US" sz="2200" dirty="0" err="1" smtClean="0">
                <a:solidFill>
                  <a:srgbClr val="FFFFFF"/>
                </a:solidFill>
                <a:latin typeface="Times New Roman" pitchFamily="26" charset="0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Times New Roman" pitchFamily="26" charset="0"/>
              </a:rPr>
              <a:t>x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). 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212723" y="6239420"/>
            <a:ext cx="8629651" cy="523220"/>
            <a:chOff x="123824" y="6074320"/>
            <a:chExt cx="8283576" cy="523220"/>
          </a:xfrm>
        </p:grpSpPr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23824" y="6137820"/>
              <a:ext cx="92814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200" b="1" dirty="0" smtClean="0">
                  <a:solidFill>
                    <a:srgbClr val="49B1FF"/>
                  </a:solidFill>
                  <a:latin typeface="Times" pitchFamily="26" charset="0"/>
                  <a:ea typeface="ＭＳ Ｐゴシック" pitchFamily="26" charset="-128"/>
                  <a:cs typeface="ＭＳ Ｐゴシック" pitchFamily="26" charset="-128"/>
                </a:rPr>
                <a:t>PLS = </a:t>
              </a:r>
              <a:endParaRPr lang="en-US" sz="2200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095699" y="6074320"/>
              <a:ext cx="731170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  <a:latin typeface="Times New Roman" pitchFamily="26" charset="0"/>
                </a:rPr>
                <a:t>{</a:t>
              </a:r>
              <a:r>
                <a:rPr lang="en-US" sz="2200" i="1" dirty="0" smtClean="0">
                  <a:solidFill>
                    <a:srgbClr val="FFFFFF"/>
                  </a:solidFill>
                  <a:latin typeface="Times New Roman" pitchFamily="26" charset="0"/>
                </a:rPr>
                <a:t> Search problems in FNP reducible to</a:t>
              </a:r>
              <a:r>
                <a:rPr lang="en-US" sz="2200" i="1" dirty="0" smtClean="0">
                  <a:latin typeface="Times New Roman" pitchFamily="26" charset="0"/>
                </a:rPr>
                <a:t> </a:t>
              </a:r>
              <a:r>
                <a:rPr lang="en-US" sz="2200" dirty="0" smtClean="0">
                  <a:latin typeface="Times" pitchFamily="26" charset="0"/>
                  <a:ea typeface="ＭＳ Ｐゴシック" pitchFamily="26" charset="-128"/>
                  <a:cs typeface="ＭＳ Ｐゴシック" pitchFamily="26" charset="-128"/>
                </a:rPr>
                <a:t>FIND SINK</a:t>
              </a:r>
              <a:r>
                <a:rPr lang="en-US" sz="2800" dirty="0" smtClean="0">
                  <a:solidFill>
                    <a:srgbClr val="FFFFFF"/>
                  </a:solidFill>
                  <a:latin typeface="Times New Roman" pitchFamily="26" charset="0"/>
                </a:rPr>
                <a:t>}</a:t>
              </a:r>
              <a:r>
                <a:rPr lang="en-US" sz="2200" i="1" dirty="0" smtClean="0">
                  <a:solidFill>
                    <a:srgbClr val="FFFFFF"/>
                  </a:solidFill>
                  <a:latin typeface="Times New Roman" pitchFamily="26" charset="0"/>
                </a:rPr>
                <a:t> </a:t>
              </a:r>
              <a:endParaRPr lang="en-US" sz="2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2138363" y="4252443"/>
            <a:ext cx="1149350" cy="927570"/>
            <a:chOff x="2382520" y="4343400"/>
            <a:chExt cx="822960" cy="822960"/>
          </a:xfrm>
        </p:grpSpPr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382520" y="4343400"/>
              <a:ext cx="822960" cy="822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2608987" y="4467831"/>
              <a:ext cx="519669" cy="491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0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F</a:t>
              </a:r>
              <a:endParaRPr lang="en-US" sz="30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" name="Straight Arrow Connector 21"/>
          <p:cNvCxnSpPr>
            <a:cxnSpLocks noChangeShapeType="1"/>
          </p:cNvCxnSpPr>
          <p:nvPr/>
        </p:nvCxnSpPr>
        <p:spPr bwMode="auto">
          <a:xfrm>
            <a:off x="1804988" y="4686301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668471" y="4429126"/>
            <a:ext cx="1022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node id</a:t>
            </a:r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0" y="4559300"/>
            <a:ext cx="558800" cy="5588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088" y="4456113"/>
            <a:ext cx="1587500" cy="5715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2940050" y="4432827"/>
            <a:ext cx="1708150" cy="672573"/>
            <a:chOff x="2940050" y="4432827"/>
            <a:chExt cx="1708150" cy="672573"/>
          </a:xfrm>
        </p:grpSpPr>
        <p:cxnSp>
          <p:nvCxnSpPr>
            <p:cNvPr id="21" name="Straight Arrow Connector 25"/>
            <p:cNvCxnSpPr>
              <a:cxnSpLocks noChangeShapeType="1"/>
            </p:cNvCxnSpPr>
            <p:nvPr/>
          </p:nvCxnSpPr>
          <p:spPr bwMode="auto">
            <a:xfrm>
              <a:off x="3292475" y="4684714"/>
              <a:ext cx="3048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29" name="Group 28"/>
            <p:cNvGrpSpPr/>
            <p:nvPr/>
          </p:nvGrpSpPr>
          <p:grpSpPr>
            <a:xfrm>
              <a:off x="2940050" y="4432827"/>
              <a:ext cx="1708150" cy="672573"/>
              <a:chOff x="2940050" y="3658127"/>
              <a:chExt cx="1708150" cy="672573"/>
            </a:xfrm>
          </p:grpSpPr>
          <p:pic>
            <p:nvPicPr>
              <p:cNvPr id="23" name="Picture 22" descr="latex-image-1.pd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9400" y="3771900"/>
                <a:ext cx="558800" cy="558800"/>
              </a:xfrm>
              <a:prstGeom prst="rect">
                <a:avLst/>
              </a:prstGeom>
            </p:spPr>
          </p:pic>
          <p:pic>
            <p:nvPicPr>
              <p:cNvPr id="26" name="Picture 25" descr="latex-image-1.pdf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0050" y="3658127"/>
                <a:ext cx="1587500" cy="584200"/>
              </a:xfrm>
              <a:prstGeom prst="rect">
                <a:avLst/>
              </a:prstGeom>
            </p:spPr>
          </p:pic>
          <p:sp>
            <p:nvSpPr>
              <p:cNvPr id="27" name="Rectangle 26"/>
              <p:cNvSpPr/>
              <p:nvPr/>
            </p:nvSpPr>
            <p:spPr bwMode="auto">
              <a:xfrm>
                <a:off x="4089400" y="3910014"/>
                <a:ext cx="438150" cy="176212"/>
              </a:xfrm>
              <a:prstGeom prst="rect">
                <a:avLst/>
              </a:prstGeom>
              <a:solidFill>
                <a:srgbClr val="00000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112" charset="0"/>
                </a:endParaRPr>
              </a:p>
            </p:txBody>
          </p:sp>
        </p:grpSp>
      </p:grpSp>
      <p:sp>
        <p:nvSpPr>
          <p:cNvPr id="32" name="Line 47"/>
          <p:cNvSpPr>
            <a:spLocks noChangeShapeType="1"/>
          </p:cNvSpPr>
          <p:nvPr/>
        </p:nvSpPr>
        <p:spPr bwMode="auto">
          <a:xfrm flipV="1">
            <a:off x="5830888" y="4445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3" name="Group 28"/>
          <p:cNvGrpSpPr>
            <a:grpSpLocks/>
          </p:cNvGrpSpPr>
          <p:nvPr/>
        </p:nvGrpSpPr>
        <p:grpSpPr bwMode="auto">
          <a:xfrm>
            <a:off x="5635625" y="4749800"/>
            <a:ext cx="347663" cy="554038"/>
            <a:chOff x="5635625" y="4953000"/>
            <a:chExt cx="347663" cy="554038"/>
          </a:xfrm>
        </p:grpSpPr>
        <p:sp>
          <p:nvSpPr>
            <p:cNvPr id="34" name="Oval 43"/>
            <p:cNvSpPr>
              <a:spLocks noChangeArrowheads="1"/>
            </p:cNvSpPr>
            <p:nvPr/>
          </p:nvSpPr>
          <p:spPr bwMode="auto">
            <a:xfrm>
              <a:off x="5754688" y="4953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5" name="Picture 25" descr="latex-image-1.pdf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635625" y="5291138"/>
              <a:ext cx="2667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6669088" y="4292600"/>
            <a:ext cx="382587" cy="546100"/>
            <a:chOff x="6669088" y="4495800"/>
            <a:chExt cx="382587" cy="546100"/>
          </a:xfrm>
        </p:grpSpPr>
        <p:sp>
          <p:nvSpPr>
            <p:cNvPr id="37" name="Oval 44"/>
            <p:cNvSpPr>
              <a:spLocks noChangeArrowheads="1"/>
            </p:cNvSpPr>
            <p:nvPr/>
          </p:nvSpPr>
          <p:spPr bwMode="auto">
            <a:xfrm>
              <a:off x="6669088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8" name="Picture 26" descr="latex-image-1.pdf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772275" y="4826000"/>
              <a:ext cx="2794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2050" y="3644900"/>
            <a:ext cx="5219700" cy="8636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61923" y="1425545"/>
            <a:ext cx="3565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“Every DAG has a sink.”</a:t>
            </a:r>
            <a:endParaRPr lang="en-US" sz="2200" i="1" dirty="0">
              <a:solidFill>
                <a:srgbClr val="49B1FF"/>
              </a:solidFill>
              <a:latin typeface="Times New Roman"/>
              <a:cs typeface="Times New Roma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4" grpId="0"/>
      <p:bldP spid="52238" grpId="0"/>
      <p:bldP spid="52246" grpId="0"/>
      <p:bldP spid="52247" grpId="0"/>
      <p:bldP spid="20" grpId="0"/>
      <p:bldP spid="32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143"/>
          <p:cNvSpPr>
            <a:spLocks noGrp="1" noRot="1" noChangeArrowheads="1"/>
          </p:cNvSpPr>
          <p:nvPr>
            <p:ph type="title"/>
          </p:nvPr>
        </p:nvSpPr>
        <p:spPr>
          <a:xfrm>
            <a:off x="76200" y="152400"/>
            <a:ext cx="876300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The DAG</a:t>
            </a:r>
            <a:endParaRPr lang="en-US" sz="3600" dirty="0" smtClean="0">
              <a:solidFill>
                <a:srgbClr val="FF3300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1447800" y="1219200"/>
            <a:ext cx="6618288" cy="5207000"/>
            <a:chOff x="1447800" y="1219200"/>
            <a:chExt cx="6618288" cy="5207000"/>
          </a:xfrm>
        </p:grpSpPr>
        <p:sp>
          <p:nvSpPr>
            <p:cNvPr id="202" name="Rounded Rectangle 201"/>
            <p:cNvSpPr/>
            <p:nvPr/>
          </p:nvSpPr>
          <p:spPr bwMode="auto">
            <a:xfrm>
              <a:off x="1447800" y="1219200"/>
              <a:ext cx="6248400" cy="5207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Text Box 19"/>
            <p:cNvSpPr txBox="1">
              <a:spLocks noChangeArrowheads="1"/>
            </p:cNvSpPr>
            <p:nvPr/>
          </p:nvSpPr>
          <p:spPr bwMode="auto">
            <a:xfrm>
              <a:off x="5903180" y="1320800"/>
              <a:ext cx="21629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sym typeface="Symbol" charset="2"/>
                </a:rPr>
                <a:t>{0,1}</a:t>
              </a:r>
              <a:r>
                <a:rPr lang="en-US" i="1" baseline="30000" dirty="0" smtClean="0">
                  <a:latin typeface="Times New Roman" charset="0"/>
                  <a:sym typeface="Symbol" charset="2"/>
                </a:rPr>
                <a:t>n</a:t>
              </a:r>
              <a:endParaRPr lang="en-US" i="1" dirty="0">
                <a:latin typeface="Times New Roman" charset="0"/>
              </a:endParaRPr>
            </a:p>
          </p:txBody>
        </p:sp>
        <p:sp>
          <p:nvSpPr>
            <p:cNvPr id="189" name="Oval 56"/>
            <p:cNvSpPr>
              <a:spLocks noChangeArrowheads="1"/>
            </p:cNvSpPr>
            <p:nvPr/>
          </p:nvSpPr>
          <p:spPr bwMode="auto">
            <a:xfrm>
              <a:off x="4745892" y="2674406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57"/>
            <p:cNvSpPr>
              <a:spLocks noChangeArrowheads="1"/>
            </p:cNvSpPr>
            <p:nvPr/>
          </p:nvSpPr>
          <p:spPr bwMode="auto">
            <a:xfrm>
              <a:off x="5160107" y="2252132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58"/>
            <p:cNvSpPr>
              <a:spLocks noChangeArrowheads="1"/>
            </p:cNvSpPr>
            <p:nvPr/>
          </p:nvSpPr>
          <p:spPr bwMode="auto">
            <a:xfrm>
              <a:off x="2990727" y="276118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59"/>
            <p:cNvSpPr>
              <a:spLocks noChangeArrowheads="1"/>
            </p:cNvSpPr>
            <p:nvPr/>
          </p:nvSpPr>
          <p:spPr bwMode="auto">
            <a:xfrm>
              <a:off x="2636104" y="2252132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3363912" y="3242733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57"/>
            <p:cNvSpPr>
              <a:spLocks noChangeArrowheads="1"/>
            </p:cNvSpPr>
            <p:nvPr/>
          </p:nvSpPr>
          <p:spPr bwMode="auto">
            <a:xfrm>
              <a:off x="3681412" y="2328332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56"/>
            <p:cNvSpPr>
              <a:spLocks noChangeArrowheads="1"/>
            </p:cNvSpPr>
            <p:nvPr/>
          </p:nvSpPr>
          <p:spPr bwMode="auto">
            <a:xfrm>
              <a:off x="2644896" y="3242733"/>
              <a:ext cx="160215" cy="173567"/>
            </a:xfrm>
            <a:prstGeom prst="ellipse">
              <a:avLst/>
            </a:prstGeom>
            <a:solidFill>
              <a:srgbClr val="FF1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57"/>
            <p:cNvSpPr>
              <a:spLocks noChangeArrowheads="1"/>
            </p:cNvSpPr>
            <p:nvPr/>
          </p:nvSpPr>
          <p:spPr bwMode="auto">
            <a:xfrm>
              <a:off x="4483100" y="2252132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56"/>
            <p:cNvSpPr>
              <a:spLocks noChangeArrowheads="1"/>
            </p:cNvSpPr>
            <p:nvPr/>
          </p:nvSpPr>
          <p:spPr bwMode="auto">
            <a:xfrm>
              <a:off x="5731606" y="2674406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56"/>
            <p:cNvSpPr>
              <a:spLocks noChangeArrowheads="1"/>
            </p:cNvSpPr>
            <p:nvPr/>
          </p:nvSpPr>
          <p:spPr bwMode="auto">
            <a:xfrm>
              <a:off x="4221285" y="3589866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56"/>
            <p:cNvSpPr>
              <a:spLocks noChangeArrowheads="1"/>
            </p:cNvSpPr>
            <p:nvPr/>
          </p:nvSpPr>
          <p:spPr bwMode="auto">
            <a:xfrm>
              <a:off x="5240214" y="3242733"/>
              <a:ext cx="160215" cy="173567"/>
            </a:xfrm>
            <a:prstGeom prst="ellipse">
              <a:avLst/>
            </a:prstGeom>
            <a:solidFill>
              <a:srgbClr val="FF1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6" name="Oval 56"/>
            <p:cNvSpPr>
              <a:spLocks noChangeArrowheads="1"/>
            </p:cNvSpPr>
            <p:nvPr/>
          </p:nvSpPr>
          <p:spPr bwMode="auto">
            <a:xfrm>
              <a:off x="3975100" y="4537073"/>
              <a:ext cx="160215" cy="173567"/>
            </a:xfrm>
            <a:prstGeom prst="ellipse">
              <a:avLst/>
            </a:prstGeom>
            <a:solidFill>
              <a:srgbClr val="FF1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58"/>
            <p:cNvSpPr>
              <a:spLocks noChangeArrowheads="1"/>
            </p:cNvSpPr>
            <p:nvPr/>
          </p:nvSpPr>
          <p:spPr bwMode="auto">
            <a:xfrm>
              <a:off x="3045435" y="4623856"/>
              <a:ext cx="160215" cy="173567"/>
            </a:xfrm>
            <a:prstGeom prst="ellipse">
              <a:avLst/>
            </a:prstGeom>
            <a:solidFill>
              <a:srgbClr val="FF1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57"/>
            <p:cNvSpPr>
              <a:spLocks noChangeArrowheads="1"/>
            </p:cNvSpPr>
            <p:nvPr/>
          </p:nvSpPr>
          <p:spPr bwMode="auto">
            <a:xfrm>
              <a:off x="3494820" y="41147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9" name="Straight Arrow Connector 78"/>
            <p:cNvCxnSpPr>
              <a:stCxn id="192" idx="5"/>
              <a:endCxn id="191" idx="1"/>
            </p:cNvCxnSpPr>
            <p:nvPr/>
          </p:nvCxnSpPr>
          <p:spPr bwMode="auto">
            <a:xfrm rot="16200000" flipH="1">
              <a:off x="2700360" y="2472777"/>
              <a:ext cx="386326" cy="2413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4" name="Straight Arrow Connector 83"/>
            <p:cNvCxnSpPr>
              <a:stCxn id="191" idx="3"/>
              <a:endCxn id="196" idx="7"/>
            </p:cNvCxnSpPr>
            <p:nvPr/>
          </p:nvCxnSpPr>
          <p:spPr bwMode="auto">
            <a:xfrm rot="5400000">
              <a:off x="2718513" y="2972473"/>
              <a:ext cx="358813" cy="2325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Straight Arrow Connector 86"/>
            <p:cNvCxnSpPr>
              <a:stCxn id="191" idx="5"/>
              <a:endCxn id="193" idx="1"/>
            </p:cNvCxnSpPr>
            <p:nvPr/>
          </p:nvCxnSpPr>
          <p:spPr bwMode="auto">
            <a:xfrm rot="16200000" flipH="1">
              <a:off x="3078021" y="2958796"/>
              <a:ext cx="358813" cy="2598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4" name="Straight Arrow Connector 93"/>
            <p:cNvCxnSpPr>
              <a:stCxn id="195" idx="3"/>
              <a:endCxn id="193" idx="0"/>
            </p:cNvCxnSpPr>
            <p:nvPr/>
          </p:nvCxnSpPr>
          <p:spPr bwMode="auto">
            <a:xfrm rot="5400000">
              <a:off x="3191322" y="2729180"/>
              <a:ext cx="766252" cy="2608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7" name="Straight Arrow Connector 96"/>
            <p:cNvCxnSpPr>
              <a:stCxn id="190" idx="3"/>
              <a:endCxn id="189" idx="7"/>
            </p:cNvCxnSpPr>
            <p:nvPr/>
          </p:nvCxnSpPr>
          <p:spPr bwMode="auto">
            <a:xfrm rot="5400000">
              <a:off x="4883336" y="2399589"/>
              <a:ext cx="299543" cy="3009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0" name="Straight Arrow Connector 99"/>
            <p:cNvCxnSpPr>
              <a:stCxn id="189" idx="3"/>
              <a:endCxn id="199" idx="7"/>
            </p:cNvCxnSpPr>
            <p:nvPr/>
          </p:nvCxnSpPr>
          <p:spPr bwMode="auto">
            <a:xfrm rot="5400000">
              <a:off x="4167332" y="3013260"/>
              <a:ext cx="792729" cy="411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3" name="Straight Arrow Connector 102"/>
            <p:cNvCxnSpPr>
              <a:stCxn id="193" idx="4"/>
              <a:endCxn id="71" idx="0"/>
            </p:cNvCxnSpPr>
            <p:nvPr/>
          </p:nvCxnSpPr>
          <p:spPr bwMode="auto">
            <a:xfrm rot="16200000" flipH="1">
              <a:off x="3160225" y="3700095"/>
              <a:ext cx="698499" cy="1309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6" name="Straight Arrow Connector 105"/>
            <p:cNvCxnSpPr>
              <a:stCxn id="189" idx="5"/>
              <a:endCxn id="200" idx="1"/>
            </p:cNvCxnSpPr>
            <p:nvPr/>
          </p:nvCxnSpPr>
          <p:spPr bwMode="auto">
            <a:xfrm rot="16200000" flipH="1">
              <a:off x="4850362" y="2854836"/>
              <a:ext cx="445596" cy="3810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Straight Arrow Connector 110"/>
            <p:cNvCxnSpPr>
              <a:stCxn id="199" idx="4"/>
              <a:endCxn id="66" idx="0"/>
            </p:cNvCxnSpPr>
            <p:nvPr/>
          </p:nvCxnSpPr>
          <p:spPr bwMode="auto">
            <a:xfrm rot="5400000">
              <a:off x="3791481" y="4027161"/>
              <a:ext cx="773640" cy="2461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1" name="Straight Arrow Connector 120"/>
            <p:cNvCxnSpPr>
              <a:stCxn id="198" idx="3"/>
            </p:cNvCxnSpPr>
            <p:nvPr/>
          </p:nvCxnSpPr>
          <p:spPr bwMode="auto">
            <a:xfrm rot="5400000">
              <a:off x="5327607" y="2815271"/>
              <a:ext cx="420178" cy="434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4" name="Straight Arrow Connector 123"/>
            <p:cNvCxnSpPr/>
            <p:nvPr/>
          </p:nvCxnSpPr>
          <p:spPr bwMode="auto">
            <a:xfrm>
              <a:off x="3594068" y="4288368"/>
              <a:ext cx="381031" cy="335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6" name="Straight Arrow Connector 125"/>
            <p:cNvCxnSpPr>
              <a:stCxn id="71" idx="3"/>
              <a:endCxn id="68" idx="7"/>
            </p:cNvCxnSpPr>
            <p:nvPr/>
          </p:nvCxnSpPr>
          <p:spPr bwMode="auto">
            <a:xfrm rot="5400000">
              <a:off x="3157072" y="4288063"/>
              <a:ext cx="386326" cy="336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1" name="Straight Arrow Connector 130"/>
            <p:cNvCxnSpPr>
              <a:stCxn id="195" idx="5"/>
              <a:endCxn id="199" idx="1"/>
            </p:cNvCxnSpPr>
            <p:nvPr/>
          </p:nvCxnSpPr>
          <p:spPr bwMode="auto">
            <a:xfrm rot="16200000" flipH="1">
              <a:off x="3462055" y="2832590"/>
              <a:ext cx="1138803" cy="4265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7" name="Straight Arrow Connector 136"/>
            <p:cNvCxnSpPr>
              <a:stCxn id="197" idx="5"/>
              <a:endCxn id="189" idx="1"/>
            </p:cNvCxnSpPr>
            <p:nvPr/>
          </p:nvCxnSpPr>
          <p:spPr bwMode="auto">
            <a:xfrm rot="16200000" flipH="1">
              <a:off x="4544832" y="2475300"/>
              <a:ext cx="299543" cy="1495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0" name="Oval 56"/>
            <p:cNvSpPr>
              <a:spLocks noChangeArrowheads="1"/>
            </p:cNvSpPr>
            <p:nvPr/>
          </p:nvSpPr>
          <p:spPr bwMode="auto">
            <a:xfrm>
              <a:off x="5401406" y="4352402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57"/>
            <p:cNvSpPr>
              <a:spLocks noChangeArrowheads="1"/>
            </p:cNvSpPr>
            <p:nvPr/>
          </p:nvSpPr>
          <p:spPr bwMode="auto">
            <a:xfrm>
              <a:off x="5815621" y="3930128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57"/>
            <p:cNvSpPr>
              <a:spLocks noChangeArrowheads="1"/>
            </p:cNvSpPr>
            <p:nvPr/>
          </p:nvSpPr>
          <p:spPr bwMode="auto">
            <a:xfrm>
              <a:off x="5138614" y="3930128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56"/>
            <p:cNvSpPr>
              <a:spLocks noChangeArrowheads="1"/>
            </p:cNvSpPr>
            <p:nvPr/>
          </p:nvSpPr>
          <p:spPr bwMode="auto">
            <a:xfrm>
              <a:off x="6387120" y="4352402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56"/>
            <p:cNvSpPr>
              <a:spLocks noChangeArrowheads="1"/>
            </p:cNvSpPr>
            <p:nvPr/>
          </p:nvSpPr>
          <p:spPr bwMode="auto">
            <a:xfrm>
              <a:off x="5895728" y="4920729"/>
              <a:ext cx="160215" cy="173567"/>
            </a:xfrm>
            <a:prstGeom prst="ellipse">
              <a:avLst/>
            </a:prstGeom>
            <a:solidFill>
              <a:srgbClr val="FF1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5" name="Straight Arrow Connector 144"/>
            <p:cNvCxnSpPr>
              <a:stCxn id="141" idx="3"/>
              <a:endCxn id="140" idx="7"/>
            </p:cNvCxnSpPr>
            <p:nvPr/>
          </p:nvCxnSpPr>
          <p:spPr bwMode="auto">
            <a:xfrm rot="5400000">
              <a:off x="5538850" y="4077585"/>
              <a:ext cx="299543" cy="3009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6" name="Straight Arrow Connector 145"/>
            <p:cNvCxnSpPr>
              <a:stCxn id="140" idx="5"/>
              <a:endCxn id="144" idx="1"/>
            </p:cNvCxnSpPr>
            <p:nvPr/>
          </p:nvCxnSpPr>
          <p:spPr bwMode="auto">
            <a:xfrm rot="16200000" flipH="1">
              <a:off x="5505876" y="4532832"/>
              <a:ext cx="445596" cy="3810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7" name="Straight Arrow Connector 156"/>
            <p:cNvCxnSpPr>
              <a:stCxn id="143" idx="3"/>
            </p:cNvCxnSpPr>
            <p:nvPr/>
          </p:nvCxnSpPr>
          <p:spPr bwMode="auto">
            <a:xfrm rot="5400000">
              <a:off x="5983121" y="4493267"/>
              <a:ext cx="420178" cy="434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1" name="Straight Arrow Connector 180"/>
            <p:cNvCxnSpPr>
              <a:stCxn id="142" idx="5"/>
              <a:endCxn id="140" idx="1"/>
            </p:cNvCxnSpPr>
            <p:nvPr/>
          </p:nvCxnSpPr>
          <p:spPr bwMode="auto">
            <a:xfrm rot="16200000" flipH="1">
              <a:off x="5200346" y="4153296"/>
              <a:ext cx="299543" cy="1495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7" name="Group 206"/>
          <p:cNvGrpSpPr/>
          <p:nvPr/>
        </p:nvGrpSpPr>
        <p:grpSpPr>
          <a:xfrm>
            <a:off x="6400799" y="5352533"/>
            <a:ext cx="1346980" cy="400110"/>
            <a:chOff x="6400799" y="5352533"/>
            <a:chExt cx="1346980" cy="400110"/>
          </a:xfrm>
        </p:grpSpPr>
        <p:sp>
          <p:nvSpPr>
            <p:cNvPr id="204" name="Oval 45"/>
            <p:cNvSpPr>
              <a:spLocks noChangeArrowheads="1"/>
            </p:cNvSpPr>
            <p:nvPr/>
          </p:nvSpPr>
          <p:spPr bwMode="auto">
            <a:xfrm>
              <a:off x="6400799" y="5499099"/>
              <a:ext cx="160215" cy="17356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527799" y="5352533"/>
              <a:ext cx="1219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= solution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The</a:t>
            </a:r>
            <a:r>
              <a:rPr lang="en-US" sz="3600" dirty="0" smtClean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Class PPP  [</a:t>
            </a:r>
            <a:r>
              <a:rPr lang="en-US" sz="3600" dirty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Papadimitriou ’94]</a:t>
            </a:r>
          </a:p>
        </p:txBody>
      </p:sp>
      <p:sp>
        <p:nvSpPr>
          <p:cNvPr id="52229" name="Rectangle 11"/>
          <p:cNvSpPr>
            <a:spLocks noChangeArrowheads="1"/>
          </p:cNvSpPr>
          <p:nvPr/>
        </p:nvSpPr>
        <p:spPr bwMode="auto">
          <a:xfrm>
            <a:off x="123824" y="2057400"/>
            <a:ext cx="90201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Suppose that an </a:t>
            </a:r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exponentially large 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graph with vertex set {0,1}</a:t>
            </a:r>
            <a:r>
              <a:rPr lang="en-US" sz="2200" baseline="30000" dirty="0" smtClean="0">
                <a:solidFill>
                  <a:srgbClr val="FFFFFF"/>
                </a:solidFill>
                <a:latin typeface="Times New Roman" pitchFamily="26" charset="0"/>
              </a:rPr>
              <a:t>n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is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defined by one circuit: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678238" y="2946400"/>
            <a:ext cx="1149350" cy="1231900"/>
            <a:chOff x="2382520" y="4343400"/>
            <a:chExt cx="822960" cy="822960"/>
          </a:xfrm>
        </p:grpSpPr>
        <p:sp>
          <p:nvSpPr>
            <p:cNvPr id="54300" name="Rectangle 12"/>
            <p:cNvSpPr>
              <a:spLocks noChangeArrowheads="1"/>
            </p:cNvSpPr>
            <p:nvPr/>
          </p:nvSpPr>
          <p:spPr bwMode="auto">
            <a:xfrm>
              <a:off x="2382520" y="4343400"/>
              <a:ext cx="822960" cy="822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01" name="TextBox 14"/>
            <p:cNvSpPr txBox="1">
              <a:spLocks noChangeArrowheads="1"/>
            </p:cNvSpPr>
            <p:nvPr/>
          </p:nvSpPr>
          <p:spPr bwMode="auto">
            <a:xfrm>
              <a:off x="2608987" y="4546705"/>
              <a:ext cx="519669" cy="370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0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C</a:t>
              </a:r>
              <a:endParaRPr lang="en-US" sz="30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2232" name="Straight Arrow Connector 21"/>
          <p:cNvCxnSpPr>
            <a:cxnSpLocks noChangeShapeType="1"/>
          </p:cNvCxnSpPr>
          <p:nvPr/>
        </p:nvCxnSpPr>
        <p:spPr bwMode="auto">
          <a:xfrm>
            <a:off x="3344863" y="3570288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34" name="TextBox 23"/>
          <p:cNvSpPr txBox="1">
            <a:spLocks noChangeArrowheads="1"/>
          </p:cNvSpPr>
          <p:nvPr/>
        </p:nvSpPr>
        <p:spPr bwMode="auto">
          <a:xfrm>
            <a:off x="2290763" y="3313113"/>
            <a:ext cx="1022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node id</a:t>
            </a:r>
          </a:p>
        </p:txBody>
      </p:sp>
      <p:cxnSp>
        <p:nvCxnSpPr>
          <p:cNvPr id="52236" name="Straight Arrow Connector 25"/>
          <p:cNvCxnSpPr>
            <a:cxnSpLocks noChangeShapeType="1"/>
          </p:cNvCxnSpPr>
          <p:nvPr/>
        </p:nvCxnSpPr>
        <p:spPr bwMode="auto">
          <a:xfrm>
            <a:off x="4827588" y="3560763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38" name="TextBox 27"/>
          <p:cNvSpPr txBox="1">
            <a:spLocks noChangeArrowheads="1"/>
          </p:cNvSpPr>
          <p:nvPr/>
        </p:nvSpPr>
        <p:spPr bwMode="auto">
          <a:xfrm>
            <a:off x="5099050" y="3332163"/>
            <a:ext cx="10230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node id</a:t>
            </a:r>
          </a:p>
        </p:txBody>
      </p:sp>
      <p:sp>
        <p:nvSpPr>
          <p:cNvPr id="52246" name="Rectangle 11"/>
          <p:cNvSpPr>
            <a:spLocks noChangeArrowheads="1"/>
          </p:cNvSpPr>
          <p:nvPr/>
        </p:nvSpPr>
        <p:spPr bwMode="auto">
          <a:xfrm>
            <a:off x="123824" y="4890413"/>
            <a:ext cx="18622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b="1" dirty="0" smtClean="0">
                <a:solidFill>
                  <a:srgbClr val="49B1FF"/>
                </a:solidFill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COLLISION</a:t>
            </a:r>
            <a:r>
              <a:rPr lang="en-US" sz="2200" dirty="0" smtClean="0">
                <a:solidFill>
                  <a:srgbClr val="FFFFFF"/>
                </a:solidFill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: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2247" name="Rectangle 29"/>
          <p:cNvSpPr>
            <a:spLocks noChangeArrowheads="1"/>
          </p:cNvSpPr>
          <p:nvPr/>
        </p:nvSpPr>
        <p:spPr bwMode="auto">
          <a:xfrm>
            <a:off x="1982612" y="4911179"/>
            <a:ext cx="69835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Given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 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C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:  Find </a:t>
            </a:r>
            <a:r>
              <a:rPr lang="en-US" sz="2200" i="1" dirty="0" err="1" smtClean="0">
                <a:solidFill>
                  <a:srgbClr val="FFFFFF"/>
                </a:solidFill>
                <a:latin typeface="Times New Roman" pitchFamily="26" charset="0"/>
              </a:rPr>
              <a:t>x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 </a:t>
            </a:r>
            <a:r>
              <a:rPr lang="en-US" sz="2200" dirty="0" err="1" smtClean="0">
                <a:solidFill>
                  <a:srgbClr val="FFFFFF"/>
                </a:solidFill>
                <a:latin typeface="Times New Roman" pitchFamily="26" charset="0"/>
              </a:rPr>
              <a:t>s.t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. 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C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( </a:t>
            </a:r>
            <a:r>
              <a:rPr lang="en-US" sz="2200" i="1" dirty="0" err="1" smtClean="0">
                <a:solidFill>
                  <a:srgbClr val="FFFFFF"/>
                </a:solidFill>
                <a:latin typeface="Times New Roman" pitchFamily="26" charset="0"/>
              </a:rPr>
              <a:t>x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)=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0</a:t>
            </a:r>
            <a:r>
              <a:rPr lang="en-US" sz="2200" i="1" baseline="30000" dirty="0" smtClean="0">
                <a:solidFill>
                  <a:srgbClr val="FFFFFF"/>
                </a:solidFill>
                <a:latin typeface="Times New Roman" pitchFamily="26" charset="0"/>
              </a:rPr>
              <a:t>n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; or find </a:t>
            </a:r>
            <a:r>
              <a:rPr lang="en-US" sz="2200" i="1" dirty="0" err="1" smtClean="0">
                <a:solidFill>
                  <a:srgbClr val="FFFFFF"/>
                </a:solidFill>
                <a:latin typeface="Times New Roman" pitchFamily="26" charset="0"/>
              </a:rPr>
              <a:t>x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 ≠ </a:t>
            </a:r>
            <a:r>
              <a:rPr lang="en-US" sz="2200" i="1" dirty="0" err="1" smtClean="0">
                <a:solidFill>
                  <a:srgbClr val="FFFFFF"/>
                </a:solidFill>
                <a:latin typeface="Times New Roman" pitchFamily="26" charset="0"/>
              </a:rPr>
              <a:t>y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Times New Roman" pitchFamily="26" charset="0"/>
              </a:rPr>
              <a:t>s.t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. </a:t>
            </a:r>
            <a:r>
              <a:rPr lang="en-US" sz="2200" i="1" dirty="0" err="1" smtClean="0">
                <a:solidFill>
                  <a:srgbClr val="FFFFFF"/>
                </a:solidFill>
                <a:latin typeface="Times New Roman" pitchFamily="26" charset="0"/>
              </a:rPr>
              <a:t>C</a:t>
            </a:r>
            <a:r>
              <a:rPr lang="en-US" sz="2200" dirty="0" err="1" smtClean="0">
                <a:solidFill>
                  <a:srgbClr val="FFFFFF"/>
                </a:solidFill>
                <a:latin typeface="Times New Roman" pitchFamily="26" charset="0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Times New Roman" pitchFamily="26" charset="0"/>
              </a:rPr>
              <a:t>x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)=</a:t>
            </a:r>
            <a:r>
              <a:rPr lang="en-US" sz="2200" i="1" dirty="0" err="1" smtClean="0">
                <a:solidFill>
                  <a:srgbClr val="FFFFFF"/>
                </a:solidFill>
                <a:latin typeface="Times New Roman" pitchFamily="26" charset="0"/>
              </a:rPr>
              <a:t>C</a:t>
            </a:r>
            <a:r>
              <a:rPr lang="en-US" sz="2200" dirty="0" err="1" smtClean="0">
                <a:solidFill>
                  <a:srgbClr val="FFFFFF"/>
                </a:solidFill>
                <a:latin typeface="Times New Roman" pitchFamily="26" charset="0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Times New Roman" pitchFamily="26" charset="0"/>
              </a:rPr>
              <a:t>y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). 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5" name="Group 38"/>
          <p:cNvGrpSpPr/>
          <p:nvPr/>
        </p:nvGrpSpPr>
        <p:grpSpPr>
          <a:xfrm>
            <a:off x="212723" y="5845720"/>
            <a:ext cx="8629651" cy="523220"/>
            <a:chOff x="123824" y="6074320"/>
            <a:chExt cx="8283576" cy="523220"/>
          </a:xfrm>
        </p:grpSpPr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23824" y="6137820"/>
              <a:ext cx="92814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200" b="1" dirty="0" smtClean="0">
                  <a:solidFill>
                    <a:srgbClr val="49B1FF"/>
                  </a:solidFill>
                  <a:latin typeface="Times" pitchFamily="26" charset="0"/>
                  <a:ea typeface="ＭＳ Ｐゴシック" pitchFamily="26" charset="-128"/>
                  <a:cs typeface="ＭＳ Ｐゴシック" pitchFamily="26" charset="-128"/>
                </a:rPr>
                <a:t>PPP = </a:t>
              </a:r>
              <a:endParaRPr lang="en-US" sz="2200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095699" y="6074320"/>
              <a:ext cx="731170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  <a:latin typeface="Times New Roman" pitchFamily="26" charset="0"/>
                </a:rPr>
                <a:t>{</a:t>
              </a:r>
              <a:r>
                <a:rPr lang="en-US" sz="2200" i="1" dirty="0" smtClean="0">
                  <a:solidFill>
                    <a:srgbClr val="FFFFFF"/>
                  </a:solidFill>
                  <a:latin typeface="Times New Roman" pitchFamily="26" charset="0"/>
                </a:rPr>
                <a:t> Search problems in FNP reducible to</a:t>
              </a:r>
              <a:r>
                <a:rPr lang="en-US" sz="2200" i="1" dirty="0" smtClean="0">
                  <a:latin typeface="Times New Roman" pitchFamily="26" charset="0"/>
                </a:rPr>
                <a:t> </a:t>
              </a:r>
              <a:r>
                <a:rPr lang="en-US" sz="2200" dirty="0" smtClean="0">
                  <a:latin typeface="Times" pitchFamily="26" charset="0"/>
                  <a:ea typeface="ＭＳ Ｐゴシック" pitchFamily="26" charset="-128"/>
                  <a:cs typeface="ＭＳ Ｐゴシック" pitchFamily="26" charset="-128"/>
                </a:rPr>
                <a:t>COLLISION </a:t>
              </a:r>
              <a:r>
                <a:rPr lang="en-US" sz="2800" dirty="0" smtClean="0">
                  <a:solidFill>
                    <a:srgbClr val="FFFFFF"/>
                  </a:solidFill>
                  <a:latin typeface="Times New Roman" pitchFamily="26" charset="0"/>
                </a:rPr>
                <a:t>}</a:t>
              </a:r>
              <a:r>
                <a:rPr lang="en-US" sz="2200" i="1" dirty="0" smtClean="0">
                  <a:solidFill>
                    <a:srgbClr val="FFFFFF"/>
                  </a:solidFill>
                  <a:latin typeface="Times New Roman" pitchFamily="26" charset="0"/>
                </a:rPr>
                <a:t> </a:t>
              </a:r>
              <a:endParaRPr lang="en-US" sz="2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98423" y="1397000"/>
            <a:ext cx="87534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“If a function maps </a:t>
            </a:r>
            <a:r>
              <a:rPr lang="en-US" sz="2200" i="1" dirty="0" err="1" smtClean="0">
                <a:solidFill>
                  <a:srgbClr val="49B1FF"/>
                </a:solidFill>
                <a:latin typeface="Times New Roman"/>
                <a:cs typeface="Times New Roman"/>
              </a:rPr>
              <a:t>n</a:t>
            </a:r>
            <a:r>
              <a:rPr lang="en-US" sz="22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 elements to n-1 elements, then there is a collision.”</a:t>
            </a:r>
            <a:endParaRPr lang="en-US" sz="2200" i="1" dirty="0">
              <a:solidFill>
                <a:srgbClr val="49B1FF"/>
              </a:solidFill>
              <a:latin typeface="Times New Roman"/>
              <a:cs typeface="Times New Roma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4" grpId="0"/>
      <p:bldP spid="52238" grpId="0"/>
      <p:bldP spid="52246" grpId="0"/>
      <p:bldP spid="5224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200" y="901700"/>
            <a:ext cx="1117600" cy="7239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 bwMode="auto">
          <a:xfrm rot="5400000" flipH="1" flipV="1">
            <a:off x="4794647" y="3638947"/>
            <a:ext cx="1117600" cy="445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V="1">
            <a:off x="4159647" y="3690541"/>
            <a:ext cx="1117600" cy="34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2647950" y="1523999"/>
            <a:ext cx="3486150" cy="1911351"/>
            <a:chOff x="2647950" y="1523999"/>
            <a:chExt cx="3486150" cy="1911351"/>
          </a:xfrm>
        </p:grpSpPr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1900" y="2673350"/>
              <a:ext cx="1092200" cy="749300"/>
            </a:xfrm>
            <a:prstGeom prst="rect">
              <a:avLst/>
            </a:prstGeom>
          </p:spPr>
        </p:pic>
        <p:pic>
          <p:nvPicPr>
            <p:cNvPr id="16" name="Picture 15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47950" y="2686050"/>
              <a:ext cx="1028700" cy="749300"/>
            </a:xfrm>
            <a:prstGeom prst="rect">
              <a:avLst/>
            </a:prstGeom>
          </p:spPr>
        </p:pic>
        <p:pic>
          <p:nvPicPr>
            <p:cNvPr id="17" name="Picture 16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62400" y="2686050"/>
              <a:ext cx="1092200" cy="723900"/>
            </a:xfrm>
            <a:prstGeom prst="rect">
              <a:avLst/>
            </a:prstGeom>
          </p:spPr>
        </p:pic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537075" y="1787525"/>
              <a:ext cx="1225550" cy="6985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17" idx="0"/>
            </p:cNvCxnSpPr>
            <p:nvPr/>
          </p:nvCxnSpPr>
          <p:spPr bwMode="auto">
            <a:xfrm rot="5400000" flipH="1" flipV="1">
              <a:off x="3946922" y="2085578"/>
              <a:ext cx="1162051" cy="388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5400000" flipH="1" flipV="1">
              <a:off x="3165475" y="1647825"/>
              <a:ext cx="1225551" cy="977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4950" y="5403850"/>
            <a:ext cx="723900" cy="723900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16" idx="2"/>
          </p:cNvCxnSpPr>
          <p:nvPr/>
        </p:nvCxnSpPr>
        <p:spPr bwMode="auto">
          <a:xfrm rot="16200000" flipV="1">
            <a:off x="2651126" y="3946524"/>
            <a:ext cx="2127250" cy="1104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4547394" y="4267200"/>
            <a:ext cx="1308100" cy="1295400"/>
            <a:chOff x="4547394" y="4267200"/>
            <a:chExt cx="1308100" cy="1295400"/>
          </a:xfrm>
        </p:grpSpPr>
        <p:pic>
          <p:nvPicPr>
            <p:cNvPr id="23" name="Picture 22" descr="latex-image-1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47394" y="4267200"/>
              <a:ext cx="1308100" cy="749300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/>
            <p:nvPr/>
          </p:nvCxnSpPr>
          <p:spPr bwMode="auto">
            <a:xfrm rot="5400000" flipH="1" flipV="1">
              <a:off x="4445397" y="5118497"/>
              <a:ext cx="546100" cy="3421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724400" y="4560500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Hardness Results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395475" y="430540"/>
            <a:ext cx="2758440" cy="2865120"/>
            <a:chOff x="2876550" y="2381250"/>
            <a:chExt cx="3448050" cy="3581400"/>
          </a:xfrm>
        </p:grpSpPr>
        <p:pic>
          <p:nvPicPr>
            <p:cNvPr id="23" name="Picture 22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50" y="2381250"/>
              <a:ext cx="1308100" cy="749300"/>
            </a:xfrm>
            <a:prstGeom prst="rect">
              <a:avLst/>
            </a:prstGeom>
          </p:spPr>
        </p:pic>
        <p:grpSp>
          <p:nvGrpSpPr>
            <p:cNvPr id="2" name="Group 12"/>
            <p:cNvGrpSpPr/>
            <p:nvPr/>
          </p:nvGrpSpPr>
          <p:grpSpPr>
            <a:xfrm>
              <a:off x="2876550" y="2971800"/>
              <a:ext cx="1866900" cy="1365250"/>
              <a:chOff x="2876550" y="3162300"/>
              <a:chExt cx="1866900" cy="1365250"/>
            </a:xfrm>
          </p:grpSpPr>
          <p:pic>
            <p:nvPicPr>
              <p:cNvPr id="21" name="Picture 20" descr="latex-image-1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550" y="3778250"/>
                <a:ext cx="1866900" cy="749300"/>
              </a:xfrm>
              <a:prstGeom prst="rect">
                <a:avLst/>
              </a:prstGeom>
            </p:spPr>
          </p:pic>
          <p:cxnSp>
            <p:nvCxnSpPr>
              <p:cNvPr id="35" name="Straight Arrow Connector 34"/>
              <p:cNvCxnSpPr/>
              <p:nvPr/>
            </p:nvCxnSpPr>
            <p:spPr bwMode="auto">
              <a:xfrm flipV="1">
                <a:off x="3714750" y="3162300"/>
                <a:ext cx="863600" cy="7747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3" name="Group 13"/>
            <p:cNvGrpSpPr/>
            <p:nvPr/>
          </p:nvGrpSpPr>
          <p:grpSpPr>
            <a:xfrm>
              <a:off x="3403600" y="2971800"/>
              <a:ext cx="2044700" cy="2203450"/>
              <a:chOff x="3403600" y="3162300"/>
              <a:chExt cx="2044700" cy="2203450"/>
            </a:xfrm>
          </p:grpSpPr>
          <p:pic>
            <p:nvPicPr>
              <p:cNvPr id="20" name="Picture 19" descr="latex-image-1.pd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3600" y="4616450"/>
                <a:ext cx="2044700" cy="749300"/>
              </a:xfrm>
              <a:prstGeom prst="rect">
                <a:avLst/>
              </a:prstGeom>
            </p:spPr>
          </p:pic>
          <p:cxnSp>
            <p:nvCxnSpPr>
              <p:cNvPr id="45" name="Straight Arrow Connector 44"/>
              <p:cNvCxnSpPr/>
              <p:nvPr/>
            </p:nvCxnSpPr>
            <p:spPr bwMode="auto">
              <a:xfrm rot="10800000">
                <a:off x="3879850" y="4368801"/>
                <a:ext cx="463550" cy="35560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1" name="Straight Arrow Connector 50"/>
              <p:cNvCxnSpPr/>
              <p:nvPr/>
            </p:nvCxnSpPr>
            <p:spPr bwMode="auto">
              <a:xfrm rot="16200000" flipV="1">
                <a:off x="3965178" y="3940574"/>
                <a:ext cx="1562898" cy="634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" name="Group 14"/>
            <p:cNvGrpSpPr/>
            <p:nvPr/>
          </p:nvGrpSpPr>
          <p:grpSpPr>
            <a:xfrm>
              <a:off x="4984750" y="2971800"/>
              <a:ext cx="1339850" cy="2990850"/>
              <a:chOff x="4984750" y="3162300"/>
              <a:chExt cx="1339850" cy="2990850"/>
            </a:xfrm>
          </p:grpSpPr>
          <p:pic>
            <p:nvPicPr>
              <p:cNvPr id="22" name="Picture 21" descr="latex-image-1.pdf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6500" y="5403850"/>
                <a:ext cx="1308100" cy="749300"/>
              </a:xfrm>
              <a:prstGeom prst="rect">
                <a:avLst/>
              </a:prstGeom>
            </p:spPr>
          </p:pic>
          <p:cxnSp>
            <p:nvCxnSpPr>
              <p:cNvPr id="49" name="Straight Arrow Connector 48"/>
              <p:cNvCxnSpPr/>
              <p:nvPr/>
            </p:nvCxnSpPr>
            <p:spPr bwMode="auto">
              <a:xfrm rot="10800000">
                <a:off x="4984750" y="5226049"/>
                <a:ext cx="463550" cy="35560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 rot="16200000" flipV="1">
                <a:off x="4171950" y="3975100"/>
                <a:ext cx="2419351" cy="79375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17" name="TextBox 16"/>
          <p:cNvSpPr txBox="1"/>
          <p:nvPr/>
        </p:nvSpPr>
        <p:spPr>
          <a:xfrm>
            <a:off x="342900" y="774700"/>
            <a:ext cx="4363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Inclusions we have already established: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300" y="4730690"/>
            <a:ext cx="1780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Our next goal: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875" y="3823982"/>
            <a:ext cx="1046480" cy="599440"/>
          </a:xfrm>
          <a:prstGeom prst="rect">
            <a:avLst/>
          </a:prstGeom>
        </p:spPr>
      </p:pic>
      <p:grpSp>
        <p:nvGrpSpPr>
          <p:cNvPr id="27" name="Group 12"/>
          <p:cNvGrpSpPr/>
          <p:nvPr/>
        </p:nvGrpSpPr>
        <p:grpSpPr>
          <a:xfrm>
            <a:off x="2683515" y="4296422"/>
            <a:ext cx="1493520" cy="1092200"/>
            <a:chOff x="2876550" y="3162300"/>
            <a:chExt cx="1866900" cy="1365250"/>
          </a:xfrm>
        </p:grpSpPr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6550" y="3778250"/>
              <a:ext cx="1866900" cy="749300"/>
            </a:xfrm>
            <a:prstGeom prst="rect">
              <a:avLst/>
            </a:prstGeom>
          </p:spPr>
        </p:pic>
        <p:cxnSp>
          <p:nvCxnSpPr>
            <p:cNvPr id="38" name="Straight Arrow Connector 37"/>
            <p:cNvCxnSpPr/>
            <p:nvPr/>
          </p:nvCxnSpPr>
          <p:spPr bwMode="auto">
            <a:xfrm flipV="1">
              <a:off x="3714750" y="3162300"/>
              <a:ext cx="863600" cy="774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/>
            </a:ln>
            <a:effectLst/>
          </p:spPr>
        </p:cxnSp>
      </p:grpSp>
      <p:grpSp>
        <p:nvGrpSpPr>
          <p:cNvPr id="28" name="Group 13"/>
          <p:cNvGrpSpPr/>
          <p:nvPr/>
        </p:nvGrpSpPr>
        <p:grpSpPr>
          <a:xfrm>
            <a:off x="3105155" y="4296422"/>
            <a:ext cx="1635760" cy="1762760"/>
            <a:chOff x="3403600" y="3162300"/>
            <a:chExt cx="2044700" cy="2203450"/>
          </a:xfrm>
        </p:grpSpPr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3600" y="4616450"/>
              <a:ext cx="2044700" cy="749300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 bwMode="auto">
            <a:xfrm rot="10800000">
              <a:off x="3879850" y="4368801"/>
              <a:ext cx="463550" cy="355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rot="16200000" flipV="1">
              <a:off x="3965178" y="3940574"/>
              <a:ext cx="1562898" cy="63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stealth" w="med" len="med"/>
              <a:tailEnd type="none"/>
            </a:ln>
            <a:effectLst/>
          </p:spPr>
        </p:cxnSp>
      </p:grpSp>
      <p:grpSp>
        <p:nvGrpSpPr>
          <p:cNvPr id="29" name="Group 14"/>
          <p:cNvGrpSpPr/>
          <p:nvPr/>
        </p:nvGrpSpPr>
        <p:grpSpPr>
          <a:xfrm>
            <a:off x="4370075" y="4296422"/>
            <a:ext cx="1071880" cy="2392680"/>
            <a:chOff x="4984750" y="3162300"/>
            <a:chExt cx="1339850" cy="2990850"/>
          </a:xfrm>
        </p:grpSpPr>
        <p:pic>
          <p:nvPicPr>
            <p:cNvPr id="30" name="Picture 29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16500" y="5403850"/>
              <a:ext cx="1308100" cy="74930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 bwMode="auto">
            <a:xfrm rot="10800000">
              <a:off x="4984750" y="5226049"/>
              <a:ext cx="463550" cy="355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171950" y="3975100"/>
              <a:ext cx="2419351" cy="7937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stealth" w="med" len="med"/>
              <a:tailEnd type="none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85560" y="3943362"/>
            <a:ext cx="2758440" cy="2865120"/>
            <a:chOff x="6385560" y="3943362"/>
            <a:chExt cx="2758440" cy="2865120"/>
          </a:xfrm>
        </p:grpSpPr>
        <p:pic>
          <p:nvPicPr>
            <p:cNvPr id="39" name="Picture 38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0920" y="3943362"/>
              <a:ext cx="1046480" cy="599440"/>
            </a:xfrm>
            <a:prstGeom prst="rect">
              <a:avLst/>
            </a:prstGeom>
          </p:spPr>
        </p:pic>
        <p:grpSp>
          <p:nvGrpSpPr>
            <p:cNvPr id="40" name="Group 12"/>
            <p:cNvGrpSpPr/>
            <p:nvPr/>
          </p:nvGrpSpPr>
          <p:grpSpPr>
            <a:xfrm>
              <a:off x="6385560" y="4415802"/>
              <a:ext cx="1493520" cy="1092200"/>
              <a:chOff x="2876550" y="3162300"/>
              <a:chExt cx="1866900" cy="1365250"/>
            </a:xfrm>
          </p:grpSpPr>
          <p:pic>
            <p:nvPicPr>
              <p:cNvPr id="41" name="Picture 40" descr="latex-image-1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550" y="3778250"/>
                <a:ext cx="1866900" cy="749300"/>
              </a:xfrm>
              <a:prstGeom prst="rect">
                <a:avLst/>
              </a:prstGeom>
            </p:spPr>
          </p:pic>
          <p:cxnSp>
            <p:nvCxnSpPr>
              <p:cNvPr id="42" name="Straight Arrow Connector 41"/>
              <p:cNvCxnSpPr/>
              <p:nvPr/>
            </p:nvCxnSpPr>
            <p:spPr bwMode="auto">
              <a:xfrm flipV="1">
                <a:off x="3714750" y="3162300"/>
                <a:ext cx="863600" cy="7747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stealth"/>
              </a:ln>
              <a:effectLst/>
            </p:spPr>
          </p:cxnSp>
        </p:grpSp>
        <p:grpSp>
          <p:nvGrpSpPr>
            <p:cNvPr id="43" name="Group 13"/>
            <p:cNvGrpSpPr/>
            <p:nvPr/>
          </p:nvGrpSpPr>
          <p:grpSpPr>
            <a:xfrm>
              <a:off x="6807200" y="4415802"/>
              <a:ext cx="1635760" cy="1762760"/>
              <a:chOff x="3403600" y="3162300"/>
              <a:chExt cx="2044700" cy="2203450"/>
            </a:xfrm>
          </p:grpSpPr>
          <p:pic>
            <p:nvPicPr>
              <p:cNvPr id="44" name="Picture 43" descr="latex-image-1.pd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3600" y="4616450"/>
                <a:ext cx="2044700" cy="749300"/>
              </a:xfrm>
              <a:prstGeom prst="rect">
                <a:avLst/>
              </a:prstGeom>
            </p:spPr>
          </p:pic>
          <p:cxnSp>
            <p:nvCxnSpPr>
              <p:cNvPr id="46" name="Straight Arrow Connector 45"/>
              <p:cNvCxnSpPr/>
              <p:nvPr/>
            </p:nvCxnSpPr>
            <p:spPr bwMode="auto">
              <a:xfrm rot="10800000">
                <a:off x="3879850" y="4368801"/>
                <a:ext cx="463550" cy="35560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stealth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 bwMode="auto">
              <a:xfrm rot="16200000" flipV="1">
                <a:off x="3965178" y="3940574"/>
                <a:ext cx="1562898" cy="634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stealth" w="med" len="med"/>
                <a:tailEnd type="stealth"/>
              </a:ln>
              <a:effectLst/>
            </p:spPr>
          </p:cxnSp>
        </p:grpSp>
        <p:grpSp>
          <p:nvGrpSpPr>
            <p:cNvPr id="48" name="Group 14"/>
            <p:cNvGrpSpPr/>
            <p:nvPr/>
          </p:nvGrpSpPr>
          <p:grpSpPr>
            <a:xfrm>
              <a:off x="8072120" y="4415802"/>
              <a:ext cx="1071880" cy="2392680"/>
              <a:chOff x="4984750" y="3162300"/>
              <a:chExt cx="1339850" cy="2990850"/>
            </a:xfrm>
          </p:grpSpPr>
          <p:pic>
            <p:nvPicPr>
              <p:cNvPr id="50" name="Picture 49" descr="latex-image-1.pdf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6500" y="5403850"/>
                <a:ext cx="1308100" cy="749300"/>
              </a:xfrm>
              <a:prstGeom prst="rect">
                <a:avLst/>
              </a:prstGeom>
            </p:spPr>
          </p:pic>
          <p:cxnSp>
            <p:nvCxnSpPr>
              <p:cNvPr id="52" name="Straight Arrow Connector 51"/>
              <p:cNvCxnSpPr/>
              <p:nvPr/>
            </p:nvCxnSpPr>
            <p:spPr bwMode="auto">
              <a:xfrm rot="10800000">
                <a:off x="4984750" y="5226049"/>
                <a:ext cx="463550" cy="35560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stealth"/>
              </a:ln>
              <a:effectLst/>
            </p:spPr>
          </p:cxnSp>
          <p:cxnSp>
            <p:nvCxnSpPr>
              <p:cNvPr id="53" name="Straight Arrow Connector 52"/>
              <p:cNvCxnSpPr/>
              <p:nvPr/>
            </p:nvCxnSpPr>
            <p:spPr bwMode="auto">
              <a:xfrm rot="16200000" flipV="1">
                <a:off x="4171950" y="3975100"/>
                <a:ext cx="2419351" cy="79375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stealth" w="med" len="med"/>
                <a:tailEnd type="stealth"/>
              </a:ln>
              <a:effectLst/>
            </p:spPr>
          </p:cxnSp>
        </p:grpSp>
      </p:grpSp>
      <p:sp>
        <p:nvSpPr>
          <p:cNvPr id="55" name="Right Arrow 54"/>
          <p:cNvSpPr/>
          <p:nvPr/>
        </p:nvSpPr>
        <p:spPr bwMode="auto">
          <a:xfrm>
            <a:off x="5441955" y="5130800"/>
            <a:ext cx="447040" cy="25020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56" name="Right Arrow 55"/>
          <p:cNvSpPr/>
          <p:nvPr/>
        </p:nvSpPr>
        <p:spPr bwMode="auto">
          <a:xfrm rot="3644535">
            <a:off x="6741159" y="3573779"/>
            <a:ext cx="447040" cy="25020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5" grpId="0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08355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The PLAN</a:t>
            </a:r>
          </a:p>
        </p:txBody>
      </p:sp>
      <p:grpSp>
        <p:nvGrpSpPr>
          <p:cNvPr id="2" name="Group 259"/>
          <p:cNvGrpSpPr>
            <a:grpSpLocks/>
          </p:cNvGrpSpPr>
          <p:nvPr/>
        </p:nvGrpSpPr>
        <p:grpSpPr bwMode="auto">
          <a:xfrm>
            <a:off x="0" y="990600"/>
            <a:ext cx="3238500" cy="2743200"/>
            <a:chOff x="0" y="990600"/>
            <a:chExt cx="3238500" cy="2743200"/>
          </a:xfrm>
        </p:grpSpPr>
        <p:sp>
          <p:nvSpPr>
            <p:cNvPr id="90" name="Rounded Rectangle 89"/>
            <p:cNvSpPr/>
            <p:nvPr/>
          </p:nvSpPr>
          <p:spPr bwMode="auto">
            <a:xfrm>
              <a:off x="266700" y="990600"/>
              <a:ext cx="2971800" cy="2362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883444" y="1544320"/>
              <a:ext cx="869156" cy="787400"/>
              <a:chOff x="1689" y="1584"/>
              <a:chExt cx="1095" cy="960"/>
            </a:xfrm>
          </p:grpSpPr>
          <p:sp>
            <p:nvSpPr>
              <p:cNvPr id="73893" name="Oval 5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4" name="Oval 6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5" name="Oval 7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6" name="Oval 8"/>
              <p:cNvSpPr>
                <a:spLocks noChangeArrowheads="1"/>
              </p:cNvSpPr>
              <p:nvPr/>
            </p:nvSpPr>
            <p:spPr bwMode="auto">
              <a:xfrm>
                <a:off x="2421" y="229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7" name="Line 9"/>
              <p:cNvSpPr>
                <a:spLocks noChangeShapeType="1"/>
              </p:cNvSpPr>
              <p:nvPr/>
            </p:nvSpPr>
            <p:spPr bwMode="auto">
              <a:xfrm flipV="1">
                <a:off x="1776" y="1632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8" name="Line 1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9" name="Line 11"/>
              <p:cNvSpPr>
                <a:spLocks noChangeShapeType="1"/>
              </p:cNvSpPr>
              <p:nvPr/>
            </p:nvSpPr>
            <p:spPr bwMode="auto">
              <a:xfrm flipH="1">
                <a:off x="2496" y="19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0" name="Oval 12"/>
              <p:cNvSpPr>
                <a:spLocks noChangeArrowheads="1"/>
              </p:cNvSpPr>
              <p:nvPr/>
            </p:nvSpPr>
            <p:spPr bwMode="auto">
              <a:xfrm>
                <a:off x="1689" y="221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1" name="Oval 1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2" name="Line 14"/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3" name="Line 15"/>
              <p:cNvSpPr>
                <a:spLocks noChangeShapeType="1"/>
              </p:cNvSpPr>
              <p:nvPr/>
            </p:nvSpPr>
            <p:spPr bwMode="auto">
              <a:xfrm flipH="1">
                <a:off x="2112" y="234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4" name="Line 16"/>
              <p:cNvSpPr>
                <a:spLocks noChangeShapeType="1"/>
              </p:cNvSpPr>
              <p:nvPr/>
            </p:nvSpPr>
            <p:spPr bwMode="auto">
              <a:xfrm flipH="1" flipV="1">
                <a:off x="1776" y="2304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019300" y="1268730"/>
              <a:ext cx="869157" cy="787400"/>
              <a:chOff x="3225" y="1680"/>
              <a:chExt cx="1095" cy="960"/>
            </a:xfrm>
          </p:grpSpPr>
          <p:sp>
            <p:nvSpPr>
              <p:cNvPr id="73881" name="Oval 17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2" name="Oval 18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3" name="Oval 19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4" name="Oval 20"/>
              <p:cNvSpPr>
                <a:spLocks noChangeArrowheads="1"/>
              </p:cNvSpPr>
              <p:nvPr/>
            </p:nvSpPr>
            <p:spPr bwMode="auto">
              <a:xfrm>
                <a:off x="3957" y="23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5" name="Line 21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6" name="Line 22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7" name="Line 23"/>
              <p:cNvSpPr>
                <a:spLocks noChangeShapeType="1"/>
              </p:cNvSpPr>
              <p:nvPr/>
            </p:nvSpPr>
            <p:spPr bwMode="auto">
              <a:xfrm flipH="1">
                <a:off x="4032" y="201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8" name="Oval 24"/>
              <p:cNvSpPr>
                <a:spLocks noChangeArrowheads="1"/>
              </p:cNvSpPr>
              <p:nvPr/>
            </p:nvSpPr>
            <p:spPr bwMode="auto">
              <a:xfrm>
                <a:off x="3225" y="231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9" name="Oval 25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0" name="Line 26"/>
              <p:cNvSpPr>
                <a:spLocks noChangeShapeType="1"/>
              </p:cNvSpPr>
              <p:nvPr/>
            </p:nvSpPr>
            <p:spPr bwMode="auto">
              <a:xfrm flipV="1">
                <a:off x="3264" y="1920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1" name="Line 27"/>
              <p:cNvSpPr>
                <a:spLocks noChangeShapeType="1"/>
              </p:cNvSpPr>
              <p:nvPr/>
            </p:nvSpPr>
            <p:spPr bwMode="auto">
              <a:xfrm flipH="1">
                <a:off x="3648" y="2439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2" name="Line 28"/>
              <p:cNvSpPr>
                <a:spLocks noChangeShapeType="1"/>
              </p:cNvSpPr>
              <p:nvPr/>
            </p:nvSpPr>
            <p:spPr bwMode="auto">
              <a:xfrm flipH="1" flipV="1">
                <a:off x="3312" y="2400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48" name="Oval 29"/>
            <p:cNvSpPr>
              <a:spLocks noChangeArrowheads="1"/>
            </p:cNvSpPr>
            <p:nvPr/>
          </p:nvSpPr>
          <p:spPr bwMode="auto">
            <a:xfrm>
              <a:off x="488157" y="28041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49" name="Oval 30"/>
            <p:cNvSpPr>
              <a:spLocks noChangeArrowheads="1"/>
            </p:cNvSpPr>
            <p:nvPr/>
          </p:nvSpPr>
          <p:spPr bwMode="auto">
            <a:xfrm>
              <a:off x="945357" y="26860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0" name="Oval 31"/>
            <p:cNvSpPr>
              <a:spLocks noChangeArrowheads="1"/>
            </p:cNvSpPr>
            <p:nvPr/>
          </p:nvSpPr>
          <p:spPr bwMode="auto">
            <a:xfrm>
              <a:off x="12501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1" name="Oval 32"/>
            <p:cNvSpPr>
              <a:spLocks noChangeArrowheads="1"/>
            </p:cNvSpPr>
            <p:nvPr/>
          </p:nvSpPr>
          <p:spPr bwMode="auto">
            <a:xfrm>
              <a:off x="1676400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2" name="Line 33"/>
            <p:cNvSpPr>
              <a:spLocks noChangeShapeType="1"/>
            </p:cNvSpPr>
            <p:nvPr/>
          </p:nvSpPr>
          <p:spPr bwMode="auto">
            <a:xfrm flipV="1">
              <a:off x="526257" y="2725420"/>
              <a:ext cx="426244" cy="118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3" name="Line 34"/>
            <p:cNvSpPr>
              <a:spLocks noChangeShapeType="1"/>
            </p:cNvSpPr>
            <p:nvPr/>
          </p:nvSpPr>
          <p:spPr bwMode="auto">
            <a:xfrm>
              <a:off x="983457" y="2725420"/>
              <a:ext cx="26670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4" name="Line 35"/>
            <p:cNvSpPr>
              <a:spLocks noChangeShapeType="1"/>
            </p:cNvSpPr>
            <p:nvPr/>
          </p:nvSpPr>
          <p:spPr bwMode="auto">
            <a:xfrm>
              <a:off x="12882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5" name="Text Box 43"/>
            <p:cNvSpPr txBox="1">
              <a:spLocks noChangeArrowheads="1"/>
            </p:cNvSpPr>
            <p:nvPr/>
          </p:nvSpPr>
          <p:spPr bwMode="auto">
            <a:xfrm>
              <a:off x="1714500" y="2804160"/>
              <a:ext cx="457200" cy="23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latin typeface="Times New Roman" charset="0"/>
                  <a:sym typeface="Symbol" charset="2"/>
                </a:rPr>
                <a:t>...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3856" name="Oval 44"/>
            <p:cNvSpPr>
              <a:spLocks noChangeArrowheads="1"/>
            </p:cNvSpPr>
            <p:nvPr/>
          </p:nvSpPr>
          <p:spPr bwMode="auto">
            <a:xfrm>
              <a:off x="21264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7" name="Oval 45"/>
            <p:cNvSpPr>
              <a:spLocks noChangeArrowheads="1"/>
            </p:cNvSpPr>
            <p:nvPr/>
          </p:nvSpPr>
          <p:spPr bwMode="auto">
            <a:xfrm>
              <a:off x="2552700" y="2922270"/>
              <a:ext cx="76200" cy="787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8" name="Line 46"/>
            <p:cNvSpPr>
              <a:spLocks noChangeShapeType="1"/>
            </p:cNvSpPr>
            <p:nvPr/>
          </p:nvSpPr>
          <p:spPr bwMode="auto">
            <a:xfrm>
              <a:off x="21645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2781300" y="1780540"/>
              <a:ext cx="397669" cy="787400"/>
              <a:chOff x="4416" y="1824"/>
              <a:chExt cx="501" cy="960"/>
            </a:xfrm>
          </p:grpSpPr>
          <p:sp>
            <p:nvSpPr>
              <p:cNvPr id="73874" name="Oval 36"/>
              <p:cNvSpPr>
                <a:spLocks noChangeArrowheads="1"/>
              </p:cNvSpPr>
              <p:nvPr/>
            </p:nvSpPr>
            <p:spPr bwMode="auto">
              <a:xfrm>
                <a:off x="460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5" name="Oval 37"/>
              <p:cNvSpPr>
                <a:spLocks noChangeArrowheads="1"/>
              </p:cNvSpPr>
              <p:nvPr/>
            </p:nvSpPr>
            <p:spPr bwMode="auto">
              <a:xfrm>
                <a:off x="4821" y="253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6" name="Line 38"/>
              <p:cNvSpPr>
                <a:spLocks noChangeShapeType="1"/>
              </p:cNvSpPr>
              <p:nvPr/>
            </p:nvSpPr>
            <p:spPr bwMode="auto">
              <a:xfrm flipH="1">
                <a:off x="4656" y="187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7" name="Line 39"/>
              <p:cNvSpPr>
                <a:spLocks noChangeShapeType="1"/>
              </p:cNvSpPr>
              <p:nvPr/>
            </p:nvSpPr>
            <p:spPr bwMode="auto">
              <a:xfrm>
                <a:off x="4656" y="2208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8" name="Oval 40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9" name="Line 41"/>
              <p:cNvSpPr>
                <a:spLocks noChangeShapeType="1"/>
              </p:cNvSpPr>
              <p:nvPr/>
            </p:nvSpPr>
            <p:spPr bwMode="auto">
              <a:xfrm flipH="1">
                <a:off x="4512" y="258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0" name="Oval 47"/>
              <p:cNvSpPr>
                <a:spLocks noChangeArrowheads="1"/>
              </p:cNvSpPr>
              <p:nvPr/>
            </p:nvSpPr>
            <p:spPr bwMode="auto">
              <a:xfrm>
                <a:off x="4704" y="182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60" name="Oval 56"/>
            <p:cNvSpPr>
              <a:spLocks noChangeArrowheads="1"/>
            </p:cNvSpPr>
            <p:nvPr/>
          </p:nvSpPr>
          <p:spPr bwMode="auto">
            <a:xfrm>
              <a:off x="1866900" y="21742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1" name="Oval 57"/>
            <p:cNvSpPr>
              <a:spLocks noChangeArrowheads="1"/>
            </p:cNvSpPr>
            <p:nvPr/>
          </p:nvSpPr>
          <p:spPr bwMode="auto">
            <a:xfrm>
              <a:off x="1866900" y="142621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2" name="Oval 58"/>
            <p:cNvSpPr>
              <a:spLocks noChangeArrowheads="1"/>
            </p:cNvSpPr>
            <p:nvPr/>
          </p:nvSpPr>
          <p:spPr bwMode="auto">
            <a:xfrm>
              <a:off x="419100" y="197739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3" name="Oval 59"/>
            <p:cNvSpPr>
              <a:spLocks noChangeArrowheads="1"/>
            </p:cNvSpPr>
            <p:nvPr/>
          </p:nvSpPr>
          <p:spPr bwMode="auto">
            <a:xfrm>
              <a:off x="685800" y="188388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4" name="Oval 60"/>
            <p:cNvSpPr>
              <a:spLocks noChangeArrowheads="1"/>
            </p:cNvSpPr>
            <p:nvPr/>
          </p:nvSpPr>
          <p:spPr bwMode="auto">
            <a:xfrm>
              <a:off x="647700" y="215947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5" name="Oval 57"/>
            <p:cNvSpPr>
              <a:spLocks noChangeArrowheads="1"/>
            </p:cNvSpPr>
            <p:nvPr/>
          </p:nvSpPr>
          <p:spPr bwMode="auto">
            <a:xfrm>
              <a:off x="1219200" y="17411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6" name="Oval 56"/>
            <p:cNvSpPr>
              <a:spLocks noChangeArrowheads="1"/>
            </p:cNvSpPr>
            <p:nvPr/>
          </p:nvSpPr>
          <p:spPr bwMode="auto">
            <a:xfrm>
              <a:off x="1257300" y="20167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7" name="Oval 57"/>
            <p:cNvSpPr>
              <a:spLocks noChangeArrowheads="1"/>
            </p:cNvSpPr>
            <p:nvPr/>
          </p:nvSpPr>
          <p:spPr bwMode="auto">
            <a:xfrm>
              <a:off x="2324100" y="148034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8" name="Oval 56"/>
            <p:cNvSpPr>
              <a:spLocks noChangeArrowheads="1"/>
            </p:cNvSpPr>
            <p:nvPr/>
          </p:nvSpPr>
          <p:spPr bwMode="auto">
            <a:xfrm>
              <a:off x="2362200" y="175593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9" name="Oval 56"/>
            <p:cNvSpPr>
              <a:spLocks noChangeArrowheads="1"/>
            </p:cNvSpPr>
            <p:nvPr/>
          </p:nvSpPr>
          <p:spPr bwMode="auto">
            <a:xfrm>
              <a:off x="2095500" y="22923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0" name="Oval 56"/>
            <p:cNvSpPr>
              <a:spLocks noChangeArrowheads="1"/>
            </p:cNvSpPr>
            <p:nvPr/>
          </p:nvSpPr>
          <p:spPr bwMode="auto">
            <a:xfrm>
              <a:off x="1943100" y="248920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1" name="Oval 56"/>
            <p:cNvSpPr>
              <a:spLocks noChangeArrowheads="1"/>
            </p:cNvSpPr>
            <p:nvPr/>
          </p:nvSpPr>
          <p:spPr bwMode="auto">
            <a:xfrm>
              <a:off x="2362200" y="25679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2" name="Text Box 36"/>
            <p:cNvSpPr txBox="1">
              <a:spLocks noChangeArrowheads="1"/>
            </p:cNvSpPr>
            <p:nvPr/>
          </p:nvSpPr>
          <p:spPr bwMode="auto">
            <a:xfrm>
              <a:off x="0" y="2495490"/>
              <a:ext cx="876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  <a:sym typeface="Symbol" charset="2"/>
                </a:rPr>
                <a:t>0</a:t>
              </a:r>
              <a:r>
                <a:rPr lang="en-US" sz="1600" i="1" baseline="30000">
                  <a:latin typeface="Times New Roman" charset="0"/>
                  <a:sym typeface="Symbol" charset="2"/>
                </a:rPr>
                <a:t>n</a:t>
              </a:r>
              <a:endParaRPr lang="en-US" sz="1600" i="1" baseline="-25000">
                <a:latin typeface="Times New Roman" charset="0"/>
              </a:endParaRPr>
            </a:p>
          </p:txBody>
        </p:sp>
        <p:sp>
          <p:nvSpPr>
            <p:cNvPr id="73873" name="TextBox 71"/>
            <p:cNvSpPr txBox="1">
              <a:spLocks noChangeArrowheads="1"/>
            </p:cNvSpPr>
            <p:nvPr/>
          </p:nvSpPr>
          <p:spPr bwMode="auto">
            <a:xfrm>
              <a:off x="533400" y="3272135"/>
              <a:ext cx="20307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  <a:ea typeface="Times New Roman" charset="0"/>
                  <a:cs typeface="Times New Roman" charset="0"/>
                </a:rPr>
                <a:t>Generic PPAD</a:t>
              </a:r>
            </a:p>
          </p:txBody>
        </p:sp>
      </p:grpSp>
      <p:sp>
        <p:nvSpPr>
          <p:cNvPr id="161" name="Left Arrow 160"/>
          <p:cNvSpPr>
            <a:spLocks noChangeArrowheads="1"/>
          </p:cNvSpPr>
          <p:nvPr/>
        </p:nvSpPr>
        <p:spPr bwMode="auto">
          <a:xfrm rot="-1601328">
            <a:off x="1808163" y="3538538"/>
            <a:ext cx="3168650" cy="320675"/>
          </a:xfrm>
          <a:prstGeom prst="leftArrow">
            <a:avLst>
              <a:gd name="adj1" fmla="val 50000"/>
              <a:gd name="adj2" fmla="val 49818"/>
            </a:avLst>
          </a:prstGeom>
          <a:solidFill>
            <a:srgbClr val="9452D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260"/>
          <p:cNvGrpSpPr>
            <a:grpSpLocks/>
          </p:cNvGrpSpPr>
          <p:nvPr/>
        </p:nvGrpSpPr>
        <p:grpSpPr bwMode="auto">
          <a:xfrm>
            <a:off x="3657600" y="990600"/>
            <a:ext cx="5519738" cy="2874963"/>
            <a:chOff x="3700200" y="990600"/>
            <a:chExt cx="5520000" cy="2874189"/>
          </a:xfrm>
        </p:grpSpPr>
        <p:pic>
          <p:nvPicPr>
            <p:cNvPr id="70" name="Picture 69" descr="brouwer3.eps"/>
            <p:cNvPicPr>
              <a:picLocks noChangeAspect="1"/>
            </p:cNvPicPr>
            <p:nvPr/>
          </p:nvPicPr>
          <p:blipFill>
            <a:blip r:embed="rId3">
              <a:alphaModFix amt="88000"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76800" y="990600"/>
              <a:ext cx="2971800" cy="2874189"/>
            </a:xfrm>
            <a:prstGeom prst="rect">
              <a:avLst/>
            </a:prstGeom>
            <a:effectLst>
              <a:glow rad="12700">
                <a:schemeClr val="accent1">
                  <a:alpha val="36000"/>
                </a:schemeClr>
              </a:glow>
            </a:effectLst>
          </p:spPr>
        </p:pic>
        <p:sp>
          <p:nvSpPr>
            <p:cNvPr id="73759" name="TextBox 72"/>
            <p:cNvSpPr txBox="1">
              <a:spLocks noChangeArrowheads="1"/>
            </p:cNvSpPr>
            <p:nvPr/>
          </p:nvSpPr>
          <p:spPr bwMode="auto">
            <a:xfrm>
              <a:off x="7315200" y="2438400"/>
              <a:ext cx="1905000" cy="646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Embed PPAD graph in [0,1]</a:t>
              </a:r>
              <a:r>
                <a:rPr lang="en-US" baseline="30000" dirty="0" smtClean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760" name="Left Arrow 161"/>
            <p:cNvSpPr>
              <a:spLocks noChangeArrowheads="1"/>
            </p:cNvSpPr>
            <p:nvPr/>
          </p:nvSpPr>
          <p:spPr bwMode="auto">
            <a:xfrm rot="10800000">
              <a:off x="3700200" y="1981200"/>
              <a:ext cx="871800" cy="341094"/>
            </a:xfrm>
            <a:prstGeom prst="leftArrow">
              <a:avLst>
                <a:gd name="adj1" fmla="val 50000"/>
                <a:gd name="adj2" fmla="val 5000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139700" y="6332538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3D-SPERNER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4" name="Left Arrow 163"/>
          <p:cNvSpPr>
            <a:spLocks noChangeArrowheads="1"/>
          </p:cNvSpPr>
          <p:nvPr/>
        </p:nvSpPr>
        <p:spPr bwMode="auto">
          <a:xfrm rot="10800000">
            <a:off x="2100263" y="4953000"/>
            <a:ext cx="566737" cy="304800"/>
          </a:xfrm>
          <a:prstGeom prst="leftArrow">
            <a:avLst>
              <a:gd name="adj1" fmla="val 50000"/>
              <a:gd name="adj2" fmla="val 49962"/>
            </a:avLst>
          </a:prstGeom>
          <a:solidFill>
            <a:srgbClr val="9452D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7" name="Picture 6" descr="nash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295775"/>
            <a:ext cx="1344613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8" name="Picture 3" descr="brouw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4295775"/>
            <a:ext cx="143986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2667000" y="6019800"/>
            <a:ext cx="13516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.w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linear 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BROUWER</a:t>
            </a: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4829175" y="6061075"/>
            <a:ext cx="17240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multi-player</a:t>
            </a:r>
          </a:p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NASH</a:t>
            </a:r>
          </a:p>
        </p:txBody>
      </p:sp>
      <p:sp>
        <p:nvSpPr>
          <p:cNvPr id="166" name="Left Arrow 165"/>
          <p:cNvSpPr>
            <a:spLocks noChangeArrowheads="1"/>
          </p:cNvSpPr>
          <p:nvPr/>
        </p:nvSpPr>
        <p:spPr bwMode="auto">
          <a:xfrm rot="10800000">
            <a:off x="4343400" y="4905375"/>
            <a:ext cx="6096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452D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67" name="Left Arrow 166"/>
          <p:cNvSpPr>
            <a:spLocks noChangeArrowheads="1"/>
          </p:cNvSpPr>
          <p:nvPr/>
        </p:nvSpPr>
        <p:spPr bwMode="auto">
          <a:xfrm rot="8903884">
            <a:off x="6462713" y="4381500"/>
            <a:ext cx="1038225" cy="241300"/>
          </a:xfrm>
          <a:prstGeom prst="leftArrow">
            <a:avLst>
              <a:gd name="adj1" fmla="val 50000"/>
              <a:gd name="adj2" fmla="val 49938"/>
            </a:avLst>
          </a:prstGeom>
          <a:solidFill>
            <a:srgbClr val="9452D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eft Arrow 167"/>
          <p:cNvSpPr>
            <a:spLocks noChangeArrowheads="1"/>
          </p:cNvSpPr>
          <p:nvPr/>
        </p:nvSpPr>
        <p:spPr bwMode="auto">
          <a:xfrm rot="10800000">
            <a:off x="6553200" y="5029200"/>
            <a:ext cx="990600" cy="304800"/>
          </a:xfrm>
          <a:prstGeom prst="leftArrow">
            <a:avLst>
              <a:gd name="adj1" fmla="val 50000"/>
              <a:gd name="adj2" fmla="val 49954"/>
            </a:avLst>
          </a:prstGeom>
          <a:solidFill>
            <a:srgbClr val="9452D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eft Arrow 168"/>
          <p:cNvSpPr>
            <a:spLocks noChangeArrowheads="1"/>
          </p:cNvSpPr>
          <p:nvPr/>
        </p:nvSpPr>
        <p:spPr bwMode="auto">
          <a:xfrm rot="-8903045">
            <a:off x="6503988" y="5737225"/>
            <a:ext cx="865187" cy="306388"/>
          </a:xfrm>
          <a:prstGeom prst="leftArrow">
            <a:avLst>
              <a:gd name="adj1" fmla="val 50000"/>
              <a:gd name="adj2" fmla="val 50149"/>
            </a:avLst>
          </a:prstGeom>
          <a:solidFill>
            <a:srgbClr val="9452D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7551738" y="3657600"/>
            <a:ext cx="12112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4-player</a:t>
            </a:r>
          </a:p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NASH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7543800" y="4732338"/>
            <a:ext cx="12112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3-player</a:t>
            </a:r>
          </a:p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NASH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7551738" y="5875338"/>
            <a:ext cx="12112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2-player</a:t>
            </a:r>
          </a:p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NASH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3505200" y="1657350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[Pap ’94]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3505200" y="2133600"/>
            <a:ext cx="1265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[DGP ’</a:t>
            </a:r>
            <a:r>
              <a:rPr lang="en-US" sz="20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05]</a:t>
            </a:r>
            <a:endParaRPr lang="en-US" sz="2000" dirty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3200400" y="3271838"/>
            <a:ext cx="1265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[DGP ’05]</a:t>
            </a:r>
          </a:p>
        </p:txBody>
      </p:sp>
      <p:sp>
        <p:nvSpPr>
          <p:cNvPr id="177" name="TextBox 176"/>
          <p:cNvSpPr txBox="1">
            <a:spLocks noChangeArrowheads="1"/>
          </p:cNvSpPr>
          <p:nvPr/>
        </p:nvSpPr>
        <p:spPr bwMode="auto">
          <a:xfrm>
            <a:off x="1905000" y="5162550"/>
            <a:ext cx="914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[DGP ’</a:t>
            </a:r>
            <a:r>
              <a:rPr lang="en-US" sz="20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05]</a:t>
            </a:r>
            <a:endParaRPr lang="en-US" sz="2000" dirty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4018652" y="5181600"/>
            <a:ext cx="10105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[DGP ’</a:t>
            </a:r>
            <a:r>
              <a:rPr lang="en-US" sz="20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05]</a:t>
            </a:r>
            <a:endParaRPr lang="en-US" sz="2000" dirty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6248400" y="38862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[DGP ’</a:t>
            </a:r>
            <a:r>
              <a:rPr lang="en-US" sz="20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05]</a:t>
            </a:r>
            <a:endParaRPr lang="en-US" sz="2000" dirty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6248400" y="478155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[DP ’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05]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1" name="TextBox 180"/>
          <p:cNvSpPr txBox="1">
            <a:spLocks noChangeArrowheads="1"/>
          </p:cNvSpPr>
          <p:nvPr/>
        </p:nvSpPr>
        <p:spPr bwMode="auto">
          <a:xfrm>
            <a:off x="6248400" y="512445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[CD’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05]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2" name="TextBox 181"/>
          <p:cNvSpPr txBox="1">
            <a:spLocks noChangeArrowheads="1"/>
          </p:cNvSpPr>
          <p:nvPr/>
        </p:nvSpPr>
        <p:spPr bwMode="auto">
          <a:xfrm>
            <a:off x="6172200" y="569595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[CD’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06]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5194300" y="324366"/>
            <a:ext cx="3845123" cy="629622"/>
            <a:chOff x="5194300" y="324366"/>
            <a:chExt cx="3845123" cy="629622"/>
          </a:xfrm>
        </p:grpSpPr>
        <p:sp>
          <p:nvSpPr>
            <p:cNvPr id="236" name="Rectangle 235"/>
            <p:cNvSpPr/>
            <p:nvPr/>
          </p:nvSpPr>
          <p:spPr>
            <a:xfrm>
              <a:off x="5194300" y="324366"/>
              <a:ext cx="38451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DGP = Daskalakis, Goldberg, Papadimitriou</a:t>
              </a:r>
              <a:endParaRPr lang="en-US" sz="1600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194300" y="615434"/>
              <a:ext cx="16681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CD = Chen, Deng</a:t>
              </a:r>
              <a:endParaRPr lang="en-US" sz="16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-62992" y="4211983"/>
            <a:ext cx="2158492" cy="2454148"/>
            <a:chOff x="669985" y="655034"/>
            <a:chExt cx="2158492" cy="2454148"/>
          </a:xfrm>
        </p:grpSpPr>
        <p:grpSp>
          <p:nvGrpSpPr>
            <p:cNvPr id="200" name="Group 9"/>
            <p:cNvGrpSpPr/>
            <p:nvPr/>
          </p:nvGrpSpPr>
          <p:grpSpPr>
            <a:xfrm>
              <a:off x="669985" y="655034"/>
              <a:ext cx="2158492" cy="2454148"/>
              <a:chOff x="5778786" y="905510"/>
              <a:chExt cx="2158492" cy="2454148"/>
            </a:xfrm>
          </p:grpSpPr>
          <p:cxnSp>
            <p:nvCxnSpPr>
              <p:cNvPr id="239" name="Straight Connector 238"/>
              <p:cNvCxnSpPr/>
              <p:nvPr/>
            </p:nvCxnSpPr>
            <p:spPr>
              <a:xfrm>
                <a:off x="7378226" y="2956237"/>
                <a:ext cx="423798" cy="1127"/>
              </a:xfrm>
              <a:prstGeom prst="line">
                <a:avLst/>
              </a:prstGeom>
              <a:ln w="12700"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rot="5400000" flipH="1" flipV="1">
                <a:off x="5655981" y="1430016"/>
                <a:ext cx="541022" cy="1"/>
              </a:xfrm>
              <a:prstGeom prst="line">
                <a:avLst/>
              </a:prstGeom>
              <a:ln w="12700"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>
                <a:cxnSpLocks noChangeAspect="1"/>
              </p:cNvCxnSpPr>
              <p:nvPr/>
            </p:nvCxnSpPr>
            <p:spPr>
              <a:xfrm rot="5400000" flipH="1" flipV="1">
                <a:off x="6364846" y="2290112"/>
                <a:ext cx="236891" cy="229933"/>
              </a:xfrm>
              <a:prstGeom prst="line">
                <a:avLst/>
              </a:prstGeom>
              <a:ln w="12700">
                <a:prstDash val="solid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2" name="Picture 241" descr="latex-image-1.pd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78226" y="2845688"/>
                <a:ext cx="559052" cy="513970"/>
              </a:xfrm>
              <a:prstGeom prst="rect">
                <a:avLst/>
              </a:prstGeom>
            </p:spPr>
          </p:pic>
          <p:pic>
            <p:nvPicPr>
              <p:cNvPr id="243" name="Picture 242" descr="latex-image-1.pdf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9715" y="1898901"/>
                <a:ext cx="577086" cy="513970"/>
              </a:xfrm>
              <a:prstGeom prst="rect">
                <a:avLst/>
              </a:prstGeom>
            </p:spPr>
          </p:pic>
          <p:pic>
            <p:nvPicPr>
              <p:cNvPr id="244" name="Picture 243" descr="latex-image-1.pdf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8786" y="905510"/>
                <a:ext cx="577088" cy="513969"/>
              </a:xfrm>
              <a:prstGeom prst="rect">
                <a:avLst/>
              </a:prstGeom>
            </p:spPr>
          </p:pic>
          <p:cxnSp>
            <p:nvCxnSpPr>
              <p:cNvPr id="245" name="Straight Connector 244"/>
              <p:cNvCxnSpPr/>
              <p:nvPr/>
            </p:nvCxnSpPr>
            <p:spPr bwMode="auto">
              <a:xfrm rot="5400000" flipH="1" flipV="1">
                <a:off x="5956772" y="1275664"/>
                <a:ext cx="399091" cy="39653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Straight Connector 245"/>
              <p:cNvCxnSpPr/>
              <p:nvPr/>
            </p:nvCxnSpPr>
            <p:spPr bwMode="auto">
              <a:xfrm flipV="1">
                <a:off x="5927056" y="2539111"/>
                <a:ext cx="427527" cy="417125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9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Straight Connector 246"/>
              <p:cNvCxnSpPr/>
              <p:nvPr/>
            </p:nvCxnSpPr>
            <p:spPr bwMode="auto">
              <a:xfrm rot="16200000" flipH="1">
                <a:off x="5726250" y="1902717"/>
                <a:ext cx="1261389" cy="4723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8" name="Straight Connector 247"/>
              <p:cNvCxnSpPr>
                <a:cxnSpLocks noChangeAspect="1"/>
              </p:cNvCxnSpPr>
              <p:nvPr/>
            </p:nvCxnSpPr>
            <p:spPr bwMode="auto">
              <a:xfrm>
                <a:off x="5942176" y="2953892"/>
                <a:ext cx="1433349" cy="158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1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Straight Connector 248"/>
              <p:cNvCxnSpPr/>
              <p:nvPr/>
            </p:nvCxnSpPr>
            <p:spPr bwMode="auto">
              <a:xfrm rot="5400000">
                <a:off x="5319293" y="2351675"/>
                <a:ext cx="1214399" cy="1127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Straight Connector 249"/>
              <p:cNvCxnSpPr/>
              <p:nvPr/>
            </p:nvCxnSpPr>
            <p:spPr>
              <a:xfrm rot="10800000">
                <a:off x="6368325" y="2530093"/>
                <a:ext cx="1433699" cy="9017"/>
              </a:xfrm>
              <a:prstGeom prst="line">
                <a:avLst/>
              </a:prstGeom>
              <a:ln w="25400">
                <a:solidFill>
                  <a:srgbClr val="008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 bwMode="auto">
              <a:xfrm flipV="1">
                <a:off x="7385910" y="2535935"/>
                <a:ext cx="419289" cy="417126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 bwMode="auto">
              <a:xfrm rot="16200000" flipH="1">
                <a:off x="6754881" y="2332891"/>
                <a:ext cx="1255708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 bwMode="auto">
              <a:xfrm flipV="1">
                <a:off x="7382735" y="1284410"/>
                <a:ext cx="419289" cy="417126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 bwMode="auto">
              <a:xfrm rot="16200000" flipH="1">
                <a:off x="7174170" y="1902239"/>
                <a:ext cx="1255708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Straight Connector 254"/>
              <p:cNvCxnSpPr>
                <a:cxnSpLocks noChangeAspect="1"/>
              </p:cNvCxnSpPr>
              <p:nvPr/>
            </p:nvCxnSpPr>
            <p:spPr bwMode="auto">
              <a:xfrm>
                <a:off x="5925216" y="1700528"/>
                <a:ext cx="1457595" cy="158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Straight Connector 255"/>
              <p:cNvCxnSpPr>
                <a:cxnSpLocks noChangeAspect="1"/>
              </p:cNvCxnSpPr>
              <p:nvPr/>
            </p:nvCxnSpPr>
            <p:spPr bwMode="auto">
              <a:xfrm>
                <a:off x="6345056" y="1279649"/>
                <a:ext cx="1466742" cy="1619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9" name="Oval 258"/>
              <p:cNvSpPr/>
              <p:nvPr/>
            </p:nvSpPr>
            <p:spPr>
              <a:xfrm rot="2465626">
                <a:off x="6619975" y="2585440"/>
                <a:ext cx="163955" cy="311649"/>
              </a:xfrm>
              <a:prstGeom prst="ellipse">
                <a:avLst/>
              </a:prstGeom>
              <a:solidFill>
                <a:srgbClr val="49B1FF"/>
              </a:solidFill>
              <a:ln>
                <a:solidFill>
                  <a:schemeClr val="accent1">
                    <a:shade val="95000"/>
                    <a:satMod val="105000"/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Oval 211"/>
            <p:cNvSpPr>
              <a:spLocks noChangeAspect="1"/>
            </p:cNvSpPr>
            <p:nvPr/>
          </p:nvSpPr>
          <p:spPr>
            <a:xfrm rot="18479470">
              <a:off x="816803" y="1683729"/>
              <a:ext cx="422761" cy="230063"/>
            </a:xfrm>
            <a:prstGeom prst="ellipse">
              <a:avLst/>
            </a:prstGeom>
            <a:solidFill>
              <a:srgbClr val="F9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1757355" y="1681132"/>
              <a:ext cx="213006" cy="4290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3" grpId="0"/>
      <p:bldP spid="164" grpId="0" animBg="1"/>
      <p:bldP spid="162" grpId="0"/>
      <p:bldP spid="165" grpId="0"/>
      <p:bldP spid="166" grpId="0" animBg="1"/>
      <p:bldP spid="167" grpId="0" animBg="1"/>
      <p:bldP spid="168" grpId="0" animBg="1"/>
      <p:bldP spid="169" grpId="0" animBg="1"/>
      <p:bldP spid="170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083550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This Lecture</a:t>
            </a:r>
          </a:p>
        </p:txBody>
      </p:sp>
      <p:grpSp>
        <p:nvGrpSpPr>
          <p:cNvPr id="2" name="Group 259"/>
          <p:cNvGrpSpPr>
            <a:grpSpLocks/>
          </p:cNvGrpSpPr>
          <p:nvPr/>
        </p:nvGrpSpPr>
        <p:grpSpPr bwMode="auto">
          <a:xfrm>
            <a:off x="0" y="990600"/>
            <a:ext cx="3238500" cy="2743200"/>
            <a:chOff x="0" y="990600"/>
            <a:chExt cx="3238500" cy="2743200"/>
          </a:xfrm>
        </p:grpSpPr>
        <p:sp>
          <p:nvSpPr>
            <p:cNvPr id="90" name="Rounded Rectangle 89"/>
            <p:cNvSpPr/>
            <p:nvPr/>
          </p:nvSpPr>
          <p:spPr bwMode="auto">
            <a:xfrm>
              <a:off x="266700" y="990600"/>
              <a:ext cx="2971800" cy="2362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883444" y="1544320"/>
              <a:ext cx="869156" cy="787400"/>
              <a:chOff x="1689" y="1584"/>
              <a:chExt cx="1095" cy="960"/>
            </a:xfrm>
          </p:grpSpPr>
          <p:sp>
            <p:nvSpPr>
              <p:cNvPr id="73893" name="Oval 5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4" name="Oval 6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5" name="Oval 7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6" name="Oval 8"/>
              <p:cNvSpPr>
                <a:spLocks noChangeArrowheads="1"/>
              </p:cNvSpPr>
              <p:nvPr/>
            </p:nvSpPr>
            <p:spPr bwMode="auto">
              <a:xfrm>
                <a:off x="2421" y="229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7" name="Line 9"/>
              <p:cNvSpPr>
                <a:spLocks noChangeShapeType="1"/>
              </p:cNvSpPr>
              <p:nvPr/>
            </p:nvSpPr>
            <p:spPr bwMode="auto">
              <a:xfrm flipV="1">
                <a:off x="1776" y="1632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8" name="Line 1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9" name="Line 11"/>
              <p:cNvSpPr>
                <a:spLocks noChangeShapeType="1"/>
              </p:cNvSpPr>
              <p:nvPr/>
            </p:nvSpPr>
            <p:spPr bwMode="auto">
              <a:xfrm flipH="1">
                <a:off x="2496" y="19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0" name="Oval 12"/>
              <p:cNvSpPr>
                <a:spLocks noChangeArrowheads="1"/>
              </p:cNvSpPr>
              <p:nvPr/>
            </p:nvSpPr>
            <p:spPr bwMode="auto">
              <a:xfrm>
                <a:off x="1689" y="221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1" name="Oval 1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2" name="Line 14"/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3" name="Line 15"/>
              <p:cNvSpPr>
                <a:spLocks noChangeShapeType="1"/>
              </p:cNvSpPr>
              <p:nvPr/>
            </p:nvSpPr>
            <p:spPr bwMode="auto">
              <a:xfrm flipH="1">
                <a:off x="2112" y="234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4" name="Line 16"/>
              <p:cNvSpPr>
                <a:spLocks noChangeShapeType="1"/>
              </p:cNvSpPr>
              <p:nvPr/>
            </p:nvSpPr>
            <p:spPr bwMode="auto">
              <a:xfrm flipH="1" flipV="1">
                <a:off x="1776" y="2304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019300" y="1268730"/>
              <a:ext cx="869157" cy="787400"/>
              <a:chOff x="3225" y="1680"/>
              <a:chExt cx="1095" cy="960"/>
            </a:xfrm>
          </p:grpSpPr>
          <p:sp>
            <p:nvSpPr>
              <p:cNvPr id="73881" name="Oval 17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2" name="Oval 18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3" name="Oval 19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4" name="Oval 20"/>
              <p:cNvSpPr>
                <a:spLocks noChangeArrowheads="1"/>
              </p:cNvSpPr>
              <p:nvPr/>
            </p:nvSpPr>
            <p:spPr bwMode="auto">
              <a:xfrm>
                <a:off x="3957" y="23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5" name="Line 21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6" name="Line 22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7" name="Line 23"/>
              <p:cNvSpPr>
                <a:spLocks noChangeShapeType="1"/>
              </p:cNvSpPr>
              <p:nvPr/>
            </p:nvSpPr>
            <p:spPr bwMode="auto">
              <a:xfrm flipH="1">
                <a:off x="4032" y="201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8" name="Oval 24"/>
              <p:cNvSpPr>
                <a:spLocks noChangeArrowheads="1"/>
              </p:cNvSpPr>
              <p:nvPr/>
            </p:nvSpPr>
            <p:spPr bwMode="auto">
              <a:xfrm>
                <a:off x="3225" y="231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9" name="Oval 25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0" name="Line 26"/>
              <p:cNvSpPr>
                <a:spLocks noChangeShapeType="1"/>
              </p:cNvSpPr>
              <p:nvPr/>
            </p:nvSpPr>
            <p:spPr bwMode="auto">
              <a:xfrm flipV="1">
                <a:off x="3264" y="1920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1" name="Line 27"/>
              <p:cNvSpPr>
                <a:spLocks noChangeShapeType="1"/>
              </p:cNvSpPr>
              <p:nvPr/>
            </p:nvSpPr>
            <p:spPr bwMode="auto">
              <a:xfrm flipH="1">
                <a:off x="3648" y="2439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2" name="Line 28"/>
              <p:cNvSpPr>
                <a:spLocks noChangeShapeType="1"/>
              </p:cNvSpPr>
              <p:nvPr/>
            </p:nvSpPr>
            <p:spPr bwMode="auto">
              <a:xfrm flipH="1" flipV="1">
                <a:off x="3312" y="2400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48" name="Oval 29"/>
            <p:cNvSpPr>
              <a:spLocks noChangeArrowheads="1"/>
            </p:cNvSpPr>
            <p:nvPr/>
          </p:nvSpPr>
          <p:spPr bwMode="auto">
            <a:xfrm>
              <a:off x="488157" y="28041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49" name="Oval 30"/>
            <p:cNvSpPr>
              <a:spLocks noChangeArrowheads="1"/>
            </p:cNvSpPr>
            <p:nvPr/>
          </p:nvSpPr>
          <p:spPr bwMode="auto">
            <a:xfrm>
              <a:off x="945357" y="26860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0" name="Oval 31"/>
            <p:cNvSpPr>
              <a:spLocks noChangeArrowheads="1"/>
            </p:cNvSpPr>
            <p:nvPr/>
          </p:nvSpPr>
          <p:spPr bwMode="auto">
            <a:xfrm>
              <a:off x="12501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1" name="Oval 32"/>
            <p:cNvSpPr>
              <a:spLocks noChangeArrowheads="1"/>
            </p:cNvSpPr>
            <p:nvPr/>
          </p:nvSpPr>
          <p:spPr bwMode="auto">
            <a:xfrm>
              <a:off x="1676400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2" name="Line 33"/>
            <p:cNvSpPr>
              <a:spLocks noChangeShapeType="1"/>
            </p:cNvSpPr>
            <p:nvPr/>
          </p:nvSpPr>
          <p:spPr bwMode="auto">
            <a:xfrm flipV="1">
              <a:off x="526257" y="2725420"/>
              <a:ext cx="426244" cy="118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3" name="Line 34"/>
            <p:cNvSpPr>
              <a:spLocks noChangeShapeType="1"/>
            </p:cNvSpPr>
            <p:nvPr/>
          </p:nvSpPr>
          <p:spPr bwMode="auto">
            <a:xfrm>
              <a:off x="983457" y="2725420"/>
              <a:ext cx="26670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4" name="Line 35"/>
            <p:cNvSpPr>
              <a:spLocks noChangeShapeType="1"/>
            </p:cNvSpPr>
            <p:nvPr/>
          </p:nvSpPr>
          <p:spPr bwMode="auto">
            <a:xfrm>
              <a:off x="12882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5" name="Text Box 43"/>
            <p:cNvSpPr txBox="1">
              <a:spLocks noChangeArrowheads="1"/>
            </p:cNvSpPr>
            <p:nvPr/>
          </p:nvSpPr>
          <p:spPr bwMode="auto">
            <a:xfrm>
              <a:off x="1714500" y="2804160"/>
              <a:ext cx="457200" cy="23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latin typeface="Times New Roman" charset="0"/>
                  <a:sym typeface="Symbol" charset="2"/>
                </a:rPr>
                <a:t>...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3856" name="Oval 44"/>
            <p:cNvSpPr>
              <a:spLocks noChangeArrowheads="1"/>
            </p:cNvSpPr>
            <p:nvPr/>
          </p:nvSpPr>
          <p:spPr bwMode="auto">
            <a:xfrm>
              <a:off x="21264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7" name="Oval 45"/>
            <p:cNvSpPr>
              <a:spLocks noChangeArrowheads="1"/>
            </p:cNvSpPr>
            <p:nvPr/>
          </p:nvSpPr>
          <p:spPr bwMode="auto">
            <a:xfrm>
              <a:off x="2552700" y="2922270"/>
              <a:ext cx="76200" cy="787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8" name="Line 46"/>
            <p:cNvSpPr>
              <a:spLocks noChangeShapeType="1"/>
            </p:cNvSpPr>
            <p:nvPr/>
          </p:nvSpPr>
          <p:spPr bwMode="auto">
            <a:xfrm>
              <a:off x="21645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2781300" y="1780540"/>
              <a:ext cx="397669" cy="787400"/>
              <a:chOff x="4416" y="1824"/>
              <a:chExt cx="501" cy="960"/>
            </a:xfrm>
          </p:grpSpPr>
          <p:sp>
            <p:nvSpPr>
              <p:cNvPr id="73874" name="Oval 36"/>
              <p:cNvSpPr>
                <a:spLocks noChangeArrowheads="1"/>
              </p:cNvSpPr>
              <p:nvPr/>
            </p:nvSpPr>
            <p:spPr bwMode="auto">
              <a:xfrm>
                <a:off x="460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5" name="Oval 37"/>
              <p:cNvSpPr>
                <a:spLocks noChangeArrowheads="1"/>
              </p:cNvSpPr>
              <p:nvPr/>
            </p:nvSpPr>
            <p:spPr bwMode="auto">
              <a:xfrm>
                <a:off x="4821" y="253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6" name="Line 38"/>
              <p:cNvSpPr>
                <a:spLocks noChangeShapeType="1"/>
              </p:cNvSpPr>
              <p:nvPr/>
            </p:nvSpPr>
            <p:spPr bwMode="auto">
              <a:xfrm flipH="1">
                <a:off x="4656" y="187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7" name="Line 39"/>
              <p:cNvSpPr>
                <a:spLocks noChangeShapeType="1"/>
              </p:cNvSpPr>
              <p:nvPr/>
            </p:nvSpPr>
            <p:spPr bwMode="auto">
              <a:xfrm>
                <a:off x="4656" y="2208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8" name="Oval 40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9" name="Line 41"/>
              <p:cNvSpPr>
                <a:spLocks noChangeShapeType="1"/>
              </p:cNvSpPr>
              <p:nvPr/>
            </p:nvSpPr>
            <p:spPr bwMode="auto">
              <a:xfrm flipH="1">
                <a:off x="4512" y="258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0" name="Oval 47"/>
              <p:cNvSpPr>
                <a:spLocks noChangeArrowheads="1"/>
              </p:cNvSpPr>
              <p:nvPr/>
            </p:nvSpPr>
            <p:spPr bwMode="auto">
              <a:xfrm>
                <a:off x="4704" y="182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60" name="Oval 56"/>
            <p:cNvSpPr>
              <a:spLocks noChangeArrowheads="1"/>
            </p:cNvSpPr>
            <p:nvPr/>
          </p:nvSpPr>
          <p:spPr bwMode="auto">
            <a:xfrm>
              <a:off x="1866900" y="21742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1" name="Oval 57"/>
            <p:cNvSpPr>
              <a:spLocks noChangeArrowheads="1"/>
            </p:cNvSpPr>
            <p:nvPr/>
          </p:nvSpPr>
          <p:spPr bwMode="auto">
            <a:xfrm>
              <a:off x="1866900" y="142621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2" name="Oval 58"/>
            <p:cNvSpPr>
              <a:spLocks noChangeArrowheads="1"/>
            </p:cNvSpPr>
            <p:nvPr/>
          </p:nvSpPr>
          <p:spPr bwMode="auto">
            <a:xfrm>
              <a:off x="419100" y="197739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3" name="Oval 59"/>
            <p:cNvSpPr>
              <a:spLocks noChangeArrowheads="1"/>
            </p:cNvSpPr>
            <p:nvPr/>
          </p:nvSpPr>
          <p:spPr bwMode="auto">
            <a:xfrm>
              <a:off x="685800" y="188388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4" name="Oval 60"/>
            <p:cNvSpPr>
              <a:spLocks noChangeArrowheads="1"/>
            </p:cNvSpPr>
            <p:nvPr/>
          </p:nvSpPr>
          <p:spPr bwMode="auto">
            <a:xfrm>
              <a:off x="647700" y="215947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5" name="Oval 57"/>
            <p:cNvSpPr>
              <a:spLocks noChangeArrowheads="1"/>
            </p:cNvSpPr>
            <p:nvPr/>
          </p:nvSpPr>
          <p:spPr bwMode="auto">
            <a:xfrm>
              <a:off x="1219200" y="17411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6" name="Oval 56"/>
            <p:cNvSpPr>
              <a:spLocks noChangeArrowheads="1"/>
            </p:cNvSpPr>
            <p:nvPr/>
          </p:nvSpPr>
          <p:spPr bwMode="auto">
            <a:xfrm>
              <a:off x="1257300" y="20167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7" name="Oval 57"/>
            <p:cNvSpPr>
              <a:spLocks noChangeArrowheads="1"/>
            </p:cNvSpPr>
            <p:nvPr/>
          </p:nvSpPr>
          <p:spPr bwMode="auto">
            <a:xfrm>
              <a:off x="2324100" y="148034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8" name="Oval 56"/>
            <p:cNvSpPr>
              <a:spLocks noChangeArrowheads="1"/>
            </p:cNvSpPr>
            <p:nvPr/>
          </p:nvSpPr>
          <p:spPr bwMode="auto">
            <a:xfrm>
              <a:off x="2362200" y="175593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9" name="Oval 56"/>
            <p:cNvSpPr>
              <a:spLocks noChangeArrowheads="1"/>
            </p:cNvSpPr>
            <p:nvPr/>
          </p:nvSpPr>
          <p:spPr bwMode="auto">
            <a:xfrm>
              <a:off x="2095500" y="22923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0" name="Oval 56"/>
            <p:cNvSpPr>
              <a:spLocks noChangeArrowheads="1"/>
            </p:cNvSpPr>
            <p:nvPr/>
          </p:nvSpPr>
          <p:spPr bwMode="auto">
            <a:xfrm>
              <a:off x="1943100" y="248920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1" name="Oval 56"/>
            <p:cNvSpPr>
              <a:spLocks noChangeArrowheads="1"/>
            </p:cNvSpPr>
            <p:nvPr/>
          </p:nvSpPr>
          <p:spPr bwMode="auto">
            <a:xfrm>
              <a:off x="2362200" y="25679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2" name="Text Box 36"/>
            <p:cNvSpPr txBox="1">
              <a:spLocks noChangeArrowheads="1"/>
            </p:cNvSpPr>
            <p:nvPr/>
          </p:nvSpPr>
          <p:spPr bwMode="auto">
            <a:xfrm>
              <a:off x="0" y="2495490"/>
              <a:ext cx="876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  <a:sym typeface="Symbol" charset="2"/>
                </a:rPr>
                <a:t>0</a:t>
              </a:r>
              <a:r>
                <a:rPr lang="en-US" sz="1600" i="1" baseline="30000">
                  <a:latin typeface="Times New Roman" charset="0"/>
                  <a:sym typeface="Symbol" charset="2"/>
                </a:rPr>
                <a:t>n</a:t>
              </a:r>
              <a:endParaRPr lang="en-US" sz="1600" i="1" baseline="-25000">
                <a:latin typeface="Times New Roman" charset="0"/>
              </a:endParaRPr>
            </a:p>
          </p:txBody>
        </p:sp>
        <p:sp>
          <p:nvSpPr>
            <p:cNvPr id="73873" name="TextBox 71"/>
            <p:cNvSpPr txBox="1">
              <a:spLocks noChangeArrowheads="1"/>
            </p:cNvSpPr>
            <p:nvPr/>
          </p:nvSpPr>
          <p:spPr bwMode="auto">
            <a:xfrm>
              <a:off x="533400" y="3272135"/>
              <a:ext cx="20307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  <a:ea typeface="Times New Roman" charset="0"/>
                  <a:cs typeface="Times New Roman" charset="0"/>
                </a:rPr>
                <a:t>Generic PPAD</a:t>
              </a:r>
            </a:p>
          </p:txBody>
        </p:sp>
      </p:grpSp>
      <p:sp>
        <p:nvSpPr>
          <p:cNvPr id="161" name="Left Arrow 160"/>
          <p:cNvSpPr>
            <a:spLocks noChangeArrowheads="1"/>
          </p:cNvSpPr>
          <p:nvPr/>
        </p:nvSpPr>
        <p:spPr bwMode="auto">
          <a:xfrm rot="-1601328">
            <a:off x="1808163" y="3538538"/>
            <a:ext cx="3168650" cy="320675"/>
          </a:xfrm>
          <a:prstGeom prst="leftArrow">
            <a:avLst>
              <a:gd name="adj1" fmla="val 50000"/>
              <a:gd name="adj2" fmla="val 49818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260"/>
          <p:cNvGrpSpPr>
            <a:grpSpLocks/>
          </p:cNvGrpSpPr>
          <p:nvPr/>
        </p:nvGrpSpPr>
        <p:grpSpPr bwMode="auto">
          <a:xfrm>
            <a:off x="3657600" y="990600"/>
            <a:ext cx="5519738" cy="2874963"/>
            <a:chOff x="3700200" y="990600"/>
            <a:chExt cx="5520000" cy="2874189"/>
          </a:xfrm>
        </p:grpSpPr>
        <p:pic>
          <p:nvPicPr>
            <p:cNvPr id="70" name="Picture 69" descr="brouwer3.eps"/>
            <p:cNvPicPr>
              <a:picLocks noChangeAspect="1"/>
            </p:cNvPicPr>
            <p:nvPr/>
          </p:nvPicPr>
          <p:blipFill>
            <a:blip r:embed="rId3">
              <a:alphaModFix amt="88000"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76800" y="990600"/>
              <a:ext cx="2971800" cy="2874189"/>
            </a:xfrm>
            <a:prstGeom prst="rect">
              <a:avLst/>
            </a:prstGeom>
            <a:effectLst>
              <a:glow rad="12700">
                <a:schemeClr val="accent1">
                  <a:alpha val="36000"/>
                </a:schemeClr>
              </a:glow>
            </a:effectLst>
          </p:spPr>
        </p:pic>
        <p:sp>
          <p:nvSpPr>
            <p:cNvPr id="73759" name="TextBox 72"/>
            <p:cNvSpPr txBox="1">
              <a:spLocks noChangeArrowheads="1"/>
            </p:cNvSpPr>
            <p:nvPr/>
          </p:nvSpPr>
          <p:spPr bwMode="auto">
            <a:xfrm>
              <a:off x="7315200" y="2438400"/>
              <a:ext cx="1905000" cy="646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Embed PPAD graph in [0,1]</a:t>
              </a:r>
              <a:r>
                <a:rPr lang="en-US" baseline="30000" dirty="0" smtClean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760" name="Left Arrow 161"/>
            <p:cNvSpPr>
              <a:spLocks noChangeArrowheads="1"/>
            </p:cNvSpPr>
            <p:nvPr/>
          </p:nvSpPr>
          <p:spPr bwMode="auto">
            <a:xfrm rot="10800000">
              <a:off x="3700200" y="1981200"/>
              <a:ext cx="871800" cy="341094"/>
            </a:xfrm>
            <a:prstGeom prst="leftArrow">
              <a:avLst>
                <a:gd name="adj1" fmla="val 50000"/>
                <a:gd name="adj2" fmla="val 50006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139700" y="6332538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3D-SPERNER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4" name="Left Arrow 163"/>
          <p:cNvSpPr>
            <a:spLocks noChangeArrowheads="1"/>
          </p:cNvSpPr>
          <p:nvPr/>
        </p:nvSpPr>
        <p:spPr bwMode="auto">
          <a:xfrm rot="10800000">
            <a:off x="2100263" y="4953000"/>
            <a:ext cx="566737" cy="304800"/>
          </a:xfrm>
          <a:prstGeom prst="leftArrow">
            <a:avLst>
              <a:gd name="adj1" fmla="val 50000"/>
              <a:gd name="adj2" fmla="val 49962"/>
            </a:avLst>
          </a:prstGeom>
          <a:solidFill>
            <a:srgbClr val="9452D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7" name="Picture 6" descr="nash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295775"/>
            <a:ext cx="1344613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8" name="Picture 3" descr="brouw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4295775"/>
            <a:ext cx="143986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2667000" y="6019800"/>
            <a:ext cx="13516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.w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linear 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BROUWER</a:t>
            </a: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4829175" y="6061075"/>
            <a:ext cx="17240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multi-player</a:t>
            </a:r>
          </a:p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NASH</a:t>
            </a:r>
          </a:p>
        </p:txBody>
      </p:sp>
      <p:sp>
        <p:nvSpPr>
          <p:cNvPr id="166" name="Left Arrow 165"/>
          <p:cNvSpPr>
            <a:spLocks noChangeArrowheads="1"/>
          </p:cNvSpPr>
          <p:nvPr/>
        </p:nvSpPr>
        <p:spPr bwMode="auto">
          <a:xfrm rot="10800000">
            <a:off x="4343400" y="4905375"/>
            <a:ext cx="6096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452D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67" name="Left Arrow 166"/>
          <p:cNvSpPr>
            <a:spLocks noChangeArrowheads="1"/>
          </p:cNvSpPr>
          <p:nvPr/>
        </p:nvSpPr>
        <p:spPr bwMode="auto">
          <a:xfrm rot="8903884">
            <a:off x="6462713" y="4381500"/>
            <a:ext cx="1038225" cy="241300"/>
          </a:xfrm>
          <a:prstGeom prst="leftArrow">
            <a:avLst>
              <a:gd name="adj1" fmla="val 50000"/>
              <a:gd name="adj2" fmla="val 49938"/>
            </a:avLst>
          </a:prstGeom>
          <a:solidFill>
            <a:srgbClr val="9452D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eft Arrow 167"/>
          <p:cNvSpPr>
            <a:spLocks noChangeArrowheads="1"/>
          </p:cNvSpPr>
          <p:nvPr/>
        </p:nvSpPr>
        <p:spPr bwMode="auto">
          <a:xfrm rot="10800000">
            <a:off x="6553200" y="5029200"/>
            <a:ext cx="990600" cy="304800"/>
          </a:xfrm>
          <a:prstGeom prst="leftArrow">
            <a:avLst>
              <a:gd name="adj1" fmla="val 50000"/>
              <a:gd name="adj2" fmla="val 49954"/>
            </a:avLst>
          </a:prstGeom>
          <a:solidFill>
            <a:srgbClr val="9452D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eft Arrow 168"/>
          <p:cNvSpPr>
            <a:spLocks noChangeArrowheads="1"/>
          </p:cNvSpPr>
          <p:nvPr/>
        </p:nvSpPr>
        <p:spPr bwMode="auto">
          <a:xfrm rot="-8903045">
            <a:off x="6503988" y="5737225"/>
            <a:ext cx="865187" cy="306388"/>
          </a:xfrm>
          <a:prstGeom prst="leftArrow">
            <a:avLst>
              <a:gd name="adj1" fmla="val 50000"/>
              <a:gd name="adj2" fmla="val 50149"/>
            </a:avLst>
          </a:prstGeom>
          <a:solidFill>
            <a:srgbClr val="9452D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7551738" y="3657600"/>
            <a:ext cx="12112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4-player</a:t>
            </a:r>
          </a:p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NASH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7543800" y="4732338"/>
            <a:ext cx="12112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3-player</a:t>
            </a:r>
          </a:p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NASH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7551738" y="5875338"/>
            <a:ext cx="12112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2-player</a:t>
            </a:r>
          </a:p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NASH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3505200" y="1657350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[Pap ’94]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3505286" y="2133600"/>
            <a:ext cx="1265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[DGP ’</a:t>
            </a:r>
            <a:r>
              <a:rPr lang="en-US" sz="20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05]</a:t>
            </a:r>
            <a:endParaRPr lang="en-US" sz="2000" dirty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3200400" y="3271838"/>
            <a:ext cx="1265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[DGP ’05]</a:t>
            </a:r>
          </a:p>
        </p:txBody>
      </p:sp>
      <p:sp>
        <p:nvSpPr>
          <p:cNvPr id="177" name="TextBox 176"/>
          <p:cNvSpPr txBox="1">
            <a:spLocks noChangeArrowheads="1"/>
          </p:cNvSpPr>
          <p:nvPr/>
        </p:nvSpPr>
        <p:spPr bwMode="auto">
          <a:xfrm>
            <a:off x="1905000" y="5162550"/>
            <a:ext cx="914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[DGP ’</a:t>
            </a:r>
            <a:r>
              <a:rPr lang="en-US" sz="20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05]</a:t>
            </a:r>
            <a:endParaRPr lang="en-US" sz="2000" dirty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4018652" y="5181600"/>
            <a:ext cx="10105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[DGP ’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05]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6248400" y="38862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[DGP ’</a:t>
            </a:r>
            <a:r>
              <a:rPr lang="en-US" sz="20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05]</a:t>
            </a:r>
            <a:endParaRPr lang="en-US" sz="2000" dirty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6248400" y="478155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[DP ’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05]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1" name="TextBox 180"/>
          <p:cNvSpPr txBox="1">
            <a:spLocks noChangeArrowheads="1"/>
          </p:cNvSpPr>
          <p:nvPr/>
        </p:nvSpPr>
        <p:spPr bwMode="auto">
          <a:xfrm>
            <a:off x="6248400" y="512445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[CD’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05]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2" name="TextBox 181"/>
          <p:cNvSpPr txBox="1">
            <a:spLocks noChangeArrowheads="1"/>
          </p:cNvSpPr>
          <p:nvPr/>
        </p:nvSpPr>
        <p:spPr bwMode="auto">
          <a:xfrm>
            <a:off x="6172200" y="569595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[CD’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06]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3" name="Group 237"/>
          <p:cNvGrpSpPr/>
          <p:nvPr/>
        </p:nvGrpSpPr>
        <p:grpSpPr>
          <a:xfrm>
            <a:off x="5194300" y="324366"/>
            <a:ext cx="3845123" cy="629622"/>
            <a:chOff x="5194300" y="324366"/>
            <a:chExt cx="3845123" cy="629622"/>
          </a:xfrm>
        </p:grpSpPr>
        <p:sp>
          <p:nvSpPr>
            <p:cNvPr id="236" name="Rectangle 235"/>
            <p:cNvSpPr/>
            <p:nvPr/>
          </p:nvSpPr>
          <p:spPr>
            <a:xfrm>
              <a:off x="5194300" y="324366"/>
              <a:ext cx="38451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DGP = Daskalakis, Goldberg, Papadimitriou</a:t>
              </a:r>
              <a:endParaRPr lang="en-US" sz="1600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194300" y="615434"/>
              <a:ext cx="16681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CD = Chen, Deng</a:t>
              </a:r>
              <a:endParaRPr lang="en-US" sz="1600" dirty="0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-62992" y="4211983"/>
            <a:ext cx="2158492" cy="2454148"/>
            <a:chOff x="669985" y="655034"/>
            <a:chExt cx="2158492" cy="2454148"/>
          </a:xfrm>
        </p:grpSpPr>
        <p:grpSp>
          <p:nvGrpSpPr>
            <p:cNvPr id="199" name="Group 9"/>
            <p:cNvGrpSpPr/>
            <p:nvPr/>
          </p:nvGrpSpPr>
          <p:grpSpPr>
            <a:xfrm>
              <a:off x="669985" y="655034"/>
              <a:ext cx="2158492" cy="2454148"/>
              <a:chOff x="5778786" y="905510"/>
              <a:chExt cx="2158492" cy="2454148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>
                <a:off x="7378226" y="2956237"/>
                <a:ext cx="423798" cy="1127"/>
              </a:xfrm>
              <a:prstGeom prst="line">
                <a:avLst/>
              </a:prstGeom>
              <a:ln w="12700"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5400000" flipH="1" flipV="1">
                <a:off x="5655981" y="1430016"/>
                <a:ext cx="541022" cy="1"/>
              </a:xfrm>
              <a:prstGeom prst="line">
                <a:avLst/>
              </a:prstGeom>
              <a:ln w="12700"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cxnSpLocks noChangeAspect="1"/>
              </p:cNvCxnSpPr>
              <p:nvPr/>
            </p:nvCxnSpPr>
            <p:spPr>
              <a:xfrm rot="5400000" flipH="1" flipV="1">
                <a:off x="6364846" y="2290112"/>
                <a:ext cx="236891" cy="229933"/>
              </a:xfrm>
              <a:prstGeom prst="line">
                <a:avLst/>
              </a:prstGeom>
              <a:ln w="12700">
                <a:prstDash val="solid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9" name="Picture 218" descr="latex-image-1.pd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78226" y="2845688"/>
                <a:ext cx="559052" cy="513970"/>
              </a:xfrm>
              <a:prstGeom prst="rect">
                <a:avLst/>
              </a:prstGeom>
            </p:spPr>
          </p:pic>
          <p:pic>
            <p:nvPicPr>
              <p:cNvPr id="223" name="Picture 222" descr="latex-image-1.pdf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9715" y="1898901"/>
                <a:ext cx="577086" cy="513970"/>
              </a:xfrm>
              <a:prstGeom prst="rect">
                <a:avLst/>
              </a:prstGeom>
            </p:spPr>
          </p:pic>
          <p:pic>
            <p:nvPicPr>
              <p:cNvPr id="235" name="Picture 234" descr="latex-image-1.pdf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8786" y="905510"/>
                <a:ext cx="577088" cy="513969"/>
              </a:xfrm>
              <a:prstGeom prst="rect">
                <a:avLst/>
              </a:prstGeom>
            </p:spPr>
          </p:pic>
          <p:cxnSp>
            <p:nvCxnSpPr>
              <p:cNvPr id="238" name="Straight Connector 237"/>
              <p:cNvCxnSpPr/>
              <p:nvPr/>
            </p:nvCxnSpPr>
            <p:spPr bwMode="auto">
              <a:xfrm rot="5400000" flipH="1" flipV="1">
                <a:off x="5956772" y="1275664"/>
                <a:ext cx="399091" cy="39653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9" name="Straight Connector 238"/>
              <p:cNvCxnSpPr/>
              <p:nvPr/>
            </p:nvCxnSpPr>
            <p:spPr bwMode="auto">
              <a:xfrm flipV="1">
                <a:off x="5927056" y="2539111"/>
                <a:ext cx="427527" cy="417125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9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0" name="Straight Connector 239"/>
              <p:cNvCxnSpPr/>
              <p:nvPr/>
            </p:nvCxnSpPr>
            <p:spPr bwMode="auto">
              <a:xfrm rot="16200000" flipH="1">
                <a:off x="5726250" y="1902717"/>
                <a:ext cx="1261389" cy="4723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Straight Connector 240"/>
              <p:cNvCxnSpPr>
                <a:cxnSpLocks noChangeAspect="1"/>
              </p:cNvCxnSpPr>
              <p:nvPr/>
            </p:nvCxnSpPr>
            <p:spPr bwMode="auto">
              <a:xfrm>
                <a:off x="5942176" y="2953892"/>
                <a:ext cx="1433349" cy="158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1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Straight Connector 241"/>
              <p:cNvCxnSpPr/>
              <p:nvPr/>
            </p:nvCxnSpPr>
            <p:spPr bwMode="auto">
              <a:xfrm rot="5400000">
                <a:off x="5319293" y="2351675"/>
                <a:ext cx="1214399" cy="1127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Straight Connector 242"/>
              <p:cNvCxnSpPr/>
              <p:nvPr/>
            </p:nvCxnSpPr>
            <p:spPr>
              <a:xfrm rot="10800000">
                <a:off x="6368325" y="2530093"/>
                <a:ext cx="1433699" cy="9017"/>
              </a:xfrm>
              <a:prstGeom prst="line">
                <a:avLst/>
              </a:prstGeom>
              <a:ln w="25400">
                <a:solidFill>
                  <a:srgbClr val="008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 bwMode="auto">
              <a:xfrm flipV="1">
                <a:off x="7385910" y="2535935"/>
                <a:ext cx="419289" cy="417126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Straight Connector 244"/>
              <p:cNvCxnSpPr/>
              <p:nvPr/>
            </p:nvCxnSpPr>
            <p:spPr bwMode="auto">
              <a:xfrm rot="16200000" flipH="1">
                <a:off x="6754881" y="2332891"/>
                <a:ext cx="1255708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Straight Connector 245"/>
              <p:cNvCxnSpPr/>
              <p:nvPr/>
            </p:nvCxnSpPr>
            <p:spPr bwMode="auto">
              <a:xfrm flipV="1">
                <a:off x="7382735" y="1284410"/>
                <a:ext cx="419289" cy="417126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Straight Connector 246"/>
              <p:cNvCxnSpPr/>
              <p:nvPr/>
            </p:nvCxnSpPr>
            <p:spPr bwMode="auto">
              <a:xfrm rot="16200000" flipH="1">
                <a:off x="7174170" y="1902239"/>
                <a:ext cx="1255708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8" name="Straight Connector 247"/>
              <p:cNvCxnSpPr>
                <a:cxnSpLocks noChangeAspect="1"/>
              </p:cNvCxnSpPr>
              <p:nvPr/>
            </p:nvCxnSpPr>
            <p:spPr bwMode="auto">
              <a:xfrm>
                <a:off x="5925216" y="1700528"/>
                <a:ext cx="1457595" cy="158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Straight Connector 248"/>
              <p:cNvCxnSpPr>
                <a:cxnSpLocks noChangeAspect="1"/>
              </p:cNvCxnSpPr>
              <p:nvPr/>
            </p:nvCxnSpPr>
            <p:spPr bwMode="auto">
              <a:xfrm>
                <a:off x="6345056" y="1279649"/>
                <a:ext cx="1466742" cy="1619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0" name="Oval 249"/>
              <p:cNvSpPr/>
              <p:nvPr/>
            </p:nvSpPr>
            <p:spPr>
              <a:xfrm rot="2465626">
                <a:off x="6619975" y="2585440"/>
                <a:ext cx="163955" cy="311649"/>
              </a:xfrm>
              <a:prstGeom prst="ellipse">
                <a:avLst/>
              </a:prstGeom>
              <a:solidFill>
                <a:srgbClr val="49B1FF"/>
              </a:solidFill>
              <a:ln>
                <a:solidFill>
                  <a:schemeClr val="accent1">
                    <a:shade val="95000"/>
                    <a:satMod val="105000"/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0" name="Oval 199"/>
            <p:cNvSpPr>
              <a:spLocks noChangeAspect="1"/>
            </p:cNvSpPr>
            <p:nvPr/>
          </p:nvSpPr>
          <p:spPr>
            <a:xfrm rot="18479470">
              <a:off x="816803" y="1683729"/>
              <a:ext cx="422761" cy="230063"/>
            </a:xfrm>
            <a:prstGeom prst="ellipse">
              <a:avLst/>
            </a:prstGeom>
            <a:solidFill>
              <a:srgbClr val="F9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1757355" y="1681132"/>
              <a:ext cx="213006" cy="4290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40100" y="4329668"/>
            <a:ext cx="196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Last Time…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25409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083550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First Step</a:t>
            </a:r>
          </a:p>
        </p:txBody>
      </p:sp>
      <p:grpSp>
        <p:nvGrpSpPr>
          <p:cNvPr id="2" name="Group 259"/>
          <p:cNvGrpSpPr>
            <a:grpSpLocks/>
          </p:cNvGrpSpPr>
          <p:nvPr/>
        </p:nvGrpSpPr>
        <p:grpSpPr bwMode="auto">
          <a:xfrm>
            <a:off x="0" y="990600"/>
            <a:ext cx="3238500" cy="2743200"/>
            <a:chOff x="0" y="990600"/>
            <a:chExt cx="3238500" cy="2743200"/>
          </a:xfrm>
        </p:grpSpPr>
        <p:sp>
          <p:nvSpPr>
            <p:cNvPr id="90" name="Rounded Rectangle 89"/>
            <p:cNvSpPr/>
            <p:nvPr/>
          </p:nvSpPr>
          <p:spPr bwMode="auto">
            <a:xfrm>
              <a:off x="266700" y="990600"/>
              <a:ext cx="2971800" cy="2362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883444" y="1544320"/>
              <a:ext cx="869156" cy="787400"/>
              <a:chOff x="1689" y="1584"/>
              <a:chExt cx="1095" cy="960"/>
            </a:xfrm>
          </p:grpSpPr>
          <p:sp>
            <p:nvSpPr>
              <p:cNvPr id="73893" name="Oval 5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4" name="Oval 6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5" name="Oval 7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6" name="Oval 8"/>
              <p:cNvSpPr>
                <a:spLocks noChangeArrowheads="1"/>
              </p:cNvSpPr>
              <p:nvPr/>
            </p:nvSpPr>
            <p:spPr bwMode="auto">
              <a:xfrm>
                <a:off x="2421" y="229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7" name="Line 9"/>
              <p:cNvSpPr>
                <a:spLocks noChangeShapeType="1"/>
              </p:cNvSpPr>
              <p:nvPr/>
            </p:nvSpPr>
            <p:spPr bwMode="auto">
              <a:xfrm flipV="1">
                <a:off x="1776" y="1632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8" name="Line 1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9" name="Line 11"/>
              <p:cNvSpPr>
                <a:spLocks noChangeShapeType="1"/>
              </p:cNvSpPr>
              <p:nvPr/>
            </p:nvSpPr>
            <p:spPr bwMode="auto">
              <a:xfrm flipH="1">
                <a:off x="2496" y="19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0" name="Oval 12"/>
              <p:cNvSpPr>
                <a:spLocks noChangeArrowheads="1"/>
              </p:cNvSpPr>
              <p:nvPr/>
            </p:nvSpPr>
            <p:spPr bwMode="auto">
              <a:xfrm>
                <a:off x="1689" y="221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1" name="Oval 1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2" name="Line 14"/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3" name="Line 15"/>
              <p:cNvSpPr>
                <a:spLocks noChangeShapeType="1"/>
              </p:cNvSpPr>
              <p:nvPr/>
            </p:nvSpPr>
            <p:spPr bwMode="auto">
              <a:xfrm flipH="1">
                <a:off x="2112" y="234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4" name="Line 16"/>
              <p:cNvSpPr>
                <a:spLocks noChangeShapeType="1"/>
              </p:cNvSpPr>
              <p:nvPr/>
            </p:nvSpPr>
            <p:spPr bwMode="auto">
              <a:xfrm flipH="1" flipV="1">
                <a:off x="1776" y="2304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019300" y="1268730"/>
              <a:ext cx="869157" cy="787400"/>
              <a:chOff x="3225" y="1680"/>
              <a:chExt cx="1095" cy="960"/>
            </a:xfrm>
          </p:grpSpPr>
          <p:sp>
            <p:nvSpPr>
              <p:cNvPr id="73881" name="Oval 17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2" name="Oval 18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3" name="Oval 19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4" name="Oval 20"/>
              <p:cNvSpPr>
                <a:spLocks noChangeArrowheads="1"/>
              </p:cNvSpPr>
              <p:nvPr/>
            </p:nvSpPr>
            <p:spPr bwMode="auto">
              <a:xfrm>
                <a:off x="3957" y="23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5" name="Line 21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6" name="Line 22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7" name="Line 23"/>
              <p:cNvSpPr>
                <a:spLocks noChangeShapeType="1"/>
              </p:cNvSpPr>
              <p:nvPr/>
            </p:nvSpPr>
            <p:spPr bwMode="auto">
              <a:xfrm flipH="1">
                <a:off x="4032" y="201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8" name="Oval 24"/>
              <p:cNvSpPr>
                <a:spLocks noChangeArrowheads="1"/>
              </p:cNvSpPr>
              <p:nvPr/>
            </p:nvSpPr>
            <p:spPr bwMode="auto">
              <a:xfrm>
                <a:off x="3225" y="231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9" name="Oval 25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0" name="Line 26"/>
              <p:cNvSpPr>
                <a:spLocks noChangeShapeType="1"/>
              </p:cNvSpPr>
              <p:nvPr/>
            </p:nvSpPr>
            <p:spPr bwMode="auto">
              <a:xfrm flipV="1">
                <a:off x="3264" y="1920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1" name="Line 27"/>
              <p:cNvSpPr>
                <a:spLocks noChangeShapeType="1"/>
              </p:cNvSpPr>
              <p:nvPr/>
            </p:nvSpPr>
            <p:spPr bwMode="auto">
              <a:xfrm flipH="1">
                <a:off x="3648" y="2439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2" name="Line 28"/>
              <p:cNvSpPr>
                <a:spLocks noChangeShapeType="1"/>
              </p:cNvSpPr>
              <p:nvPr/>
            </p:nvSpPr>
            <p:spPr bwMode="auto">
              <a:xfrm flipH="1" flipV="1">
                <a:off x="3312" y="2400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48" name="Oval 29"/>
            <p:cNvSpPr>
              <a:spLocks noChangeArrowheads="1"/>
            </p:cNvSpPr>
            <p:nvPr/>
          </p:nvSpPr>
          <p:spPr bwMode="auto">
            <a:xfrm>
              <a:off x="488157" y="28041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49" name="Oval 30"/>
            <p:cNvSpPr>
              <a:spLocks noChangeArrowheads="1"/>
            </p:cNvSpPr>
            <p:nvPr/>
          </p:nvSpPr>
          <p:spPr bwMode="auto">
            <a:xfrm>
              <a:off x="945357" y="26860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0" name="Oval 31"/>
            <p:cNvSpPr>
              <a:spLocks noChangeArrowheads="1"/>
            </p:cNvSpPr>
            <p:nvPr/>
          </p:nvSpPr>
          <p:spPr bwMode="auto">
            <a:xfrm>
              <a:off x="12501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1" name="Oval 32"/>
            <p:cNvSpPr>
              <a:spLocks noChangeArrowheads="1"/>
            </p:cNvSpPr>
            <p:nvPr/>
          </p:nvSpPr>
          <p:spPr bwMode="auto">
            <a:xfrm>
              <a:off x="1676400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2" name="Line 33"/>
            <p:cNvSpPr>
              <a:spLocks noChangeShapeType="1"/>
            </p:cNvSpPr>
            <p:nvPr/>
          </p:nvSpPr>
          <p:spPr bwMode="auto">
            <a:xfrm flipV="1">
              <a:off x="526257" y="2725420"/>
              <a:ext cx="426244" cy="118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3" name="Line 34"/>
            <p:cNvSpPr>
              <a:spLocks noChangeShapeType="1"/>
            </p:cNvSpPr>
            <p:nvPr/>
          </p:nvSpPr>
          <p:spPr bwMode="auto">
            <a:xfrm>
              <a:off x="983457" y="2725420"/>
              <a:ext cx="26670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4" name="Line 35"/>
            <p:cNvSpPr>
              <a:spLocks noChangeShapeType="1"/>
            </p:cNvSpPr>
            <p:nvPr/>
          </p:nvSpPr>
          <p:spPr bwMode="auto">
            <a:xfrm>
              <a:off x="12882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5" name="Text Box 43"/>
            <p:cNvSpPr txBox="1">
              <a:spLocks noChangeArrowheads="1"/>
            </p:cNvSpPr>
            <p:nvPr/>
          </p:nvSpPr>
          <p:spPr bwMode="auto">
            <a:xfrm>
              <a:off x="1714500" y="2804160"/>
              <a:ext cx="457200" cy="23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latin typeface="Times New Roman" charset="0"/>
                  <a:sym typeface="Symbol" charset="2"/>
                </a:rPr>
                <a:t>...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3856" name="Oval 44"/>
            <p:cNvSpPr>
              <a:spLocks noChangeArrowheads="1"/>
            </p:cNvSpPr>
            <p:nvPr/>
          </p:nvSpPr>
          <p:spPr bwMode="auto">
            <a:xfrm>
              <a:off x="21264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7" name="Oval 45"/>
            <p:cNvSpPr>
              <a:spLocks noChangeArrowheads="1"/>
            </p:cNvSpPr>
            <p:nvPr/>
          </p:nvSpPr>
          <p:spPr bwMode="auto">
            <a:xfrm>
              <a:off x="2552700" y="2922270"/>
              <a:ext cx="76200" cy="787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8" name="Line 46"/>
            <p:cNvSpPr>
              <a:spLocks noChangeShapeType="1"/>
            </p:cNvSpPr>
            <p:nvPr/>
          </p:nvSpPr>
          <p:spPr bwMode="auto">
            <a:xfrm>
              <a:off x="21645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2781300" y="1780540"/>
              <a:ext cx="397669" cy="787400"/>
              <a:chOff x="4416" y="1824"/>
              <a:chExt cx="501" cy="960"/>
            </a:xfrm>
          </p:grpSpPr>
          <p:sp>
            <p:nvSpPr>
              <p:cNvPr id="73874" name="Oval 36"/>
              <p:cNvSpPr>
                <a:spLocks noChangeArrowheads="1"/>
              </p:cNvSpPr>
              <p:nvPr/>
            </p:nvSpPr>
            <p:spPr bwMode="auto">
              <a:xfrm>
                <a:off x="460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5" name="Oval 37"/>
              <p:cNvSpPr>
                <a:spLocks noChangeArrowheads="1"/>
              </p:cNvSpPr>
              <p:nvPr/>
            </p:nvSpPr>
            <p:spPr bwMode="auto">
              <a:xfrm>
                <a:off x="4821" y="253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6" name="Line 38"/>
              <p:cNvSpPr>
                <a:spLocks noChangeShapeType="1"/>
              </p:cNvSpPr>
              <p:nvPr/>
            </p:nvSpPr>
            <p:spPr bwMode="auto">
              <a:xfrm flipH="1">
                <a:off x="4656" y="187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7" name="Line 39"/>
              <p:cNvSpPr>
                <a:spLocks noChangeShapeType="1"/>
              </p:cNvSpPr>
              <p:nvPr/>
            </p:nvSpPr>
            <p:spPr bwMode="auto">
              <a:xfrm>
                <a:off x="4656" y="2208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8" name="Oval 40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9" name="Line 41"/>
              <p:cNvSpPr>
                <a:spLocks noChangeShapeType="1"/>
              </p:cNvSpPr>
              <p:nvPr/>
            </p:nvSpPr>
            <p:spPr bwMode="auto">
              <a:xfrm flipH="1">
                <a:off x="4512" y="258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0" name="Oval 47"/>
              <p:cNvSpPr>
                <a:spLocks noChangeArrowheads="1"/>
              </p:cNvSpPr>
              <p:nvPr/>
            </p:nvSpPr>
            <p:spPr bwMode="auto">
              <a:xfrm>
                <a:off x="4704" y="182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60" name="Oval 56"/>
            <p:cNvSpPr>
              <a:spLocks noChangeArrowheads="1"/>
            </p:cNvSpPr>
            <p:nvPr/>
          </p:nvSpPr>
          <p:spPr bwMode="auto">
            <a:xfrm>
              <a:off x="1866900" y="21742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1" name="Oval 57"/>
            <p:cNvSpPr>
              <a:spLocks noChangeArrowheads="1"/>
            </p:cNvSpPr>
            <p:nvPr/>
          </p:nvSpPr>
          <p:spPr bwMode="auto">
            <a:xfrm>
              <a:off x="1866900" y="142621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2" name="Oval 58"/>
            <p:cNvSpPr>
              <a:spLocks noChangeArrowheads="1"/>
            </p:cNvSpPr>
            <p:nvPr/>
          </p:nvSpPr>
          <p:spPr bwMode="auto">
            <a:xfrm>
              <a:off x="419100" y="197739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3" name="Oval 59"/>
            <p:cNvSpPr>
              <a:spLocks noChangeArrowheads="1"/>
            </p:cNvSpPr>
            <p:nvPr/>
          </p:nvSpPr>
          <p:spPr bwMode="auto">
            <a:xfrm>
              <a:off x="685800" y="188388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4" name="Oval 60"/>
            <p:cNvSpPr>
              <a:spLocks noChangeArrowheads="1"/>
            </p:cNvSpPr>
            <p:nvPr/>
          </p:nvSpPr>
          <p:spPr bwMode="auto">
            <a:xfrm>
              <a:off x="647700" y="215947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5" name="Oval 57"/>
            <p:cNvSpPr>
              <a:spLocks noChangeArrowheads="1"/>
            </p:cNvSpPr>
            <p:nvPr/>
          </p:nvSpPr>
          <p:spPr bwMode="auto">
            <a:xfrm>
              <a:off x="1219200" y="17411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6" name="Oval 56"/>
            <p:cNvSpPr>
              <a:spLocks noChangeArrowheads="1"/>
            </p:cNvSpPr>
            <p:nvPr/>
          </p:nvSpPr>
          <p:spPr bwMode="auto">
            <a:xfrm>
              <a:off x="1257300" y="20167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7" name="Oval 57"/>
            <p:cNvSpPr>
              <a:spLocks noChangeArrowheads="1"/>
            </p:cNvSpPr>
            <p:nvPr/>
          </p:nvSpPr>
          <p:spPr bwMode="auto">
            <a:xfrm>
              <a:off x="2324100" y="148034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8" name="Oval 56"/>
            <p:cNvSpPr>
              <a:spLocks noChangeArrowheads="1"/>
            </p:cNvSpPr>
            <p:nvPr/>
          </p:nvSpPr>
          <p:spPr bwMode="auto">
            <a:xfrm>
              <a:off x="2362200" y="175593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9" name="Oval 56"/>
            <p:cNvSpPr>
              <a:spLocks noChangeArrowheads="1"/>
            </p:cNvSpPr>
            <p:nvPr/>
          </p:nvSpPr>
          <p:spPr bwMode="auto">
            <a:xfrm>
              <a:off x="2095500" y="22923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0" name="Oval 56"/>
            <p:cNvSpPr>
              <a:spLocks noChangeArrowheads="1"/>
            </p:cNvSpPr>
            <p:nvPr/>
          </p:nvSpPr>
          <p:spPr bwMode="auto">
            <a:xfrm>
              <a:off x="1943100" y="248920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1" name="Oval 56"/>
            <p:cNvSpPr>
              <a:spLocks noChangeArrowheads="1"/>
            </p:cNvSpPr>
            <p:nvPr/>
          </p:nvSpPr>
          <p:spPr bwMode="auto">
            <a:xfrm>
              <a:off x="2362200" y="25679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2" name="Text Box 36"/>
            <p:cNvSpPr txBox="1">
              <a:spLocks noChangeArrowheads="1"/>
            </p:cNvSpPr>
            <p:nvPr/>
          </p:nvSpPr>
          <p:spPr bwMode="auto">
            <a:xfrm>
              <a:off x="0" y="2495490"/>
              <a:ext cx="876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  <a:sym typeface="Symbol" charset="2"/>
                </a:rPr>
                <a:t>0</a:t>
              </a:r>
              <a:r>
                <a:rPr lang="en-US" sz="1600" i="1" baseline="30000">
                  <a:latin typeface="Times New Roman" charset="0"/>
                  <a:sym typeface="Symbol" charset="2"/>
                </a:rPr>
                <a:t>n</a:t>
              </a:r>
              <a:endParaRPr lang="en-US" sz="1600" i="1" baseline="-25000">
                <a:latin typeface="Times New Roman" charset="0"/>
              </a:endParaRPr>
            </a:p>
          </p:txBody>
        </p:sp>
        <p:sp>
          <p:nvSpPr>
            <p:cNvPr id="73873" name="TextBox 71"/>
            <p:cNvSpPr txBox="1">
              <a:spLocks noChangeArrowheads="1"/>
            </p:cNvSpPr>
            <p:nvPr/>
          </p:nvSpPr>
          <p:spPr bwMode="auto">
            <a:xfrm>
              <a:off x="533400" y="3272135"/>
              <a:ext cx="20307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  <a:ea typeface="Times New Roman" charset="0"/>
                  <a:cs typeface="Times New Roman" charset="0"/>
                </a:rPr>
                <a:t>Generic PPAD</a:t>
              </a:r>
            </a:p>
          </p:txBody>
        </p:sp>
      </p:grpSp>
      <p:sp>
        <p:nvSpPr>
          <p:cNvPr id="73759" name="TextBox 72"/>
          <p:cNvSpPr txBox="1">
            <a:spLocks noChangeArrowheads="1"/>
          </p:cNvSpPr>
          <p:nvPr/>
        </p:nvSpPr>
        <p:spPr bwMode="auto">
          <a:xfrm>
            <a:off x="7539128" y="1981467"/>
            <a:ext cx="19049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Embed PPAD graph in [0,1]</a:t>
            </a:r>
            <a:r>
              <a:rPr lang="en-US" baseline="300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3760" name="Left Arrow 161"/>
          <p:cNvSpPr>
            <a:spLocks noChangeArrowheads="1"/>
          </p:cNvSpPr>
          <p:nvPr/>
        </p:nvSpPr>
        <p:spPr bwMode="auto">
          <a:xfrm rot="10800000">
            <a:off x="3657600" y="1981467"/>
            <a:ext cx="871759" cy="341186"/>
          </a:xfrm>
          <a:prstGeom prst="leftArrow">
            <a:avLst>
              <a:gd name="adj1" fmla="val 50000"/>
              <a:gd name="adj2" fmla="val 50006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2" name="Picture 141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968750"/>
            <a:ext cx="1701800" cy="673100"/>
          </a:xfrm>
          <a:prstGeom prst="rect">
            <a:avLst/>
          </a:prstGeom>
        </p:spPr>
      </p:pic>
      <p:sp>
        <p:nvSpPr>
          <p:cNvPr id="143" name="Freeform 142"/>
          <p:cNvSpPr/>
          <p:nvPr/>
        </p:nvSpPr>
        <p:spPr bwMode="auto">
          <a:xfrm>
            <a:off x="2540000" y="3945467"/>
            <a:ext cx="2565400" cy="635000"/>
          </a:xfrm>
          <a:custGeom>
            <a:avLst/>
            <a:gdLst>
              <a:gd name="connsiteX0" fmla="*/ 0 w 2565400"/>
              <a:gd name="connsiteY0" fmla="*/ 347133 h 635000"/>
              <a:gd name="connsiteX1" fmla="*/ 647700 w 2565400"/>
              <a:gd name="connsiteY1" fmla="*/ 29633 h 635000"/>
              <a:gd name="connsiteX2" fmla="*/ 1143000 w 2565400"/>
              <a:gd name="connsiteY2" fmla="*/ 524933 h 635000"/>
              <a:gd name="connsiteX3" fmla="*/ 1854200 w 2565400"/>
              <a:gd name="connsiteY3" fmla="*/ 613833 h 635000"/>
              <a:gd name="connsiteX4" fmla="*/ 2565400 w 2565400"/>
              <a:gd name="connsiteY4" fmla="*/ 397933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5400" h="635000">
                <a:moveTo>
                  <a:pt x="0" y="347133"/>
                </a:moveTo>
                <a:cubicBezTo>
                  <a:pt x="228600" y="173566"/>
                  <a:pt x="457200" y="0"/>
                  <a:pt x="647700" y="29633"/>
                </a:cubicBezTo>
                <a:cubicBezTo>
                  <a:pt x="838200" y="59266"/>
                  <a:pt x="941917" y="427566"/>
                  <a:pt x="1143000" y="524933"/>
                </a:cubicBezTo>
                <a:cubicBezTo>
                  <a:pt x="1344083" y="622300"/>
                  <a:pt x="1617133" y="635000"/>
                  <a:pt x="1854200" y="613833"/>
                </a:cubicBezTo>
                <a:cubicBezTo>
                  <a:pt x="2091267" y="592666"/>
                  <a:pt x="2328333" y="495299"/>
                  <a:pt x="2565400" y="39793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pic>
        <p:nvPicPr>
          <p:cNvPr id="144" name="Picture 143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00" y="3943350"/>
            <a:ext cx="2819400" cy="7493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1676400" y="5219700"/>
            <a:ext cx="7213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our goal is to identify a piecewise linear, single dimensional subset of the cube, corresponding to the PPAD graph; we call this subset </a:t>
            </a:r>
            <a:r>
              <a:rPr lang="en-US" sz="2000" b="1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L</a:t>
            </a:r>
            <a:endParaRPr lang="en-US" sz="2000" b="1" i="1" dirty="0">
              <a:solidFill>
                <a:srgbClr val="49B1FF"/>
              </a:solidFill>
              <a:latin typeface="Times New Roman"/>
              <a:cs typeface="Times New Roman"/>
            </a:endParaRPr>
          </a:p>
        </p:txBody>
      </p:sp>
      <p:grpSp>
        <p:nvGrpSpPr>
          <p:cNvPr id="307" name="Group 234"/>
          <p:cNvGrpSpPr>
            <a:grpSpLocks noChangeAspect="1"/>
          </p:cNvGrpSpPr>
          <p:nvPr/>
        </p:nvGrpSpPr>
        <p:grpSpPr>
          <a:xfrm>
            <a:off x="4529359" y="178451"/>
            <a:ext cx="3718466" cy="4227797"/>
            <a:chOff x="948932" y="1928260"/>
            <a:chExt cx="3040138" cy="3456540"/>
          </a:xfrm>
        </p:grpSpPr>
        <p:grpSp>
          <p:nvGrpSpPr>
            <p:cNvPr id="308" name="Group 26"/>
            <p:cNvGrpSpPr/>
            <p:nvPr/>
          </p:nvGrpSpPr>
          <p:grpSpPr>
            <a:xfrm>
              <a:off x="1156970" y="2457450"/>
              <a:ext cx="2641600" cy="2359152"/>
              <a:chOff x="3009900" y="2641600"/>
              <a:chExt cx="2641600" cy="2359152"/>
            </a:xfrm>
          </p:grpSpPr>
          <p:sp>
            <p:nvSpPr>
              <p:cNvPr id="315" name="Cube 314"/>
              <p:cNvSpPr/>
              <p:nvPr/>
            </p:nvSpPr>
            <p:spPr>
              <a:xfrm>
                <a:off x="3009900" y="2641600"/>
                <a:ext cx="2641600" cy="2359152"/>
              </a:xfrm>
              <a:prstGeom prst="cube">
                <a:avLst/>
              </a:prstGeom>
              <a:noFill/>
              <a:ln w="25400">
                <a:solidFill>
                  <a:srgbClr val="9452D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rot="16200000" flipH="1">
                <a:off x="2740025" y="3527425"/>
                <a:ext cx="1758950" cy="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0800000">
                <a:off x="3632200" y="4400550"/>
                <a:ext cx="2019300" cy="1270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V="1">
                <a:off x="3009900" y="4400550"/>
                <a:ext cx="622300" cy="600202"/>
              </a:xfrm>
              <a:prstGeom prst="line">
                <a:avLst/>
              </a:prstGeom>
              <a:ln w="25400">
                <a:solidFill>
                  <a:srgbClr val="9966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9" name="Straight Connector 308"/>
            <p:cNvCxnSpPr/>
            <p:nvPr/>
          </p:nvCxnSpPr>
          <p:spPr>
            <a:xfrm>
              <a:off x="3201670" y="4816602"/>
              <a:ext cx="596900" cy="1588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 flipH="1" flipV="1">
              <a:off x="775969" y="2667000"/>
              <a:ext cx="762001" cy="2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cxnSpLocks noChangeAspect="1"/>
            </p:cNvCxnSpPr>
            <p:nvPr/>
          </p:nvCxnSpPr>
          <p:spPr>
            <a:xfrm rot="5400000" flipH="1" flipV="1">
              <a:off x="1774371" y="3878399"/>
              <a:ext cx="333648" cy="323850"/>
            </a:xfrm>
            <a:prstGeom prst="line">
              <a:avLst/>
            </a:prstGeom>
            <a:ln w="12700"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2" name="Picture 311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1670" y="4660900"/>
              <a:ext cx="787400" cy="723900"/>
            </a:xfrm>
            <a:prstGeom prst="rect">
              <a:avLst/>
            </a:prstGeom>
          </p:spPr>
        </p:pic>
        <p:pic>
          <p:nvPicPr>
            <p:cNvPr id="313" name="Picture 312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6721" y="3327400"/>
              <a:ext cx="812800" cy="723900"/>
            </a:xfrm>
            <a:prstGeom prst="rect">
              <a:avLst/>
            </a:prstGeom>
          </p:spPr>
        </p:pic>
        <p:pic>
          <p:nvPicPr>
            <p:cNvPr id="314" name="Picture 313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8932" y="1928260"/>
              <a:ext cx="812802" cy="7238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9067800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Non-Isolated Nodes map to pairs of segments</a:t>
            </a:r>
          </a:p>
        </p:txBody>
      </p:sp>
      <p:grpSp>
        <p:nvGrpSpPr>
          <p:cNvPr id="2" name="Group 259"/>
          <p:cNvGrpSpPr>
            <a:grpSpLocks/>
          </p:cNvGrpSpPr>
          <p:nvPr/>
        </p:nvGrpSpPr>
        <p:grpSpPr bwMode="auto">
          <a:xfrm>
            <a:off x="0" y="579278"/>
            <a:ext cx="3238500" cy="2806700"/>
            <a:chOff x="0" y="990600"/>
            <a:chExt cx="3238500" cy="2806700"/>
          </a:xfrm>
        </p:grpSpPr>
        <p:sp>
          <p:nvSpPr>
            <p:cNvPr id="90" name="Rounded Rectangle 89"/>
            <p:cNvSpPr/>
            <p:nvPr/>
          </p:nvSpPr>
          <p:spPr bwMode="auto">
            <a:xfrm>
              <a:off x="266700" y="990600"/>
              <a:ext cx="2971800" cy="2362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883444" y="1544320"/>
              <a:ext cx="869156" cy="787400"/>
              <a:chOff x="1689" y="1584"/>
              <a:chExt cx="1095" cy="960"/>
            </a:xfrm>
          </p:grpSpPr>
          <p:sp>
            <p:nvSpPr>
              <p:cNvPr id="73893" name="Oval 5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4" name="Oval 6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5" name="Oval 7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6" name="Oval 8"/>
              <p:cNvSpPr>
                <a:spLocks noChangeArrowheads="1"/>
              </p:cNvSpPr>
              <p:nvPr/>
            </p:nvSpPr>
            <p:spPr bwMode="auto">
              <a:xfrm>
                <a:off x="2421" y="229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7" name="Line 9"/>
              <p:cNvSpPr>
                <a:spLocks noChangeShapeType="1"/>
              </p:cNvSpPr>
              <p:nvPr/>
            </p:nvSpPr>
            <p:spPr bwMode="auto">
              <a:xfrm flipV="1">
                <a:off x="1776" y="1632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8" name="Line 1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9" name="Line 11"/>
              <p:cNvSpPr>
                <a:spLocks noChangeShapeType="1"/>
              </p:cNvSpPr>
              <p:nvPr/>
            </p:nvSpPr>
            <p:spPr bwMode="auto">
              <a:xfrm flipH="1">
                <a:off x="2496" y="19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0" name="Oval 12"/>
              <p:cNvSpPr>
                <a:spLocks noChangeArrowheads="1"/>
              </p:cNvSpPr>
              <p:nvPr/>
            </p:nvSpPr>
            <p:spPr bwMode="auto">
              <a:xfrm>
                <a:off x="1689" y="221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1" name="Oval 1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2" name="Line 14"/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3" name="Line 15"/>
              <p:cNvSpPr>
                <a:spLocks noChangeShapeType="1"/>
              </p:cNvSpPr>
              <p:nvPr/>
            </p:nvSpPr>
            <p:spPr bwMode="auto">
              <a:xfrm flipH="1">
                <a:off x="2112" y="234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4" name="Line 16"/>
              <p:cNvSpPr>
                <a:spLocks noChangeShapeType="1"/>
              </p:cNvSpPr>
              <p:nvPr/>
            </p:nvSpPr>
            <p:spPr bwMode="auto">
              <a:xfrm flipH="1" flipV="1">
                <a:off x="1776" y="2304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019300" y="1268730"/>
              <a:ext cx="869157" cy="787400"/>
              <a:chOff x="3225" y="1680"/>
              <a:chExt cx="1095" cy="960"/>
            </a:xfrm>
          </p:grpSpPr>
          <p:sp>
            <p:nvSpPr>
              <p:cNvPr id="73881" name="Oval 17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2" name="Oval 18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3" name="Oval 19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4" name="Oval 20"/>
              <p:cNvSpPr>
                <a:spLocks noChangeArrowheads="1"/>
              </p:cNvSpPr>
              <p:nvPr/>
            </p:nvSpPr>
            <p:spPr bwMode="auto">
              <a:xfrm>
                <a:off x="3957" y="23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5" name="Line 21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6" name="Line 22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7" name="Line 23"/>
              <p:cNvSpPr>
                <a:spLocks noChangeShapeType="1"/>
              </p:cNvSpPr>
              <p:nvPr/>
            </p:nvSpPr>
            <p:spPr bwMode="auto">
              <a:xfrm flipH="1">
                <a:off x="4032" y="201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8" name="Oval 24"/>
              <p:cNvSpPr>
                <a:spLocks noChangeArrowheads="1"/>
              </p:cNvSpPr>
              <p:nvPr/>
            </p:nvSpPr>
            <p:spPr bwMode="auto">
              <a:xfrm>
                <a:off x="3225" y="231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9" name="Oval 25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0" name="Line 26"/>
              <p:cNvSpPr>
                <a:spLocks noChangeShapeType="1"/>
              </p:cNvSpPr>
              <p:nvPr/>
            </p:nvSpPr>
            <p:spPr bwMode="auto">
              <a:xfrm flipV="1">
                <a:off x="3264" y="1920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1" name="Line 27"/>
              <p:cNvSpPr>
                <a:spLocks noChangeShapeType="1"/>
              </p:cNvSpPr>
              <p:nvPr/>
            </p:nvSpPr>
            <p:spPr bwMode="auto">
              <a:xfrm flipH="1">
                <a:off x="3648" y="2439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2" name="Line 28"/>
              <p:cNvSpPr>
                <a:spLocks noChangeShapeType="1"/>
              </p:cNvSpPr>
              <p:nvPr/>
            </p:nvSpPr>
            <p:spPr bwMode="auto">
              <a:xfrm flipH="1" flipV="1">
                <a:off x="3312" y="2400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48" name="Oval 29"/>
            <p:cNvSpPr>
              <a:spLocks noChangeArrowheads="1"/>
            </p:cNvSpPr>
            <p:nvPr/>
          </p:nvSpPr>
          <p:spPr bwMode="auto">
            <a:xfrm>
              <a:off x="488157" y="28041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49" name="Oval 30"/>
            <p:cNvSpPr>
              <a:spLocks noChangeArrowheads="1"/>
            </p:cNvSpPr>
            <p:nvPr/>
          </p:nvSpPr>
          <p:spPr bwMode="auto">
            <a:xfrm>
              <a:off x="945357" y="26860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0" name="Oval 31"/>
            <p:cNvSpPr>
              <a:spLocks noChangeArrowheads="1"/>
            </p:cNvSpPr>
            <p:nvPr/>
          </p:nvSpPr>
          <p:spPr bwMode="auto">
            <a:xfrm>
              <a:off x="12501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1" name="Oval 32"/>
            <p:cNvSpPr>
              <a:spLocks noChangeArrowheads="1"/>
            </p:cNvSpPr>
            <p:nvPr/>
          </p:nvSpPr>
          <p:spPr bwMode="auto">
            <a:xfrm>
              <a:off x="1676400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2" name="Line 33"/>
            <p:cNvSpPr>
              <a:spLocks noChangeShapeType="1"/>
            </p:cNvSpPr>
            <p:nvPr/>
          </p:nvSpPr>
          <p:spPr bwMode="auto">
            <a:xfrm flipV="1">
              <a:off x="526257" y="2725420"/>
              <a:ext cx="426244" cy="118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3" name="Line 34"/>
            <p:cNvSpPr>
              <a:spLocks noChangeShapeType="1"/>
            </p:cNvSpPr>
            <p:nvPr/>
          </p:nvSpPr>
          <p:spPr bwMode="auto">
            <a:xfrm>
              <a:off x="983457" y="2725420"/>
              <a:ext cx="26670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4" name="Line 35"/>
            <p:cNvSpPr>
              <a:spLocks noChangeShapeType="1"/>
            </p:cNvSpPr>
            <p:nvPr/>
          </p:nvSpPr>
          <p:spPr bwMode="auto">
            <a:xfrm>
              <a:off x="12882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5" name="Text Box 43"/>
            <p:cNvSpPr txBox="1">
              <a:spLocks noChangeArrowheads="1"/>
            </p:cNvSpPr>
            <p:nvPr/>
          </p:nvSpPr>
          <p:spPr bwMode="auto">
            <a:xfrm>
              <a:off x="1714500" y="2804160"/>
              <a:ext cx="457200" cy="23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latin typeface="Times New Roman" charset="0"/>
                  <a:sym typeface="Symbol" charset="2"/>
                </a:rPr>
                <a:t>...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3856" name="Oval 44"/>
            <p:cNvSpPr>
              <a:spLocks noChangeArrowheads="1"/>
            </p:cNvSpPr>
            <p:nvPr/>
          </p:nvSpPr>
          <p:spPr bwMode="auto">
            <a:xfrm>
              <a:off x="21264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7" name="Oval 45"/>
            <p:cNvSpPr>
              <a:spLocks noChangeArrowheads="1"/>
            </p:cNvSpPr>
            <p:nvPr/>
          </p:nvSpPr>
          <p:spPr bwMode="auto">
            <a:xfrm>
              <a:off x="2552700" y="2922270"/>
              <a:ext cx="76200" cy="787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8" name="Line 46"/>
            <p:cNvSpPr>
              <a:spLocks noChangeShapeType="1"/>
            </p:cNvSpPr>
            <p:nvPr/>
          </p:nvSpPr>
          <p:spPr bwMode="auto">
            <a:xfrm>
              <a:off x="21645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2781300" y="1780540"/>
              <a:ext cx="397669" cy="787400"/>
              <a:chOff x="4416" y="1824"/>
              <a:chExt cx="501" cy="960"/>
            </a:xfrm>
          </p:grpSpPr>
          <p:sp>
            <p:nvSpPr>
              <p:cNvPr id="73874" name="Oval 36"/>
              <p:cNvSpPr>
                <a:spLocks noChangeArrowheads="1"/>
              </p:cNvSpPr>
              <p:nvPr/>
            </p:nvSpPr>
            <p:spPr bwMode="auto">
              <a:xfrm>
                <a:off x="460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5" name="Oval 37"/>
              <p:cNvSpPr>
                <a:spLocks noChangeArrowheads="1"/>
              </p:cNvSpPr>
              <p:nvPr/>
            </p:nvSpPr>
            <p:spPr bwMode="auto">
              <a:xfrm>
                <a:off x="4821" y="253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6" name="Line 38"/>
              <p:cNvSpPr>
                <a:spLocks noChangeShapeType="1"/>
              </p:cNvSpPr>
              <p:nvPr/>
            </p:nvSpPr>
            <p:spPr bwMode="auto">
              <a:xfrm flipH="1">
                <a:off x="4656" y="187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7" name="Line 39"/>
              <p:cNvSpPr>
                <a:spLocks noChangeShapeType="1"/>
              </p:cNvSpPr>
              <p:nvPr/>
            </p:nvSpPr>
            <p:spPr bwMode="auto">
              <a:xfrm>
                <a:off x="4656" y="2208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8" name="Oval 40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9" name="Line 41"/>
              <p:cNvSpPr>
                <a:spLocks noChangeShapeType="1"/>
              </p:cNvSpPr>
              <p:nvPr/>
            </p:nvSpPr>
            <p:spPr bwMode="auto">
              <a:xfrm flipH="1">
                <a:off x="4512" y="258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0" name="Oval 47"/>
              <p:cNvSpPr>
                <a:spLocks noChangeArrowheads="1"/>
              </p:cNvSpPr>
              <p:nvPr/>
            </p:nvSpPr>
            <p:spPr bwMode="auto">
              <a:xfrm>
                <a:off x="4704" y="182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60" name="Oval 56"/>
            <p:cNvSpPr>
              <a:spLocks noChangeArrowheads="1"/>
            </p:cNvSpPr>
            <p:nvPr/>
          </p:nvSpPr>
          <p:spPr bwMode="auto">
            <a:xfrm>
              <a:off x="1866900" y="21742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1" name="Oval 57"/>
            <p:cNvSpPr>
              <a:spLocks noChangeArrowheads="1"/>
            </p:cNvSpPr>
            <p:nvPr/>
          </p:nvSpPr>
          <p:spPr bwMode="auto">
            <a:xfrm>
              <a:off x="1866900" y="142621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2" name="Oval 58"/>
            <p:cNvSpPr>
              <a:spLocks noChangeArrowheads="1"/>
            </p:cNvSpPr>
            <p:nvPr/>
          </p:nvSpPr>
          <p:spPr bwMode="auto">
            <a:xfrm>
              <a:off x="419100" y="197739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3" name="Oval 59"/>
            <p:cNvSpPr>
              <a:spLocks noChangeArrowheads="1"/>
            </p:cNvSpPr>
            <p:nvPr/>
          </p:nvSpPr>
          <p:spPr bwMode="auto">
            <a:xfrm>
              <a:off x="685800" y="188388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4" name="Oval 60"/>
            <p:cNvSpPr>
              <a:spLocks noChangeArrowheads="1"/>
            </p:cNvSpPr>
            <p:nvPr/>
          </p:nvSpPr>
          <p:spPr bwMode="auto">
            <a:xfrm>
              <a:off x="647700" y="215947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5" name="Oval 57"/>
            <p:cNvSpPr>
              <a:spLocks noChangeArrowheads="1"/>
            </p:cNvSpPr>
            <p:nvPr/>
          </p:nvSpPr>
          <p:spPr bwMode="auto">
            <a:xfrm>
              <a:off x="1219200" y="17411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6" name="Oval 56"/>
            <p:cNvSpPr>
              <a:spLocks noChangeArrowheads="1"/>
            </p:cNvSpPr>
            <p:nvPr/>
          </p:nvSpPr>
          <p:spPr bwMode="auto">
            <a:xfrm>
              <a:off x="1257300" y="20167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7" name="Oval 57"/>
            <p:cNvSpPr>
              <a:spLocks noChangeArrowheads="1"/>
            </p:cNvSpPr>
            <p:nvPr/>
          </p:nvSpPr>
          <p:spPr bwMode="auto">
            <a:xfrm>
              <a:off x="2324100" y="148034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8" name="Oval 56"/>
            <p:cNvSpPr>
              <a:spLocks noChangeArrowheads="1"/>
            </p:cNvSpPr>
            <p:nvPr/>
          </p:nvSpPr>
          <p:spPr bwMode="auto">
            <a:xfrm>
              <a:off x="2362200" y="175593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9" name="Oval 56"/>
            <p:cNvSpPr>
              <a:spLocks noChangeArrowheads="1"/>
            </p:cNvSpPr>
            <p:nvPr/>
          </p:nvSpPr>
          <p:spPr bwMode="auto">
            <a:xfrm>
              <a:off x="2095500" y="22923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0" name="Oval 56"/>
            <p:cNvSpPr>
              <a:spLocks noChangeArrowheads="1"/>
            </p:cNvSpPr>
            <p:nvPr/>
          </p:nvSpPr>
          <p:spPr bwMode="auto">
            <a:xfrm>
              <a:off x="1943100" y="248920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1" name="Oval 56"/>
            <p:cNvSpPr>
              <a:spLocks noChangeArrowheads="1"/>
            </p:cNvSpPr>
            <p:nvPr/>
          </p:nvSpPr>
          <p:spPr bwMode="auto">
            <a:xfrm>
              <a:off x="2362200" y="25679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2" name="Text Box 36"/>
            <p:cNvSpPr txBox="1">
              <a:spLocks noChangeArrowheads="1"/>
            </p:cNvSpPr>
            <p:nvPr/>
          </p:nvSpPr>
          <p:spPr bwMode="auto">
            <a:xfrm>
              <a:off x="0" y="2495490"/>
              <a:ext cx="876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  <a:sym typeface="Symbol" charset="2"/>
                </a:rPr>
                <a:t>0</a:t>
              </a:r>
              <a:r>
                <a:rPr lang="en-US" sz="1600" i="1" baseline="30000">
                  <a:latin typeface="Times New Roman" charset="0"/>
                  <a:sym typeface="Symbol" charset="2"/>
                </a:rPr>
                <a:t>n</a:t>
              </a:r>
              <a:endParaRPr lang="en-US" sz="1600" i="1" baseline="-25000">
                <a:latin typeface="Times New Roman" charset="0"/>
              </a:endParaRPr>
            </a:p>
          </p:txBody>
        </p:sp>
        <p:sp>
          <p:nvSpPr>
            <p:cNvPr id="73873" name="TextBox 71"/>
            <p:cNvSpPr txBox="1">
              <a:spLocks noChangeArrowheads="1"/>
            </p:cNvSpPr>
            <p:nvPr/>
          </p:nvSpPr>
          <p:spPr bwMode="auto">
            <a:xfrm>
              <a:off x="685800" y="3335635"/>
              <a:ext cx="20307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Generic PPAD</a:t>
              </a:r>
            </a:p>
          </p:txBody>
        </p:sp>
      </p:grpSp>
      <p:sp>
        <p:nvSpPr>
          <p:cNvPr id="73760" name="Left Arrow 161"/>
          <p:cNvSpPr>
            <a:spLocks noChangeArrowheads="1"/>
          </p:cNvSpPr>
          <p:nvPr/>
        </p:nvSpPr>
        <p:spPr bwMode="auto">
          <a:xfrm rot="10800000">
            <a:off x="3657600" y="1595545"/>
            <a:ext cx="871759" cy="341186"/>
          </a:xfrm>
          <a:prstGeom prst="leftArrow">
            <a:avLst>
              <a:gd name="adj1" fmla="val 50000"/>
              <a:gd name="adj2" fmla="val 50006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35000" y="3781280"/>
            <a:ext cx="24211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Times New Roman"/>
                <a:cs typeface="Times New Roman"/>
              </a:rPr>
              <a:t>Non-Isolated Node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2540000" y="3564467"/>
            <a:ext cx="2565400" cy="635000"/>
          </a:xfrm>
          <a:custGeom>
            <a:avLst/>
            <a:gdLst>
              <a:gd name="connsiteX0" fmla="*/ 0 w 2565400"/>
              <a:gd name="connsiteY0" fmla="*/ 347133 h 635000"/>
              <a:gd name="connsiteX1" fmla="*/ 647700 w 2565400"/>
              <a:gd name="connsiteY1" fmla="*/ 29633 h 635000"/>
              <a:gd name="connsiteX2" fmla="*/ 1143000 w 2565400"/>
              <a:gd name="connsiteY2" fmla="*/ 524933 h 635000"/>
              <a:gd name="connsiteX3" fmla="*/ 1854200 w 2565400"/>
              <a:gd name="connsiteY3" fmla="*/ 613833 h 635000"/>
              <a:gd name="connsiteX4" fmla="*/ 2565400 w 2565400"/>
              <a:gd name="connsiteY4" fmla="*/ 397933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5400" h="635000">
                <a:moveTo>
                  <a:pt x="0" y="347133"/>
                </a:moveTo>
                <a:cubicBezTo>
                  <a:pt x="228600" y="173566"/>
                  <a:pt x="457200" y="0"/>
                  <a:pt x="647700" y="29633"/>
                </a:cubicBezTo>
                <a:cubicBezTo>
                  <a:pt x="838200" y="59266"/>
                  <a:pt x="941917" y="427566"/>
                  <a:pt x="1143000" y="524933"/>
                </a:cubicBezTo>
                <a:cubicBezTo>
                  <a:pt x="1344083" y="622300"/>
                  <a:pt x="1617133" y="635000"/>
                  <a:pt x="1854200" y="613833"/>
                </a:cubicBezTo>
                <a:cubicBezTo>
                  <a:pt x="2091267" y="592666"/>
                  <a:pt x="2328333" y="495299"/>
                  <a:pt x="2565400" y="39793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83570" y="3714234"/>
            <a:ext cx="2163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Times New Roman"/>
                <a:cs typeface="Times New Roman"/>
              </a:rPr>
              <a:t>pair of segments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pic>
        <p:nvPicPr>
          <p:cNvPr id="75" name="Picture 7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4559300"/>
            <a:ext cx="2882900" cy="838200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900" y="4334933"/>
            <a:ext cx="3492500" cy="774700"/>
          </a:xfrm>
          <a:prstGeom prst="rect">
            <a:avLst/>
          </a:prstGeom>
        </p:spPr>
      </p:pic>
      <p:pic>
        <p:nvPicPr>
          <p:cNvPr id="78" name="Picture 77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121" y="4298950"/>
            <a:ext cx="3492500" cy="7747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0" y="5397500"/>
            <a:ext cx="4051300" cy="7747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2521" y="6083300"/>
            <a:ext cx="4165600" cy="774700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5696333" y="4984115"/>
            <a:ext cx="2109470" cy="102870"/>
            <a:chOff x="2306320" y="5900420"/>
            <a:chExt cx="2109470" cy="10287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2362200" y="5951220"/>
              <a:ext cx="1973682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2306320" y="5900420"/>
              <a:ext cx="102870" cy="1028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4312920" y="5900420"/>
              <a:ext cx="102870" cy="1028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88" name="Group 87"/>
          <p:cNvGrpSpPr/>
          <p:nvPr/>
        </p:nvGrpSpPr>
        <p:grpSpPr>
          <a:xfrm>
            <a:off x="5696333" y="6031865"/>
            <a:ext cx="2109470" cy="102870"/>
            <a:chOff x="2306320" y="5900420"/>
            <a:chExt cx="2109470" cy="102870"/>
          </a:xfrm>
        </p:grpSpPr>
        <p:cxnSp>
          <p:nvCxnSpPr>
            <p:cNvPr id="89" name="Straight Arrow Connector 88"/>
            <p:cNvCxnSpPr/>
            <p:nvPr/>
          </p:nvCxnSpPr>
          <p:spPr bwMode="auto">
            <a:xfrm>
              <a:off x="2362200" y="5951220"/>
              <a:ext cx="1973682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306320" y="5900420"/>
              <a:ext cx="102870" cy="1028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4312920" y="5900420"/>
              <a:ext cx="102870" cy="1028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sp>
        <p:nvSpPr>
          <p:cNvPr id="93" name="TextBox 92"/>
          <p:cNvSpPr txBox="1"/>
          <p:nvPr/>
        </p:nvSpPr>
        <p:spPr>
          <a:xfrm>
            <a:off x="7766050" y="4984115"/>
            <a:ext cx="153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main segment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93256" y="5637768"/>
            <a:ext cx="191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auxiliary segment</a:t>
            </a:r>
            <a:endParaRPr lang="en-US" i="1" dirty="0">
              <a:latin typeface="Times New Roman"/>
              <a:cs typeface="Times New Roman"/>
            </a:endParaRPr>
          </a:p>
        </p:txBody>
      </p:sp>
      <p:grpSp>
        <p:nvGrpSpPr>
          <p:cNvPr id="109" name="Group 234"/>
          <p:cNvGrpSpPr>
            <a:grpSpLocks noChangeAspect="1"/>
          </p:cNvGrpSpPr>
          <p:nvPr/>
        </p:nvGrpSpPr>
        <p:grpSpPr>
          <a:xfrm>
            <a:off x="4724400" y="192374"/>
            <a:ext cx="3718466" cy="4227797"/>
            <a:chOff x="948932" y="1928260"/>
            <a:chExt cx="3040138" cy="3456540"/>
          </a:xfrm>
        </p:grpSpPr>
        <p:grpSp>
          <p:nvGrpSpPr>
            <p:cNvPr id="110" name="Group 26"/>
            <p:cNvGrpSpPr/>
            <p:nvPr/>
          </p:nvGrpSpPr>
          <p:grpSpPr>
            <a:xfrm>
              <a:off x="1156970" y="2457450"/>
              <a:ext cx="2641600" cy="2359152"/>
              <a:chOff x="3009900" y="2641600"/>
              <a:chExt cx="2641600" cy="2359152"/>
            </a:xfrm>
          </p:grpSpPr>
          <p:sp>
            <p:nvSpPr>
              <p:cNvPr id="117" name="Cube 116"/>
              <p:cNvSpPr/>
              <p:nvPr/>
            </p:nvSpPr>
            <p:spPr>
              <a:xfrm>
                <a:off x="3009900" y="2641600"/>
                <a:ext cx="2641600" cy="2359152"/>
              </a:xfrm>
              <a:prstGeom prst="cube">
                <a:avLst/>
              </a:prstGeom>
              <a:noFill/>
              <a:ln w="25400">
                <a:solidFill>
                  <a:srgbClr val="9452D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rot="16200000" flipH="1">
                <a:off x="2740025" y="3527425"/>
                <a:ext cx="1758950" cy="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10800000">
                <a:off x="3632200" y="4400550"/>
                <a:ext cx="2019300" cy="1270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3009900" y="4400550"/>
                <a:ext cx="622300" cy="600202"/>
              </a:xfrm>
              <a:prstGeom prst="line">
                <a:avLst/>
              </a:prstGeom>
              <a:ln w="25400">
                <a:solidFill>
                  <a:srgbClr val="9966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10"/>
            <p:cNvCxnSpPr/>
            <p:nvPr/>
          </p:nvCxnSpPr>
          <p:spPr>
            <a:xfrm>
              <a:off x="3201670" y="4816602"/>
              <a:ext cx="596900" cy="1588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775969" y="2667000"/>
              <a:ext cx="762001" cy="2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cxnSpLocks noChangeAspect="1"/>
            </p:cNvCxnSpPr>
            <p:nvPr/>
          </p:nvCxnSpPr>
          <p:spPr>
            <a:xfrm rot="5400000" flipH="1" flipV="1">
              <a:off x="1774371" y="3878399"/>
              <a:ext cx="333648" cy="323850"/>
            </a:xfrm>
            <a:prstGeom prst="line">
              <a:avLst/>
            </a:prstGeom>
            <a:ln w="12700"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 descr="latex-image-1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1670" y="4660900"/>
              <a:ext cx="787400" cy="723900"/>
            </a:xfrm>
            <a:prstGeom prst="rect">
              <a:avLst/>
            </a:prstGeom>
          </p:spPr>
        </p:pic>
        <p:pic>
          <p:nvPicPr>
            <p:cNvPr id="115" name="Picture 114" descr="latex-image-1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96721" y="3327400"/>
              <a:ext cx="812800" cy="723900"/>
            </a:xfrm>
            <a:prstGeom prst="rect">
              <a:avLst/>
            </a:prstGeom>
          </p:spPr>
        </p:pic>
        <p:pic>
          <p:nvPicPr>
            <p:cNvPr id="116" name="Picture 115" descr="latex-image-1.pdf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8932" y="1928260"/>
              <a:ext cx="812802" cy="723899"/>
            </a:xfrm>
            <a:prstGeom prst="rect">
              <a:avLst/>
            </a:prstGeom>
          </p:spPr>
        </p:pic>
      </p:grpSp>
      <p:grpSp>
        <p:nvGrpSpPr>
          <p:cNvPr id="128" name="Group 127"/>
          <p:cNvGrpSpPr/>
          <p:nvPr/>
        </p:nvGrpSpPr>
        <p:grpSpPr>
          <a:xfrm>
            <a:off x="4648200" y="3225800"/>
            <a:ext cx="2133600" cy="711200"/>
            <a:chOff x="4648200" y="3225800"/>
            <a:chExt cx="2133600" cy="711200"/>
          </a:xfrm>
        </p:grpSpPr>
        <p:cxnSp>
          <p:nvCxnSpPr>
            <p:cNvPr id="121" name="Straight Connector 120"/>
            <p:cNvCxnSpPr/>
            <p:nvPr/>
          </p:nvCxnSpPr>
          <p:spPr bwMode="auto">
            <a:xfrm>
              <a:off x="6132940" y="3645821"/>
              <a:ext cx="196873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pic>
          <p:nvPicPr>
            <p:cNvPr id="124" name="Picture 123" descr="latex-image-1.pdf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48200" y="3263900"/>
              <a:ext cx="1701800" cy="635000"/>
            </a:xfrm>
            <a:prstGeom prst="rect">
              <a:avLst/>
            </a:prstGeom>
          </p:spPr>
        </p:pic>
        <p:pic>
          <p:nvPicPr>
            <p:cNvPr id="125" name="Picture 124" descr="latex-image-1.pdf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80000" y="3225800"/>
              <a:ext cx="1701800" cy="711200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4051300" y="685800"/>
            <a:ext cx="1955800" cy="952500"/>
            <a:chOff x="4051300" y="685800"/>
            <a:chExt cx="1955800" cy="952500"/>
          </a:xfrm>
        </p:grpSpPr>
        <p:cxnSp>
          <p:nvCxnSpPr>
            <p:cNvPr id="122" name="Straight Connector 121"/>
            <p:cNvCxnSpPr/>
            <p:nvPr/>
          </p:nvCxnSpPr>
          <p:spPr bwMode="auto">
            <a:xfrm flipV="1">
              <a:off x="5437638" y="1097884"/>
              <a:ext cx="133350" cy="132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pic>
          <p:nvPicPr>
            <p:cNvPr id="126" name="Picture 125" descr="latex-image-1.pdf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1300" y="1003300"/>
              <a:ext cx="1701800" cy="635000"/>
            </a:xfrm>
            <a:prstGeom prst="rect">
              <a:avLst/>
            </a:prstGeom>
          </p:spPr>
        </p:pic>
        <p:pic>
          <p:nvPicPr>
            <p:cNvPr id="127" name="Picture 126" descr="latex-image-1.pdf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05300" y="685800"/>
              <a:ext cx="1701800" cy="7112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animBg="1"/>
      <p:bldP spid="74" grpId="0"/>
      <p:bldP spid="93" grpId="0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9"/>
          <p:cNvGrpSpPr>
            <a:grpSpLocks/>
          </p:cNvGrpSpPr>
          <p:nvPr/>
        </p:nvGrpSpPr>
        <p:grpSpPr bwMode="auto">
          <a:xfrm>
            <a:off x="0" y="579278"/>
            <a:ext cx="3238500" cy="2806700"/>
            <a:chOff x="0" y="990600"/>
            <a:chExt cx="3238500" cy="2806700"/>
          </a:xfrm>
        </p:grpSpPr>
        <p:sp>
          <p:nvSpPr>
            <p:cNvPr id="90" name="Rounded Rectangle 89"/>
            <p:cNvSpPr/>
            <p:nvPr/>
          </p:nvSpPr>
          <p:spPr bwMode="auto">
            <a:xfrm>
              <a:off x="266700" y="990600"/>
              <a:ext cx="2971800" cy="2362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883444" y="1544320"/>
              <a:ext cx="869156" cy="787400"/>
              <a:chOff x="1689" y="1584"/>
              <a:chExt cx="1095" cy="960"/>
            </a:xfrm>
          </p:grpSpPr>
          <p:sp>
            <p:nvSpPr>
              <p:cNvPr id="73893" name="Oval 5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4" name="Oval 6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5" name="Oval 7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6" name="Oval 8"/>
              <p:cNvSpPr>
                <a:spLocks noChangeArrowheads="1"/>
              </p:cNvSpPr>
              <p:nvPr/>
            </p:nvSpPr>
            <p:spPr bwMode="auto">
              <a:xfrm>
                <a:off x="2421" y="229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7" name="Line 9"/>
              <p:cNvSpPr>
                <a:spLocks noChangeShapeType="1"/>
              </p:cNvSpPr>
              <p:nvPr/>
            </p:nvSpPr>
            <p:spPr bwMode="auto">
              <a:xfrm flipV="1">
                <a:off x="1776" y="1632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8" name="Line 1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9" name="Line 11"/>
              <p:cNvSpPr>
                <a:spLocks noChangeShapeType="1"/>
              </p:cNvSpPr>
              <p:nvPr/>
            </p:nvSpPr>
            <p:spPr bwMode="auto">
              <a:xfrm flipH="1">
                <a:off x="2496" y="19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0" name="Oval 12"/>
              <p:cNvSpPr>
                <a:spLocks noChangeArrowheads="1"/>
              </p:cNvSpPr>
              <p:nvPr/>
            </p:nvSpPr>
            <p:spPr bwMode="auto">
              <a:xfrm>
                <a:off x="1689" y="221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1" name="Oval 1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2" name="Line 14"/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3" name="Line 15"/>
              <p:cNvSpPr>
                <a:spLocks noChangeShapeType="1"/>
              </p:cNvSpPr>
              <p:nvPr/>
            </p:nvSpPr>
            <p:spPr bwMode="auto">
              <a:xfrm flipH="1">
                <a:off x="2112" y="234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4" name="Line 16"/>
              <p:cNvSpPr>
                <a:spLocks noChangeShapeType="1"/>
              </p:cNvSpPr>
              <p:nvPr/>
            </p:nvSpPr>
            <p:spPr bwMode="auto">
              <a:xfrm flipH="1" flipV="1">
                <a:off x="1776" y="2304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019300" y="1268730"/>
              <a:ext cx="869157" cy="787400"/>
              <a:chOff x="3225" y="1680"/>
              <a:chExt cx="1095" cy="960"/>
            </a:xfrm>
          </p:grpSpPr>
          <p:sp>
            <p:nvSpPr>
              <p:cNvPr id="73881" name="Oval 17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2" name="Oval 18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3" name="Oval 19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4" name="Oval 20"/>
              <p:cNvSpPr>
                <a:spLocks noChangeArrowheads="1"/>
              </p:cNvSpPr>
              <p:nvPr/>
            </p:nvSpPr>
            <p:spPr bwMode="auto">
              <a:xfrm>
                <a:off x="3957" y="23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5" name="Line 21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6" name="Line 22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7" name="Line 23"/>
              <p:cNvSpPr>
                <a:spLocks noChangeShapeType="1"/>
              </p:cNvSpPr>
              <p:nvPr/>
            </p:nvSpPr>
            <p:spPr bwMode="auto">
              <a:xfrm flipH="1">
                <a:off x="4032" y="201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8" name="Oval 24"/>
              <p:cNvSpPr>
                <a:spLocks noChangeArrowheads="1"/>
              </p:cNvSpPr>
              <p:nvPr/>
            </p:nvSpPr>
            <p:spPr bwMode="auto">
              <a:xfrm>
                <a:off x="3225" y="231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9" name="Oval 25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0" name="Line 26"/>
              <p:cNvSpPr>
                <a:spLocks noChangeShapeType="1"/>
              </p:cNvSpPr>
              <p:nvPr/>
            </p:nvSpPr>
            <p:spPr bwMode="auto">
              <a:xfrm flipV="1">
                <a:off x="3264" y="1920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1" name="Line 27"/>
              <p:cNvSpPr>
                <a:spLocks noChangeShapeType="1"/>
              </p:cNvSpPr>
              <p:nvPr/>
            </p:nvSpPr>
            <p:spPr bwMode="auto">
              <a:xfrm flipH="1">
                <a:off x="3648" y="2439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2" name="Line 28"/>
              <p:cNvSpPr>
                <a:spLocks noChangeShapeType="1"/>
              </p:cNvSpPr>
              <p:nvPr/>
            </p:nvSpPr>
            <p:spPr bwMode="auto">
              <a:xfrm flipH="1" flipV="1">
                <a:off x="3312" y="2400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48" name="Oval 29"/>
            <p:cNvSpPr>
              <a:spLocks noChangeArrowheads="1"/>
            </p:cNvSpPr>
            <p:nvPr/>
          </p:nvSpPr>
          <p:spPr bwMode="auto">
            <a:xfrm>
              <a:off x="488157" y="28041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49" name="Oval 30"/>
            <p:cNvSpPr>
              <a:spLocks noChangeArrowheads="1"/>
            </p:cNvSpPr>
            <p:nvPr/>
          </p:nvSpPr>
          <p:spPr bwMode="auto">
            <a:xfrm>
              <a:off x="945357" y="26860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0" name="Oval 31"/>
            <p:cNvSpPr>
              <a:spLocks noChangeArrowheads="1"/>
            </p:cNvSpPr>
            <p:nvPr/>
          </p:nvSpPr>
          <p:spPr bwMode="auto">
            <a:xfrm>
              <a:off x="12501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1" name="Oval 32"/>
            <p:cNvSpPr>
              <a:spLocks noChangeArrowheads="1"/>
            </p:cNvSpPr>
            <p:nvPr/>
          </p:nvSpPr>
          <p:spPr bwMode="auto">
            <a:xfrm>
              <a:off x="1676400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2" name="Line 33"/>
            <p:cNvSpPr>
              <a:spLocks noChangeShapeType="1"/>
            </p:cNvSpPr>
            <p:nvPr/>
          </p:nvSpPr>
          <p:spPr bwMode="auto">
            <a:xfrm flipV="1">
              <a:off x="526257" y="2725420"/>
              <a:ext cx="426244" cy="118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3" name="Line 34"/>
            <p:cNvSpPr>
              <a:spLocks noChangeShapeType="1"/>
            </p:cNvSpPr>
            <p:nvPr/>
          </p:nvSpPr>
          <p:spPr bwMode="auto">
            <a:xfrm>
              <a:off x="983457" y="2725420"/>
              <a:ext cx="26670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4" name="Line 35"/>
            <p:cNvSpPr>
              <a:spLocks noChangeShapeType="1"/>
            </p:cNvSpPr>
            <p:nvPr/>
          </p:nvSpPr>
          <p:spPr bwMode="auto">
            <a:xfrm>
              <a:off x="12882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5" name="Text Box 43"/>
            <p:cNvSpPr txBox="1">
              <a:spLocks noChangeArrowheads="1"/>
            </p:cNvSpPr>
            <p:nvPr/>
          </p:nvSpPr>
          <p:spPr bwMode="auto">
            <a:xfrm>
              <a:off x="1714500" y="2804160"/>
              <a:ext cx="457200" cy="23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latin typeface="Times New Roman" charset="0"/>
                  <a:sym typeface="Symbol" charset="2"/>
                </a:rPr>
                <a:t>...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3856" name="Oval 44"/>
            <p:cNvSpPr>
              <a:spLocks noChangeArrowheads="1"/>
            </p:cNvSpPr>
            <p:nvPr/>
          </p:nvSpPr>
          <p:spPr bwMode="auto">
            <a:xfrm>
              <a:off x="21264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7" name="Oval 45"/>
            <p:cNvSpPr>
              <a:spLocks noChangeArrowheads="1"/>
            </p:cNvSpPr>
            <p:nvPr/>
          </p:nvSpPr>
          <p:spPr bwMode="auto">
            <a:xfrm>
              <a:off x="2552700" y="2922270"/>
              <a:ext cx="76200" cy="787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8" name="Line 46"/>
            <p:cNvSpPr>
              <a:spLocks noChangeShapeType="1"/>
            </p:cNvSpPr>
            <p:nvPr/>
          </p:nvSpPr>
          <p:spPr bwMode="auto">
            <a:xfrm>
              <a:off x="21645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2781300" y="1780540"/>
              <a:ext cx="397669" cy="787400"/>
              <a:chOff x="4416" y="1824"/>
              <a:chExt cx="501" cy="960"/>
            </a:xfrm>
          </p:grpSpPr>
          <p:sp>
            <p:nvSpPr>
              <p:cNvPr id="73874" name="Oval 36"/>
              <p:cNvSpPr>
                <a:spLocks noChangeArrowheads="1"/>
              </p:cNvSpPr>
              <p:nvPr/>
            </p:nvSpPr>
            <p:spPr bwMode="auto">
              <a:xfrm>
                <a:off x="460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5" name="Oval 37"/>
              <p:cNvSpPr>
                <a:spLocks noChangeArrowheads="1"/>
              </p:cNvSpPr>
              <p:nvPr/>
            </p:nvSpPr>
            <p:spPr bwMode="auto">
              <a:xfrm>
                <a:off x="4821" y="253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6" name="Line 38"/>
              <p:cNvSpPr>
                <a:spLocks noChangeShapeType="1"/>
              </p:cNvSpPr>
              <p:nvPr/>
            </p:nvSpPr>
            <p:spPr bwMode="auto">
              <a:xfrm flipH="1">
                <a:off x="4656" y="187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7" name="Line 39"/>
              <p:cNvSpPr>
                <a:spLocks noChangeShapeType="1"/>
              </p:cNvSpPr>
              <p:nvPr/>
            </p:nvSpPr>
            <p:spPr bwMode="auto">
              <a:xfrm>
                <a:off x="4656" y="2208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8" name="Oval 40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9" name="Line 41"/>
              <p:cNvSpPr>
                <a:spLocks noChangeShapeType="1"/>
              </p:cNvSpPr>
              <p:nvPr/>
            </p:nvSpPr>
            <p:spPr bwMode="auto">
              <a:xfrm flipH="1">
                <a:off x="4512" y="258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0" name="Oval 47"/>
              <p:cNvSpPr>
                <a:spLocks noChangeArrowheads="1"/>
              </p:cNvSpPr>
              <p:nvPr/>
            </p:nvSpPr>
            <p:spPr bwMode="auto">
              <a:xfrm>
                <a:off x="4704" y="182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60" name="Oval 56"/>
            <p:cNvSpPr>
              <a:spLocks noChangeArrowheads="1"/>
            </p:cNvSpPr>
            <p:nvPr/>
          </p:nvSpPr>
          <p:spPr bwMode="auto">
            <a:xfrm>
              <a:off x="1866900" y="21742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1" name="Oval 57"/>
            <p:cNvSpPr>
              <a:spLocks noChangeArrowheads="1"/>
            </p:cNvSpPr>
            <p:nvPr/>
          </p:nvSpPr>
          <p:spPr bwMode="auto">
            <a:xfrm>
              <a:off x="1866900" y="142621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2" name="Oval 58"/>
            <p:cNvSpPr>
              <a:spLocks noChangeArrowheads="1"/>
            </p:cNvSpPr>
            <p:nvPr/>
          </p:nvSpPr>
          <p:spPr bwMode="auto">
            <a:xfrm>
              <a:off x="419100" y="197739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3" name="Oval 59"/>
            <p:cNvSpPr>
              <a:spLocks noChangeArrowheads="1"/>
            </p:cNvSpPr>
            <p:nvPr/>
          </p:nvSpPr>
          <p:spPr bwMode="auto">
            <a:xfrm>
              <a:off x="685800" y="188388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4" name="Oval 60"/>
            <p:cNvSpPr>
              <a:spLocks noChangeArrowheads="1"/>
            </p:cNvSpPr>
            <p:nvPr/>
          </p:nvSpPr>
          <p:spPr bwMode="auto">
            <a:xfrm>
              <a:off x="647700" y="215947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5" name="Oval 57"/>
            <p:cNvSpPr>
              <a:spLocks noChangeArrowheads="1"/>
            </p:cNvSpPr>
            <p:nvPr/>
          </p:nvSpPr>
          <p:spPr bwMode="auto">
            <a:xfrm>
              <a:off x="1219200" y="17411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6" name="Oval 56"/>
            <p:cNvSpPr>
              <a:spLocks noChangeArrowheads="1"/>
            </p:cNvSpPr>
            <p:nvPr/>
          </p:nvSpPr>
          <p:spPr bwMode="auto">
            <a:xfrm>
              <a:off x="1257300" y="20167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7" name="Oval 57"/>
            <p:cNvSpPr>
              <a:spLocks noChangeArrowheads="1"/>
            </p:cNvSpPr>
            <p:nvPr/>
          </p:nvSpPr>
          <p:spPr bwMode="auto">
            <a:xfrm>
              <a:off x="2324100" y="148034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8" name="Oval 56"/>
            <p:cNvSpPr>
              <a:spLocks noChangeArrowheads="1"/>
            </p:cNvSpPr>
            <p:nvPr/>
          </p:nvSpPr>
          <p:spPr bwMode="auto">
            <a:xfrm>
              <a:off x="2362200" y="175593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9" name="Oval 56"/>
            <p:cNvSpPr>
              <a:spLocks noChangeArrowheads="1"/>
            </p:cNvSpPr>
            <p:nvPr/>
          </p:nvSpPr>
          <p:spPr bwMode="auto">
            <a:xfrm>
              <a:off x="2095500" y="22923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0" name="Oval 56"/>
            <p:cNvSpPr>
              <a:spLocks noChangeArrowheads="1"/>
            </p:cNvSpPr>
            <p:nvPr/>
          </p:nvSpPr>
          <p:spPr bwMode="auto">
            <a:xfrm>
              <a:off x="1943100" y="248920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1" name="Oval 56"/>
            <p:cNvSpPr>
              <a:spLocks noChangeArrowheads="1"/>
            </p:cNvSpPr>
            <p:nvPr/>
          </p:nvSpPr>
          <p:spPr bwMode="auto">
            <a:xfrm>
              <a:off x="2362200" y="25679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2" name="Text Box 36"/>
            <p:cNvSpPr txBox="1">
              <a:spLocks noChangeArrowheads="1"/>
            </p:cNvSpPr>
            <p:nvPr/>
          </p:nvSpPr>
          <p:spPr bwMode="auto">
            <a:xfrm>
              <a:off x="0" y="2495490"/>
              <a:ext cx="876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  <a:sym typeface="Symbol" charset="2"/>
                </a:rPr>
                <a:t>0</a:t>
              </a:r>
              <a:r>
                <a:rPr lang="en-US" sz="1600" i="1" baseline="30000">
                  <a:latin typeface="Times New Roman" charset="0"/>
                  <a:sym typeface="Symbol" charset="2"/>
                </a:rPr>
                <a:t>n</a:t>
              </a:r>
              <a:endParaRPr lang="en-US" sz="1600" i="1" baseline="-25000">
                <a:latin typeface="Times New Roman" charset="0"/>
              </a:endParaRPr>
            </a:p>
          </p:txBody>
        </p:sp>
        <p:sp>
          <p:nvSpPr>
            <p:cNvPr id="73873" name="TextBox 71"/>
            <p:cNvSpPr txBox="1">
              <a:spLocks noChangeArrowheads="1"/>
            </p:cNvSpPr>
            <p:nvPr/>
          </p:nvSpPr>
          <p:spPr bwMode="auto">
            <a:xfrm>
              <a:off x="685800" y="3335635"/>
              <a:ext cx="20307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Generic PPAD</a:t>
              </a:r>
            </a:p>
          </p:txBody>
        </p:sp>
      </p:grpSp>
      <p:sp>
        <p:nvSpPr>
          <p:cNvPr id="73" name="Freeform 72"/>
          <p:cNvSpPr/>
          <p:nvPr/>
        </p:nvSpPr>
        <p:spPr bwMode="auto">
          <a:xfrm>
            <a:off x="2540000" y="3564467"/>
            <a:ext cx="2565400" cy="635000"/>
          </a:xfrm>
          <a:custGeom>
            <a:avLst/>
            <a:gdLst>
              <a:gd name="connsiteX0" fmla="*/ 0 w 2565400"/>
              <a:gd name="connsiteY0" fmla="*/ 347133 h 635000"/>
              <a:gd name="connsiteX1" fmla="*/ 647700 w 2565400"/>
              <a:gd name="connsiteY1" fmla="*/ 29633 h 635000"/>
              <a:gd name="connsiteX2" fmla="*/ 1143000 w 2565400"/>
              <a:gd name="connsiteY2" fmla="*/ 524933 h 635000"/>
              <a:gd name="connsiteX3" fmla="*/ 1854200 w 2565400"/>
              <a:gd name="connsiteY3" fmla="*/ 613833 h 635000"/>
              <a:gd name="connsiteX4" fmla="*/ 2565400 w 2565400"/>
              <a:gd name="connsiteY4" fmla="*/ 397933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5400" h="635000">
                <a:moveTo>
                  <a:pt x="0" y="347133"/>
                </a:moveTo>
                <a:cubicBezTo>
                  <a:pt x="228600" y="173566"/>
                  <a:pt x="457200" y="0"/>
                  <a:pt x="647700" y="29633"/>
                </a:cubicBezTo>
                <a:cubicBezTo>
                  <a:pt x="838200" y="59266"/>
                  <a:pt x="941917" y="427566"/>
                  <a:pt x="1143000" y="524933"/>
                </a:cubicBezTo>
                <a:cubicBezTo>
                  <a:pt x="1344083" y="622300"/>
                  <a:pt x="1617133" y="635000"/>
                  <a:pt x="1854200" y="613833"/>
                </a:cubicBezTo>
                <a:cubicBezTo>
                  <a:pt x="2091267" y="592666"/>
                  <a:pt x="2328333" y="495299"/>
                  <a:pt x="2565400" y="39793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83570" y="3714234"/>
            <a:ext cx="2163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Times New Roman"/>
                <a:cs typeface="Times New Roman"/>
              </a:rPr>
              <a:t>pair of segments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grpSp>
        <p:nvGrpSpPr>
          <p:cNvPr id="95" name="Group 234"/>
          <p:cNvGrpSpPr>
            <a:grpSpLocks noChangeAspect="1"/>
          </p:cNvGrpSpPr>
          <p:nvPr/>
        </p:nvGrpSpPr>
        <p:grpSpPr>
          <a:xfrm>
            <a:off x="4724400" y="192374"/>
            <a:ext cx="3718466" cy="4227797"/>
            <a:chOff x="948932" y="1928260"/>
            <a:chExt cx="3040138" cy="3456540"/>
          </a:xfrm>
        </p:grpSpPr>
        <p:grpSp>
          <p:nvGrpSpPr>
            <p:cNvPr id="96" name="Group 26"/>
            <p:cNvGrpSpPr/>
            <p:nvPr/>
          </p:nvGrpSpPr>
          <p:grpSpPr>
            <a:xfrm>
              <a:off x="1156970" y="2457450"/>
              <a:ext cx="2641600" cy="2359152"/>
              <a:chOff x="3009900" y="2641600"/>
              <a:chExt cx="2641600" cy="2359152"/>
            </a:xfrm>
          </p:grpSpPr>
          <p:sp>
            <p:nvSpPr>
              <p:cNvPr id="103" name="Cube 102"/>
              <p:cNvSpPr/>
              <p:nvPr/>
            </p:nvSpPr>
            <p:spPr>
              <a:xfrm>
                <a:off x="3009900" y="2641600"/>
                <a:ext cx="2641600" cy="2359152"/>
              </a:xfrm>
              <a:prstGeom prst="cube">
                <a:avLst/>
              </a:prstGeom>
              <a:noFill/>
              <a:ln w="25400">
                <a:solidFill>
                  <a:srgbClr val="9452D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 rot="16200000" flipH="1">
                <a:off x="2740025" y="3527425"/>
                <a:ext cx="1758950" cy="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10800000">
                <a:off x="3632200" y="4400550"/>
                <a:ext cx="2019300" cy="1270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3009900" y="4400550"/>
                <a:ext cx="622300" cy="600202"/>
              </a:xfrm>
              <a:prstGeom prst="line">
                <a:avLst/>
              </a:prstGeom>
              <a:ln w="25400">
                <a:solidFill>
                  <a:srgbClr val="9966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/>
            <p:cNvCxnSpPr/>
            <p:nvPr/>
          </p:nvCxnSpPr>
          <p:spPr>
            <a:xfrm>
              <a:off x="3201670" y="4816602"/>
              <a:ext cx="596900" cy="1588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775969" y="2667000"/>
              <a:ext cx="762001" cy="2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 noChangeAspect="1"/>
            </p:cNvCxnSpPr>
            <p:nvPr/>
          </p:nvCxnSpPr>
          <p:spPr>
            <a:xfrm rot="5400000" flipH="1" flipV="1">
              <a:off x="1774371" y="3878399"/>
              <a:ext cx="333648" cy="323850"/>
            </a:xfrm>
            <a:prstGeom prst="line">
              <a:avLst/>
            </a:prstGeom>
            <a:ln w="12700"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1670" y="4660900"/>
              <a:ext cx="787400" cy="723900"/>
            </a:xfrm>
            <a:prstGeom prst="rect">
              <a:avLst/>
            </a:prstGeom>
          </p:spPr>
        </p:pic>
        <p:pic>
          <p:nvPicPr>
            <p:cNvPr id="101" name="Picture 100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6721" y="3327400"/>
              <a:ext cx="812800" cy="723900"/>
            </a:xfrm>
            <a:prstGeom prst="rect">
              <a:avLst/>
            </a:prstGeom>
          </p:spPr>
        </p:pic>
        <p:pic>
          <p:nvPicPr>
            <p:cNvPr id="102" name="Picture 101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932" y="1928260"/>
              <a:ext cx="812802" cy="723899"/>
            </a:xfrm>
            <a:prstGeom prst="rect">
              <a:avLst/>
            </a:prstGeom>
          </p:spPr>
        </p:pic>
      </p:grpSp>
      <p:cxnSp>
        <p:nvCxnSpPr>
          <p:cNvPr id="107" name="Straight Connector 106"/>
          <p:cNvCxnSpPr/>
          <p:nvPr/>
        </p:nvCxnSpPr>
        <p:spPr bwMode="auto">
          <a:xfrm>
            <a:off x="6132940" y="3645821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5437638" y="1097884"/>
            <a:ext cx="133350" cy="132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5437638" y="1229964"/>
            <a:ext cx="119555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5400000">
            <a:off x="5641123" y="2224045"/>
            <a:ext cx="19849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5400000">
            <a:off x="6263029" y="3279888"/>
            <a:ext cx="432721" cy="307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pic>
        <p:nvPicPr>
          <p:cNvPr id="122" name="Picture 121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300" y="1003300"/>
            <a:ext cx="1701800" cy="635000"/>
          </a:xfrm>
          <a:prstGeom prst="rect">
            <a:avLst/>
          </a:prstGeom>
        </p:spPr>
      </p:pic>
      <p:pic>
        <p:nvPicPr>
          <p:cNvPr id="123" name="Picture 122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300" y="685800"/>
            <a:ext cx="1701800" cy="711200"/>
          </a:xfrm>
          <a:prstGeom prst="rect">
            <a:avLst/>
          </a:prstGeom>
        </p:spPr>
      </p:pic>
      <p:pic>
        <p:nvPicPr>
          <p:cNvPr id="124" name="Picture 123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200" y="3263900"/>
            <a:ext cx="1701800" cy="635000"/>
          </a:xfrm>
          <a:prstGeom prst="rect">
            <a:avLst/>
          </a:prstGeom>
        </p:spPr>
      </p:pic>
      <p:pic>
        <p:nvPicPr>
          <p:cNvPr id="125" name="Picture 124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000" y="3225800"/>
            <a:ext cx="1701800" cy="711200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2628900" y="4483675"/>
            <a:ext cx="6515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Times New Roman"/>
                <a:cs typeface="Times New Roman"/>
              </a:rPr>
              <a:t>also, add an </a:t>
            </a:r>
            <a:r>
              <a:rPr lang="en-US" sz="2200" i="1" dirty="0" err="1" smtClean="0">
                <a:latin typeface="Times New Roman"/>
                <a:cs typeface="Times New Roman"/>
              </a:rPr>
              <a:t>orthonormal</a:t>
            </a:r>
            <a:r>
              <a:rPr lang="en-US" sz="2200" i="1" dirty="0" smtClean="0">
                <a:latin typeface="Times New Roman"/>
                <a:cs typeface="Times New Roman"/>
              </a:rPr>
              <a:t> path connecting the</a:t>
            </a:r>
            <a:r>
              <a:rPr lang="en-US" sz="22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 end of main segment</a:t>
            </a:r>
            <a:r>
              <a:rPr lang="en-US" sz="2200" i="1" dirty="0" smtClean="0">
                <a:latin typeface="Times New Roman"/>
                <a:cs typeface="Times New Roman"/>
              </a:rPr>
              <a:t> and </a:t>
            </a:r>
            <a:r>
              <a:rPr lang="en-US" sz="22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beginning of auxiliary segment</a:t>
            </a:r>
            <a:endParaRPr lang="en-US" sz="2200" i="1" dirty="0">
              <a:solidFill>
                <a:srgbClr val="49B1FF"/>
              </a:solidFill>
              <a:latin typeface="Times New Roman"/>
              <a:cs typeface="Times New Roman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2431256" y="5092700"/>
            <a:ext cx="6033294" cy="1231900"/>
            <a:chOff x="2431256" y="5092700"/>
            <a:chExt cx="6033294" cy="1231900"/>
          </a:xfrm>
        </p:grpSpPr>
        <p:pic>
          <p:nvPicPr>
            <p:cNvPr id="127" name="Picture 126" descr="latex-image-1.pdf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84500" y="5092700"/>
              <a:ext cx="4775200" cy="838200"/>
            </a:xfrm>
            <a:prstGeom prst="rect">
              <a:avLst/>
            </a:prstGeom>
          </p:spPr>
        </p:pic>
        <p:pic>
          <p:nvPicPr>
            <p:cNvPr id="128" name="Picture 127" descr="latex-image-1.pdf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90850" y="5486400"/>
              <a:ext cx="5473700" cy="838200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2431256" y="5511800"/>
              <a:ext cx="1806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breakpoints used: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pic>
        <p:nvPicPr>
          <p:cNvPr id="130" name="Picture 129" descr="latex-image-1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8300" y="2959100"/>
            <a:ext cx="1701800" cy="635000"/>
          </a:xfrm>
          <a:prstGeom prst="rect">
            <a:avLst/>
          </a:prstGeom>
        </p:spPr>
      </p:pic>
      <p:pic>
        <p:nvPicPr>
          <p:cNvPr id="131" name="Picture 130" descr="latex-image-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0800" y="1028700"/>
            <a:ext cx="1701800" cy="635000"/>
          </a:xfrm>
          <a:prstGeom prst="rect">
            <a:avLst/>
          </a:prstGeom>
        </p:spPr>
      </p:pic>
      <p:sp>
        <p:nvSpPr>
          <p:cNvPr id="132" name="Left Arrow 161"/>
          <p:cNvSpPr>
            <a:spLocks noChangeArrowheads="1"/>
          </p:cNvSpPr>
          <p:nvPr/>
        </p:nvSpPr>
        <p:spPr bwMode="auto">
          <a:xfrm rot="10800000">
            <a:off x="3657600" y="1595545"/>
            <a:ext cx="871759" cy="341186"/>
          </a:xfrm>
          <a:prstGeom prst="leftArrow">
            <a:avLst>
              <a:gd name="adj1" fmla="val 50000"/>
              <a:gd name="adj2" fmla="val 50006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9067800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Non-Isolated Nodes map to pairs of segments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35000" y="3781280"/>
            <a:ext cx="24211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Times New Roman"/>
                <a:cs typeface="Times New Roman"/>
              </a:rPr>
              <a:t>Non-Isolated Node</a:t>
            </a:r>
            <a:endParaRPr lang="en-US" sz="2200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083550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Edges map to </a:t>
            </a:r>
            <a:r>
              <a:rPr lang="en-US" sz="3600" i="1" dirty="0" err="1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orthonormal</a:t>
            </a:r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 paths</a:t>
            </a:r>
          </a:p>
        </p:txBody>
      </p:sp>
      <p:grpSp>
        <p:nvGrpSpPr>
          <p:cNvPr id="2" name="Group 259"/>
          <p:cNvGrpSpPr>
            <a:grpSpLocks/>
          </p:cNvGrpSpPr>
          <p:nvPr/>
        </p:nvGrpSpPr>
        <p:grpSpPr bwMode="auto">
          <a:xfrm>
            <a:off x="0" y="579278"/>
            <a:ext cx="3238500" cy="2806700"/>
            <a:chOff x="0" y="990600"/>
            <a:chExt cx="3238500" cy="2806700"/>
          </a:xfrm>
        </p:grpSpPr>
        <p:sp>
          <p:nvSpPr>
            <p:cNvPr id="90" name="Rounded Rectangle 89"/>
            <p:cNvSpPr/>
            <p:nvPr/>
          </p:nvSpPr>
          <p:spPr bwMode="auto">
            <a:xfrm>
              <a:off x="266700" y="990600"/>
              <a:ext cx="2971800" cy="2362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883444" y="1544320"/>
              <a:ext cx="869156" cy="787400"/>
              <a:chOff x="1689" y="1584"/>
              <a:chExt cx="1095" cy="960"/>
            </a:xfrm>
          </p:grpSpPr>
          <p:sp>
            <p:nvSpPr>
              <p:cNvPr id="73893" name="Oval 5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4" name="Oval 6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5" name="Oval 7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6" name="Oval 8"/>
              <p:cNvSpPr>
                <a:spLocks noChangeArrowheads="1"/>
              </p:cNvSpPr>
              <p:nvPr/>
            </p:nvSpPr>
            <p:spPr bwMode="auto">
              <a:xfrm>
                <a:off x="2421" y="229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7" name="Line 9"/>
              <p:cNvSpPr>
                <a:spLocks noChangeShapeType="1"/>
              </p:cNvSpPr>
              <p:nvPr/>
            </p:nvSpPr>
            <p:spPr bwMode="auto">
              <a:xfrm flipV="1">
                <a:off x="1776" y="1632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8" name="Line 1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9" name="Line 11"/>
              <p:cNvSpPr>
                <a:spLocks noChangeShapeType="1"/>
              </p:cNvSpPr>
              <p:nvPr/>
            </p:nvSpPr>
            <p:spPr bwMode="auto">
              <a:xfrm flipH="1">
                <a:off x="2496" y="19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0" name="Oval 12"/>
              <p:cNvSpPr>
                <a:spLocks noChangeArrowheads="1"/>
              </p:cNvSpPr>
              <p:nvPr/>
            </p:nvSpPr>
            <p:spPr bwMode="auto">
              <a:xfrm>
                <a:off x="1689" y="221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1" name="Oval 1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2" name="Line 14"/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3" name="Line 15"/>
              <p:cNvSpPr>
                <a:spLocks noChangeShapeType="1"/>
              </p:cNvSpPr>
              <p:nvPr/>
            </p:nvSpPr>
            <p:spPr bwMode="auto">
              <a:xfrm flipH="1">
                <a:off x="2112" y="234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4" name="Line 16"/>
              <p:cNvSpPr>
                <a:spLocks noChangeShapeType="1"/>
              </p:cNvSpPr>
              <p:nvPr/>
            </p:nvSpPr>
            <p:spPr bwMode="auto">
              <a:xfrm flipH="1" flipV="1">
                <a:off x="1776" y="2304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019300" y="1268730"/>
              <a:ext cx="869157" cy="787400"/>
              <a:chOff x="3225" y="1680"/>
              <a:chExt cx="1095" cy="960"/>
            </a:xfrm>
          </p:grpSpPr>
          <p:sp>
            <p:nvSpPr>
              <p:cNvPr id="73881" name="Oval 17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2" name="Oval 18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3" name="Oval 19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4" name="Oval 20"/>
              <p:cNvSpPr>
                <a:spLocks noChangeArrowheads="1"/>
              </p:cNvSpPr>
              <p:nvPr/>
            </p:nvSpPr>
            <p:spPr bwMode="auto">
              <a:xfrm>
                <a:off x="3957" y="23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5" name="Line 21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6" name="Line 22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7" name="Line 23"/>
              <p:cNvSpPr>
                <a:spLocks noChangeShapeType="1"/>
              </p:cNvSpPr>
              <p:nvPr/>
            </p:nvSpPr>
            <p:spPr bwMode="auto">
              <a:xfrm flipH="1">
                <a:off x="4032" y="201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8" name="Oval 24"/>
              <p:cNvSpPr>
                <a:spLocks noChangeArrowheads="1"/>
              </p:cNvSpPr>
              <p:nvPr/>
            </p:nvSpPr>
            <p:spPr bwMode="auto">
              <a:xfrm>
                <a:off x="3225" y="231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9" name="Oval 25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0" name="Line 26"/>
              <p:cNvSpPr>
                <a:spLocks noChangeShapeType="1"/>
              </p:cNvSpPr>
              <p:nvPr/>
            </p:nvSpPr>
            <p:spPr bwMode="auto">
              <a:xfrm flipV="1">
                <a:off x="3264" y="1920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1" name="Line 27"/>
              <p:cNvSpPr>
                <a:spLocks noChangeShapeType="1"/>
              </p:cNvSpPr>
              <p:nvPr/>
            </p:nvSpPr>
            <p:spPr bwMode="auto">
              <a:xfrm flipH="1">
                <a:off x="3648" y="2439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2" name="Line 28"/>
              <p:cNvSpPr>
                <a:spLocks noChangeShapeType="1"/>
              </p:cNvSpPr>
              <p:nvPr/>
            </p:nvSpPr>
            <p:spPr bwMode="auto">
              <a:xfrm flipH="1" flipV="1">
                <a:off x="3312" y="2400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48" name="Oval 29"/>
            <p:cNvSpPr>
              <a:spLocks noChangeArrowheads="1"/>
            </p:cNvSpPr>
            <p:nvPr/>
          </p:nvSpPr>
          <p:spPr bwMode="auto">
            <a:xfrm>
              <a:off x="488157" y="28041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49" name="Oval 30"/>
            <p:cNvSpPr>
              <a:spLocks noChangeArrowheads="1"/>
            </p:cNvSpPr>
            <p:nvPr/>
          </p:nvSpPr>
          <p:spPr bwMode="auto">
            <a:xfrm>
              <a:off x="945357" y="26860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0" name="Oval 31"/>
            <p:cNvSpPr>
              <a:spLocks noChangeArrowheads="1"/>
            </p:cNvSpPr>
            <p:nvPr/>
          </p:nvSpPr>
          <p:spPr bwMode="auto">
            <a:xfrm>
              <a:off x="12501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1" name="Oval 32"/>
            <p:cNvSpPr>
              <a:spLocks noChangeArrowheads="1"/>
            </p:cNvSpPr>
            <p:nvPr/>
          </p:nvSpPr>
          <p:spPr bwMode="auto">
            <a:xfrm>
              <a:off x="1676400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2" name="Line 33"/>
            <p:cNvSpPr>
              <a:spLocks noChangeShapeType="1"/>
            </p:cNvSpPr>
            <p:nvPr/>
          </p:nvSpPr>
          <p:spPr bwMode="auto">
            <a:xfrm flipV="1">
              <a:off x="526257" y="2725420"/>
              <a:ext cx="426244" cy="118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3" name="Line 34"/>
            <p:cNvSpPr>
              <a:spLocks noChangeShapeType="1"/>
            </p:cNvSpPr>
            <p:nvPr/>
          </p:nvSpPr>
          <p:spPr bwMode="auto">
            <a:xfrm>
              <a:off x="983457" y="2725420"/>
              <a:ext cx="26670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4" name="Line 35"/>
            <p:cNvSpPr>
              <a:spLocks noChangeShapeType="1"/>
            </p:cNvSpPr>
            <p:nvPr/>
          </p:nvSpPr>
          <p:spPr bwMode="auto">
            <a:xfrm>
              <a:off x="12882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5" name="Text Box 43"/>
            <p:cNvSpPr txBox="1">
              <a:spLocks noChangeArrowheads="1"/>
            </p:cNvSpPr>
            <p:nvPr/>
          </p:nvSpPr>
          <p:spPr bwMode="auto">
            <a:xfrm>
              <a:off x="1714500" y="2804160"/>
              <a:ext cx="457200" cy="23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latin typeface="Times New Roman" charset="0"/>
                  <a:sym typeface="Symbol" charset="2"/>
                </a:rPr>
                <a:t>...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3856" name="Oval 44"/>
            <p:cNvSpPr>
              <a:spLocks noChangeArrowheads="1"/>
            </p:cNvSpPr>
            <p:nvPr/>
          </p:nvSpPr>
          <p:spPr bwMode="auto">
            <a:xfrm>
              <a:off x="21264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7" name="Oval 45"/>
            <p:cNvSpPr>
              <a:spLocks noChangeArrowheads="1"/>
            </p:cNvSpPr>
            <p:nvPr/>
          </p:nvSpPr>
          <p:spPr bwMode="auto">
            <a:xfrm>
              <a:off x="2552700" y="2922270"/>
              <a:ext cx="76200" cy="787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8" name="Line 46"/>
            <p:cNvSpPr>
              <a:spLocks noChangeShapeType="1"/>
            </p:cNvSpPr>
            <p:nvPr/>
          </p:nvSpPr>
          <p:spPr bwMode="auto">
            <a:xfrm>
              <a:off x="21645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2781300" y="1780540"/>
              <a:ext cx="397669" cy="787400"/>
              <a:chOff x="4416" y="1824"/>
              <a:chExt cx="501" cy="960"/>
            </a:xfrm>
          </p:grpSpPr>
          <p:sp>
            <p:nvSpPr>
              <p:cNvPr id="73874" name="Oval 36"/>
              <p:cNvSpPr>
                <a:spLocks noChangeArrowheads="1"/>
              </p:cNvSpPr>
              <p:nvPr/>
            </p:nvSpPr>
            <p:spPr bwMode="auto">
              <a:xfrm>
                <a:off x="460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5" name="Oval 37"/>
              <p:cNvSpPr>
                <a:spLocks noChangeArrowheads="1"/>
              </p:cNvSpPr>
              <p:nvPr/>
            </p:nvSpPr>
            <p:spPr bwMode="auto">
              <a:xfrm>
                <a:off x="4821" y="253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6" name="Line 38"/>
              <p:cNvSpPr>
                <a:spLocks noChangeShapeType="1"/>
              </p:cNvSpPr>
              <p:nvPr/>
            </p:nvSpPr>
            <p:spPr bwMode="auto">
              <a:xfrm flipH="1">
                <a:off x="4656" y="187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7" name="Line 39"/>
              <p:cNvSpPr>
                <a:spLocks noChangeShapeType="1"/>
              </p:cNvSpPr>
              <p:nvPr/>
            </p:nvSpPr>
            <p:spPr bwMode="auto">
              <a:xfrm>
                <a:off x="4656" y="2208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8" name="Oval 40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9" name="Line 41"/>
              <p:cNvSpPr>
                <a:spLocks noChangeShapeType="1"/>
              </p:cNvSpPr>
              <p:nvPr/>
            </p:nvSpPr>
            <p:spPr bwMode="auto">
              <a:xfrm flipH="1">
                <a:off x="4512" y="258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0" name="Oval 47"/>
              <p:cNvSpPr>
                <a:spLocks noChangeArrowheads="1"/>
              </p:cNvSpPr>
              <p:nvPr/>
            </p:nvSpPr>
            <p:spPr bwMode="auto">
              <a:xfrm>
                <a:off x="4704" y="182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60" name="Oval 56"/>
            <p:cNvSpPr>
              <a:spLocks noChangeArrowheads="1"/>
            </p:cNvSpPr>
            <p:nvPr/>
          </p:nvSpPr>
          <p:spPr bwMode="auto">
            <a:xfrm>
              <a:off x="1866900" y="21742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1" name="Oval 57"/>
            <p:cNvSpPr>
              <a:spLocks noChangeArrowheads="1"/>
            </p:cNvSpPr>
            <p:nvPr/>
          </p:nvSpPr>
          <p:spPr bwMode="auto">
            <a:xfrm>
              <a:off x="1866900" y="142621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2" name="Oval 58"/>
            <p:cNvSpPr>
              <a:spLocks noChangeArrowheads="1"/>
            </p:cNvSpPr>
            <p:nvPr/>
          </p:nvSpPr>
          <p:spPr bwMode="auto">
            <a:xfrm>
              <a:off x="419100" y="197739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3" name="Oval 59"/>
            <p:cNvSpPr>
              <a:spLocks noChangeArrowheads="1"/>
            </p:cNvSpPr>
            <p:nvPr/>
          </p:nvSpPr>
          <p:spPr bwMode="auto">
            <a:xfrm>
              <a:off x="685800" y="188388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4" name="Oval 60"/>
            <p:cNvSpPr>
              <a:spLocks noChangeArrowheads="1"/>
            </p:cNvSpPr>
            <p:nvPr/>
          </p:nvSpPr>
          <p:spPr bwMode="auto">
            <a:xfrm>
              <a:off x="647700" y="215947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5" name="Oval 57"/>
            <p:cNvSpPr>
              <a:spLocks noChangeArrowheads="1"/>
            </p:cNvSpPr>
            <p:nvPr/>
          </p:nvSpPr>
          <p:spPr bwMode="auto">
            <a:xfrm>
              <a:off x="1219200" y="17411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6" name="Oval 56"/>
            <p:cNvSpPr>
              <a:spLocks noChangeArrowheads="1"/>
            </p:cNvSpPr>
            <p:nvPr/>
          </p:nvSpPr>
          <p:spPr bwMode="auto">
            <a:xfrm>
              <a:off x="1257300" y="20167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7" name="Oval 57"/>
            <p:cNvSpPr>
              <a:spLocks noChangeArrowheads="1"/>
            </p:cNvSpPr>
            <p:nvPr/>
          </p:nvSpPr>
          <p:spPr bwMode="auto">
            <a:xfrm>
              <a:off x="2324100" y="148034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8" name="Oval 56"/>
            <p:cNvSpPr>
              <a:spLocks noChangeArrowheads="1"/>
            </p:cNvSpPr>
            <p:nvPr/>
          </p:nvSpPr>
          <p:spPr bwMode="auto">
            <a:xfrm>
              <a:off x="2362200" y="175593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9" name="Oval 56"/>
            <p:cNvSpPr>
              <a:spLocks noChangeArrowheads="1"/>
            </p:cNvSpPr>
            <p:nvPr/>
          </p:nvSpPr>
          <p:spPr bwMode="auto">
            <a:xfrm>
              <a:off x="2095500" y="22923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0" name="Oval 56"/>
            <p:cNvSpPr>
              <a:spLocks noChangeArrowheads="1"/>
            </p:cNvSpPr>
            <p:nvPr/>
          </p:nvSpPr>
          <p:spPr bwMode="auto">
            <a:xfrm>
              <a:off x="1943100" y="248920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1" name="Oval 56"/>
            <p:cNvSpPr>
              <a:spLocks noChangeArrowheads="1"/>
            </p:cNvSpPr>
            <p:nvPr/>
          </p:nvSpPr>
          <p:spPr bwMode="auto">
            <a:xfrm>
              <a:off x="2362200" y="25679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2" name="Text Box 36"/>
            <p:cNvSpPr txBox="1">
              <a:spLocks noChangeArrowheads="1"/>
            </p:cNvSpPr>
            <p:nvPr/>
          </p:nvSpPr>
          <p:spPr bwMode="auto">
            <a:xfrm>
              <a:off x="0" y="2495490"/>
              <a:ext cx="876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  <a:sym typeface="Symbol" charset="2"/>
                </a:rPr>
                <a:t>0</a:t>
              </a:r>
              <a:r>
                <a:rPr lang="en-US" sz="1600" i="1" baseline="30000">
                  <a:latin typeface="Times New Roman" charset="0"/>
                  <a:sym typeface="Symbol" charset="2"/>
                </a:rPr>
                <a:t>n</a:t>
              </a:r>
              <a:endParaRPr lang="en-US" sz="1600" i="1" baseline="-25000">
                <a:latin typeface="Times New Roman" charset="0"/>
              </a:endParaRPr>
            </a:p>
          </p:txBody>
        </p:sp>
        <p:sp>
          <p:nvSpPr>
            <p:cNvPr id="73873" name="TextBox 71"/>
            <p:cNvSpPr txBox="1">
              <a:spLocks noChangeArrowheads="1"/>
            </p:cNvSpPr>
            <p:nvPr/>
          </p:nvSpPr>
          <p:spPr bwMode="auto">
            <a:xfrm>
              <a:off x="685800" y="3335635"/>
              <a:ext cx="20307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Generic PPAD</a:t>
              </a:r>
            </a:p>
          </p:txBody>
        </p:sp>
      </p:grpSp>
      <p:sp>
        <p:nvSpPr>
          <p:cNvPr id="73" name="Freeform 72"/>
          <p:cNvSpPr/>
          <p:nvPr/>
        </p:nvSpPr>
        <p:spPr bwMode="auto">
          <a:xfrm>
            <a:off x="2273300" y="4085167"/>
            <a:ext cx="2565400" cy="635000"/>
          </a:xfrm>
          <a:custGeom>
            <a:avLst/>
            <a:gdLst>
              <a:gd name="connsiteX0" fmla="*/ 0 w 2565400"/>
              <a:gd name="connsiteY0" fmla="*/ 347133 h 635000"/>
              <a:gd name="connsiteX1" fmla="*/ 647700 w 2565400"/>
              <a:gd name="connsiteY1" fmla="*/ 29633 h 635000"/>
              <a:gd name="connsiteX2" fmla="*/ 1143000 w 2565400"/>
              <a:gd name="connsiteY2" fmla="*/ 524933 h 635000"/>
              <a:gd name="connsiteX3" fmla="*/ 1854200 w 2565400"/>
              <a:gd name="connsiteY3" fmla="*/ 613833 h 635000"/>
              <a:gd name="connsiteX4" fmla="*/ 2565400 w 2565400"/>
              <a:gd name="connsiteY4" fmla="*/ 397933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5400" h="635000">
                <a:moveTo>
                  <a:pt x="0" y="347133"/>
                </a:moveTo>
                <a:cubicBezTo>
                  <a:pt x="228600" y="173566"/>
                  <a:pt x="457200" y="0"/>
                  <a:pt x="647700" y="29633"/>
                </a:cubicBezTo>
                <a:cubicBezTo>
                  <a:pt x="838200" y="59266"/>
                  <a:pt x="941917" y="427566"/>
                  <a:pt x="1143000" y="524933"/>
                </a:cubicBezTo>
                <a:cubicBezTo>
                  <a:pt x="1344083" y="622300"/>
                  <a:pt x="1617133" y="635000"/>
                  <a:pt x="1854200" y="613833"/>
                </a:cubicBezTo>
                <a:cubicBezTo>
                  <a:pt x="2091267" y="592666"/>
                  <a:pt x="2328333" y="495299"/>
                  <a:pt x="2565400" y="39793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19650" y="4171434"/>
            <a:ext cx="4343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 smtClean="0">
                <a:latin typeface="Times New Roman"/>
                <a:cs typeface="Times New Roman"/>
              </a:rPr>
              <a:t>orthonormal</a:t>
            </a:r>
            <a:r>
              <a:rPr lang="en-US" sz="2200" i="1" dirty="0" smtClean="0">
                <a:latin typeface="Times New Roman"/>
                <a:cs typeface="Times New Roman"/>
              </a:rPr>
              <a:t> path connecting the end of the </a:t>
            </a:r>
            <a:r>
              <a:rPr lang="en-US" sz="22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auxiliary segment of </a:t>
            </a:r>
            <a:r>
              <a:rPr lang="en-US" sz="2200" i="1" dirty="0" err="1" smtClean="0">
                <a:solidFill>
                  <a:srgbClr val="49B1FF"/>
                </a:solidFill>
                <a:latin typeface="Times New Roman"/>
                <a:cs typeface="Times New Roman"/>
              </a:rPr>
              <a:t>u</a:t>
            </a:r>
            <a:r>
              <a:rPr lang="en-US" sz="2200" i="1" dirty="0" smtClean="0">
                <a:latin typeface="Times New Roman"/>
                <a:cs typeface="Times New Roman"/>
              </a:rPr>
              <a:t> with </a:t>
            </a:r>
            <a:r>
              <a:rPr lang="en-US" sz="22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beginning of main segment of </a:t>
            </a:r>
            <a:r>
              <a:rPr lang="en-US" sz="2200" i="1" dirty="0" err="1" smtClean="0">
                <a:solidFill>
                  <a:srgbClr val="49B1FF"/>
                </a:solidFill>
                <a:latin typeface="Times New Roman"/>
                <a:cs typeface="Times New Roman"/>
              </a:rPr>
              <a:t>v</a:t>
            </a:r>
            <a:endParaRPr lang="en-US" sz="2200" i="1" dirty="0">
              <a:solidFill>
                <a:srgbClr val="49B1FF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Group 234"/>
          <p:cNvGrpSpPr>
            <a:grpSpLocks noChangeAspect="1"/>
          </p:cNvGrpSpPr>
          <p:nvPr/>
        </p:nvGrpSpPr>
        <p:grpSpPr>
          <a:xfrm>
            <a:off x="4724400" y="192374"/>
            <a:ext cx="3718466" cy="4227797"/>
            <a:chOff x="948932" y="1928260"/>
            <a:chExt cx="3040138" cy="3456540"/>
          </a:xfrm>
        </p:grpSpPr>
        <p:grpSp>
          <p:nvGrpSpPr>
            <p:cNvPr id="99" name="Group 26"/>
            <p:cNvGrpSpPr/>
            <p:nvPr/>
          </p:nvGrpSpPr>
          <p:grpSpPr>
            <a:xfrm>
              <a:off x="1156970" y="2457450"/>
              <a:ext cx="2641600" cy="2359152"/>
              <a:chOff x="3009900" y="2641600"/>
              <a:chExt cx="2641600" cy="2359152"/>
            </a:xfrm>
          </p:grpSpPr>
          <p:sp>
            <p:nvSpPr>
              <p:cNvPr id="106" name="Cube 105"/>
              <p:cNvSpPr/>
              <p:nvPr/>
            </p:nvSpPr>
            <p:spPr>
              <a:xfrm>
                <a:off x="3009900" y="2641600"/>
                <a:ext cx="2641600" cy="2359152"/>
              </a:xfrm>
              <a:prstGeom prst="cube">
                <a:avLst/>
              </a:prstGeom>
              <a:noFill/>
              <a:ln w="25400">
                <a:solidFill>
                  <a:srgbClr val="9452D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2740025" y="3527425"/>
                <a:ext cx="1758950" cy="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3632200" y="4400550"/>
                <a:ext cx="2019300" cy="1270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3009900" y="4400550"/>
                <a:ext cx="622300" cy="600202"/>
              </a:xfrm>
              <a:prstGeom prst="line">
                <a:avLst/>
              </a:prstGeom>
              <a:ln w="25400">
                <a:solidFill>
                  <a:srgbClr val="9966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/>
          </p:nvCxnSpPr>
          <p:spPr>
            <a:xfrm>
              <a:off x="3201670" y="4816602"/>
              <a:ext cx="596900" cy="1588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775969" y="2667000"/>
              <a:ext cx="762001" cy="2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 noChangeAspect="1"/>
            </p:cNvCxnSpPr>
            <p:nvPr/>
          </p:nvCxnSpPr>
          <p:spPr>
            <a:xfrm rot="5400000" flipH="1" flipV="1">
              <a:off x="1774371" y="3878399"/>
              <a:ext cx="333648" cy="323850"/>
            </a:xfrm>
            <a:prstGeom prst="line">
              <a:avLst/>
            </a:prstGeom>
            <a:ln w="12700"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1670" y="4660900"/>
              <a:ext cx="787400" cy="723900"/>
            </a:xfrm>
            <a:prstGeom prst="rect">
              <a:avLst/>
            </a:prstGeom>
          </p:spPr>
        </p:pic>
        <p:pic>
          <p:nvPicPr>
            <p:cNvPr id="104" name="Picture 103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6721" y="3327400"/>
              <a:ext cx="812800" cy="723900"/>
            </a:xfrm>
            <a:prstGeom prst="rect">
              <a:avLst/>
            </a:prstGeom>
          </p:spPr>
        </p:pic>
        <p:pic>
          <p:nvPicPr>
            <p:cNvPr id="105" name="Picture 104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932" y="1928260"/>
              <a:ext cx="812802" cy="723899"/>
            </a:xfrm>
            <a:prstGeom prst="rect">
              <a:avLst/>
            </a:prstGeom>
          </p:spPr>
        </p:pic>
      </p:grpSp>
      <p:cxnSp>
        <p:nvCxnSpPr>
          <p:cNvPr id="110" name="Straight Connector 109"/>
          <p:cNvCxnSpPr/>
          <p:nvPr/>
        </p:nvCxnSpPr>
        <p:spPr bwMode="auto">
          <a:xfrm>
            <a:off x="6132940" y="3645821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5437638" y="1097884"/>
            <a:ext cx="133350" cy="132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5437638" y="1229964"/>
            <a:ext cx="119555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5641123" y="2224045"/>
            <a:ext cx="19849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5400000">
            <a:off x="6263029" y="3279888"/>
            <a:ext cx="432721" cy="307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300" y="685800"/>
            <a:ext cx="1701800" cy="7112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1550" y="3251200"/>
            <a:ext cx="1701800" cy="6350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6825" y="3225800"/>
            <a:ext cx="1701800" cy="711200"/>
          </a:xfrm>
          <a:prstGeom prst="rect">
            <a:avLst/>
          </a:prstGeom>
        </p:spPr>
      </p:pic>
      <p:grpSp>
        <p:nvGrpSpPr>
          <p:cNvPr id="121" name="Group 120"/>
          <p:cNvGrpSpPr/>
          <p:nvPr/>
        </p:nvGrpSpPr>
        <p:grpSpPr>
          <a:xfrm>
            <a:off x="-381000" y="4289280"/>
            <a:ext cx="2830824" cy="949470"/>
            <a:chOff x="-114300" y="4289280"/>
            <a:chExt cx="2830824" cy="949470"/>
          </a:xfrm>
        </p:grpSpPr>
        <p:sp>
          <p:nvSpPr>
            <p:cNvPr id="72" name="TextBox 71"/>
            <p:cNvSpPr txBox="1"/>
            <p:nvPr/>
          </p:nvSpPr>
          <p:spPr>
            <a:xfrm>
              <a:off x="860034" y="4289280"/>
              <a:ext cx="18564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latin typeface="Times New Roman"/>
                  <a:cs typeface="Times New Roman"/>
                </a:rPr>
                <a:t>Edge between</a:t>
              </a:r>
              <a:br>
                <a:rPr lang="en-US" sz="2200" i="1" dirty="0" smtClean="0">
                  <a:latin typeface="Times New Roman"/>
                  <a:cs typeface="Times New Roman"/>
                </a:rPr>
              </a:br>
              <a:r>
                <a:rPr lang="en-US" sz="2200" i="1" dirty="0" smtClean="0">
                  <a:latin typeface="Times New Roman"/>
                  <a:cs typeface="Times New Roman"/>
                </a:rPr>
                <a:t>       and </a:t>
              </a:r>
            </a:p>
          </p:txBody>
        </p:sp>
        <p:pic>
          <p:nvPicPr>
            <p:cNvPr id="118" name="Picture 117" descr="latex-image-1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14300" y="4565650"/>
              <a:ext cx="1701800" cy="673100"/>
            </a:xfrm>
            <a:prstGeom prst="rect">
              <a:avLst/>
            </a:prstGeom>
          </p:spPr>
        </p:pic>
        <p:pic>
          <p:nvPicPr>
            <p:cNvPr id="119" name="Picture 118" descr="latex-image-1.pdf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1200" y="4552950"/>
              <a:ext cx="1676400" cy="673100"/>
            </a:xfrm>
            <a:prstGeom prst="rect">
              <a:avLst/>
            </a:prstGeom>
          </p:spPr>
        </p:pic>
      </p:grpSp>
      <p:cxnSp>
        <p:nvCxnSpPr>
          <p:cNvPr id="125" name="Straight Arrow Connector 124"/>
          <p:cNvCxnSpPr/>
          <p:nvPr/>
        </p:nvCxnSpPr>
        <p:spPr bwMode="auto">
          <a:xfrm>
            <a:off x="5570988" y="1097884"/>
            <a:ext cx="3682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rot="16200000" flipH="1">
            <a:off x="4872649" y="2157068"/>
            <a:ext cx="2123706" cy="3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5565369" y="3644233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5400000">
            <a:off x="5533738" y="3245058"/>
            <a:ext cx="426902" cy="371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pic>
        <p:nvPicPr>
          <p:cNvPr id="141" name="Picture 140" descr="latex-image-1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8450" y="3302000"/>
            <a:ext cx="1689100" cy="635000"/>
          </a:xfrm>
          <a:prstGeom prst="rect">
            <a:avLst/>
          </a:prstGeom>
        </p:spPr>
      </p:pic>
      <p:pic>
        <p:nvPicPr>
          <p:cNvPr id="142" name="Picture 141" descr="latex-image-1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9450" y="3225800"/>
            <a:ext cx="1689100" cy="711200"/>
          </a:xfrm>
          <a:prstGeom prst="rect">
            <a:avLst/>
          </a:prstGeom>
        </p:spPr>
      </p:pic>
      <p:grpSp>
        <p:nvGrpSpPr>
          <p:cNvPr id="145" name="Group 144"/>
          <p:cNvGrpSpPr/>
          <p:nvPr/>
        </p:nvGrpSpPr>
        <p:grpSpPr>
          <a:xfrm>
            <a:off x="3695700" y="5308600"/>
            <a:ext cx="5588000" cy="1371600"/>
            <a:chOff x="3759200" y="5308600"/>
            <a:chExt cx="5588000" cy="1371600"/>
          </a:xfrm>
        </p:grpSpPr>
        <p:pic>
          <p:nvPicPr>
            <p:cNvPr id="122" name="Picture 121" descr="latex-image-1.pdf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59200" y="5308600"/>
              <a:ext cx="5588000" cy="838200"/>
            </a:xfrm>
            <a:prstGeom prst="rect">
              <a:avLst/>
            </a:prstGeom>
          </p:spPr>
        </p:pic>
        <p:pic>
          <p:nvPicPr>
            <p:cNvPr id="123" name="Picture 122" descr="latex-image-1.pdf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65550" y="5842000"/>
              <a:ext cx="4889500" cy="838200"/>
            </a:xfrm>
            <a:prstGeom prst="rect">
              <a:avLst/>
            </a:prstGeom>
          </p:spPr>
        </p:pic>
        <p:sp>
          <p:nvSpPr>
            <p:cNvPr id="143" name="Rectangle 142"/>
            <p:cNvSpPr/>
            <p:nvPr/>
          </p:nvSpPr>
          <p:spPr bwMode="auto">
            <a:xfrm>
              <a:off x="4686300" y="5308600"/>
              <a:ext cx="965200" cy="1104900"/>
            </a:xfrm>
            <a:prstGeom prst="rect">
              <a:avLst/>
            </a:prstGeom>
            <a:solidFill>
              <a:srgbClr val="00000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15473" y="5777468"/>
              <a:ext cx="1806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breakpoints used: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146" name="Left Arrow 161"/>
          <p:cNvSpPr>
            <a:spLocks noChangeArrowheads="1"/>
          </p:cNvSpPr>
          <p:nvPr/>
        </p:nvSpPr>
        <p:spPr bwMode="auto">
          <a:xfrm rot="10800000">
            <a:off x="3657600" y="1595545"/>
            <a:ext cx="871759" cy="341186"/>
          </a:xfrm>
          <a:prstGeom prst="leftArrow">
            <a:avLst>
              <a:gd name="adj1" fmla="val 50000"/>
              <a:gd name="adj2" fmla="val 50006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4" name="Picture 123" descr="latex-image-1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51300" y="1003300"/>
            <a:ext cx="1701800" cy="63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366666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Exceptionally 0</a:t>
            </a:r>
            <a:r>
              <a:rPr lang="en-US" sz="3600" i="1" baseline="30000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 is closer to the boundary…</a:t>
            </a:r>
          </a:p>
        </p:txBody>
      </p:sp>
      <p:grpSp>
        <p:nvGrpSpPr>
          <p:cNvPr id="2" name="Group 259"/>
          <p:cNvGrpSpPr>
            <a:grpSpLocks/>
          </p:cNvGrpSpPr>
          <p:nvPr/>
        </p:nvGrpSpPr>
        <p:grpSpPr bwMode="auto">
          <a:xfrm>
            <a:off x="0" y="579278"/>
            <a:ext cx="3238500" cy="2806700"/>
            <a:chOff x="0" y="990600"/>
            <a:chExt cx="3238500" cy="2806700"/>
          </a:xfrm>
        </p:grpSpPr>
        <p:sp>
          <p:nvSpPr>
            <p:cNvPr id="90" name="Rounded Rectangle 89"/>
            <p:cNvSpPr/>
            <p:nvPr/>
          </p:nvSpPr>
          <p:spPr bwMode="auto">
            <a:xfrm>
              <a:off x="266700" y="990600"/>
              <a:ext cx="2971800" cy="2362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883444" y="1544320"/>
              <a:ext cx="869156" cy="787400"/>
              <a:chOff x="1689" y="1584"/>
              <a:chExt cx="1095" cy="960"/>
            </a:xfrm>
          </p:grpSpPr>
          <p:sp>
            <p:nvSpPr>
              <p:cNvPr id="73893" name="Oval 5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4" name="Oval 6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5" name="Oval 7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6" name="Oval 8"/>
              <p:cNvSpPr>
                <a:spLocks noChangeArrowheads="1"/>
              </p:cNvSpPr>
              <p:nvPr/>
            </p:nvSpPr>
            <p:spPr bwMode="auto">
              <a:xfrm>
                <a:off x="2421" y="229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7" name="Line 9"/>
              <p:cNvSpPr>
                <a:spLocks noChangeShapeType="1"/>
              </p:cNvSpPr>
              <p:nvPr/>
            </p:nvSpPr>
            <p:spPr bwMode="auto">
              <a:xfrm flipV="1">
                <a:off x="1776" y="1632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8" name="Line 1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9" name="Line 11"/>
              <p:cNvSpPr>
                <a:spLocks noChangeShapeType="1"/>
              </p:cNvSpPr>
              <p:nvPr/>
            </p:nvSpPr>
            <p:spPr bwMode="auto">
              <a:xfrm flipH="1">
                <a:off x="2496" y="19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0" name="Oval 12"/>
              <p:cNvSpPr>
                <a:spLocks noChangeArrowheads="1"/>
              </p:cNvSpPr>
              <p:nvPr/>
            </p:nvSpPr>
            <p:spPr bwMode="auto">
              <a:xfrm>
                <a:off x="1689" y="221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1" name="Oval 1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2" name="Line 14"/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3" name="Line 15"/>
              <p:cNvSpPr>
                <a:spLocks noChangeShapeType="1"/>
              </p:cNvSpPr>
              <p:nvPr/>
            </p:nvSpPr>
            <p:spPr bwMode="auto">
              <a:xfrm flipH="1">
                <a:off x="2112" y="234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4" name="Line 16"/>
              <p:cNvSpPr>
                <a:spLocks noChangeShapeType="1"/>
              </p:cNvSpPr>
              <p:nvPr/>
            </p:nvSpPr>
            <p:spPr bwMode="auto">
              <a:xfrm flipH="1" flipV="1">
                <a:off x="1776" y="2304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019300" y="1268730"/>
              <a:ext cx="869157" cy="787400"/>
              <a:chOff x="3225" y="1680"/>
              <a:chExt cx="1095" cy="960"/>
            </a:xfrm>
          </p:grpSpPr>
          <p:sp>
            <p:nvSpPr>
              <p:cNvPr id="73881" name="Oval 17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2" name="Oval 18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3" name="Oval 19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4" name="Oval 20"/>
              <p:cNvSpPr>
                <a:spLocks noChangeArrowheads="1"/>
              </p:cNvSpPr>
              <p:nvPr/>
            </p:nvSpPr>
            <p:spPr bwMode="auto">
              <a:xfrm>
                <a:off x="3957" y="23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5" name="Line 21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6" name="Line 22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7" name="Line 23"/>
              <p:cNvSpPr>
                <a:spLocks noChangeShapeType="1"/>
              </p:cNvSpPr>
              <p:nvPr/>
            </p:nvSpPr>
            <p:spPr bwMode="auto">
              <a:xfrm flipH="1">
                <a:off x="4032" y="201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8" name="Oval 24"/>
              <p:cNvSpPr>
                <a:spLocks noChangeArrowheads="1"/>
              </p:cNvSpPr>
              <p:nvPr/>
            </p:nvSpPr>
            <p:spPr bwMode="auto">
              <a:xfrm>
                <a:off x="3225" y="231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9" name="Oval 25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0" name="Line 26"/>
              <p:cNvSpPr>
                <a:spLocks noChangeShapeType="1"/>
              </p:cNvSpPr>
              <p:nvPr/>
            </p:nvSpPr>
            <p:spPr bwMode="auto">
              <a:xfrm flipV="1">
                <a:off x="3264" y="1920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1" name="Line 27"/>
              <p:cNvSpPr>
                <a:spLocks noChangeShapeType="1"/>
              </p:cNvSpPr>
              <p:nvPr/>
            </p:nvSpPr>
            <p:spPr bwMode="auto">
              <a:xfrm flipH="1">
                <a:off x="3648" y="2439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2" name="Line 28"/>
              <p:cNvSpPr>
                <a:spLocks noChangeShapeType="1"/>
              </p:cNvSpPr>
              <p:nvPr/>
            </p:nvSpPr>
            <p:spPr bwMode="auto">
              <a:xfrm flipH="1" flipV="1">
                <a:off x="3312" y="2400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48" name="Oval 29"/>
            <p:cNvSpPr>
              <a:spLocks noChangeArrowheads="1"/>
            </p:cNvSpPr>
            <p:nvPr/>
          </p:nvSpPr>
          <p:spPr bwMode="auto">
            <a:xfrm>
              <a:off x="488157" y="28041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49" name="Oval 30"/>
            <p:cNvSpPr>
              <a:spLocks noChangeArrowheads="1"/>
            </p:cNvSpPr>
            <p:nvPr/>
          </p:nvSpPr>
          <p:spPr bwMode="auto">
            <a:xfrm>
              <a:off x="945357" y="26860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0" name="Oval 31"/>
            <p:cNvSpPr>
              <a:spLocks noChangeArrowheads="1"/>
            </p:cNvSpPr>
            <p:nvPr/>
          </p:nvSpPr>
          <p:spPr bwMode="auto">
            <a:xfrm>
              <a:off x="12501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1" name="Oval 32"/>
            <p:cNvSpPr>
              <a:spLocks noChangeArrowheads="1"/>
            </p:cNvSpPr>
            <p:nvPr/>
          </p:nvSpPr>
          <p:spPr bwMode="auto">
            <a:xfrm>
              <a:off x="1676400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2" name="Line 33"/>
            <p:cNvSpPr>
              <a:spLocks noChangeShapeType="1"/>
            </p:cNvSpPr>
            <p:nvPr/>
          </p:nvSpPr>
          <p:spPr bwMode="auto">
            <a:xfrm flipV="1">
              <a:off x="526257" y="2725420"/>
              <a:ext cx="426244" cy="118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3" name="Line 34"/>
            <p:cNvSpPr>
              <a:spLocks noChangeShapeType="1"/>
            </p:cNvSpPr>
            <p:nvPr/>
          </p:nvSpPr>
          <p:spPr bwMode="auto">
            <a:xfrm>
              <a:off x="983457" y="2725420"/>
              <a:ext cx="26670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4" name="Line 35"/>
            <p:cNvSpPr>
              <a:spLocks noChangeShapeType="1"/>
            </p:cNvSpPr>
            <p:nvPr/>
          </p:nvSpPr>
          <p:spPr bwMode="auto">
            <a:xfrm>
              <a:off x="12882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5" name="Text Box 43"/>
            <p:cNvSpPr txBox="1">
              <a:spLocks noChangeArrowheads="1"/>
            </p:cNvSpPr>
            <p:nvPr/>
          </p:nvSpPr>
          <p:spPr bwMode="auto">
            <a:xfrm>
              <a:off x="1714500" y="2804160"/>
              <a:ext cx="457200" cy="23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latin typeface="Times New Roman" charset="0"/>
                  <a:sym typeface="Symbol" charset="2"/>
                </a:rPr>
                <a:t>...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3856" name="Oval 44"/>
            <p:cNvSpPr>
              <a:spLocks noChangeArrowheads="1"/>
            </p:cNvSpPr>
            <p:nvPr/>
          </p:nvSpPr>
          <p:spPr bwMode="auto">
            <a:xfrm>
              <a:off x="21264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7" name="Oval 45"/>
            <p:cNvSpPr>
              <a:spLocks noChangeArrowheads="1"/>
            </p:cNvSpPr>
            <p:nvPr/>
          </p:nvSpPr>
          <p:spPr bwMode="auto">
            <a:xfrm>
              <a:off x="2552700" y="2922270"/>
              <a:ext cx="76200" cy="787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8" name="Line 46"/>
            <p:cNvSpPr>
              <a:spLocks noChangeShapeType="1"/>
            </p:cNvSpPr>
            <p:nvPr/>
          </p:nvSpPr>
          <p:spPr bwMode="auto">
            <a:xfrm>
              <a:off x="21645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2781300" y="1780540"/>
              <a:ext cx="397669" cy="787400"/>
              <a:chOff x="4416" y="1824"/>
              <a:chExt cx="501" cy="960"/>
            </a:xfrm>
          </p:grpSpPr>
          <p:sp>
            <p:nvSpPr>
              <p:cNvPr id="73874" name="Oval 36"/>
              <p:cNvSpPr>
                <a:spLocks noChangeArrowheads="1"/>
              </p:cNvSpPr>
              <p:nvPr/>
            </p:nvSpPr>
            <p:spPr bwMode="auto">
              <a:xfrm>
                <a:off x="460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5" name="Oval 37"/>
              <p:cNvSpPr>
                <a:spLocks noChangeArrowheads="1"/>
              </p:cNvSpPr>
              <p:nvPr/>
            </p:nvSpPr>
            <p:spPr bwMode="auto">
              <a:xfrm>
                <a:off x="4821" y="253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6" name="Line 38"/>
              <p:cNvSpPr>
                <a:spLocks noChangeShapeType="1"/>
              </p:cNvSpPr>
              <p:nvPr/>
            </p:nvSpPr>
            <p:spPr bwMode="auto">
              <a:xfrm flipH="1">
                <a:off x="4656" y="187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7" name="Line 39"/>
              <p:cNvSpPr>
                <a:spLocks noChangeShapeType="1"/>
              </p:cNvSpPr>
              <p:nvPr/>
            </p:nvSpPr>
            <p:spPr bwMode="auto">
              <a:xfrm>
                <a:off x="4656" y="2208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8" name="Oval 40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9" name="Line 41"/>
              <p:cNvSpPr>
                <a:spLocks noChangeShapeType="1"/>
              </p:cNvSpPr>
              <p:nvPr/>
            </p:nvSpPr>
            <p:spPr bwMode="auto">
              <a:xfrm flipH="1">
                <a:off x="4512" y="258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0" name="Oval 47"/>
              <p:cNvSpPr>
                <a:spLocks noChangeArrowheads="1"/>
              </p:cNvSpPr>
              <p:nvPr/>
            </p:nvSpPr>
            <p:spPr bwMode="auto">
              <a:xfrm>
                <a:off x="4704" y="182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60" name="Oval 56"/>
            <p:cNvSpPr>
              <a:spLocks noChangeArrowheads="1"/>
            </p:cNvSpPr>
            <p:nvPr/>
          </p:nvSpPr>
          <p:spPr bwMode="auto">
            <a:xfrm>
              <a:off x="1866900" y="21742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1" name="Oval 57"/>
            <p:cNvSpPr>
              <a:spLocks noChangeArrowheads="1"/>
            </p:cNvSpPr>
            <p:nvPr/>
          </p:nvSpPr>
          <p:spPr bwMode="auto">
            <a:xfrm>
              <a:off x="1866900" y="142621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2" name="Oval 58"/>
            <p:cNvSpPr>
              <a:spLocks noChangeArrowheads="1"/>
            </p:cNvSpPr>
            <p:nvPr/>
          </p:nvSpPr>
          <p:spPr bwMode="auto">
            <a:xfrm>
              <a:off x="419100" y="197739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3" name="Oval 59"/>
            <p:cNvSpPr>
              <a:spLocks noChangeArrowheads="1"/>
            </p:cNvSpPr>
            <p:nvPr/>
          </p:nvSpPr>
          <p:spPr bwMode="auto">
            <a:xfrm>
              <a:off x="685800" y="188388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4" name="Oval 60"/>
            <p:cNvSpPr>
              <a:spLocks noChangeArrowheads="1"/>
            </p:cNvSpPr>
            <p:nvPr/>
          </p:nvSpPr>
          <p:spPr bwMode="auto">
            <a:xfrm>
              <a:off x="647700" y="215947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5" name="Oval 57"/>
            <p:cNvSpPr>
              <a:spLocks noChangeArrowheads="1"/>
            </p:cNvSpPr>
            <p:nvPr/>
          </p:nvSpPr>
          <p:spPr bwMode="auto">
            <a:xfrm>
              <a:off x="1219200" y="17411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6" name="Oval 56"/>
            <p:cNvSpPr>
              <a:spLocks noChangeArrowheads="1"/>
            </p:cNvSpPr>
            <p:nvPr/>
          </p:nvSpPr>
          <p:spPr bwMode="auto">
            <a:xfrm>
              <a:off x="1257300" y="20167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7" name="Oval 57"/>
            <p:cNvSpPr>
              <a:spLocks noChangeArrowheads="1"/>
            </p:cNvSpPr>
            <p:nvPr/>
          </p:nvSpPr>
          <p:spPr bwMode="auto">
            <a:xfrm>
              <a:off x="2324100" y="148034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8" name="Oval 56"/>
            <p:cNvSpPr>
              <a:spLocks noChangeArrowheads="1"/>
            </p:cNvSpPr>
            <p:nvPr/>
          </p:nvSpPr>
          <p:spPr bwMode="auto">
            <a:xfrm>
              <a:off x="2362200" y="175593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9" name="Oval 56"/>
            <p:cNvSpPr>
              <a:spLocks noChangeArrowheads="1"/>
            </p:cNvSpPr>
            <p:nvPr/>
          </p:nvSpPr>
          <p:spPr bwMode="auto">
            <a:xfrm>
              <a:off x="2095500" y="22923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0" name="Oval 56"/>
            <p:cNvSpPr>
              <a:spLocks noChangeArrowheads="1"/>
            </p:cNvSpPr>
            <p:nvPr/>
          </p:nvSpPr>
          <p:spPr bwMode="auto">
            <a:xfrm>
              <a:off x="1943100" y="248920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1" name="Oval 56"/>
            <p:cNvSpPr>
              <a:spLocks noChangeArrowheads="1"/>
            </p:cNvSpPr>
            <p:nvPr/>
          </p:nvSpPr>
          <p:spPr bwMode="auto">
            <a:xfrm>
              <a:off x="2362200" y="25679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2" name="Text Box 36"/>
            <p:cNvSpPr txBox="1">
              <a:spLocks noChangeArrowheads="1"/>
            </p:cNvSpPr>
            <p:nvPr/>
          </p:nvSpPr>
          <p:spPr bwMode="auto">
            <a:xfrm>
              <a:off x="0" y="2495490"/>
              <a:ext cx="876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  <a:sym typeface="Symbol" charset="2"/>
                </a:rPr>
                <a:t>0</a:t>
              </a:r>
              <a:r>
                <a:rPr lang="en-US" sz="1600" i="1" baseline="30000">
                  <a:latin typeface="Times New Roman" charset="0"/>
                  <a:sym typeface="Symbol" charset="2"/>
                </a:rPr>
                <a:t>n</a:t>
              </a:r>
              <a:endParaRPr lang="en-US" sz="1600" i="1" baseline="-25000">
                <a:latin typeface="Times New Roman" charset="0"/>
              </a:endParaRPr>
            </a:p>
          </p:txBody>
        </p:sp>
        <p:sp>
          <p:nvSpPr>
            <p:cNvPr id="73873" name="TextBox 71"/>
            <p:cNvSpPr txBox="1">
              <a:spLocks noChangeArrowheads="1"/>
            </p:cNvSpPr>
            <p:nvPr/>
          </p:nvSpPr>
          <p:spPr bwMode="auto">
            <a:xfrm>
              <a:off x="685800" y="3335635"/>
              <a:ext cx="20307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Generic PPAD</a:t>
              </a:r>
            </a:p>
          </p:txBody>
        </p:sp>
      </p:grpSp>
      <p:grpSp>
        <p:nvGrpSpPr>
          <p:cNvPr id="6" name="Group 234"/>
          <p:cNvGrpSpPr>
            <a:grpSpLocks noChangeAspect="1"/>
          </p:cNvGrpSpPr>
          <p:nvPr/>
        </p:nvGrpSpPr>
        <p:grpSpPr>
          <a:xfrm>
            <a:off x="4724400" y="192374"/>
            <a:ext cx="3718466" cy="4227797"/>
            <a:chOff x="948932" y="1928260"/>
            <a:chExt cx="3040138" cy="3456540"/>
          </a:xfrm>
        </p:grpSpPr>
        <p:grpSp>
          <p:nvGrpSpPr>
            <p:cNvPr id="7" name="Group 26"/>
            <p:cNvGrpSpPr/>
            <p:nvPr/>
          </p:nvGrpSpPr>
          <p:grpSpPr>
            <a:xfrm>
              <a:off x="1156970" y="2457450"/>
              <a:ext cx="2641600" cy="2359152"/>
              <a:chOff x="3009900" y="2641600"/>
              <a:chExt cx="2641600" cy="2359152"/>
            </a:xfrm>
          </p:grpSpPr>
          <p:sp>
            <p:nvSpPr>
              <p:cNvPr id="106" name="Cube 105"/>
              <p:cNvSpPr/>
              <p:nvPr/>
            </p:nvSpPr>
            <p:spPr>
              <a:xfrm>
                <a:off x="3009900" y="2641600"/>
                <a:ext cx="2641600" cy="2359152"/>
              </a:xfrm>
              <a:prstGeom prst="cube">
                <a:avLst/>
              </a:prstGeom>
              <a:noFill/>
              <a:ln w="25400">
                <a:solidFill>
                  <a:srgbClr val="9452D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2740025" y="3527425"/>
                <a:ext cx="1758950" cy="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3632200" y="4400550"/>
                <a:ext cx="2019300" cy="1270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3009900" y="4400550"/>
                <a:ext cx="622300" cy="600202"/>
              </a:xfrm>
              <a:prstGeom prst="line">
                <a:avLst/>
              </a:prstGeom>
              <a:ln w="25400">
                <a:solidFill>
                  <a:srgbClr val="9966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/>
          </p:nvCxnSpPr>
          <p:spPr>
            <a:xfrm>
              <a:off x="3201670" y="4816602"/>
              <a:ext cx="596900" cy="1588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775969" y="2667000"/>
              <a:ext cx="762001" cy="2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 noChangeAspect="1"/>
            </p:cNvCxnSpPr>
            <p:nvPr/>
          </p:nvCxnSpPr>
          <p:spPr>
            <a:xfrm rot="5400000" flipH="1" flipV="1">
              <a:off x="1774371" y="3878399"/>
              <a:ext cx="333648" cy="323850"/>
            </a:xfrm>
            <a:prstGeom prst="line">
              <a:avLst/>
            </a:prstGeom>
            <a:ln w="12700"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1670" y="4660900"/>
              <a:ext cx="787400" cy="723900"/>
            </a:xfrm>
            <a:prstGeom prst="rect">
              <a:avLst/>
            </a:prstGeom>
          </p:spPr>
        </p:pic>
        <p:pic>
          <p:nvPicPr>
            <p:cNvPr id="104" name="Picture 103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6721" y="3327400"/>
              <a:ext cx="812800" cy="723900"/>
            </a:xfrm>
            <a:prstGeom prst="rect">
              <a:avLst/>
            </a:prstGeom>
          </p:spPr>
        </p:pic>
        <p:pic>
          <p:nvPicPr>
            <p:cNvPr id="105" name="Picture 104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932" y="1928260"/>
              <a:ext cx="812802" cy="723899"/>
            </a:xfrm>
            <a:prstGeom prst="rect">
              <a:avLst/>
            </a:prstGeom>
          </p:spPr>
        </p:pic>
      </p:grpSp>
      <p:cxnSp>
        <p:nvCxnSpPr>
          <p:cNvPr id="111" name="Straight Connector 110"/>
          <p:cNvCxnSpPr/>
          <p:nvPr/>
        </p:nvCxnSpPr>
        <p:spPr bwMode="auto">
          <a:xfrm flipV="1">
            <a:off x="5437638" y="1097884"/>
            <a:ext cx="133350" cy="132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5437638" y="1229964"/>
            <a:ext cx="119555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5641123" y="2224045"/>
            <a:ext cx="19849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5400000">
            <a:off x="6263029" y="3279888"/>
            <a:ext cx="432721" cy="307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300" y="685800"/>
            <a:ext cx="1701800" cy="7112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1550" y="3251200"/>
            <a:ext cx="1701800" cy="6350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6825" y="3225800"/>
            <a:ext cx="1701800" cy="711200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 bwMode="auto">
          <a:xfrm>
            <a:off x="5570988" y="1097884"/>
            <a:ext cx="3682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rot="16200000" flipH="1">
            <a:off x="4872649" y="2157068"/>
            <a:ext cx="2123706" cy="3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5400000">
            <a:off x="5533738" y="3245058"/>
            <a:ext cx="426902" cy="371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pic>
        <p:nvPicPr>
          <p:cNvPr id="141" name="Picture 140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8450" y="3302000"/>
            <a:ext cx="1689100" cy="635000"/>
          </a:xfrm>
          <a:prstGeom prst="rect">
            <a:avLst/>
          </a:prstGeom>
        </p:spPr>
      </p:pic>
      <p:pic>
        <p:nvPicPr>
          <p:cNvPr id="142" name="Picture 141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9450" y="3225800"/>
            <a:ext cx="1689100" cy="711200"/>
          </a:xfrm>
          <a:prstGeom prst="rect">
            <a:avLst/>
          </a:prstGeom>
        </p:spPr>
      </p:pic>
      <p:cxnSp>
        <p:nvCxnSpPr>
          <p:cNvPr id="110" name="Straight Connector 109"/>
          <p:cNvCxnSpPr/>
          <p:nvPr/>
        </p:nvCxnSpPr>
        <p:spPr bwMode="auto">
          <a:xfrm>
            <a:off x="6132940" y="3658521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5565369" y="3656933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1295400" y="4292600"/>
            <a:ext cx="2908300" cy="1828800"/>
            <a:chOff x="1295400" y="4292600"/>
            <a:chExt cx="2908300" cy="1828800"/>
          </a:xfrm>
        </p:grpSpPr>
        <p:pic>
          <p:nvPicPr>
            <p:cNvPr id="120" name="Picture 119" descr="latex-image-1.pdf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08100" y="4292600"/>
              <a:ext cx="2895600" cy="812800"/>
            </a:xfrm>
            <a:prstGeom prst="rect">
              <a:avLst/>
            </a:prstGeom>
          </p:spPr>
        </p:pic>
        <p:pic>
          <p:nvPicPr>
            <p:cNvPr id="121" name="Picture 120" descr="latex-image-1.pdf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08100" y="4826000"/>
              <a:ext cx="2895600" cy="812800"/>
            </a:xfrm>
            <a:prstGeom prst="rect">
              <a:avLst/>
            </a:prstGeom>
          </p:spPr>
        </p:pic>
        <p:pic>
          <p:nvPicPr>
            <p:cNvPr id="124" name="Picture 123" descr="latex-image-1.pdf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95400" y="5308600"/>
              <a:ext cx="2895600" cy="812800"/>
            </a:xfrm>
            <a:prstGeom prst="rect">
              <a:avLst/>
            </a:prstGeom>
          </p:spPr>
        </p:pic>
      </p:grpSp>
      <p:sp>
        <p:nvSpPr>
          <p:cNvPr id="126" name="Left Arrow 161"/>
          <p:cNvSpPr>
            <a:spLocks noChangeArrowheads="1"/>
          </p:cNvSpPr>
          <p:nvPr/>
        </p:nvSpPr>
        <p:spPr bwMode="auto">
          <a:xfrm rot="10800000">
            <a:off x="3657600" y="1595545"/>
            <a:ext cx="871759" cy="341186"/>
          </a:xfrm>
          <a:prstGeom prst="leftArrow">
            <a:avLst>
              <a:gd name="adj1" fmla="val 50000"/>
              <a:gd name="adj2" fmla="val 50006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743450" y="4606835"/>
            <a:ext cx="407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This is not necessary for the embedding of the PPAD graph to the cube, but will be crucial later in the definition of the </a:t>
            </a:r>
            <a:r>
              <a:rPr lang="en-US" i="1" dirty="0" err="1" smtClean="0">
                <a:latin typeface="Times New Roman"/>
                <a:cs typeface="Times New Roman"/>
              </a:rPr>
              <a:t>Sperner</a:t>
            </a:r>
            <a:r>
              <a:rPr lang="en-US" i="1" dirty="0" smtClean="0">
                <a:latin typeface="Times New Roman"/>
                <a:cs typeface="Times New Roman"/>
              </a:rPr>
              <a:t> instance…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" y="4050839"/>
            <a:ext cx="55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Modifications of main segment and first </a:t>
            </a:r>
            <a:r>
              <a:rPr lang="en-US" dirty="0" smtClean="0">
                <a:latin typeface="Times New Roman"/>
                <a:cs typeface="Times New Roman"/>
              </a:rPr>
              <a:t>breakpoint for 0</a:t>
            </a:r>
            <a:r>
              <a:rPr lang="en-US" i="1" baseline="30000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51300" y="1003300"/>
            <a:ext cx="1701800" cy="63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083550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Finishing the Embedding</a:t>
            </a:r>
          </a:p>
        </p:txBody>
      </p:sp>
      <p:grpSp>
        <p:nvGrpSpPr>
          <p:cNvPr id="2" name="Group 259"/>
          <p:cNvGrpSpPr>
            <a:grpSpLocks/>
          </p:cNvGrpSpPr>
          <p:nvPr/>
        </p:nvGrpSpPr>
        <p:grpSpPr bwMode="auto">
          <a:xfrm>
            <a:off x="0" y="579278"/>
            <a:ext cx="3238500" cy="2806700"/>
            <a:chOff x="0" y="990600"/>
            <a:chExt cx="3238500" cy="2806700"/>
          </a:xfrm>
        </p:grpSpPr>
        <p:sp>
          <p:nvSpPr>
            <p:cNvPr id="90" name="Rounded Rectangle 89"/>
            <p:cNvSpPr/>
            <p:nvPr/>
          </p:nvSpPr>
          <p:spPr bwMode="auto">
            <a:xfrm>
              <a:off x="266700" y="990600"/>
              <a:ext cx="2971800" cy="2362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883444" y="1544320"/>
              <a:ext cx="869156" cy="787400"/>
              <a:chOff x="1689" y="1584"/>
              <a:chExt cx="1095" cy="960"/>
            </a:xfrm>
          </p:grpSpPr>
          <p:sp>
            <p:nvSpPr>
              <p:cNvPr id="73893" name="Oval 5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4" name="Oval 6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5" name="Oval 7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6" name="Oval 8"/>
              <p:cNvSpPr>
                <a:spLocks noChangeArrowheads="1"/>
              </p:cNvSpPr>
              <p:nvPr/>
            </p:nvSpPr>
            <p:spPr bwMode="auto">
              <a:xfrm>
                <a:off x="2421" y="229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7" name="Line 9"/>
              <p:cNvSpPr>
                <a:spLocks noChangeShapeType="1"/>
              </p:cNvSpPr>
              <p:nvPr/>
            </p:nvSpPr>
            <p:spPr bwMode="auto">
              <a:xfrm flipV="1">
                <a:off x="1776" y="1632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8" name="Line 1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9" name="Line 11"/>
              <p:cNvSpPr>
                <a:spLocks noChangeShapeType="1"/>
              </p:cNvSpPr>
              <p:nvPr/>
            </p:nvSpPr>
            <p:spPr bwMode="auto">
              <a:xfrm flipH="1">
                <a:off x="2496" y="19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0" name="Oval 12"/>
              <p:cNvSpPr>
                <a:spLocks noChangeArrowheads="1"/>
              </p:cNvSpPr>
              <p:nvPr/>
            </p:nvSpPr>
            <p:spPr bwMode="auto">
              <a:xfrm>
                <a:off x="1689" y="221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1" name="Oval 1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2" name="Line 14"/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3" name="Line 15"/>
              <p:cNvSpPr>
                <a:spLocks noChangeShapeType="1"/>
              </p:cNvSpPr>
              <p:nvPr/>
            </p:nvSpPr>
            <p:spPr bwMode="auto">
              <a:xfrm flipH="1">
                <a:off x="2112" y="234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04" name="Line 16"/>
              <p:cNvSpPr>
                <a:spLocks noChangeShapeType="1"/>
              </p:cNvSpPr>
              <p:nvPr/>
            </p:nvSpPr>
            <p:spPr bwMode="auto">
              <a:xfrm flipH="1" flipV="1">
                <a:off x="1776" y="2304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019300" y="1268730"/>
              <a:ext cx="869157" cy="787400"/>
              <a:chOff x="3225" y="1680"/>
              <a:chExt cx="1095" cy="960"/>
            </a:xfrm>
          </p:grpSpPr>
          <p:sp>
            <p:nvSpPr>
              <p:cNvPr id="73881" name="Oval 17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2" name="Oval 18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3" name="Oval 19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4" name="Oval 20"/>
              <p:cNvSpPr>
                <a:spLocks noChangeArrowheads="1"/>
              </p:cNvSpPr>
              <p:nvPr/>
            </p:nvSpPr>
            <p:spPr bwMode="auto">
              <a:xfrm>
                <a:off x="3957" y="23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5" name="Line 21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6" name="Line 22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7" name="Line 23"/>
              <p:cNvSpPr>
                <a:spLocks noChangeShapeType="1"/>
              </p:cNvSpPr>
              <p:nvPr/>
            </p:nvSpPr>
            <p:spPr bwMode="auto">
              <a:xfrm flipH="1">
                <a:off x="4032" y="201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8" name="Oval 24"/>
              <p:cNvSpPr>
                <a:spLocks noChangeArrowheads="1"/>
              </p:cNvSpPr>
              <p:nvPr/>
            </p:nvSpPr>
            <p:spPr bwMode="auto">
              <a:xfrm>
                <a:off x="3225" y="231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9" name="Oval 25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0" name="Line 26"/>
              <p:cNvSpPr>
                <a:spLocks noChangeShapeType="1"/>
              </p:cNvSpPr>
              <p:nvPr/>
            </p:nvSpPr>
            <p:spPr bwMode="auto">
              <a:xfrm flipV="1">
                <a:off x="3264" y="1920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1" name="Line 27"/>
              <p:cNvSpPr>
                <a:spLocks noChangeShapeType="1"/>
              </p:cNvSpPr>
              <p:nvPr/>
            </p:nvSpPr>
            <p:spPr bwMode="auto">
              <a:xfrm flipH="1">
                <a:off x="3648" y="2439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92" name="Line 28"/>
              <p:cNvSpPr>
                <a:spLocks noChangeShapeType="1"/>
              </p:cNvSpPr>
              <p:nvPr/>
            </p:nvSpPr>
            <p:spPr bwMode="auto">
              <a:xfrm flipH="1" flipV="1">
                <a:off x="3312" y="2400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48" name="Oval 29"/>
            <p:cNvSpPr>
              <a:spLocks noChangeArrowheads="1"/>
            </p:cNvSpPr>
            <p:nvPr/>
          </p:nvSpPr>
          <p:spPr bwMode="auto">
            <a:xfrm>
              <a:off x="488157" y="28041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49" name="Oval 30"/>
            <p:cNvSpPr>
              <a:spLocks noChangeArrowheads="1"/>
            </p:cNvSpPr>
            <p:nvPr/>
          </p:nvSpPr>
          <p:spPr bwMode="auto">
            <a:xfrm>
              <a:off x="945357" y="26860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0" name="Oval 31"/>
            <p:cNvSpPr>
              <a:spLocks noChangeArrowheads="1"/>
            </p:cNvSpPr>
            <p:nvPr/>
          </p:nvSpPr>
          <p:spPr bwMode="auto">
            <a:xfrm>
              <a:off x="12501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1" name="Oval 32"/>
            <p:cNvSpPr>
              <a:spLocks noChangeArrowheads="1"/>
            </p:cNvSpPr>
            <p:nvPr/>
          </p:nvSpPr>
          <p:spPr bwMode="auto">
            <a:xfrm>
              <a:off x="1676400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2" name="Line 33"/>
            <p:cNvSpPr>
              <a:spLocks noChangeShapeType="1"/>
            </p:cNvSpPr>
            <p:nvPr/>
          </p:nvSpPr>
          <p:spPr bwMode="auto">
            <a:xfrm flipV="1">
              <a:off x="526257" y="2725420"/>
              <a:ext cx="426244" cy="118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3" name="Line 34"/>
            <p:cNvSpPr>
              <a:spLocks noChangeShapeType="1"/>
            </p:cNvSpPr>
            <p:nvPr/>
          </p:nvSpPr>
          <p:spPr bwMode="auto">
            <a:xfrm>
              <a:off x="983457" y="2725420"/>
              <a:ext cx="26670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4" name="Line 35"/>
            <p:cNvSpPr>
              <a:spLocks noChangeShapeType="1"/>
            </p:cNvSpPr>
            <p:nvPr/>
          </p:nvSpPr>
          <p:spPr bwMode="auto">
            <a:xfrm>
              <a:off x="12882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5" name="Text Box 43"/>
            <p:cNvSpPr txBox="1">
              <a:spLocks noChangeArrowheads="1"/>
            </p:cNvSpPr>
            <p:nvPr/>
          </p:nvSpPr>
          <p:spPr bwMode="auto">
            <a:xfrm>
              <a:off x="1714500" y="2804160"/>
              <a:ext cx="457200" cy="23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latin typeface="Times New Roman" charset="0"/>
                  <a:sym typeface="Symbol" charset="2"/>
                </a:rPr>
                <a:t>...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3856" name="Oval 44"/>
            <p:cNvSpPr>
              <a:spLocks noChangeArrowheads="1"/>
            </p:cNvSpPr>
            <p:nvPr/>
          </p:nvSpPr>
          <p:spPr bwMode="auto">
            <a:xfrm>
              <a:off x="2126457" y="29222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7" name="Oval 45"/>
            <p:cNvSpPr>
              <a:spLocks noChangeArrowheads="1"/>
            </p:cNvSpPr>
            <p:nvPr/>
          </p:nvSpPr>
          <p:spPr bwMode="auto">
            <a:xfrm>
              <a:off x="2552700" y="2922270"/>
              <a:ext cx="76200" cy="787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58" name="Line 46"/>
            <p:cNvSpPr>
              <a:spLocks noChangeShapeType="1"/>
            </p:cNvSpPr>
            <p:nvPr/>
          </p:nvSpPr>
          <p:spPr bwMode="auto">
            <a:xfrm>
              <a:off x="2164557" y="2961640"/>
              <a:ext cx="388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2781300" y="1780540"/>
              <a:ext cx="397669" cy="787400"/>
              <a:chOff x="4416" y="1824"/>
              <a:chExt cx="501" cy="960"/>
            </a:xfrm>
          </p:grpSpPr>
          <p:sp>
            <p:nvSpPr>
              <p:cNvPr id="73874" name="Oval 36"/>
              <p:cNvSpPr>
                <a:spLocks noChangeArrowheads="1"/>
              </p:cNvSpPr>
              <p:nvPr/>
            </p:nvSpPr>
            <p:spPr bwMode="auto">
              <a:xfrm>
                <a:off x="460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5" name="Oval 37"/>
              <p:cNvSpPr>
                <a:spLocks noChangeArrowheads="1"/>
              </p:cNvSpPr>
              <p:nvPr/>
            </p:nvSpPr>
            <p:spPr bwMode="auto">
              <a:xfrm>
                <a:off x="4821" y="253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6" name="Line 38"/>
              <p:cNvSpPr>
                <a:spLocks noChangeShapeType="1"/>
              </p:cNvSpPr>
              <p:nvPr/>
            </p:nvSpPr>
            <p:spPr bwMode="auto">
              <a:xfrm flipH="1">
                <a:off x="4656" y="187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7" name="Line 39"/>
              <p:cNvSpPr>
                <a:spLocks noChangeShapeType="1"/>
              </p:cNvSpPr>
              <p:nvPr/>
            </p:nvSpPr>
            <p:spPr bwMode="auto">
              <a:xfrm>
                <a:off x="4656" y="2208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8" name="Oval 40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79" name="Line 41"/>
              <p:cNvSpPr>
                <a:spLocks noChangeShapeType="1"/>
              </p:cNvSpPr>
              <p:nvPr/>
            </p:nvSpPr>
            <p:spPr bwMode="auto">
              <a:xfrm flipH="1">
                <a:off x="4512" y="258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80" name="Oval 47"/>
              <p:cNvSpPr>
                <a:spLocks noChangeArrowheads="1"/>
              </p:cNvSpPr>
              <p:nvPr/>
            </p:nvSpPr>
            <p:spPr bwMode="auto">
              <a:xfrm>
                <a:off x="4704" y="182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860" name="Oval 56"/>
            <p:cNvSpPr>
              <a:spLocks noChangeArrowheads="1"/>
            </p:cNvSpPr>
            <p:nvPr/>
          </p:nvSpPr>
          <p:spPr bwMode="auto">
            <a:xfrm>
              <a:off x="1866900" y="21742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1" name="Oval 57"/>
            <p:cNvSpPr>
              <a:spLocks noChangeArrowheads="1"/>
            </p:cNvSpPr>
            <p:nvPr/>
          </p:nvSpPr>
          <p:spPr bwMode="auto">
            <a:xfrm>
              <a:off x="1866900" y="142621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2" name="Oval 58"/>
            <p:cNvSpPr>
              <a:spLocks noChangeArrowheads="1"/>
            </p:cNvSpPr>
            <p:nvPr/>
          </p:nvSpPr>
          <p:spPr bwMode="auto">
            <a:xfrm>
              <a:off x="419100" y="197739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3" name="Oval 59"/>
            <p:cNvSpPr>
              <a:spLocks noChangeArrowheads="1"/>
            </p:cNvSpPr>
            <p:nvPr/>
          </p:nvSpPr>
          <p:spPr bwMode="auto">
            <a:xfrm>
              <a:off x="685800" y="188388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4" name="Oval 60"/>
            <p:cNvSpPr>
              <a:spLocks noChangeArrowheads="1"/>
            </p:cNvSpPr>
            <p:nvPr/>
          </p:nvSpPr>
          <p:spPr bwMode="auto">
            <a:xfrm>
              <a:off x="647700" y="2159476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5" name="Oval 57"/>
            <p:cNvSpPr>
              <a:spLocks noChangeArrowheads="1"/>
            </p:cNvSpPr>
            <p:nvPr/>
          </p:nvSpPr>
          <p:spPr bwMode="auto">
            <a:xfrm>
              <a:off x="1219200" y="174117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6" name="Oval 56"/>
            <p:cNvSpPr>
              <a:spLocks noChangeArrowheads="1"/>
            </p:cNvSpPr>
            <p:nvPr/>
          </p:nvSpPr>
          <p:spPr bwMode="auto">
            <a:xfrm>
              <a:off x="1257300" y="201676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7" name="Oval 57"/>
            <p:cNvSpPr>
              <a:spLocks noChangeArrowheads="1"/>
            </p:cNvSpPr>
            <p:nvPr/>
          </p:nvSpPr>
          <p:spPr bwMode="auto">
            <a:xfrm>
              <a:off x="2324100" y="148034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8" name="Oval 56"/>
            <p:cNvSpPr>
              <a:spLocks noChangeArrowheads="1"/>
            </p:cNvSpPr>
            <p:nvPr/>
          </p:nvSpPr>
          <p:spPr bwMode="auto">
            <a:xfrm>
              <a:off x="2362200" y="1755934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69" name="Oval 56"/>
            <p:cNvSpPr>
              <a:spLocks noChangeArrowheads="1"/>
            </p:cNvSpPr>
            <p:nvPr/>
          </p:nvSpPr>
          <p:spPr bwMode="auto">
            <a:xfrm>
              <a:off x="2095500" y="229235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0" name="Oval 56"/>
            <p:cNvSpPr>
              <a:spLocks noChangeArrowheads="1"/>
            </p:cNvSpPr>
            <p:nvPr/>
          </p:nvSpPr>
          <p:spPr bwMode="auto">
            <a:xfrm>
              <a:off x="1943100" y="248920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1" name="Oval 56"/>
            <p:cNvSpPr>
              <a:spLocks noChangeArrowheads="1"/>
            </p:cNvSpPr>
            <p:nvPr/>
          </p:nvSpPr>
          <p:spPr bwMode="auto">
            <a:xfrm>
              <a:off x="2362200" y="2567940"/>
              <a:ext cx="76200" cy="78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72" name="Text Box 36"/>
            <p:cNvSpPr txBox="1">
              <a:spLocks noChangeArrowheads="1"/>
            </p:cNvSpPr>
            <p:nvPr/>
          </p:nvSpPr>
          <p:spPr bwMode="auto">
            <a:xfrm>
              <a:off x="0" y="2495490"/>
              <a:ext cx="876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  <a:sym typeface="Symbol" charset="2"/>
                </a:rPr>
                <a:t>0</a:t>
              </a:r>
              <a:r>
                <a:rPr lang="en-US" sz="1600" i="1" baseline="30000">
                  <a:latin typeface="Times New Roman" charset="0"/>
                  <a:sym typeface="Symbol" charset="2"/>
                </a:rPr>
                <a:t>n</a:t>
              </a:r>
              <a:endParaRPr lang="en-US" sz="1600" i="1" baseline="-25000">
                <a:latin typeface="Times New Roman" charset="0"/>
              </a:endParaRPr>
            </a:p>
          </p:txBody>
        </p:sp>
        <p:sp>
          <p:nvSpPr>
            <p:cNvPr id="73873" name="TextBox 71"/>
            <p:cNvSpPr txBox="1">
              <a:spLocks noChangeArrowheads="1"/>
            </p:cNvSpPr>
            <p:nvPr/>
          </p:nvSpPr>
          <p:spPr bwMode="auto">
            <a:xfrm>
              <a:off x="685800" y="3335635"/>
              <a:ext cx="20307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Generic PPAD</a:t>
              </a:r>
            </a:p>
          </p:txBody>
        </p:sp>
      </p:grpSp>
      <p:grpSp>
        <p:nvGrpSpPr>
          <p:cNvPr id="6" name="Group 234"/>
          <p:cNvGrpSpPr>
            <a:grpSpLocks noChangeAspect="1"/>
          </p:cNvGrpSpPr>
          <p:nvPr/>
        </p:nvGrpSpPr>
        <p:grpSpPr>
          <a:xfrm>
            <a:off x="4724400" y="192374"/>
            <a:ext cx="3718466" cy="4227797"/>
            <a:chOff x="948932" y="1928260"/>
            <a:chExt cx="3040138" cy="3456540"/>
          </a:xfrm>
        </p:grpSpPr>
        <p:grpSp>
          <p:nvGrpSpPr>
            <p:cNvPr id="7" name="Group 26"/>
            <p:cNvGrpSpPr/>
            <p:nvPr/>
          </p:nvGrpSpPr>
          <p:grpSpPr>
            <a:xfrm>
              <a:off x="1156970" y="2457450"/>
              <a:ext cx="2641600" cy="2359152"/>
              <a:chOff x="3009900" y="2641600"/>
              <a:chExt cx="2641600" cy="2359152"/>
            </a:xfrm>
          </p:grpSpPr>
          <p:sp>
            <p:nvSpPr>
              <p:cNvPr id="106" name="Cube 105"/>
              <p:cNvSpPr/>
              <p:nvPr/>
            </p:nvSpPr>
            <p:spPr>
              <a:xfrm>
                <a:off x="3009900" y="2641600"/>
                <a:ext cx="2641600" cy="2359152"/>
              </a:xfrm>
              <a:prstGeom prst="cube">
                <a:avLst/>
              </a:prstGeom>
              <a:noFill/>
              <a:ln w="25400">
                <a:solidFill>
                  <a:srgbClr val="9452D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2740025" y="3527425"/>
                <a:ext cx="1758950" cy="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3632200" y="4400550"/>
                <a:ext cx="2019300" cy="1270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3009900" y="4400550"/>
                <a:ext cx="622300" cy="600202"/>
              </a:xfrm>
              <a:prstGeom prst="line">
                <a:avLst/>
              </a:prstGeom>
              <a:ln w="25400">
                <a:solidFill>
                  <a:srgbClr val="9966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/>
          </p:nvCxnSpPr>
          <p:spPr>
            <a:xfrm>
              <a:off x="3201670" y="4816602"/>
              <a:ext cx="596900" cy="1588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775969" y="2667000"/>
              <a:ext cx="762001" cy="2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 noChangeAspect="1"/>
            </p:cNvCxnSpPr>
            <p:nvPr/>
          </p:nvCxnSpPr>
          <p:spPr>
            <a:xfrm rot="5400000" flipH="1" flipV="1">
              <a:off x="1774371" y="3878399"/>
              <a:ext cx="333648" cy="323850"/>
            </a:xfrm>
            <a:prstGeom prst="line">
              <a:avLst/>
            </a:prstGeom>
            <a:ln w="12700"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1670" y="4660900"/>
              <a:ext cx="787400" cy="723900"/>
            </a:xfrm>
            <a:prstGeom prst="rect">
              <a:avLst/>
            </a:prstGeom>
          </p:spPr>
        </p:pic>
        <p:pic>
          <p:nvPicPr>
            <p:cNvPr id="104" name="Picture 103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6721" y="3327400"/>
              <a:ext cx="812800" cy="723900"/>
            </a:xfrm>
            <a:prstGeom prst="rect">
              <a:avLst/>
            </a:prstGeom>
          </p:spPr>
        </p:pic>
        <p:pic>
          <p:nvPicPr>
            <p:cNvPr id="105" name="Picture 104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932" y="1928260"/>
              <a:ext cx="812802" cy="723899"/>
            </a:xfrm>
            <a:prstGeom prst="rect">
              <a:avLst/>
            </a:prstGeom>
          </p:spPr>
        </p:pic>
      </p:grpSp>
      <p:cxnSp>
        <p:nvCxnSpPr>
          <p:cNvPr id="110" name="Straight Connector 109"/>
          <p:cNvCxnSpPr/>
          <p:nvPr/>
        </p:nvCxnSpPr>
        <p:spPr bwMode="auto">
          <a:xfrm>
            <a:off x="6132940" y="3645821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5437638" y="1097884"/>
            <a:ext cx="133350" cy="132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5437638" y="1229964"/>
            <a:ext cx="119555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5641123" y="2224045"/>
            <a:ext cx="19849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5400000">
            <a:off x="6263029" y="3279888"/>
            <a:ext cx="432721" cy="307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300" y="685800"/>
            <a:ext cx="1701800" cy="7112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1550" y="3251200"/>
            <a:ext cx="1701800" cy="6350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6825" y="3225800"/>
            <a:ext cx="1701800" cy="711200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 bwMode="auto">
          <a:xfrm>
            <a:off x="5570988" y="1097884"/>
            <a:ext cx="3682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rot="16200000" flipH="1">
            <a:off x="4872649" y="2157068"/>
            <a:ext cx="2123706" cy="3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5565369" y="3644233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5400000">
            <a:off x="5533738" y="3245058"/>
            <a:ext cx="426902" cy="371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pic>
        <p:nvPicPr>
          <p:cNvPr id="141" name="Picture 140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8450" y="3302000"/>
            <a:ext cx="1689100" cy="635000"/>
          </a:xfrm>
          <a:prstGeom prst="rect">
            <a:avLst/>
          </a:prstGeom>
        </p:spPr>
      </p:pic>
      <p:pic>
        <p:nvPicPr>
          <p:cNvPr id="142" name="Picture 141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9450" y="3225800"/>
            <a:ext cx="1689100" cy="711200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469900" y="4356100"/>
            <a:ext cx="8382000" cy="659031"/>
            <a:chOff x="469900" y="4356100"/>
            <a:chExt cx="8382000" cy="659031"/>
          </a:xfrm>
        </p:grpSpPr>
        <p:sp>
          <p:nvSpPr>
            <p:cNvPr id="93" name="TextBox 92"/>
            <p:cNvSpPr txBox="1"/>
            <p:nvPr/>
          </p:nvSpPr>
          <p:spPr>
            <a:xfrm>
              <a:off x="469900" y="4356100"/>
              <a:ext cx="1132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/>
                  <a:cs typeface="Times New Roman"/>
                </a:rPr>
                <a:t>Claim 1:</a:t>
              </a:r>
              <a:endParaRPr lang="en-US" sz="2000" b="1" dirty="0">
                <a:latin typeface="Times New Roman"/>
                <a:cs typeface="Times New Roman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0500" y="4368800"/>
              <a:ext cx="7391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Two points </a:t>
              </a:r>
              <a:r>
                <a:rPr lang="en-US" i="1" dirty="0" err="1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, </a:t>
              </a:r>
              <a:r>
                <a:rPr lang="en-US" i="1" dirty="0" err="1" smtClean="0">
                  <a:latin typeface="Times New Roman"/>
                  <a:cs typeface="Times New Roman"/>
                </a:rPr>
                <a:t>p</a:t>
              </a:r>
              <a:r>
                <a:rPr lang="en-US" i="1" dirty="0" smtClean="0">
                  <a:latin typeface="Times New Roman"/>
                  <a:cs typeface="Times New Roman"/>
                </a:rPr>
                <a:t>’</a:t>
              </a:r>
              <a:r>
                <a:rPr lang="en-US" dirty="0" smtClean="0">
                  <a:latin typeface="Times New Roman"/>
                  <a:cs typeface="Times New Roman"/>
                </a:rPr>
                <a:t> of  </a:t>
              </a:r>
              <a:r>
                <a:rPr lang="en-US" i="1" dirty="0" smtClean="0">
                  <a:latin typeface="Times New Roman"/>
                  <a:cs typeface="Times New Roman"/>
                </a:rPr>
                <a:t>L</a:t>
              </a:r>
              <a:r>
                <a:rPr lang="en-US" dirty="0" smtClean="0">
                  <a:latin typeface="Times New Roman"/>
                  <a:cs typeface="Times New Roman"/>
                </a:rPr>
                <a:t> are closer than 3</a:t>
              </a:r>
              <a:r>
                <a:rPr lang="en-US" dirty="0" smtClean="0">
                  <a:sym typeface="Symbol"/>
                </a:rPr>
                <a:t></a:t>
              </a:r>
              <a:r>
                <a:rPr lang="en-US" dirty="0" smtClean="0">
                  <a:latin typeface="Times New Roman"/>
                  <a:cs typeface="Times New Roman"/>
                </a:rPr>
                <a:t>2</a:t>
              </a:r>
              <a:r>
                <a:rPr lang="en-US" baseline="30000" dirty="0" smtClean="0">
                  <a:latin typeface="Times New Roman"/>
                  <a:cs typeface="Times New Roman"/>
                </a:rPr>
                <a:t>-</a:t>
              </a:r>
              <a:r>
                <a:rPr lang="en-US" i="1" baseline="30000" dirty="0" smtClean="0">
                  <a:latin typeface="Times New Roman"/>
                  <a:cs typeface="Times New Roman"/>
                </a:rPr>
                <a:t>m</a:t>
              </a:r>
              <a:r>
                <a:rPr lang="en-US" dirty="0" smtClean="0">
                  <a:latin typeface="Times New Roman"/>
                  <a:cs typeface="Times New Roman"/>
                </a:rPr>
                <a:t> in Euclidean distance only if they are connected by a part of </a:t>
              </a:r>
              <a:r>
                <a:rPr lang="en-US" i="1" dirty="0" smtClean="0">
                  <a:latin typeface="Times New Roman"/>
                  <a:cs typeface="Times New Roman"/>
                </a:rPr>
                <a:t>L</a:t>
              </a:r>
              <a:r>
                <a:rPr lang="en-US" dirty="0" smtClean="0">
                  <a:latin typeface="Times New Roman"/>
                  <a:cs typeface="Times New Roman"/>
                </a:rPr>
                <a:t> that has length 8</a:t>
              </a:r>
              <a:r>
                <a:rPr lang="en-US" dirty="0" smtClean="0">
                  <a:sym typeface="Symbol"/>
                </a:rPr>
                <a:t></a:t>
              </a:r>
              <a:r>
                <a:rPr lang="en-US" dirty="0" smtClean="0">
                  <a:latin typeface="Times New Roman"/>
                  <a:cs typeface="Times New Roman"/>
                </a:rPr>
                <a:t>2</a:t>
              </a:r>
              <a:r>
                <a:rPr lang="en-US" baseline="30000" dirty="0" smtClean="0">
                  <a:latin typeface="Times New Roman"/>
                  <a:cs typeface="Times New Roman"/>
                </a:rPr>
                <a:t>-</a:t>
              </a:r>
              <a:r>
                <a:rPr lang="en-US" i="1" baseline="30000" dirty="0" smtClean="0">
                  <a:latin typeface="Times New Roman"/>
                  <a:cs typeface="Times New Roman"/>
                </a:rPr>
                <a:t>m</a:t>
              </a:r>
              <a:r>
                <a:rPr lang="en-US" dirty="0" smtClean="0">
                  <a:latin typeface="Times New Roman"/>
                  <a:cs typeface="Times New Roman"/>
                </a:rPr>
                <a:t> or less.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95" name="Left Arrow 161"/>
          <p:cNvSpPr>
            <a:spLocks noChangeArrowheads="1"/>
          </p:cNvSpPr>
          <p:nvPr/>
        </p:nvSpPr>
        <p:spPr bwMode="auto">
          <a:xfrm rot="10800000">
            <a:off x="3657600" y="1595545"/>
            <a:ext cx="871759" cy="341186"/>
          </a:xfrm>
          <a:prstGeom prst="leftArrow">
            <a:avLst>
              <a:gd name="adj1" fmla="val 50000"/>
              <a:gd name="adj2" fmla="val 50006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99257" y="3861371"/>
            <a:ext cx="7344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Times New Roman"/>
                <a:cs typeface="Times New Roman"/>
              </a:rPr>
              <a:t>Call </a:t>
            </a:r>
            <a:r>
              <a:rPr lang="en-US" sz="22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L</a:t>
            </a:r>
            <a:r>
              <a:rPr lang="en-US" sz="2200" i="1" dirty="0" smtClean="0">
                <a:latin typeface="Times New Roman"/>
                <a:cs typeface="Times New Roman"/>
              </a:rPr>
              <a:t> the </a:t>
            </a:r>
            <a:r>
              <a:rPr lang="en-US" sz="2200" i="1" dirty="0" err="1" smtClean="0">
                <a:latin typeface="Times New Roman"/>
                <a:cs typeface="Times New Roman"/>
              </a:rPr>
              <a:t>orthonormal</a:t>
            </a:r>
            <a:r>
              <a:rPr lang="en-US" sz="2200" i="1" dirty="0" smtClean="0">
                <a:latin typeface="Times New Roman"/>
                <a:cs typeface="Times New Roman"/>
              </a:rPr>
              <a:t> line defined by the above construction.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51644" y="5123765"/>
            <a:ext cx="8382000" cy="671731"/>
            <a:chOff x="451644" y="5123765"/>
            <a:chExt cx="8382000" cy="671731"/>
          </a:xfrm>
        </p:grpSpPr>
        <p:sp>
          <p:nvSpPr>
            <p:cNvPr id="97" name="TextBox 96"/>
            <p:cNvSpPr txBox="1"/>
            <p:nvPr/>
          </p:nvSpPr>
          <p:spPr>
            <a:xfrm>
              <a:off x="451644" y="5123765"/>
              <a:ext cx="1132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/>
                  <a:cs typeface="Times New Roman"/>
                </a:rPr>
                <a:t>Claim 2:</a:t>
              </a:r>
              <a:endParaRPr lang="en-US" sz="2000" b="1" dirty="0">
                <a:latin typeface="Times New Roman"/>
                <a:cs typeface="Times New Roman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442244" y="5149165"/>
              <a:ext cx="7391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Given the circuits 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, </a:t>
              </a:r>
              <a:r>
                <a:rPr lang="en-US" i="1" dirty="0" smtClean="0">
                  <a:latin typeface="Times New Roman"/>
                  <a:cs typeface="Times New Roman"/>
                </a:rPr>
                <a:t>N</a:t>
              </a:r>
              <a:r>
                <a:rPr lang="en-US" dirty="0" smtClean="0">
                  <a:latin typeface="Times New Roman"/>
                  <a:cs typeface="Times New Roman"/>
                </a:rPr>
                <a:t> of the END OF THE LINE instance, and a point </a:t>
              </a:r>
              <a:r>
                <a:rPr lang="en-US" i="1" dirty="0" err="1" smtClean="0">
                  <a:latin typeface="Times New Roman"/>
                  <a:cs typeface="Times New Roman"/>
                </a:rPr>
                <a:t>x</a:t>
              </a:r>
              <a:r>
                <a:rPr lang="en-US" dirty="0" smtClean="0">
                  <a:latin typeface="Times New Roman"/>
                  <a:cs typeface="Times New Roman"/>
                </a:rPr>
                <a:t> in the cube, we can decide in polynomial time if </a:t>
              </a:r>
              <a:r>
                <a:rPr lang="en-US" i="1" dirty="0" err="1" smtClean="0">
                  <a:latin typeface="Times New Roman"/>
                  <a:cs typeface="Times New Roman"/>
                </a:rPr>
                <a:t>x</a:t>
              </a:r>
              <a:r>
                <a:rPr lang="en-US" dirty="0" smtClean="0">
                  <a:latin typeface="Times New Roman"/>
                  <a:cs typeface="Times New Roman"/>
                </a:rPr>
                <a:t> belongs to </a:t>
              </a:r>
              <a:r>
                <a:rPr lang="en-US" i="1" dirty="0" smtClean="0">
                  <a:latin typeface="Times New Roman"/>
                  <a:cs typeface="Times New Roman"/>
                </a:rPr>
                <a:t>L.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49250" y="5715000"/>
            <a:ext cx="8851900" cy="1143000"/>
            <a:chOff x="349250" y="5715000"/>
            <a:chExt cx="8851900" cy="1143000"/>
          </a:xfrm>
        </p:grpSpPr>
        <p:sp>
          <p:nvSpPr>
            <p:cNvPr id="99" name="TextBox 98"/>
            <p:cNvSpPr txBox="1"/>
            <p:nvPr/>
          </p:nvSpPr>
          <p:spPr>
            <a:xfrm>
              <a:off x="451644" y="5935196"/>
              <a:ext cx="1132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/>
                  <a:cs typeface="Times New Roman"/>
                </a:rPr>
                <a:t>Claim 3:</a:t>
              </a:r>
              <a:endParaRPr lang="en-US" sz="2000" b="1" dirty="0">
                <a:latin typeface="Times New Roman"/>
                <a:cs typeface="Times New Roman"/>
              </a:endParaRPr>
            </a:p>
          </p:txBody>
        </p:sp>
        <p:pic>
          <p:nvPicPr>
            <p:cNvPr id="120" name="Picture 119" descr="latex-image-1.pdf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1950" y="5715000"/>
              <a:ext cx="8572500" cy="838200"/>
            </a:xfrm>
            <a:prstGeom prst="rect">
              <a:avLst/>
            </a:prstGeom>
          </p:spPr>
        </p:pic>
        <p:pic>
          <p:nvPicPr>
            <p:cNvPr id="121" name="Picture 120" descr="latex-image-1.pdf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9250" y="6045200"/>
              <a:ext cx="8851900" cy="812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7565227" y="5102224"/>
            <a:ext cx="1506101" cy="1565275"/>
            <a:chOff x="4467068" y="5302250"/>
            <a:chExt cx="1311718" cy="1270000"/>
          </a:xfrm>
        </p:grpSpPr>
        <p:sp>
          <p:nvSpPr>
            <p:cNvPr id="76" name="Rectangle 75"/>
            <p:cNvSpPr/>
            <p:nvPr/>
          </p:nvSpPr>
          <p:spPr bwMode="auto">
            <a:xfrm>
              <a:off x="4467068" y="53022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4797268" y="53022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22927" y="53022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5453127" y="53022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4467068" y="56197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797268" y="56197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5122927" y="56197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5453127" y="56197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4467068" y="59372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797268" y="59372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5122927" y="59372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5453127" y="59372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467068" y="62547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797268" y="62547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5122927" y="62547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5453127" y="6254750"/>
              <a:ext cx="325659" cy="3175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</p:grpSp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083550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Reducing to </a:t>
            </a:r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3</a:t>
            </a:r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-d </a:t>
            </a:r>
            <a:r>
              <a:rPr lang="en-US" sz="3600" i="1" dirty="0" err="1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Sperner</a:t>
            </a:r>
            <a:endParaRPr lang="en-US" sz="3600" i="1" dirty="0" smtClean="0">
              <a:solidFill>
                <a:srgbClr val="FFFFCC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" name="Group 234"/>
          <p:cNvGrpSpPr>
            <a:grpSpLocks noChangeAspect="1"/>
          </p:cNvGrpSpPr>
          <p:nvPr/>
        </p:nvGrpSpPr>
        <p:grpSpPr>
          <a:xfrm>
            <a:off x="326484" y="0"/>
            <a:ext cx="3718466" cy="3935676"/>
            <a:chOff x="948932" y="1928260"/>
            <a:chExt cx="3040138" cy="3217710"/>
          </a:xfrm>
        </p:grpSpPr>
        <p:grpSp>
          <p:nvGrpSpPr>
            <p:cNvPr id="7" name="Group 26"/>
            <p:cNvGrpSpPr/>
            <p:nvPr/>
          </p:nvGrpSpPr>
          <p:grpSpPr>
            <a:xfrm>
              <a:off x="1156970" y="2457450"/>
              <a:ext cx="2641600" cy="2359152"/>
              <a:chOff x="3009900" y="2641600"/>
              <a:chExt cx="2641600" cy="2359152"/>
            </a:xfrm>
          </p:grpSpPr>
          <p:sp>
            <p:nvSpPr>
              <p:cNvPr id="106" name="Cube 105"/>
              <p:cNvSpPr/>
              <p:nvPr/>
            </p:nvSpPr>
            <p:spPr>
              <a:xfrm>
                <a:off x="3009900" y="2641600"/>
                <a:ext cx="2641600" cy="2359152"/>
              </a:xfrm>
              <a:prstGeom prst="cube">
                <a:avLst/>
              </a:prstGeom>
              <a:noFill/>
              <a:ln w="25400">
                <a:solidFill>
                  <a:srgbClr val="9452D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2740025" y="3527425"/>
                <a:ext cx="1758950" cy="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3632200" y="4400550"/>
                <a:ext cx="2019300" cy="1270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3009900" y="4400550"/>
                <a:ext cx="622300" cy="600202"/>
              </a:xfrm>
              <a:prstGeom prst="line">
                <a:avLst/>
              </a:prstGeom>
              <a:ln w="25400">
                <a:solidFill>
                  <a:srgbClr val="9966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/>
          </p:nvCxnSpPr>
          <p:spPr>
            <a:xfrm>
              <a:off x="3201670" y="4816602"/>
              <a:ext cx="596900" cy="1588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775969" y="2667000"/>
              <a:ext cx="762001" cy="2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 noChangeAspect="1"/>
            </p:cNvCxnSpPr>
            <p:nvPr/>
          </p:nvCxnSpPr>
          <p:spPr>
            <a:xfrm rot="5400000" flipH="1" flipV="1">
              <a:off x="1774371" y="3878399"/>
              <a:ext cx="333648" cy="323850"/>
            </a:xfrm>
            <a:prstGeom prst="line">
              <a:avLst/>
            </a:prstGeom>
            <a:ln w="12700"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1670" y="4422070"/>
              <a:ext cx="787400" cy="723900"/>
            </a:xfrm>
            <a:prstGeom prst="rect">
              <a:avLst/>
            </a:prstGeom>
          </p:spPr>
        </p:pic>
        <p:pic>
          <p:nvPicPr>
            <p:cNvPr id="104" name="Picture 103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6721" y="3327400"/>
              <a:ext cx="812800" cy="723900"/>
            </a:xfrm>
            <a:prstGeom prst="rect">
              <a:avLst/>
            </a:prstGeom>
          </p:spPr>
        </p:pic>
        <p:pic>
          <p:nvPicPr>
            <p:cNvPr id="105" name="Picture 104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932" y="1928260"/>
              <a:ext cx="812802" cy="723899"/>
            </a:xfrm>
            <a:prstGeom prst="rect">
              <a:avLst/>
            </a:prstGeom>
          </p:spPr>
        </p:pic>
      </p:grpSp>
      <p:cxnSp>
        <p:nvCxnSpPr>
          <p:cNvPr id="110" name="Straight Connector 109"/>
          <p:cNvCxnSpPr/>
          <p:nvPr/>
        </p:nvCxnSpPr>
        <p:spPr bwMode="auto">
          <a:xfrm>
            <a:off x="1735024" y="3453447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1039722" y="905510"/>
            <a:ext cx="133350" cy="132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1039722" y="1037590"/>
            <a:ext cx="119555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1243207" y="2031671"/>
            <a:ext cx="19849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5400000">
            <a:off x="1865113" y="3087514"/>
            <a:ext cx="432721" cy="307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2616" y="493426"/>
            <a:ext cx="1701800" cy="7112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34" y="3058826"/>
            <a:ext cx="1701800" cy="6350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09" y="3033426"/>
            <a:ext cx="1701800" cy="711200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 bwMode="auto">
          <a:xfrm>
            <a:off x="1173072" y="905510"/>
            <a:ext cx="3682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rot="16200000" flipH="1">
            <a:off x="474733" y="1964694"/>
            <a:ext cx="2123706" cy="3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1167453" y="3451859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5400000">
            <a:off x="1135822" y="3052684"/>
            <a:ext cx="426902" cy="371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pic>
        <p:nvPicPr>
          <p:cNvPr id="141" name="Picture 140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89466" y="3109626"/>
            <a:ext cx="1689100" cy="635000"/>
          </a:xfrm>
          <a:prstGeom prst="rect">
            <a:avLst/>
          </a:prstGeom>
        </p:spPr>
      </p:pic>
      <p:pic>
        <p:nvPicPr>
          <p:cNvPr id="142" name="Picture 141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34" y="3033426"/>
            <a:ext cx="1689100" cy="711200"/>
          </a:xfrm>
          <a:prstGeom prst="rect">
            <a:avLst/>
          </a:prstGeom>
        </p:spPr>
      </p:pic>
      <p:sp>
        <p:nvSpPr>
          <p:cNvPr id="168" name="Left Arrow 161"/>
          <p:cNvSpPr>
            <a:spLocks noChangeArrowheads="1"/>
          </p:cNvSpPr>
          <p:nvPr/>
        </p:nvSpPr>
        <p:spPr bwMode="auto">
          <a:xfrm rot="10800000">
            <a:off x="4529359" y="1898901"/>
            <a:ext cx="871759" cy="341186"/>
          </a:xfrm>
          <a:prstGeom prst="leftArrow">
            <a:avLst>
              <a:gd name="adj1" fmla="val 50000"/>
              <a:gd name="adj2" fmla="val 50006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2148" y="4481797"/>
            <a:ext cx="7564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Times New Roman"/>
                <a:cs typeface="Times New Roman"/>
              </a:rPr>
              <a:t>a) Instead </a:t>
            </a:r>
            <a:r>
              <a:rPr lang="en-US" sz="2200" i="1" dirty="0" smtClean="0">
                <a:latin typeface="Times New Roman"/>
                <a:cs typeface="Times New Roman"/>
              </a:rPr>
              <a:t>of coloring vertices of the </a:t>
            </a:r>
            <a:r>
              <a:rPr lang="en-US" sz="2200" i="1" dirty="0" smtClean="0">
                <a:latin typeface="Times New Roman"/>
                <a:cs typeface="Times New Roman"/>
              </a:rPr>
              <a:t>subdivision (</a:t>
            </a:r>
            <a:r>
              <a:rPr lang="en-US" sz="2200" i="1" dirty="0" smtClean="0">
                <a:latin typeface="Times New Roman"/>
                <a:cs typeface="Times New Roman"/>
              </a:rPr>
              <a:t>the points of the cube whose coordinates are integer multiples of 2</a:t>
            </a:r>
            <a:r>
              <a:rPr lang="en-US" sz="2200" i="1" baseline="30000" dirty="0" smtClean="0">
                <a:latin typeface="Times New Roman"/>
                <a:cs typeface="Times New Roman"/>
              </a:rPr>
              <a:t>-m</a:t>
            </a:r>
            <a:r>
              <a:rPr lang="en-US" sz="2200" i="1" dirty="0" smtClean="0">
                <a:latin typeface="Times New Roman"/>
                <a:cs typeface="Times New Roman"/>
              </a:rPr>
              <a:t>), color the </a:t>
            </a:r>
            <a:r>
              <a:rPr lang="en-US" sz="22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centers</a:t>
            </a:r>
            <a:r>
              <a:rPr lang="en-US" sz="2200" i="1" dirty="0" smtClean="0">
                <a:latin typeface="Times New Roman"/>
                <a:cs typeface="Times New Roman"/>
              </a:rPr>
              <a:t> of the </a:t>
            </a:r>
            <a:r>
              <a:rPr lang="en-US" sz="2200" i="1" dirty="0" err="1" smtClean="0">
                <a:latin typeface="Times New Roman"/>
                <a:cs typeface="Times New Roman"/>
              </a:rPr>
              <a:t>cubelets</a:t>
            </a:r>
            <a:r>
              <a:rPr lang="en-US" sz="2200" i="1" dirty="0" smtClean="0">
                <a:latin typeface="Times New Roman"/>
                <a:cs typeface="Times New Roman"/>
              </a:rPr>
              <a:t>; i.e. work with </a:t>
            </a:r>
            <a:r>
              <a:rPr lang="en-US" sz="2200" i="1" dirty="0" err="1" smtClean="0">
                <a:latin typeface="Times New Roman"/>
                <a:cs typeface="Times New Roman"/>
              </a:rPr>
              <a:t>simplicization</a:t>
            </a:r>
            <a:r>
              <a:rPr lang="en-US" sz="2200" i="1" dirty="0" smtClean="0">
                <a:latin typeface="Times New Roman"/>
                <a:cs typeface="Times New Roman"/>
              </a:rPr>
              <a:t> of the </a:t>
            </a:r>
            <a:r>
              <a:rPr lang="en-US" sz="22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dual </a:t>
            </a:r>
            <a:r>
              <a:rPr lang="en-US" sz="22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graph</a:t>
            </a:r>
            <a:r>
              <a:rPr lang="en-US" sz="2200" i="1" dirty="0" smtClean="0">
                <a:latin typeface="Times New Roman"/>
                <a:cs typeface="Times New Roman"/>
              </a:rPr>
              <a:t>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7669431" y="5283993"/>
            <a:ext cx="1258595" cy="1197452"/>
            <a:chOff x="7263031" y="5385593"/>
            <a:chExt cx="1258595" cy="1197452"/>
          </a:xfrm>
        </p:grpSpPr>
        <p:grpSp>
          <p:nvGrpSpPr>
            <p:cNvPr id="93" name="Group 92"/>
            <p:cNvGrpSpPr/>
            <p:nvPr/>
          </p:nvGrpSpPr>
          <p:grpSpPr>
            <a:xfrm>
              <a:off x="7312539" y="5431631"/>
              <a:ext cx="1158009" cy="1105694"/>
              <a:chOff x="4467068" y="5302250"/>
              <a:chExt cx="981518" cy="952500"/>
            </a:xfrm>
            <a:noFill/>
          </p:grpSpPr>
          <p:sp>
            <p:nvSpPr>
              <p:cNvPr id="94" name="Rectangle 93"/>
              <p:cNvSpPr/>
              <p:nvPr/>
            </p:nvSpPr>
            <p:spPr bwMode="auto">
              <a:xfrm>
                <a:off x="4472450" y="5302250"/>
                <a:ext cx="325659" cy="3175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112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4797268" y="5302250"/>
                <a:ext cx="325659" cy="3175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112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5122927" y="5302250"/>
                <a:ext cx="325659" cy="3175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112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4467068" y="5619750"/>
                <a:ext cx="325659" cy="3175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112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4797268" y="5619750"/>
                <a:ext cx="325659" cy="3175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112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 bwMode="auto">
              <a:xfrm>
                <a:off x="5122927" y="5619750"/>
                <a:ext cx="325659" cy="3175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112" charset="0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 bwMode="auto">
              <a:xfrm>
                <a:off x="4467068" y="5937250"/>
                <a:ext cx="325659" cy="3175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112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 bwMode="auto">
              <a:xfrm>
                <a:off x="4797268" y="5937250"/>
                <a:ext cx="325659" cy="3175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112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 bwMode="auto">
              <a:xfrm>
                <a:off x="5122927" y="5937250"/>
                <a:ext cx="325659" cy="3175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112" charset="0"/>
                </a:endParaRPr>
              </a:p>
            </p:txBody>
          </p:sp>
        </p:grpSp>
        <p:sp>
          <p:nvSpPr>
            <p:cNvPr id="180" name="Oval 179"/>
            <p:cNvSpPr>
              <a:spLocks noChangeAspect="1"/>
            </p:cNvSpPr>
            <p:nvPr/>
          </p:nvSpPr>
          <p:spPr bwMode="auto">
            <a:xfrm>
              <a:off x="7263031" y="5385593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 bwMode="auto">
            <a:xfrm>
              <a:off x="7651036" y="5385911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 bwMode="auto">
            <a:xfrm>
              <a:off x="8040611" y="5385911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83" name="Oval 182"/>
            <p:cNvSpPr>
              <a:spLocks noChangeAspect="1"/>
            </p:cNvSpPr>
            <p:nvPr/>
          </p:nvSpPr>
          <p:spPr bwMode="auto">
            <a:xfrm>
              <a:off x="8424828" y="5385911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84" name="Oval 183"/>
            <p:cNvSpPr>
              <a:spLocks noChangeAspect="1"/>
            </p:cNvSpPr>
            <p:nvPr/>
          </p:nvSpPr>
          <p:spPr bwMode="auto">
            <a:xfrm>
              <a:off x="7265965" y="5754158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85" name="Oval 184"/>
            <p:cNvSpPr>
              <a:spLocks noChangeAspect="1"/>
            </p:cNvSpPr>
            <p:nvPr/>
          </p:nvSpPr>
          <p:spPr bwMode="auto">
            <a:xfrm>
              <a:off x="7653970" y="5754476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 bwMode="auto">
            <a:xfrm>
              <a:off x="8043545" y="5754476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 bwMode="auto">
            <a:xfrm>
              <a:off x="8427762" y="5754476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88" name="Oval 187"/>
            <p:cNvSpPr>
              <a:spLocks noChangeAspect="1"/>
            </p:cNvSpPr>
            <p:nvPr/>
          </p:nvSpPr>
          <p:spPr bwMode="auto">
            <a:xfrm>
              <a:off x="7263031" y="6122722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89" name="Oval 188"/>
            <p:cNvSpPr>
              <a:spLocks noChangeAspect="1"/>
            </p:cNvSpPr>
            <p:nvPr/>
          </p:nvSpPr>
          <p:spPr bwMode="auto">
            <a:xfrm>
              <a:off x="7651036" y="6123040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90" name="Oval 189"/>
            <p:cNvSpPr>
              <a:spLocks noChangeAspect="1"/>
            </p:cNvSpPr>
            <p:nvPr/>
          </p:nvSpPr>
          <p:spPr bwMode="auto">
            <a:xfrm>
              <a:off x="8040611" y="6123040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 bwMode="auto">
            <a:xfrm>
              <a:off x="8424828" y="6123040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92" name="Oval 191"/>
            <p:cNvSpPr>
              <a:spLocks noChangeAspect="1"/>
            </p:cNvSpPr>
            <p:nvPr/>
          </p:nvSpPr>
          <p:spPr bwMode="auto">
            <a:xfrm>
              <a:off x="7268389" y="6491287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93" name="Oval 192"/>
            <p:cNvSpPr>
              <a:spLocks noChangeAspect="1"/>
            </p:cNvSpPr>
            <p:nvPr/>
          </p:nvSpPr>
          <p:spPr bwMode="auto">
            <a:xfrm>
              <a:off x="7656394" y="6491605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 bwMode="auto">
            <a:xfrm>
              <a:off x="8045969" y="6491605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 bwMode="auto">
            <a:xfrm>
              <a:off x="8430186" y="6491605"/>
              <a:ext cx="91440" cy="914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85136" y="3554126"/>
            <a:ext cx="594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For convenience we reduce to dual-SPERNER 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219" name="Picture 218" descr="latex-image-1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641350" y="5734050"/>
            <a:ext cx="8191500" cy="1231900"/>
          </a:xfrm>
          <a:prstGeom prst="rect">
            <a:avLst/>
          </a:prstGeom>
        </p:spPr>
      </p:pic>
      <p:grpSp>
        <p:nvGrpSpPr>
          <p:cNvPr id="175" name="Group 174"/>
          <p:cNvGrpSpPr/>
          <p:nvPr/>
        </p:nvGrpSpPr>
        <p:grpSpPr>
          <a:xfrm>
            <a:off x="6089204" y="914400"/>
            <a:ext cx="2158492" cy="2454148"/>
            <a:chOff x="669985" y="655034"/>
            <a:chExt cx="2158492" cy="2454148"/>
          </a:xfrm>
        </p:grpSpPr>
        <p:grpSp>
          <p:nvGrpSpPr>
            <p:cNvPr id="176" name="Group 9"/>
            <p:cNvGrpSpPr/>
            <p:nvPr/>
          </p:nvGrpSpPr>
          <p:grpSpPr>
            <a:xfrm>
              <a:off x="669985" y="655034"/>
              <a:ext cx="2158492" cy="2454148"/>
              <a:chOff x="5778786" y="905510"/>
              <a:chExt cx="2158492" cy="2454148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378226" y="2956237"/>
                <a:ext cx="423798" cy="1127"/>
              </a:xfrm>
              <a:prstGeom prst="line">
                <a:avLst/>
              </a:prstGeom>
              <a:ln w="12700"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5400000" flipH="1" flipV="1">
                <a:off x="5655981" y="1430016"/>
                <a:ext cx="541022" cy="1"/>
              </a:xfrm>
              <a:prstGeom prst="line">
                <a:avLst/>
              </a:prstGeom>
              <a:ln w="12700"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cxnSpLocks noChangeAspect="1"/>
              </p:cNvCxnSpPr>
              <p:nvPr/>
            </p:nvCxnSpPr>
            <p:spPr>
              <a:xfrm rot="5400000" flipH="1" flipV="1">
                <a:off x="6364846" y="2290112"/>
                <a:ext cx="236891" cy="229933"/>
              </a:xfrm>
              <a:prstGeom prst="line">
                <a:avLst/>
              </a:prstGeom>
              <a:ln w="12700">
                <a:prstDash val="solid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1" name="Picture 220" descr="latex-image-1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8226" y="2845688"/>
                <a:ext cx="559052" cy="513970"/>
              </a:xfrm>
              <a:prstGeom prst="rect">
                <a:avLst/>
              </a:prstGeom>
            </p:spPr>
          </p:pic>
          <p:pic>
            <p:nvPicPr>
              <p:cNvPr id="222" name="Picture 221" descr="latex-image-1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9715" y="1898901"/>
                <a:ext cx="577086" cy="513970"/>
              </a:xfrm>
              <a:prstGeom prst="rect">
                <a:avLst/>
              </a:prstGeom>
            </p:spPr>
          </p:pic>
          <p:pic>
            <p:nvPicPr>
              <p:cNvPr id="223" name="Picture 222" descr="latex-image-1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8786" y="905510"/>
                <a:ext cx="577088" cy="513969"/>
              </a:xfrm>
              <a:prstGeom prst="rect">
                <a:avLst/>
              </a:prstGeom>
            </p:spPr>
          </p:pic>
          <p:cxnSp>
            <p:nvCxnSpPr>
              <p:cNvPr id="224" name="Straight Connector 223"/>
              <p:cNvCxnSpPr/>
              <p:nvPr/>
            </p:nvCxnSpPr>
            <p:spPr bwMode="auto">
              <a:xfrm rot="5400000" flipH="1" flipV="1">
                <a:off x="5956772" y="1275664"/>
                <a:ext cx="399091" cy="39653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 flipV="1">
                <a:off x="5927056" y="2539111"/>
                <a:ext cx="427527" cy="417125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9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Straight Connector 225"/>
              <p:cNvCxnSpPr/>
              <p:nvPr/>
            </p:nvCxnSpPr>
            <p:spPr bwMode="auto">
              <a:xfrm rot="16200000" flipH="1">
                <a:off x="5726250" y="1902717"/>
                <a:ext cx="1261389" cy="4723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Straight Connector 226"/>
              <p:cNvCxnSpPr>
                <a:cxnSpLocks noChangeAspect="1"/>
              </p:cNvCxnSpPr>
              <p:nvPr/>
            </p:nvCxnSpPr>
            <p:spPr bwMode="auto">
              <a:xfrm>
                <a:off x="5942176" y="2953892"/>
                <a:ext cx="1433349" cy="158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1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Straight Connector 227"/>
              <p:cNvCxnSpPr/>
              <p:nvPr/>
            </p:nvCxnSpPr>
            <p:spPr bwMode="auto">
              <a:xfrm rot="5400000">
                <a:off x="5319293" y="2351675"/>
                <a:ext cx="1214399" cy="1127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Straight Connector 228"/>
              <p:cNvCxnSpPr/>
              <p:nvPr/>
            </p:nvCxnSpPr>
            <p:spPr>
              <a:xfrm rot="10800000">
                <a:off x="6368325" y="2530093"/>
                <a:ext cx="1433699" cy="9017"/>
              </a:xfrm>
              <a:prstGeom prst="line">
                <a:avLst/>
              </a:prstGeom>
              <a:ln w="25400">
                <a:solidFill>
                  <a:srgbClr val="008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 bwMode="auto">
              <a:xfrm flipV="1">
                <a:off x="7385910" y="2535935"/>
                <a:ext cx="419289" cy="417126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 rot="16200000" flipH="1">
                <a:off x="6754881" y="2332891"/>
                <a:ext cx="1255708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Straight Connector 231"/>
              <p:cNvCxnSpPr/>
              <p:nvPr/>
            </p:nvCxnSpPr>
            <p:spPr bwMode="auto">
              <a:xfrm flipV="1">
                <a:off x="7382735" y="1284410"/>
                <a:ext cx="419289" cy="417126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Straight Connector 232"/>
              <p:cNvCxnSpPr/>
              <p:nvPr/>
            </p:nvCxnSpPr>
            <p:spPr bwMode="auto">
              <a:xfrm rot="16200000" flipH="1">
                <a:off x="7174170" y="1902239"/>
                <a:ext cx="1255708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Straight Connector 233"/>
              <p:cNvCxnSpPr>
                <a:cxnSpLocks noChangeAspect="1"/>
              </p:cNvCxnSpPr>
              <p:nvPr/>
            </p:nvCxnSpPr>
            <p:spPr bwMode="auto">
              <a:xfrm>
                <a:off x="5925216" y="1700528"/>
                <a:ext cx="1457595" cy="158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Straight Connector 234"/>
              <p:cNvCxnSpPr>
                <a:cxnSpLocks noChangeAspect="1"/>
              </p:cNvCxnSpPr>
              <p:nvPr/>
            </p:nvCxnSpPr>
            <p:spPr bwMode="auto">
              <a:xfrm>
                <a:off x="6345056" y="1279649"/>
                <a:ext cx="1466742" cy="1619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6" name="Oval 235"/>
              <p:cNvSpPr/>
              <p:nvPr/>
            </p:nvSpPr>
            <p:spPr>
              <a:xfrm rot="2465626">
                <a:off x="6619975" y="2585440"/>
                <a:ext cx="163955" cy="311649"/>
              </a:xfrm>
              <a:prstGeom prst="ellipse">
                <a:avLst/>
              </a:prstGeom>
              <a:solidFill>
                <a:srgbClr val="49B1FF"/>
              </a:solidFill>
              <a:ln>
                <a:solidFill>
                  <a:schemeClr val="accent1">
                    <a:shade val="95000"/>
                    <a:satMod val="105000"/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Oval 176"/>
            <p:cNvSpPr>
              <a:spLocks noChangeAspect="1"/>
            </p:cNvSpPr>
            <p:nvPr/>
          </p:nvSpPr>
          <p:spPr>
            <a:xfrm rot="18479470">
              <a:off x="816803" y="1683729"/>
              <a:ext cx="422761" cy="230063"/>
            </a:xfrm>
            <a:prstGeom prst="ellipse">
              <a:avLst/>
            </a:prstGeom>
            <a:solidFill>
              <a:srgbClr val="F9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1757355" y="1681132"/>
              <a:ext cx="213006" cy="4290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00" y="4012353"/>
            <a:ext cx="681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Differences between dual-SPERNER and SPERNER: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3547" y="5467806"/>
            <a:ext cx="30234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i="1" dirty="0">
                <a:solidFill>
                  <a:srgbClr val="FFFFFF"/>
                </a:solidFill>
                <a:latin typeface="Times New Roman"/>
                <a:cs typeface="Times New Roman"/>
              </a:rPr>
              <a:t>For convenience define:</a:t>
            </a:r>
            <a:endParaRPr lang="en-US" sz="22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34"/>
          <p:cNvGrpSpPr>
            <a:grpSpLocks noChangeAspect="1"/>
          </p:cNvGrpSpPr>
          <p:nvPr/>
        </p:nvGrpSpPr>
        <p:grpSpPr>
          <a:xfrm>
            <a:off x="326484" y="0"/>
            <a:ext cx="3718466" cy="3935676"/>
            <a:chOff x="948932" y="1928260"/>
            <a:chExt cx="3040138" cy="3217710"/>
          </a:xfrm>
        </p:grpSpPr>
        <p:grpSp>
          <p:nvGrpSpPr>
            <p:cNvPr id="7" name="Group 26"/>
            <p:cNvGrpSpPr/>
            <p:nvPr/>
          </p:nvGrpSpPr>
          <p:grpSpPr>
            <a:xfrm>
              <a:off x="1156970" y="2457450"/>
              <a:ext cx="2641600" cy="2359152"/>
              <a:chOff x="3009900" y="2641600"/>
              <a:chExt cx="2641600" cy="2359152"/>
            </a:xfrm>
          </p:grpSpPr>
          <p:sp>
            <p:nvSpPr>
              <p:cNvPr id="106" name="Cube 105"/>
              <p:cNvSpPr/>
              <p:nvPr/>
            </p:nvSpPr>
            <p:spPr>
              <a:xfrm>
                <a:off x="3009900" y="2641600"/>
                <a:ext cx="2641600" cy="2359152"/>
              </a:xfrm>
              <a:prstGeom prst="cube">
                <a:avLst/>
              </a:prstGeom>
              <a:noFill/>
              <a:ln w="25400">
                <a:solidFill>
                  <a:srgbClr val="9452D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2740025" y="3527425"/>
                <a:ext cx="1758950" cy="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3632200" y="4400550"/>
                <a:ext cx="2019300" cy="1270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3009900" y="4400550"/>
                <a:ext cx="622300" cy="600202"/>
              </a:xfrm>
              <a:prstGeom prst="line">
                <a:avLst/>
              </a:prstGeom>
              <a:ln w="25400">
                <a:solidFill>
                  <a:srgbClr val="9966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/>
          </p:nvCxnSpPr>
          <p:spPr>
            <a:xfrm>
              <a:off x="3201670" y="4816602"/>
              <a:ext cx="596900" cy="1588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775969" y="2667000"/>
              <a:ext cx="762001" cy="2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 noChangeAspect="1"/>
            </p:cNvCxnSpPr>
            <p:nvPr/>
          </p:nvCxnSpPr>
          <p:spPr>
            <a:xfrm rot="5400000" flipH="1" flipV="1">
              <a:off x="1774371" y="3878399"/>
              <a:ext cx="333648" cy="323850"/>
            </a:xfrm>
            <a:prstGeom prst="line">
              <a:avLst/>
            </a:prstGeom>
            <a:ln w="12700"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1670" y="4422070"/>
              <a:ext cx="787400" cy="723900"/>
            </a:xfrm>
            <a:prstGeom prst="rect">
              <a:avLst/>
            </a:prstGeom>
          </p:spPr>
        </p:pic>
        <p:pic>
          <p:nvPicPr>
            <p:cNvPr id="104" name="Picture 103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6721" y="3327400"/>
              <a:ext cx="812800" cy="723900"/>
            </a:xfrm>
            <a:prstGeom prst="rect">
              <a:avLst/>
            </a:prstGeom>
          </p:spPr>
        </p:pic>
        <p:pic>
          <p:nvPicPr>
            <p:cNvPr id="105" name="Picture 104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932" y="1928260"/>
              <a:ext cx="812802" cy="723899"/>
            </a:xfrm>
            <a:prstGeom prst="rect">
              <a:avLst/>
            </a:prstGeom>
          </p:spPr>
        </p:pic>
      </p:grpSp>
      <p:cxnSp>
        <p:nvCxnSpPr>
          <p:cNvPr id="110" name="Straight Connector 109"/>
          <p:cNvCxnSpPr/>
          <p:nvPr/>
        </p:nvCxnSpPr>
        <p:spPr bwMode="auto">
          <a:xfrm>
            <a:off x="1735024" y="3453447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1039722" y="905510"/>
            <a:ext cx="133350" cy="132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1039722" y="1037590"/>
            <a:ext cx="119555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1243207" y="2031671"/>
            <a:ext cx="19849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5400000">
            <a:off x="1865113" y="3087514"/>
            <a:ext cx="432721" cy="307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2616" y="493426"/>
            <a:ext cx="1701800" cy="7112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34" y="3058826"/>
            <a:ext cx="1701800" cy="6350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09" y="3033426"/>
            <a:ext cx="1701800" cy="711200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 bwMode="auto">
          <a:xfrm>
            <a:off x="1173072" y="905510"/>
            <a:ext cx="3682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rot="16200000" flipH="1">
            <a:off x="474733" y="1964694"/>
            <a:ext cx="2123706" cy="3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1167453" y="3451859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5400000">
            <a:off x="1135822" y="3052684"/>
            <a:ext cx="426902" cy="371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pic>
        <p:nvPicPr>
          <p:cNvPr id="141" name="Picture 140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89466" y="3109626"/>
            <a:ext cx="1689100" cy="635000"/>
          </a:xfrm>
          <a:prstGeom prst="rect">
            <a:avLst/>
          </a:prstGeom>
        </p:spPr>
      </p:pic>
      <p:pic>
        <p:nvPicPr>
          <p:cNvPr id="142" name="Picture 141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34" y="3033426"/>
            <a:ext cx="1689100" cy="711200"/>
          </a:xfrm>
          <a:prstGeom prst="rect">
            <a:avLst/>
          </a:prstGeom>
        </p:spPr>
      </p:pic>
      <p:sp>
        <p:nvSpPr>
          <p:cNvPr id="168" name="Left Arrow 161"/>
          <p:cNvSpPr>
            <a:spLocks noChangeArrowheads="1"/>
          </p:cNvSpPr>
          <p:nvPr/>
        </p:nvSpPr>
        <p:spPr bwMode="auto">
          <a:xfrm rot="10800000">
            <a:off x="4529359" y="1898901"/>
            <a:ext cx="871759" cy="341186"/>
          </a:xfrm>
          <a:prstGeom prst="leftArrow">
            <a:avLst>
              <a:gd name="adj1" fmla="val 50000"/>
              <a:gd name="adj2" fmla="val 50006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5" name="Group 174"/>
          <p:cNvGrpSpPr/>
          <p:nvPr/>
        </p:nvGrpSpPr>
        <p:grpSpPr>
          <a:xfrm>
            <a:off x="6089204" y="914400"/>
            <a:ext cx="2158492" cy="2454148"/>
            <a:chOff x="669985" y="655034"/>
            <a:chExt cx="2158492" cy="2454148"/>
          </a:xfrm>
        </p:grpSpPr>
        <p:grpSp>
          <p:nvGrpSpPr>
            <p:cNvPr id="176" name="Group 9"/>
            <p:cNvGrpSpPr/>
            <p:nvPr/>
          </p:nvGrpSpPr>
          <p:grpSpPr>
            <a:xfrm>
              <a:off x="669985" y="655034"/>
              <a:ext cx="2158492" cy="2454148"/>
              <a:chOff x="5778786" y="905510"/>
              <a:chExt cx="2158492" cy="2454148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378226" y="2956237"/>
                <a:ext cx="423798" cy="1127"/>
              </a:xfrm>
              <a:prstGeom prst="line">
                <a:avLst/>
              </a:prstGeom>
              <a:ln w="12700"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5400000" flipH="1" flipV="1">
                <a:off x="5655981" y="1430016"/>
                <a:ext cx="541022" cy="1"/>
              </a:xfrm>
              <a:prstGeom prst="line">
                <a:avLst/>
              </a:prstGeom>
              <a:ln w="12700"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cxnSpLocks noChangeAspect="1"/>
              </p:cNvCxnSpPr>
              <p:nvPr/>
            </p:nvCxnSpPr>
            <p:spPr>
              <a:xfrm rot="5400000" flipH="1" flipV="1">
                <a:off x="6364846" y="2290112"/>
                <a:ext cx="236891" cy="229933"/>
              </a:xfrm>
              <a:prstGeom prst="line">
                <a:avLst/>
              </a:prstGeom>
              <a:ln w="12700">
                <a:prstDash val="solid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1" name="Picture 220" descr="latex-image-1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8226" y="2845688"/>
                <a:ext cx="559052" cy="513970"/>
              </a:xfrm>
              <a:prstGeom prst="rect">
                <a:avLst/>
              </a:prstGeom>
            </p:spPr>
          </p:pic>
          <p:pic>
            <p:nvPicPr>
              <p:cNvPr id="222" name="Picture 221" descr="latex-image-1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9715" y="1898901"/>
                <a:ext cx="577086" cy="513970"/>
              </a:xfrm>
              <a:prstGeom prst="rect">
                <a:avLst/>
              </a:prstGeom>
            </p:spPr>
          </p:pic>
          <p:pic>
            <p:nvPicPr>
              <p:cNvPr id="223" name="Picture 222" descr="latex-image-1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8786" y="905510"/>
                <a:ext cx="577088" cy="513969"/>
              </a:xfrm>
              <a:prstGeom prst="rect">
                <a:avLst/>
              </a:prstGeom>
            </p:spPr>
          </p:pic>
          <p:cxnSp>
            <p:nvCxnSpPr>
              <p:cNvPr id="224" name="Straight Connector 223"/>
              <p:cNvCxnSpPr/>
              <p:nvPr/>
            </p:nvCxnSpPr>
            <p:spPr bwMode="auto">
              <a:xfrm rot="5400000" flipH="1" flipV="1">
                <a:off x="5956772" y="1275664"/>
                <a:ext cx="399091" cy="39653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 flipV="1">
                <a:off x="5927056" y="2539111"/>
                <a:ext cx="427527" cy="417125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9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Straight Connector 225"/>
              <p:cNvCxnSpPr/>
              <p:nvPr/>
            </p:nvCxnSpPr>
            <p:spPr bwMode="auto">
              <a:xfrm rot="16200000" flipH="1">
                <a:off x="5726250" y="1902717"/>
                <a:ext cx="1261389" cy="4723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Straight Connector 226"/>
              <p:cNvCxnSpPr>
                <a:cxnSpLocks noChangeAspect="1"/>
              </p:cNvCxnSpPr>
              <p:nvPr/>
            </p:nvCxnSpPr>
            <p:spPr bwMode="auto">
              <a:xfrm>
                <a:off x="5942176" y="2953892"/>
                <a:ext cx="1433349" cy="158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1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Straight Connector 227"/>
              <p:cNvCxnSpPr/>
              <p:nvPr/>
            </p:nvCxnSpPr>
            <p:spPr bwMode="auto">
              <a:xfrm rot="5400000">
                <a:off x="5319293" y="2351675"/>
                <a:ext cx="1214399" cy="1127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Straight Connector 228"/>
              <p:cNvCxnSpPr/>
              <p:nvPr/>
            </p:nvCxnSpPr>
            <p:spPr>
              <a:xfrm rot="10800000">
                <a:off x="6368325" y="2530093"/>
                <a:ext cx="1433699" cy="9017"/>
              </a:xfrm>
              <a:prstGeom prst="line">
                <a:avLst/>
              </a:prstGeom>
              <a:ln w="25400">
                <a:solidFill>
                  <a:srgbClr val="008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 bwMode="auto">
              <a:xfrm flipV="1">
                <a:off x="7385910" y="2535935"/>
                <a:ext cx="419289" cy="417126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 rot="16200000" flipH="1">
                <a:off x="6754881" y="2332891"/>
                <a:ext cx="1255708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Straight Connector 231"/>
              <p:cNvCxnSpPr/>
              <p:nvPr/>
            </p:nvCxnSpPr>
            <p:spPr bwMode="auto">
              <a:xfrm flipV="1">
                <a:off x="7382735" y="1284410"/>
                <a:ext cx="419289" cy="417126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Straight Connector 232"/>
              <p:cNvCxnSpPr/>
              <p:nvPr/>
            </p:nvCxnSpPr>
            <p:spPr bwMode="auto">
              <a:xfrm rot="16200000" flipH="1">
                <a:off x="7174170" y="1902239"/>
                <a:ext cx="1255708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Straight Connector 233"/>
              <p:cNvCxnSpPr>
                <a:cxnSpLocks noChangeAspect="1"/>
              </p:cNvCxnSpPr>
              <p:nvPr/>
            </p:nvCxnSpPr>
            <p:spPr bwMode="auto">
              <a:xfrm>
                <a:off x="5925216" y="1700528"/>
                <a:ext cx="1457595" cy="158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Straight Connector 234"/>
              <p:cNvCxnSpPr>
                <a:cxnSpLocks noChangeAspect="1"/>
              </p:cNvCxnSpPr>
              <p:nvPr/>
            </p:nvCxnSpPr>
            <p:spPr bwMode="auto">
              <a:xfrm>
                <a:off x="6345056" y="1279649"/>
                <a:ext cx="1466742" cy="1619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6" name="Oval 235"/>
              <p:cNvSpPr/>
              <p:nvPr/>
            </p:nvSpPr>
            <p:spPr>
              <a:xfrm rot="2465626">
                <a:off x="6619975" y="2585440"/>
                <a:ext cx="163955" cy="311649"/>
              </a:xfrm>
              <a:prstGeom prst="ellipse">
                <a:avLst/>
              </a:prstGeom>
              <a:solidFill>
                <a:srgbClr val="49B1FF"/>
              </a:solidFill>
              <a:ln>
                <a:solidFill>
                  <a:schemeClr val="accent1">
                    <a:shade val="95000"/>
                    <a:satMod val="105000"/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Oval 176"/>
            <p:cNvSpPr>
              <a:spLocks noChangeAspect="1"/>
            </p:cNvSpPr>
            <p:nvPr/>
          </p:nvSpPr>
          <p:spPr>
            <a:xfrm rot="18479470">
              <a:off x="816803" y="1683729"/>
              <a:ext cx="422761" cy="230063"/>
            </a:xfrm>
            <a:prstGeom prst="ellipse">
              <a:avLst/>
            </a:prstGeom>
            <a:solidFill>
              <a:srgbClr val="F9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1757355" y="1681132"/>
              <a:ext cx="213006" cy="4290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0800" y="4012353"/>
            <a:ext cx="681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Differences between dual-SPERNER and SPERNER: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2148" y="4481797"/>
            <a:ext cx="7564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Times New Roman"/>
                <a:cs typeface="Times New Roman"/>
              </a:rPr>
              <a:t>b) Solution to dual-SPERNER: a vertex of the subdivision such that all colors are present among the centers of the </a:t>
            </a:r>
            <a:r>
              <a:rPr lang="en-US" sz="2200" i="1" dirty="0" err="1" smtClean="0">
                <a:latin typeface="Times New Roman"/>
                <a:cs typeface="Times New Roman"/>
              </a:rPr>
              <a:t>cubelets</a:t>
            </a:r>
            <a:r>
              <a:rPr lang="en-US" sz="2200" i="1" dirty="0" smtClean="0">
                <a:latin typeface="Times New Roman"/>
                <a:cs typeface="Times New Roman"/>
              </a:rPr>
              <a:t> using this vertex as a corner. Such vertex is called</a:t>
            </a:r>
            <a:r>
              <a:rPr lang="en-US" sz="22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 panchromatic</a:t>
            </a:r>
            <a:r>
              <a:rPr lang="en-US" sz="2200" i="1" dirty="0" smtClean="0">
                <a:latin typeface="Times New Roman"/>
                <a:cs typeface="Times New Roman"/>
              </a:rPr>
              <a:t>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20" name="Rectangle 150"/>
          <p:cNvSpPr txBox="1">
            <a:spLocks noRot="1" noChangeArrowheads="1"/>
          </p:cNvSpPr>
          <p:nvPr/>
        </p:nvSpPr>
        <p:spPr bwMode="auto">
          <a:xfrm>
            <a:off x="76200" y="-304800"/>
            <a:ext cx="8083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</a:defRPr>
            </a:lvl9pPr>
          </a:lstStyle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Reducing to 3-d </a:t>
            </a:r>
            <a:r>
              <a:rPr lang="en-US" sz="3600" i="1" dirty="0" err="1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Sperner</a:t>
            </a:r>
            <a:endParaRPr lang="en-US" sz="3600" i="1" dirty="0" smtClean="0">
              <a:solidFill>
                <a:srgbClr val="FFFFCC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534" y="5778500"/>
            <a:ext cx="8760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  <a:latin typeface="Times New Roman"/>
                <a:cs typeface="Times New Roman"/>
              </a:rPr>
              <a:t>Lemma:</a:t>
            </a:r>
            <a:r>
              <a:rPr lang="en-US" sz="2000" dirty="0" smtClean="0">
                <a:latin typeface="Times New Roman"/>
                <a:cs typeface="Times New Roman"/>
              </a:rPr>
              <a:t> If the canonical </a:t>
            </a:r>
            <a:r>
              <a:rPr lang="en-US" sz="2000" dirty="0" err="1" smtClean="0">
                <a:latin typeface="Times New Roman"/>
                <a:cs typeface="Times New Roman"/>
              </a:rPr>
              <a:t>simplicization</a:t>
            </a:r>
            <a:r>
              <a:rPr lang="en-US" sz="2000" dirty="0" smtClean="0">
                <a:latin typeface="Times New Roman"/>
                <a:cs typeface="Times New Roman"/>
              </a:rPr>
              <a:t> of the dual graph has a panchromatic simplex, then this simplex contains a vertex of the subdivision that is panchromatic.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5136" y="3554126"/>
            <a:ext cx="594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For convenience we reduce to dual-SPERNER 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3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4"/>
          <p:cNvGrpSpPr>
            <a:grpSpLocks noChangeAspect="1"/>
          </p:cNvGrpSpPr>
          <p:nvPr/>
        </p:nvGrpSpPr>
        <p:grpSpPr>
          <a:xfrm>
            <a:off x="326484" y="0"/>
            <a:ext cx="3718466" cy="3935676"/>
            <a:chOff x="948932" y="1928260"/>
            <a:chExt cx="3040138" cy="3217710"/>
          </a:xfrm>
        </p:grpSpPr>
        <p:grpSp>
          <p:nvGrpSpPr>
            <p:cNvPr id="3" name="Group 26"/>
            <p:cNvGrpSpPr/>
            <p:nvPr/>
          </p:nvGrpSpPr>
          <p:grpSpPr>
            <a:xfrm>
              <a:off x="1156970" y="2457450"/>
              <a:ext cx="2641600" cy="2359152"/>
              <a:chOff x="3009900" y="2641600"/>
              <a:chExt cx="2641600" cy="2359152"/>
            </a:xfrm>
          </p:grpSpPr>
          <p:sp>
            <p:nvSpPr>
              <p:cNvPr id="106" name="Cube 105"/>
              <p:cNvSpPr/>
              <p:nvPr/>
            </p:nvSpPr>
            <p:spPr>
              <a:xfrm>
                <a:off x="3009900" y="2641600"/>
                <a:ext cx="2641600" cy="2359152"/>
              </a:xfrm>
              <a:prstGeom prst="cube">
                <a:avLst/>
              </a:prstGeom>
              <a:noFill/>
              <a:ln w="25400">
                <a:solidFill>
                  <a:srgbClr val="9452D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2740025" y="3527425"/>
                <a:ext cx="1758950" cy="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3632200" y="4400550"/>
                <a:ext cx="2019300" cy="1270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3009900" y="4400550"/>
                <a:ext cx="622300" cy="600202"/>
              </a:xfrm>
              <a:prstGeom prst="line">
                <a:avLst/>
              </a:prstGeom>
              <a:ln w="25400">
                <a:solidFill>
                  <a:srgbClr val="9966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/>
          </p:nvCxnSpPr>
          <p:spPr>
            <a:xfrm>
              <a:off x="3201670" y="4816602"/>
              <a:ext cx="596900" cy="1588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775969" y="2667000"/>
              <a:ext cx="762001" cy="2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 noChangeAspect="1"/>
            </p:cNvCxnSpPr>
            <p:nvPr/>
          </p:nvCxnSpPr>
          <p:spPr>
            <a:xfrm rot="5400000" flipH="1" flipV="1">
              <a:off x="1774371" y="3878399"/>
              <a:ext cx="333648" cy="323850"/>
            </a:xfrm>
            <a:prstGeom prst="line">
              <a:avLst/>
            </a:prstGeom>
            <a:ln w="12700"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1670" y="4422070"/>
              <a:ext cx="787400" cy="723900"/>
            </a:xfrm>
            <a:prstGeom prst="rect">
              <a:avLst/>
            </a:prstGeom>
          </p:spPr>
        </p:pic>
        <p:pic>
          <p:nvPicPr>
            <p:cNvPr id="104" name="Picture 103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6721" y="3327400"/>
              <a:ext cx="812800" cy="723900"/>
            </a:xfrm>
            <a:prstGeom prst="rect">
              <a:avLst/>
            </a:prstGeom>
          </p:spPr>
        </p:pic>
        <p:pic>
          <p:nvPicPr>
            <p:cNvPr id="105" name="Picture 104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932" y="1928260"/>
              <a:ext cx="812802" cy="723899"/>
            </a:xfrm>
            <a:prstGeom prst="rect">
              <a:avLst/>
            </a:prstGeom>
          </p:spPr>
        </p:pic>
      </p:grpSp>
      <p:cxnSp>
        <p:nvCxnSpPr>
          <p:cNvPr id="110" name="Straight Connector 109"/>
          <p:cNvCxnSpPr/>
          <p:nvPr/>
        </p:nvCxnSpPr>
        <p:spPr bwMode="auto">
          <a:xfrm>
            <a:off x="1735024" y="3453447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1039722" y="905510"/>
            <a:ext cx="133350" cy="132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1039722" y="1037590"/>
            <a:ext cx="119555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1243207" y="2031671"/>
            <a:ext cx="19849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5400000">
            <a:off x="1865113" y="3087514"/>
            <a:ext cx="432721" cy="307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2616" y="493426"/>
            <a:ext cx="1701800" cy="7112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34" y="3058826"/>
            <a:ext cx="1701800" cy="6350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09" y="3033426"/>
            <a:ext cx="1701800" cy="711200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 bwMode="auto">
          <a:xfrm>
            <a:off x="1173072" y="905510"/>
            <a:ext cx="3682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rot="16200000" flipH="1">
            <a:off x="474733" y="1964694"/>
            <a:ext cx="2123706" cy="3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1167453" y="3451859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5400000">
            <a:off x="1135822" y="3052684"/>
            <a:ext cx="426902" cy="371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pic>
        <p:nvPicPr>
          <p:cNvPr id="141" name="Picture 140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89466" y="3109626"/>
            <a:ext cx="1689100" cy="635000"/>
          </a:xfrm>
          <a:prstGeom prst="rect">
            <a:avLst/>
          </a:prstGeom>
        </p:spPr>
      </p:pic>
      <p:pic>
        <p:nvPicPr>
          <p:cNvPr id="142" name="Picture 141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34" y="3033426"/>
            <a:ext cx="1689100" cy="711200"/>
          </a:xfrm>
          <a:prstGeom prst="rect">
            <a:avLst/>
          </a:prstGeom>
        </p:spPr>
      </p:pic>
      <p:sp>
        <p:nvSpPr>
          <p:cNvPr id="168" name="Left Arrow 161"/>
          <p:cNvSpPr>
            <a:spLocks noChangeArrowheads="1"/>
          </p:cNvSpPr>
          <p:nvPr/>
        </p:nvSpPr>
        <p:spPr bwMode="auto">
          <a:xfrm rot="10800000">
            <a:off x="4529359" y="1898901"/>
            <a:ext cx="871759" cy="341186"/>
          </a:xfrm>
          <a:prstGeom prst="leftArrow">
            <a:avLst>
              <a:gd name="adj1" fmla="val 50000"/>
              <a:gd name="adj2" fmla="val 50006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5" name="Picture 74" descr="latex-image-1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550" y="5003800"/>
            <a:ext cx="5981700" cy="838200"/>
          </a:xfrm>
          <a:prstGeom prst="rect">
            <a:avLst/>
          </a:prstGeom>
        </p:spPr>
      </p:pic>
      <p:sp>
        <p:nvSpPr>
          <p:cNvPr id="79" name="Curved Right Arrow 78"/>
          <p:cNvSpPr/>
          <p:nvPr/>
        </p:nvSpPr>
        <p:spPr bwMode="auto">
          <a:xfrm>
            <a:off x="1561942" y="5688297"/>
            <a:ext cx="370707" cy="61090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80" name="Curved Right Arrow 79"/>
          <p:cNvSpPr/>
          <p:nvPr/>
        </p:nvSpPr>
        <p:spPr bwMode="auto">
          <a:xfrm>
            <a:off x="1585821" y="5319996"/>
            <a:ext cx="370707" cy="61090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81" name="Curved Right Arrow 80"/>
          <p:cNvSpPr/>
          <p:nvPr/>
        </p:nvSpPr>
        <p:spPr bwMode="auto">
          <a:xfrm>
            <a:off x="1560421" y="6223000"/>
            <a:ext cx="370707" cy="61090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82" name="Right Brace 81"/>
          <p:cNvSpPr/>
          <p:nvPr/>
        </p:nvSpPr>
        <p:spPr bwMode="auto">
          <a:xfrm>
            <a:off x="6561248" y="5251238"/>
            <a:ext cx="226177" cy="151786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93124" y="5284569"/>
            <a:ext cx="2490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  <a:latin typeface="Times New Roman"/>
                <a:cs typeface="Times New Roman"/>
              </a:rPr>
              <a:t>Lemma:</a:t>
            </a:r>
            <a:r>
              <a:rPr lang="en-US" dirty="0" smtClean="0">
                <a:latin typeface="Times New Roman"/>
                <a:cs typeface="Times New Roman"/>
              </a:rPr>
              <a:t> Modified boundary coloring still guarantees existence of  panchromatic simplex.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089204" y="914400"/>
            <a:ext cx="2158492" cy="2454148"/>
            <a:chOff x="669985" y="655034"/>
            <a:chExt cx="2158492" cy="2454148"/>
          </a:xfrm>
        </p:grpSpPr>
        <p:grpSp>
          <p:nvGrpSpPr>
            <p:cNvPr id="61" name="Group 9"/>
            <p:cNvGrpSpPr/>
            <p:nvPr/>
          </p:nvGrpSpPr>
          <p:grpSpPr>
            <a:xfrm>
              <a:off x="669985" y="655034"/>
              <a:ext cx="2158492" cy="2454148"/>
              <a:chOff x="5778786" y="905510"/>
              <a:chExt cx="2158492" cy="245414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7378226" y="2956237"/>
                <a:ext cx="423798" cy="1127"/>
              </a:xfrm>
              <a:prstGeom prst="line">
                <a:avLst/>
              </a:prstGeom>
              <a:ln w="12700"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 flipH="1" flipV="1">
                <a:off x="5655981" y="1430016"/>
                <a:ext cx="541022" cy="1"/>
              </a:xfrm>
              <a:prstGeom prst="line">
                <a:avLst/>
              </a:prstGeom>
              <a:ln w="12700"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cxnSpLocks noChangeAspect="1"/>
              </p:cNvCxnSpPr>
              <p:nvPr/>
            </p:nvCxnSpPr>
            <p:spPr>
              <a:xfrm rot="5400000" flipH="1" flipV="1">
                <a:off x="6364846" y="2290112"/>
                <a:ext cx="236891" cy="229933"/>
              </a:xfrm>
              <a:prstGeom prst="line">
                <a:avLst/>
              </a:prstGeom>
              <a:ln w="12700">
                <a:prstDash val="solid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latex-image-1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8226" y="2845688"/>
                <a:ext cx="559052" cy="513970"/>
              </a:xfrm>
              <a:prstGeom prst="rect">
                <a:avLst/>
              </a:prstGeom>
            </p:spPr>
          </p:pic>
          <p:pic>
            <p:nvPicPr>
              <p:cNvPr id="68" name="Picture 67" descr="latex-image-1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9715" y="1898901"/>
                <a:ext cx="577086" cy="513970"/>
              </a:xfrm>
              <a:prstGeom prst="rect">
                <a:avLst/>
              </a:prstGeom>
            </p:spPr>
          </p:pic>
          <p:pic>
            <p:nvPicPr>
              <p:cNvPr id="69" name="Picture 68" descr="latex-image-1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8786" y="905510"/>
                <a:ext cx="577088" cy="513969"/>
              </a:xfrm>
              <a:prstGeom prst="rect">
                <a:avLst/>
              </a:prstGeom>
            </p:spPr>
          </p:pic>
          <p:cxnSp>
            <p:nvCxnSpPr>
              <p:cNvPr id="70" name="Straight Connector 69"/>
              <p:cNvCxnSpPr/>
              <p:nvPr/>
            </p:nvCxnSpPr>
            <p:spPr bwMode="auto">
              <a:xfrm rot="5400000" flipH="1" flipV="1">
                <a:off x="5956772" y="1275664"/>
                <a:ext cx="399091" cy="39653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 flipV="1">
                <a:off x="5927056" y="2539111"/>
                <a:ext cx="427527" cy="417125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9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rot="16200000" flipH="1">
                <a:off x="5726250" y="1902717"/>
                <a:ext cx="1261389" cy="4723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>
                <a:cxnSpLocks noChangeAspect="1"/>
              </p:cNvCxnSpPr>
              <p:nvPr/>
            </p:nvCxnSpPr>
            <p:spPr bwMode="auto">
              <a:xfrm>
                <a:off x="5942176" y="2953892"/>
                <a:ext cx="1433349" cy="158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1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 rot="5400000">
                <a:off x="5319293" y="2351675"/>
                <a:ext cx="1214399" cy="1127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>
              <a:xfrm rot="10800000">
                <a:off x="6368325" y="2530093"/>
                <a:ext cx="1433699" cy="9017"/>
              </a:xfrm>
              <a:prstGeom prst="line">
                <a:avLst/>
              </a:prstGeom>
              <a:ln w="25400">
                <a:solidFill>
                  <a:srgbClr val="008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 flipV="1">
                <a:off x="7385910" y="2535935"/>
                <a:ext cx="419289" cy="417126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 rot="16200000" flipH="1">
                <a:off x="6754881" y="2332891"/>
                <a:ext cx="1255708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 flipV="1">
                <a:off x="7382735" y="1284410"/>
                <a:ext cx="419289" cy="417126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 rot="16200000" flipH="1">
                <a:off x="7174170" y="1902239"/>
                <a:ext cx="1255708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>
                <a:cxnSpLocks noChangeAspect="1"/>
              </p:cNvCxnSpPr>
              <p:nvPr/>
            </p:nvCxnSpPr>
            <p:spPr bwMode="auto">
              <a:xfrm>
                <a:off x="5925216" y="1700528"/>
                <a:ext cx="1457595" cy="158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>
                <a:cxnSpLocks noChangeAspect="1"/>
              </p:cNvCxnSpPr>
              <p:nvPr/>
            </p:nvCxnSpPr>
            <p:spPr bwMode="auto">
              <a:xfrm>
                <a:off x="6345056" y="1279649"/>
                <a:ext cx="1466742" cy="1619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Oval 93"/>
              <p:cNvSpPr/>
              <p:nvPr/>
            </p:nvSpPr>
            <p:spPr>
              <a:xfrm rot="2465626">
                <a:off x="6619975" y="2585440"/>
                <a:ext cx="163955" cy="311649"/>
              </a:xfrm>
              <a:prstGeom prst="ellipse">
                <a:avLst/>
              </a:prstGeom>
              <a:solidFill>
                <a:srgbClr val="49B1FF"/>
              </a:solidFill>
              <a:ln>
                <a:solidFill>
                  <a:schemeClr val="accent1">
                    <a:shade val="95000"/>
                    <a:satMod val="105000"/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>
              <a:spLocks noChangeAspect="1"/>
            </p:cNvSpPr>
            <p:nvPr/>
          </p:nvSpPr>
          <p:spPr>
            <a:xfrm rot="18479470">
              <a:off x="816803" y="1683729"/>
              <a:ext cx="422761" cy="230063"/>
            </a:xfrm>
            <a:prstGeom prst="ellipse">
              <a:avLst/>
            </a:prstGeom>
            <a:solidFill>
              <a:srgbClr val="F9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757355" y="1681132"/>
              <a:ext cx="213006" cy="4290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31471" y="1497700"/>
            <a:ext cx="2726902" cy="1870848"/>
            <a:chOff x="5831471" y="1497700"/>
            <a:chExt cx="2726902" cy="1870848"/>
          </a:xfrm>
        </p:grpSpPr>
        <p:sp>
          <p:nvSpPr>
            <p:cNvPr id="4" name="TextBox 3"/>
            <p:cNvSpPr txBox="1"/>
            <p:nvPr/>
          </p:nvSpPr>
          <p:spPr>
            <a:xfrm>
              <a:off x="8247696" y="1497700"/>
              <a:ext cx="31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0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831471" y="2184874"/>
              <a:ext cx="31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1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886542" y="2999216"/>
              <a:ext cx="31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130038" y="2544663"/>
              <a:ext cx="31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9B1FF"/>
                  </a:solidFill>
                </a:rPr>
                <a:t>3</a:t>
              </a:r>
              <a:endParaRPr lang="en-US" dirty="0">
                <a:solidFill>
                  <a:srgbClr val="49B1FF"/>
                </a:solidFill>
              </a:endParaRPr>
            </a:p>
          </p:txBody>
        </p:sp>
      </p:grpSp>
      <p:sp>
        <p:nvSpPr>
          <p:cNvPr id="97" name="Rectangle 150"/>
          <p:cNvSpPr txBox="1">
            <a:spLocks noRot="1" noChangeArrowheads="1"/>
          </p:cNvSpPr>
          <p:nvPr/>
        </p:nvSpPr>
        <p:spPr bwMode="auto">
          <a:xfrm>
            <a:off x="76200" y="-304800"/>
            <a:ext cx="8083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12" charset="0"/>
              </a:defRPr>
            </a:lvl9pPr>
          </a:lstStyle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Reducing to 3-d </a:t>
            </a:r>
            <a:r>
              <a:rPr lang="en-US" sz="3600" i="1" dirty="0" err="1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Sperner</a:t>
            </a:r>
            <a:endParaRPr lang="en-US" sz="3600" i="1" dirty="0" smtClean="0">
              <a:solidFill>
                <a:srgbClr val="FFFFCC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800" y="4012353"/>
            <a:ext cx="681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Differences between dual-SPERNER and SPERNER: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2148" y="4481797"/>
            <a:ext cx="8707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Times New Roman"/>
                <a:cs typeface="Times New Roman"/>
              </a:rPr>
              <a:t>c</a:t>
            </a:r>
            <a:r>
              <a:rPr lang="en-US" sz="2200" i="1" dirty="0" smtClean="0">
                <a:latin typeface="Times New Roman"/>
                <a:cs typeface="Times New Roman"/>
              </a:rPr>
              <a:t>) Canonical boundary </a:t>
            </a:r>
            <a:r>
              <a:rPr lang="en-US" sz="2200" i="1" dirty="0">
                <a:latin typeface="Times New Roman"/>
                <a:cs typeface="Times New Roman"/>
              </a:rPr>
              <a:t>coloring is (for </a:t>
            </a:r>
            <a:r>
              <a:rPr lang="en-US" sz="2200" i="1" dirty="0" smtClean="0">
                <a:latin typeface="Times New Roman"/>
                <a:cs typeface="Times New Roman"/>
              </a:rPr>
              <a:t>convenience) </a:t>
            </a:r>
            <a:r>
              <a:rPr lang="en-US" sz="2200" i="1" dirty="0">
                <a:latin typeface="Times New Roman"/>
                <a:cs typeface="Times New Roman"/>
              </a:rPr>
              <a:t>slightly </a:t>
            </a:r>
            <a:r>
              <a:rPr lang="en-US" sz="2200" i="1" dirty="0" smtClean="0">
                <a:latin typeface="Times New Roman"/>
                <a:cs typeface="Times New Roman"/>
              </a:rPr>
              <a:t>different than before, </a:t>
            </a:r>
            <a:r>
              <a:rPr lang="en-US" sz="2200" i="1" dirty="0" smtClean="0">
                <a:latin typeface="Times New Roman"/>
                <a:cs typeface="Times New Roman"/>
              </a:rPr>
              <a:t>as per the following coloring algorithm (see also figure):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1200" y="5422900"/>
            <a:ext cx="5869950" cy="838200"/>
            <a:chOff x="1219200" y="5422900"/>
            <a:chExt cx="5869950" cy="838200"/>
          </a:xfrm>
        </p:grpSpPr>
        <p:pic>
          <p:nvPicPr>
            <p:cNvPr id="76" name="Picture 75" descr="latex-image-1.pdf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19200" y="5422900"/>
              <a:ext cx="3860800" cy="838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24400" y="5626100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, unless already colored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5800" y="5854700"/>
            <a:ext cx="5908050" cy="838200"/>
            <a:chOff x="1193800" y="5930900"/>
            <a:chExt cx="5908050" cy="838200"/>
          </a:xfrm>
        </p:grpSpPr>
        <p:pic>
          <p:nvPicPr>
            <p:cNvPr id="77" name="Picture 76" descr="latex-image-1.pdf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93800" y="5930900"/>
              <a:ext cx="3886200" cy="838200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4737100" y="6146800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, unless already colored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8500" y="6261100"/>
            <a:ext cx="5895350" cy="838200"/>
            <a:chOff x="1206500" y="6489700"/>
            <a:chExt cx="5895350" cy="838200"/>
          </a:xfrm>
        </p:grpSpPr>
        <p:pic>
          <p:nvPicPr>
            <p:cNvPr id="78" name="Picture 77" descr="latex-image-1.pdf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06500" y="6489700"/>
              <a:ext cx="3911600" cy="838200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4737100" y="6705600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, unless already colored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85136" y="3554126"/>
            <a:ext cx="594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For convenience we reduce to dual-SPERNER 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083550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The REDUCTION</a:t>
            </a:r>
            <a:endParaRPr lang="en-US" sz="3600" i="1" dirty="0" smtClean="0">
              <a:solidFill>
                <a:srgbClr val="FFFFCC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34"/>
          <p:cNvGrpSpPr>
            <a:grpSpLocks noChangeAspect="1"/>
          </p:cNvGrpSpPr>
          <p:nvPr/>
        </p:nvGrpSpPr>
        <p:grpSpPr>
          <a:xfrm>
            <a:off x="326484" y="0"/>
            <a:ext cx="3718466" cy="4227797"/>
            <a:chOff x="948932" y="1928260"/>
            <a:chExt cx="3040138" cy="3456540"/>
          </a:xfrm>
        </p:grpSpPr>
        <p:grpSp>
          <p:nvGrpSpPr>
            <p:cNvPr id="3" name="Group 26"/>
            <p:cNvGrpSpPr/>
            <p:nvPr/>
          </p:nvGrpSpPr>
          <p:grpSpPr>
            <a:xfrm>
              <a:off x="1156970" y="2457450"/>
              <a:ext cx="2641600" cy="2359152"/>
              <a:chOff x="3009900" y="2641600"/>
              <a:chExt cx="2641600" cy="2359152"/>
            </a:xfrm>
          </p:grpSpPr>
          <p:sp>
            <p:nvSpPr>
              <p:cNvPr id="106" name="Cube 105"/>
              <p:cNvSpPr/>
              <p:nvPr/>
            </p:nvSpPr>
            <p:spPr>
              <a:xfrm>
                <a:off x="3009900" y="2641600"/>
                <a:ext cx="2641600" cy="2359152"/>
              </a:xfrm>
              <a:prstGeom prst="cube">
                <a:avLst/>
              </a:prstGeom>
              <a:noFill/>
              <a:ln w="25400">
                <a:solidFill>
                  <a:srgbClr val="9452D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2740025" y="3527425"/>
                <a:ext cx="1758950" cy="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3632200" y="4400550"/>
                <a:ext cx="2019300" cy="12700"/>
              </a:xfrm>
              <a:prstGeom prst="line">
                <a:avLst/>
              </a:prstGeom>
              <a:ln w="25400">
                <a:solidFill>
                  <a:srgbClr val="9452D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3009900" y="4400550"/>
                <a:ext cx="622300" cy="600202"/>
              </a:xfrm>
              <a:prstGeom prst="line">
                <a:avLst/>
              </a:prstGeom>
              <a:ln w="25400">
                <a:solidFill>
                  <a:srgbClr val="9966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/>
          </p:nvCxnSpPr>
          <p:spPr>
            <a:xfrm>
              <a:off x="3201670" y="4816602"/>
              <a:ext cx="596900" cy="1588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775969" y="2667000"/>
              <a:ext cx="762001" cy="2"/>
            </a:xfrm>
            <a:prstGeom prst="line">
              <a:avLst/>
            </a:prstGeom>
            <a:ln w="127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 noChangeAspect="1"/>
            </p:cNvCxnSpPr>
            <p:nvPr/>
          </p:nvCxnSpPr>
          <p:spPr>
            <a:xfrm rot="5400000" flipH="1" flipV="1">
              <a:off x="1774371" y="3878399"/>
              <a:ext cx="333648" cy="323850"/>
            </a:xfrm>
            <a:prstGeom prst="line">
              <a:avLst/>
            </a:prstGeom>
            <a:ln w="12700"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1670" y="4660900"/>
              <a:ext cx="787400" cy="723900"/>
            </a:xfrm>
            <a:prstGeom prst="rect">
              <a:avLst/>
            </a:prstGeom>
          </p:spPr>
        </p:pic>
        <p:pic>
          <p:nvPicPr>
            <p:cNvPr id="104" name="Picture 103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6721" y="3327400"/>
              <a:ext cx="812800" cy="723900"/>
            </a:xfrm>
            <a:prstGeom prst="rect">
              <a:avLst/>
            </a:prstGeom>
          </p:spPr>
        </p:pic>
        <p:pic>
          <p:nvPicPr>
            <p:cNvPr id="105" name="Picture 104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932" y="1928260"/>
              <a:ext cx="812802" cy="723899"/>
            </a:xfrm>
            <a:prstGeom prst="rect">
              <a:avLst/>
            </a:prstGeom>
          </p:spPr>
        </p:pic>
      </p:grpSp>
      <p:cxnSp>
        <p:nvCxnSpPr>
          <p:cNvPr id="110" name="Straight Connector 109"/>
          <p:cNvCxnSpPr/>
          <p:nvPr/>
        </p:nvCxnSpPr>
        <p:spPr bwMode="auto">
          <a:xfrm>
            <a:off x="1735024" y="3453447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1039722" y="905510"/>
            <a:ext cx="133350" cy="132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1039722" y="1037590"/>
            <a:ext cx="119555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1243207" y="2031671"/>
            <a:ext cx="19849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5400000">
            <a:off x="1865113" y="3087514"/>
            <a:ext cx="432721" cy="307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</p:spPr>
      </p:cxnSp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2616" y="493426"/>
            <a:ext cx="1701800" cy="7112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34" y="3058826"/>
            <a:ext cx="1701800" cy="6350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09" y="3033426"/>
            <a:ext cx="1701800" cy="711200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 bwMode="auto">
          <a:xfrm>
            <a:off x="1173072" y="905510"/>
            <a:ext cx="3682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rot="16200000" flipH="1">
            <a:off x="474733" y="1964694"/>
            <a:ext cx="2123706" cy="3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1167453" y="3451859"/>
            <a:ext cx="19687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5400000">
            <a:off x="1135822" y="3052684"/>
            <a:ext cx="426902" cy="371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pic>
        <p:nvPicPr>
          <p:cNvPr id="141" name="Picture 140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89466" y="3109626"/>
            <a:ext cx="1689100" cy="635000"/>
          </a:xfrm>
          <a:prstGeom prst="rect">
            <a:avLst/>
          </a:prstGeom>
        </p:spPr>
      </p:pic>
      <p:pic>
        <p:nvPicPr>
          <p:cNvPr id="142" name="Picture 141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34" y="3033426"/>
            <a:ext cx="1689100" cy="711200"/>
          </a:xfrm>
          <a:prstGeom prst="rect">
            <a:avLst/>
          </a:prstGeom>
        </p:spPr>
      </p:pic>
      <p:sp>
        <p:nvSpPr>
          <p:cNvPr id="168" name="Left Arrow 161"/>
          <p:cNvSpPr>
            <a:spLocks noChangeArrowheads="1"/>
          </p:cNvSpPr>
          <p:nvPr/>
        </p:nvSpPr>
        <p:spPr bwMode="auto">
          <a:xfrm rot="10800000">
            <a:off x="4529359" y="1898901"/>
            <a:ext cx="871759" cy="341186"/>
          </a:xfrm>
          <a:prstGeom prst="leftArrow">
            <a:avLst>
              <a:gd name="adj1" fmla="val 50000"/>
              <a:gd name="adj2" fmla="val 50006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80939" y="4394200"/>
            <a:ext cx="2186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Coloring INSIDE: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04568" y="4400034"/>
            <a:ext cx="527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All </a:t>
            </a:r>
            <a:r>
              <a:rPr lang="en-US" sz="2000" i="1" dirty="0" err="1" smtClean="0">
                <a:latin typeface="Times New Roman"/>
                <a:cs typeface="Times New Roman"/>
              </a:rPr>
              <a:t>cubelets</a:t>
            </a:r>
            <a:r>
              <a:rPr lang="en-US" sz="2000" i="1" dirty="0" smtClean="0">
                <a:latin typeface="Times New Roman"/>
                <a:cs typeface="Times New Roman"/>
              </a:rPr>
              <a:t> get color </a:t>
            </a:r>
            <a:r>
              <a:rPr lang="en-US" sz="2000" i="1" dirty="0" smtClean="0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  <a:latin typeface="Times New Roman"/>
                <a:cs typeface="Times New Roman"/>
              </a:rPr>
              <a:t>0</a:t>
            </a:r>
            <a:r>
              <a:rPr lang="en-US" sz="2000" i="1" dirty="0" smtClean="0">
                <a:latin typeface="Times New Roman"/>
                <a:cs typeface="Times New Roman"/>
              </a:rPr>
              <a:t>, unless they touch line L.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04568" y="4952544"/>
            <a:ext cx="5634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The </a:t>
            </a:r>
            <a:r>
              <a:rPr lang="en-US" sz="2000" i="1" dirty="0" err="1" smtClean="0">
                <a:latin typeface="Times New Roman"/>
                <a:cs typeface="Times New Roman"/>
              </a:rPr>
              <a:t>cubelets</a:t>
            </a:r>
            <a:r>
              <a:rPr lang="en-US" sz="2000" i="1" dirty="0" smtClean="0">
                <a:latin typeface="Times New Roman"/>
                <a:cs typeface="Times New Roman"/>
              </a:rPr>
              <a:t> surrounding line L at any given point are colored with colors </a:t>
            </a:r>
            <a:r>
              <a:rPr lang="en-US" sz="2000" i="1" dirty="0" smtClean="0">
                <a:ln>
                  <a:solidFill>
                    <a:srgbClr val="F9FF00"/>
                  </a:solidFill>
                </a:ln>
                <a:latin typeface="Times New Roman"/>
                <a:cs typeface="Times New Roman"/>
              </a:rPr>
              <a:t>1</a:t>
            </a:r>
            <a:r>
              <a:rPr lang="en-US" sz="2000" i="1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000" i="1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3</a:t>
            </a:r>
            <a:r>
              <a:rPr lang="en-US" sz="2000" i="1" dirty="0" smtClean="0">
                <a:latin typeface="Times New Roman"/>
                <a:cs typeface="Times New Roman"/>
              </a:rPr>
              <a:t> in a way that “protects” the line from touching color 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0</a:t>
            </a:r>
            <a:r>
              <a:rPr lang="en-US" sz="2000" i="1" dirty="0" smtClean="0">
                <a:latin typeface="Times New Roman"/>
                <a:cs typeface="Times New Roman"/>
              </a:rPr>
              <a:t>.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6089204" y="914400"/>
            <a:ext cx="2158492" cy="2454148"/>
            <a:chOff x="669985" y="655034"/>
            <a:chExt cx="2158492" cy="2454148"/>
          </a:xfrm>
        </p:grpSpPr>
        <p:grpSp>
          <p:nvGrpSpPr>
            <p:cNvPr id="147" name="Group 9"/>
            <p:cNvGrpSpPr/>
            <p:nvPr/>
          </p:nvGrpSpPr>
          <p:grpSpPr>
            <a:xfrm>
              <a:off x="669985" y="655034"/>
              <a:ext cx="2158492" cy="2454148"/>
              <a:chOff x="5778786" y="905510"/>
              <a:chExt cx="2158492" cy="2454148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7378226" y="2956237"/>
                <a:ext cx="423798" cy="1127"/>
              </a:xfrm>
              <a:prstGeom prst="line">
                <a:avLst/>
              </a:prstGeom>
              <a:ln w="12700"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rot="5400000" flipH="1" flipV="1">
                <a:off x="5655981" y="1430016"/>
                <a:ext cx="541022" cy="1"/>
              </a:xfrm>
              <a:prstGeom prst="line">
                <a:avLst/>
              </a:prstGeom>
              <a:ln w="12700"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cxnSpLocks noChangeAspect="1"/>
              </p:cNvCxnSpPr>
              <p:nvPr/>
            </p:nvCxnSpPr>
            <p:spPr>
              <a:xfrm rot="5400000" flipH="1" flipV="1">
                <a:off x="6364846" y="2290112"/>
                <a:ext cx="236891" cy="229933"/>
              </a:xfrm>
              <a:prstGeom prst="line">
                <a:avLst/>
              </a:prstGeom>
              <a:ln w="12700">
                <a:prstDash val="solid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3" name="Picture 152" descr="latex-image-1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8226" y="2845688"/>
                <a:ext cx="559052" cy="513970"/>
              </a:xfrm>
              <a:prstGeom prst="rect">
                <a:avLst/>
              </a:prstGeom>
            </p:spPr>
          </p:pic>
          <p:pic>
            <p:nvPicPr>
              <p:cNvPr id="154" name="Picture 153" descr="latex-image-1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9715" y="1898901"/>
                <a:ext cx="577086" cy="513970"/>
              </a:xfrm>
              <a:prstGeom prst="rect">
                <a:avLst/>
              </a:prstGeom>
            </p:spPr>
          </p:pic>
          <p:pic>
            <p:nvPicPr>
              <p:cNvPr id="155" name="Picture 154" descr="latex-image-1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8786" y="905510"/>
                <a:ext cx="577088" cy="513969"/>
              </a:xfrm>
              <a:prstGeom prst="rect">
                <a:avLst/>
              </a:prstGeom>
            </p:spPr>
          </p:pic>
          <p:cxnSp>
            <p:nvCxnSpPr>
              <p:cNvPr id="156" name="Straight Connector 155"/>
              <p:cNvCxnSpPr/>
              <p:nvPr/>
            </p:nvCxnSpPr>
            <p:spPr bwMode="auto">
              <a:xfrm rot="5400000" flipH="1" flipV="1">
                <a:off x="5956772" y="1275664"/>
                <a:ext cx="399091" cy="39653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 flipV="1">
                <a:off x="5927056" y="2539111"/>
                <a:ext cx="427527" cy="417125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9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 rot="16200000" flipH="1">
                <a:off x="5726250" y="1902717"/>
                <a:ext cx="1261389" cy="4723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>
                <a:cxnSpLocks noChangeAspect="1"/>
              </p:cNvCxnSpPr>
              <p:nvPr/>
            </p:nvCxnSpPr>
            <p:spPr bwMode="auto">
              <a:xfrm>
                <a:off x="5942176" y="2953892"/>
                <a:ext cx="1433349" cy="158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1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 rot="5400000">
                <a:off x="5319293" y="2351675"/>
                <a:ext cx="1214399" cy="1127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>
              <a:xfrm rot="10800000">
                <a:off x="6368325" y="2530093"/>
                <a:ext cx="1433699" cy="9017"/>
              </a:xfrm>
              <a:prstGeom prst="line">
                <a:avLst/>
              </a:prstGeom>
              <a:ln w="25400">
                <a:solidFill>
                  <a:srgbClr val="008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 bwMode="auto">
              <a:xfrm flipV="1">
                <a:off x="7385910" y="2535935"/>
                <a:ext cx="419289" cy="417126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rot="16200000" flipH="1">
                <a:off x="6754881" y="2332891"/>
                <a:ext cx="1255708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Straight Connector 163"/>
              <p:cNvCxnSpPr/>
              <p:nvPr/>
            </p:nvCxnSpPr>
            <p:spPr bwMode="auto">
              <a:xfrm flipV="1">
                <a:off x="7382735" y="1284410"/>
                <a:ext cx="419289" cy="417126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Straight Connector 164"/>
              <p:cNvCxnSpPr/>
              <p:nvPr/>
            </p:nvCxnSpPr>
            <p:spPr bwMode="auto">
              <a:xfrm rot="16200000" flipH="1">
                <a:off x="7174170" y="1902239"/>
                <a:ext cx="1255708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6" name="Straight Connector 165"/>
              <p:cNvCxnSpPr>
                <a:cxnSpLocks noChangeAspect="1"/>
              </p:cNvCxnSpPr>
              <p:nvPr/>
            </p:nvCxnSpPr>
            <p:spPr bwMode="auto">
              <a:xfrm>
                <a:off x="5925216" y="1700528"/>
                <a:ext cx="1457595" cy="158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Straight Connector 166"/>
              <p:cNvCxnSpPr>
                <a:cxnSpLocks noChangeAspect="1"/>
              </p:cNvCxnSpPr>
              <p:nvPr/>
            </p:nvCxnSpPr>
            <p:spPr bwMode="auto">
              <a:xfrm>
                <a:off x="6345056" y="1279649"/>
                <a:ext cx="1466742" cy="1619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9" name="Oval 168"/>
              <p:cNvSpPr/>
              <p:nvPr/>
            </p:nvSpPr>
            <p:spPr>
              <a:xfrm rot="2465626">
                <a:off x="6619975" y="2585440"/>
                <a:ext cx="163955" cy="311649"/>
              </a:xfrm>
              <a:prstGeom prst="ellipse">
                <a:avLst/>
              </a:prstGeom>
              <a:solidFill>
                <a:srgbClr val="49B1FF"/>
              </a:solidFill>
              <a:ln>
                <a:solidFill>
                  <a:schemeClr val="accent1">
                    <a:shade val="95000"/>
                    <a:satMod val="105000"/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Oval 147"/>
            <p:cNvSpPr>
              <a:spLocks noChangeAspect="1"/>
            </p:cNvSpPr>
            <p:nvPr/>
          </p:nvSpPr>
          <p:spPr>
            <a:xfrm rot="18479470">
              <a:off x="816803" y="1683729"/>
              <a:ext cx="422761" cy="230063"/>
            </a:xfrm>
            <a:prstGeom prst="ellipse">
              <a:avLst/>
            </a:prstGeom>
            <a:solidFill>
              <a:srgbClr val="F9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1757355" y="1681132"/>
              <a:ext cx="213006" cy="4290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74673" y="3183882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dual-SPERNER 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143"/>
          <p:cNvSpPr>
            <a:spLocks noGrp="1" noRot="1" noChangeArrowheads="1"/>
          </p:cNvSpPr>
          <p:nvPr>
            <p:ph type="title"/>
          </p:nvPr>
        </p:nvSpPr>
        <p:spPr>
          <a:xfrm>
            <a:off x="76200" y="152400"/>
            <a:ext cx="876300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Non-constructive step in </a:t>
            </a:r>
            <a:r>
              <a:rPr lang="en-US" sz="3600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the </a:t>
            </a:r>
            <a:r>
              <a:rPr lang="en-US" sz="3600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proof of </a:t>
            </a:r>
            <a:r>
              <a:rPr lang="en-US" sz="3600" dirty="0" err="1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Sperner</a:t>
            </a:r>
            <a:r>
              <a:rPr lang="en-US" sz="3600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?</a:t>
            </a:r>
            <a:endParaRPr lang="en-US" sz="3600" dirty="0" smtClean="0">
              <a:solidFill>
                <a:srgbClr val="FF3300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2300" y="2232634"/>
            <a:ext cx="4914900" cy="380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Straight Arrow Connector 64"/>
          <p:cNvCxnSpPr/>
          <p:nvPr/>
        </p:nvCxnSpPr>
        <p:spPr bwMode="auto">
          <a:xfrm flipH="1">
            <a:off x="5016500" y="1143000"/>
            <a:ext cx="1460500" cy="2146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951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083550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Coloring around 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24200" y="1778000"/>
            <a:ext cx="685800" cy="660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10000" y="1778000"/>
            <a:ext cx="685800" cy="660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2438400"/>
            <a:ext cx="685800" cy="660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0" y="2438400"/>
            <a:ext cx="685800" cy="660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718560" y="2346960"/>
            <a:ext cx="182880" cy="1828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4700" y="2529840"/>
            <a:ext cx="33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9B1FF"/>
                </a:solidFill>
              </a:rPr>
              <a:t>3</a:t>
            </a:r>
            <a:endParaRPr lang="en-US" b="1" dirty="0">
              <a:solidFill>
                <a:srgbClr val="49B1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6523" y="2542540"/>
            <a:ext cx="33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9B1FF"/>
                </a:solidFill>
              </a:rPr>
              <a:t>3</a:t>
            </a:r>
            <a:endParaRPr lang="en-US" b="1" dirty="0">
              <a:solidFill>
                <a:srgbClr val="49B1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9300" y="1939528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1187" y="1939528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rgbClr val="F9FF00"/>
                  </a:solidFill>
                </a:ln>
              </a:rPr>
              <a:t>1</a:t>
            </a:r>
            <a:endParaRPr lang="en-US" b="1" dirty="0">
              <a:ln>
                <a:solidFill>
                  <a:srgbClr val="F9FF00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88813" y="2228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ym typeface="Symbol"/>
              </a:rPr>
              <a:t>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565" y="3244334"/>
            <a:ext cx="4990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colors </a:t>
            </a:r>
            <a:r>
              <a:rPr lang="en-US" i="1" dirty="0" smtClean="0">
                <a:ln>
                  <a:solidFill>
                    <a:srgbClr val="F9FF00"/>
                  </a:solidFill>
                </a:ln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rgbClr val="49B1FF"/>
                </a:solidFill>
                <a:latin typeface="Times New Roman"/>
                <a:cs typeface="Times New Roman"/>
              </a:rPr>
              <a:t>3</a:t>
            </a:r>
            <a:r>
              <a:rPr lang="en-US" i="1" dirty="0" smtClean="0">
                <a:latin typeface="Times New Roman"/>
                <a:cs typeface="Times New Roman"/>
              </a:rPr>
              <a:t> are placed in a clockwise arrangement for an observer who is walking on 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05565" y="4043065"/>
            <a:ext cx="4990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two out of four </a:t>
            </a:r>
            <a:r>
              <a:rPr lang="en-US" i="1" dirty="0" err="1" smtClean="0">
                <a:latin typeface="Times New Roman"/>
                <a:cs typeface="Times New Roman"/>
              </a:rPr>
              <a:t>cubelets</a:t>
            </a:r>
            <a:r>
              <a:rPr lang="en-US" i="1" dirty="0" smtClean="0">
                <a:latin typeface="Times New Roman"/>
                <a:cs typeface="Times New Roman"/>
              </a:rPr>
              <a:t> are colored 3, one is colored 1 and the other is colored 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083550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The Beginning of L at 0</a:t>
            </a:r>
            <a:r>
              <a:rPr lang="en-US" sz="3600" i="1" baseline="30000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n</a:t>
            </a:r>
            <a:endParaRPr lang="en-US" sz="3600" i="1" dirty="0" smtClean="0">
              <a:solidFill>
                <a:srgbClr val="FFFFCC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9" name="Picture 78" descr="Snapshot 2010-03-01 13-15-07.tiff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298700" y="1037590"/>
            <a:ext cx="3581400" cy="45003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82065" y="2082800"/>
            <a:ext cx="27047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notice that given the coloring of the </a:t>
            </a:r>
            <a:r>
              <a:rPr lang="en-US" i="1" dirty="0" err="1" smtClean="0">
                <a:latin typeface="Times New Roman"/>
                <a:cs typeface="Times New Roman"/>
              </a:rPr>
              <a:t>cubelets</a:t>
            </a:r>
            <a:r>
              <a:rPr lang="en-US" i="1" dirty="0" smtClean="0">
                <a:latin typeface="Times New Roman"/>
                <a:cs typeface="Times New Roman"/>
              </a:rPr>
              <a:t> around the beginning of L (on the left), there is no point of the subdivision in the proximity of these </a:t>
            </a:r>
            <a:r>
              <a:rPr lang="en-US" i="1" dirty="0" err="1" smtClean="0">
                <a:latin typeface="Times New Roman"/>
                <a:cs typeface="Times New Roman"/>
              </a:rPr>
              <a:t>cubelets</a:t>
            </a:r>
            <a:r>
              <a:rPr lang="en-US" i="1" dirty="0" smtClean="0">
                <a:latin typeface="Times New Roman"/>
                <a:cs typeface="Times New Roman"/>
              </a:rPr>
              <a:t> surrounded by all four colors…  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7350" y="4737100"/>
            <a:ext cx="2400300" cy="838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1803400" y="4508500"/>
            <a:ext cx="1168400" cy="495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49B1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083550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Coloring at the Turns..</a:t>
            </a:r>
            <a:endParaRPr lang="en-US" sz="3600" i="1" dirty="0" smtClean="0">
              <a:solidFill>
                <a:srgbClr val="FFFFCC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7" name="Picture 16" descr="brouwer3.eps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9550" y="1201216"/>
            <a:ext cx="4895850" cy="558058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86400" y="1382931"/>
            <a:ext cx="354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- in the figure on the left, the arrow points to the direction in which the two </a:t>
            </a:r>
            <a:r>
              <a:rPr lang="en-US" i="1" dirty="0" err="1" smtClean="0">
                <a:latin typeface="Times New Roman"/>
                <a:cs typeface="Times New Roman"/>
              </a:rPr>
              <a:t>cubelets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colored 3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lie;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9800" y="787400"/>
            <a:ext cx="396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Out </a:t>
            </a:r>
            <a:r>
              <a:rPr lang="en-US" i="1" dirty="0" smtClean="0">
                <a:latin typeface="Times New Roman"/>
                <a:cs typeface="Times New Roman"/>
              </a:rPr>
              <a:t>of the four </a:t>
            </a:r>
            <a:r>
              <a:rPr lang="en-US" i="1" dirty="0" err="1" smtClean="0">
                <a:latin typeface="Times New Roman"/>
                <a:cs typeface="Times New Roman"/>
              </a:rPr>
              <a:t>cubelets</a:t>
            </a:r>
            <a:r>
              <a:rPr lang="en-US" i="1" dirty="0" smtClean="0">
                <a:latin typeface="Times New Roman"/>
                <a:cs typeface="Times New Roman"/>
              </a:rPr>
              <a:t> around L which two are colored with </a:t>
            </a:r>
            <a:r>
              <a:rPr lang="en-US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color 3 </a:t>
            </a:r>
            <a:r>
              <a:rPr lang="en-US" i="1" dirty="0" smtClean="0">
                <a:latin typeface="Times New Roman"/>
                <a:cs typeface="Times New Roman"/>
              </a:rPr>
              <a:t>?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5101" y="3849469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  <a:latin typeface="Times New Roman"/>
                <a:cs typeface="Times New Roman"/>
              </a:rPr>
              <a:t>IMPORTANT </a:t>
            </a:r>
            <a:r>
              <a:rPr lang="en-US" dirty="0" smtClean="0">
                <a:solidFill>
                  <a:srgbClr val="FF6600"/>
                </a:solidFill>
                <a:latin typeface="Times New Roman"/>
                <a:cs typeface="Times New Roman"/>
              </a:rPr>
              <a:t>directionality issue:</a:t>
            </a:r>
            <a:endParaRPr lang="en-US" dirty="0"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5101" y="4218801"/>
            <a:ext cx="3949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The </a:t>
            </a:r>
            <a:r>
              <a:rPr lang="en-US" i="1" dirty="0" smtClean="0">
                <a:latin typeface="Times New Roman"/>
                <a:cs typeface="Times New Roman"/>
              </a:rPr>
              <a:t>picture on the left shows the evolution of the location of the pair of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colored 3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cubelets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along the subset of L corresponding to an edge  (u, v) of the PPAD graph…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5600" y="2293561"/>
            <a:ext cx="3543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- observe also the way the </a:t>
            </a:r>
            <a:r>
              <a:rPr lang="en-US" i="1" dirty="0" smtClean="0">
                <a:latin typeface="Times New Roman"/>
                <a:cs typeface="Times New Roman"/>
              </a:rPr>
              <a:t>turns of </a:t>
            </a:r>
            <a:r>
              <a:rPr lang="en-US" i="1" dirty="0" smtClean="0">
                <a:latin typeface="Times New Roman"/>
                <a:cs typeface="Times New Roman"/>
              </a:rPr>
              <a:t>L affect the location of these </a:t>
            </a:r>
            <a:r>
              <a:rPr lang="en-US" i="1" dirty="0" err="1" smtClean="0">
                <a:latin typeface="Times New Roman"/>
                <a:cs typeface="Times New Roman"/>
              </a:rPr>
              <a:t>cubelets</a:t>
            </a:r>
            <a:r>
              <a:rPr lang="en-US" i="1" dirty="0" smtClean="0">
                <a:latin typeface="Times New Roman"/>
                <a:cs typeface="Times New Roman"/>
              </a:rPr>
              <a:t> with respect to </a:t>
            </a:r>
            <a:r>
              <a:rPr lang="en-US" i="1" dirty="0" smtClean="0">
                <a:latin typeface="Times New Roman"/>
                <a:cs typeface="Times New Roman"/>
              </a:rPr>
              <a:t>L; our choice makes sure that no panchromatic vertices arise at the turns.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7500" y="5682397"/>
            <a:ext cx="480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 main segment corresponding to u the pair of 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colore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d 3 </a:t>
            </a:r>
            <a:r>
              <a:rPr lang="en-US" i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cubelets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lies above L, while at the main segment corresponding to v they lie below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L.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9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083550" cy="1143000"/>
          </a:xfrm>
        </p:spPr>
        <p:txBody>
          <a:bodyPr/>
          <a:lstStyle/>
          <a:p>
            <a:pPr eaLnBrk="1" hangingPunct="1"/>
            <a:r>
              <a:rPr lang="en-US" sz="3600" i="1" dirty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Coloring at the Turns..</a:t>
            </a:r>
            <a:endParaRPr lang="en-US" sz="3600" i="1" dirty="0" smtClean="0">
              <a:solidFill>
                <a:srgbClr val="FFFFCC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7" name="Picture 16" descr="brouwer3.eps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9550" y="1201216"/>
            <a:ext cx="4895850" cy="55805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51449" y="660400"/>
            <a:ext cx="3841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the flip in the </a:t>
            </a:r>
            <a:r>
              <a:rPr lang="en-US" i="1" dirty="0" smtClean="0">
                <a:latin typeface="Times New Roman"/>
                <a:cs typeface="Times New Roman"/>
              </a:rPr>
              <a:t>directions </a:t>
            </a:r>
            <a:r>
              <a:rPr lang="en-US" i="1" dirty="0" smtClean="0">
                <a:latin typeface="Times New Roman"/>
                <a:cs typeface="Times New Roman"/>
              </a:rPr>
              <a:t>makes it impossible </a:t>
            </a:r>
            <a:r>
              <a:rPr lang="en-US" i="1" dirty="0" smtClean="0">
                <a:latin typeface="Times New Roman"/>
                <a:cs typeface="Times New Roman"/>
              </a:rPr>
              <a:t>to efficiently decide </a:t>
            </a:r>
            <a:r>
              <a:rPr lang="en-US" i="1" dirty="0" smtClean="0">
                <a:latin typeface="Times New Roman"/>
                <a:cs typeface="Times New Roman"/>
              </a:rPr>
              <a:t>locally </a:t>
            </a:r>
            <a:r>
              <a:rPr lang="en-US" i="1" dirty="0" smtClean="0">
                <a:latin typeface="Times New Roman"/>
                <a:cs typeface="Times New Roman"/>
              </a:rPr>
              <a:t>where </a:t>
            </a:r>
            <a:r>
              <a:rPr lang="en-US" i="1" dirty="0" smtClean="0">
                <a:latin typeface="Times New Roman"/>
                <a:cs typeface="Times New Roman"/>
              </a:rPr>
              <a:t>the colored 3 </a:t>
            </a:r>
            <a:r>
              <a:rPr lang="en-US" i="1" dirty="0" err="1" smtClean="0">
                <a:latin typeface="Times New Roman"/>
                <a:cs typeface="Times New Roman"/>
              </a:rPr>
              <a:t>cubelets</a:t>
            </a:r>
            <a:r>
              <a:rPr lang="en-US" i="1" dirty="0" smtClean="0">
                <a:latin typeface="Times New Roman"/>
                <a:cs typeface="Times New Roman"/>
              </a:rPr>
              <a:t> should lie!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3049" y="2358072"/>
            <a:ext cx="287020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to resolve this we assume that all edges (</a:t>
            </a:r>
            <a:r>
              <a:rPr lang="en-US" i="1" dirty="0" err="1" smtClean="0">
                <a:latin typeface="Times New Roman"/>
                <a:cs typeface="Times New Roman"/>
              </a:rPr>
              <a:t>u,v</a:t>
            </a:r>
            <a:r>
              <a:rPr lang="en-US" i="1" dirty="0" smtClean="0">
                <a:latin typeface="Times New Roman"/>
                <a:cs typeface="Times New Roman"/>
              </a:rPr>
              <a:t>) of the PPAD graph join an odd </a:t>
            </a:r>
            <a:r>
              <a:rPr lang="en-US" i="1" dirty="0" err="1" smtClean="0">
                <a:latin typeface="Times New Roman"/>
                <a:cs typeface="Times New Roman"/>
              </a:rPr>
              <a:t>u</a:t>
            </a:r>
            <a:r>
              <a:rPr lang="en-US" i="1" dirty="0" smtClean="0">
                <a:latin typeface="Times New Roman"/>
                <a:cs typeface="Times New Roman"/>
              </a:rPr>
              <a:t> (as a binary number) with an even </a:t>
            </a:r>
            <a:r>
              <a:rPr lang="en-US" i="1" dirty="0" err="1" smtClean="0">
                <a:latin typeface="Times New Roman"/>
                <a:cs typeface="Times New Roman"/>
              </a:rPr>
              <a:t>v</a:t>
            </a:r>
            <a:r>
              <a:rPr lang="en-US" i="1" dirty="0" smtClean="0">
                <a:latin typeface="Times New Roman"/>
                <a:cs typeface="Times New Roman"/>
              </a:rPr>
              <a:t> (as a binary number) or vice versa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9249" y="4277499"/>
            <a:ext cx="2870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for even </a:t>
            </a:r>
            <a:r>
              <a:rPr lang="en-US" i="1" dirty="0" err="1" smtClean="0">
                <a:latin typeface="Times New Roman"/>
                <a:cs typeface="Times New Roman"/>
              </a:rPr>
              <a:t>u’s</a:t>
            </a:r>
            <a:r>
              <a:rPr lang="en-US" i="1" dirty="0" smtClean="0">
                <a:latin typeface="Times New Roman"/>
                <a:cs typeface="Times New Roman"/>
              </a:rPr>
              <a:t> we place the pair of 3-colored </a:t>
            </a:r>
            <a:r>
              <a:rPr lang="en-US" i="1" dirty="0" err="1" smtClean="0">
                <a:latin typeface="Times New Roman"/>
                <a:cs typeface="Times New Roman"/>
              </a:rPr>
              <a:t>cubelets</a:t>
            </a:r>
            <a:r>
              <a:rPr lang="en-US" i="1" dirty="0" smtClean="0">
                <a:latin typeface="Times New Roman"/>
                <a:cs typeface="Times New Roman"/>
              </a:rPr>
              <a:t> below the main segment of </a:t>
            </a:r>
            <a:r>
              <a:rPr lang="en-US" i="1" dirty="0" err="1" smtClean="0">
                <a:latin typeface="Times New Roman"/>
                <a:cs typeface="Times New Roman"/>
              </a:rPr>
              <a:t>u</a:t>
            </a:r>
            <a:r>
              <a:rPr lang="en-US" i="1" dirty="0" smtClean="0">
                <a:latin typeface="Times New Roman"/>
                <a:cs typeface="Times New Roman"/>
              </a:rPr>
              <a:t>, while for odd </a:t>
            </a:r>
            <a:r>
              <a:rPr lang="en-US" i="1" dirty="0" err="1" smtClean="0">
                <a:latin typeface="Times New Roman"/>
                <a:cs typeface="Times New Roman"/>
              </a:rPr>
              <a:t>u’s</a:t>
            </a:r>
            <a:r>
              <a:rPr lang="en-US" i="1" dirty="0" smtClean="0">
                <a:latin typeface="Times New Roman"/>
                <a:cs typeface="Times New Roman"/>
              </a:rPr>
              <a:t> we place it above the main segment</a:t>
            </a:r>
            <a:endParaRPr lang="en-US" i="1" dirty="0"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67600" y="1763762"/>
            <a:ext cx="1663700" cy="1411241"/>
            <a:chOff x="7429500" y="1827262"/>
            <a:chExt cx="1663700" cy="1411241"/>
          </a:xfrm>
        </p:grpSpPr>
        <p:sp>
          <p:nvSpPr>
            <p:cNvPr id="9" name="TextBox 8"/>
            <p:cNvSpPr txBox="1"/>
            <p:nvPr/>
          </p:nvSpPr>
          <p:spPr>
            <a:xfrm>
              <a:off x="7429500" y="1827262"/>
              <a:ext cx="166370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Claim1: This </a:t>
              </a:r>
              <a:br>
                <a:rPr lang="en-US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</a:br>
              <a:r>
                <a:rPr lang="en-US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    is W.L.O.G. </a:t>
              </a:r>
              <a:endParaRPr lang="en-US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716972" y="2656025"/>
              <a:ext cx="764906" cy="4000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6591300" y="5448302"/>
            <a:ext cx="2463800" cy="1325789"/>
            <a:chOff x="6591300" y="5448302"/>
            <a:chExt cx="2463800" cy="1325789"/>
          </a:xfrm>
        </p:grpSpPr>
        <p:sp>
          <p:nvSpPr>
            <p:cNvPr id="12" name="TextBox 11"/>
            <p:cNvSpPr txBox="1"/>
            <p:nvPr/>
          </p:nvSpPr>
          <p:spPr>
            <a:xfrm>
              <a:off x="6591300" y="5850761"/>
              <a:ext cx="2463800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convention agrees with coloring around main segment of 0</a:t>
              </a:r>
              <a:r>
                <a:rPr lang="en-US" i="1" baseline="30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n</a:t>
              </a:r>
              <a:endParaRPr lang="en-US" i="1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 bwMode="auto">
            <a:xfrm rot="16200000" flipV="1">
              <a:off x="7350510" y="5378070"/>
              <a:ext cx="402459" cy="54292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083550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Proof of Claim of Previous Slide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649" y="838200"/>
            <a:ext cx="67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- Duplicate the vertices of the PPAD graph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441450"/>
            <a:ext cx="1701800" cy="6731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1649" y="2780268"/>
            <a:ext cx="67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- If node </a:t>
            </a:r>
            <a:r>
              <a:rPr lang="en-US" i="1" dirty="0" err="1" smtClean="0">
                <a:latin typeface="Times New Roman"/>
                <a:cs typeface="Times New Roman"/>
              </a:rPr>
              <a:t>u</a:t>
            </a:r>
            <a:r>
              <a:rPr lang="en-US" i="1" dirty="0" smtClean="0">
                <a:latin typeface="Times New Roman"/>
                <a:cs typeface="Times New Roman"/>
              </a:rPr>
              <a:t> is non-isolated include an edge from the 0 to the 1 copy</a:t>
            </a:r>
            <a:endParaRPr lang="en-US" i="1" dirty="0">
              <a:latin typeface="Times New Roman"/>
              <a:cs typeface="Times New Roman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346200" y="3568700"/>
            <a:ext cx="1809750" cy="673100"/>
            <a:chOff x="1346200" y="3568700"/>
            <a:chExt cx="1809750" cy="673100"/>
          </a:xfrm>
        </p:grpSpPr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4150" y="3568700"/>
              <a:ext cx="1701800" cy="6731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346200" y="3701534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non-isolated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8949" y="4914900"/>
            <a:ext cx="67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- Edges connect the 1-copy of a node to the 0-copy of its out-neighbor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5258832"/>
            <a:ext cx="1701800" cy="6731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0" y="5988050"/>
            <a:ext cx="1676400" cy="6731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 bwMode="auto">
          <a:xfrm rot="16200000" flipH="1">
            <a:off x="2536567" y="5981700"/>
            <a:ext cx="502166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3302000" y="1060450"/>
            <a:ext cx="1885950" cy="1460500"/>
            <a:chOff x="3302000" y="1060450"/>
            <a:chExt cx="1885950" cy="1460500"/>
          </a:xfrm>
        </p:grpSpPr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1050" y="1060450"/>
              <a:ext cx="1841500" cy="749300"/>
            </a:xfrm>
            <a:prstGeom prst="rect">
              <a:avLst/>
            </a:prstGeom>
          </p:spPr>
        </p:pic>
        <p:pic>
          <p:nvPicPr>
            <p:cNvPr id="16" name="Picture 15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6450" y="1797050"/>
              <a:ext cx="1841500" cy="723900"/>
            </a:xfrm>
            <a:prstGeom prst="rect">
              <a:avLst/>
            </a:prstGeom>
          </p:spPr>
        </p:pic>
        <p:sp>
          <p:nvSpPr>
            <p:cNvPr id="37" name="Right Arrow 36"/>
            <p:cNvSpPr/>
            <p:nvPr/>
          </p:nvSpPr>
          <p:spPr bwMode="auto">
            <a:xfrm>
              <a:off x="3302000" y="1567434"/>
              <a:ext cx="978408" cy="48463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02000" y="3149600"/>
            <a:ext cx="1993900" cy="1574800"/>
            <a:chOff x="3302000" y="3149600"/>
            <a:chExt cx="1993900" cy="1574800"/>
          </a:xfrm>
        </p:grpSpPr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29000" y="3149600"/>
              <a:ext cx="1841500" cy="749300"/>
            </a:xfrm>
            <a:prstGeom prst="rect">
              <a:avLst/>
            </a:prstGeom>
          </p:spPr>
        </p:pic>
        <p:pic>
          <p:nvPicPr>
            <p:cNvPr id="22" name="Picture 21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4400" y="4000500"/>
              <a:ext cx="1841500" cy="723900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 bwMode="auto">
            <a:xfrm rot="16200000" flipH="1">
              <a:off x="4593967" y="3984367"/>
              <a:ext cx="502166" cy="12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Right Arrow 37"/>
            <p:cNvSpPr/>
            <p:nvPr/>
          </p:nvSpPr>
          <p:spPr bwMode="auto">
            <a:xfrm>
              <a:off x="3302000" y="3701550"/>
              <a:ext cx="978408" cy="48463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25800" y="5106432"/>
            <a:ext cx="3067050" cy="1605518"/>
            <a:chOff x="3225800" y="5106432"/>
            <a:chExt cx="3067050" cy="1605518"/>
          </a:xfrm>
        </p:grpSpPr>
        <p:pic>
          <p:nvPicPr>
            <p:cNvPr id="29" name="Picture 28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5800" y="5106432"/>
              <a:ext cx="1841500" cy="749300"/>
            </a:xfrm>
            <a:prstGeom prst="rect">
              <a:avLst/>
            </a:prstGeom>
          </p:spPr>
        </p:pic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1350" y="5137150"/>
              <a:ext cx="1841500" cy="749300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3251200" y="5327650"/>
              <a:ext cx="3041650" cy="1384300"/>
              <a:chOff x="3251200" y="5327650"/>
              <a:chExt cx="3041650" cy="1384300"/>
            </a:xfrm>
          </p:grpSpPr>
          <p:pic>
            <p:nvPicPr>
              <p:cNvPr id="30" name="Picture 29" descr="latex-image-1.pd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1200" y="5957332"/>
                <a:ext cx="1841500" cy="723900"/>
              </a:xfrm>
              <a:prstGeom prst="rect">
                <a:avLst/>
              </a:prstGeom>
            </p:spPr>
          </p:pic>
          <p:cxnSp>
            <p:nvCxnSpPr>
              <p:cNvPr id="31" name="Straight Arrow Connector 30"/>
              <p:cNvCxnSpPr/>
              <p:nvPr/>
            </p:nvCxnSpPr>
            <p:spPr bwMode="auto">
              <a:xfrm rot="16200000" flipH="1">
                <a:off x="4428867" y="5941199"/>
                <a:ext cx="502166" cy="127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33" name="Picture 32" descr="latex-image-1.pdf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6750" y="5988050"/>
                <a:ext cx="1816100" cy="723900"/>
              </a:xfrm>
              <a:prstGeom prst="rect">
                <a:avLst/>
              </a:prstGeom>
            </p:spPr>
          </p:pic>
          <p:cxnSp>
            <p:nvCxnSpPr>
              <p:cNvPr id="34" name="Straight Arrow Connector 33"/>
              <p:cNvCxnSpPr/>
              <p:nvPr/>
            </p:nvCxnSpPr>
            <p:spPr bwMode="auto">
              <a:xfrm rot="16200000" flipH="1">
                <a:off x="5635367" y="5950982"/>
                <a:ext cx="502166" cy="127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5" name="Freeform 34"/>
              <p:cNvSpPr/>
              <p:nvPr/>
            </p:nvSpPr>
            <p:spPr bwMode="auto">
              <a:xfrm>
                <a:off x="4876800" y="5327650"/>
                <a:ext cx="812800" cy="1085850"/>
              </a:xfrm>
              <a:custGeom>
                <a:avLst/>
                <a:gdLst>
                  <a:gd name="connsiteX0" fmla="*/ 0 w 812800"/>
                  <a:gd name="connsiteY0" fmla="*/ 1085850 h 1085850"/>
                  <a:gd name="connsiteX1" fmla="*/ 355600 w 812800"/>
                  <a:gd name="connsiteY1" fmla="*/ 704850 h 1085850"/>
                  <a:gd name="connsiteX2" fmla="*/ 406400 w 812800"/>
                  <a:gd name="connsiteY2" fmla="*/ 95250 h 1085850"/>
                  <a:gd name="connsiteX3" fmla="*/ 812800 w 812800"/>
                  <a:gd name="connsiteY3" fmla="*/ 13335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085850">
                    <a:moveTo>
                      <a:pt x="0" y="1085850"/>
                    </a:moveTo>
                    <a:cubicBezTo>
                      <a:pt x="143933" y="977900"/>
                      <a:pt x="287867" y="869950"/>
                      <a:pt x="355600" y="704850"/>
                    </a:cubicBezTo>
                    <a:cubicBezTo>
                      <a:pt x="423333" y="539750"/>
                      <a:pt x="330200" y="190500"/>
                      <a:pt x="406400" y="95250"/>
                    </a:cubicBezTo>
                    <a:cubicBezTo>
                      <a:pt x="482600" y="0"/>
                      <a:pt x="812800" y="133350"/>
                      <a:pt x="812800" y="133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112" charset="0"/>
                </a:endParaRPr>
              </a:p>
            </p:txBody>
          </p:sp>
          <p:sp>
            <p:nvSpPr>
              <p:cNvPr id="39" name="Right Arrow 38"/>
              <p:cNvSpPr/>
              <p:nvPr/>
            </p:nvSpPr>
            <p:spPr bwMode="auto">
              <a:xfrm>
                <a:off x="3302000" y="5613416"/>
                <a:ext cx="978408" cy="484632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112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0"/>
          <p:cNvSpPr>
            <a:spLocks noGrp="1" noRot="1" noChangeArrowheads="1"/>
          </p:cNvSpPr>
          <p:nvPr>
            <p:ph type="title"/>
          </p:nvPr>
        </p:nvSpPr>
        <p:spPr>
          <a:xfrm>
            <a:off x="76200" y="-304800"/>
            <a:ext cx="8083550" cy="1143000"/>
          </a:xfrm>
        </p:spPr>
        <p:txBody>
          <a:bodyPr/>
          <a:lstStyle/>
          <a:p>
            <a:pPr eaLnBrk="1" hangingPunct="1"/>
            <a:r>
              <a:rPr lang="en-US" sz="3600" i="1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Finishing the Reduction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3899" y="1336069"/>
            <a:ext cx="78235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Claim 1:</a:t>
            </a:r>
            <a:r>
              <a:rPr lang="en-US" sz="2000" i="1" dirty="0" smtClean="0">
                <a:latin typeface="Times New Roman"/>
                <a:cs typeface="Times New Roman"/>
              </a:rPr>
              <a:t> A point in the cube is panchromatic in </a:t>
            </a:r>
            <a:r>
              <a:rPr lang="en-US" sz="2000" i="1" dirty="0" smtClean="0">
                <a:latin typeface="Times New Roman"/>
                <a:cs typeface="Times New Roman"/>
              </a:rPr>
              <a:t>the constructed coloring </a:t>
            </a:r>
            <a:r>
              <a:rPr lang="en-US" sz="2000" i="1" dirty="0" err="1" smtClean="0">
                <a:latin typeface="Times New Roman"/>
                <a:cs typeface="Times New Roman"/>
              </a:rPr>
              <a:t>iff</a:t>
            </a:r>
            <a:r>
              <a:rPr lang="en-US" sz="2000" i="1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it is:</a:t>
            </a:r>
          </a:p>
          <a:p>
            <a:r>
              <a:rPr lang="en-US" sz="2000" i="1" dirty="0" smtClean="0">
                <a:latin typeface="Times New Roman"/>
                <a:cs typeface="Times New Roman"/>
              </a:rPr>
              <a:t>	- an endpoint u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2</a:t>
            </a:r>
            <a:r>
              <a:rPr lang="en-US" sz="2000" i="1" dirty="0" smtClean="0">
                <a:latin typeface="Times New Roman"/>
                <a:cs typeface="Times New Roman"/>
              </a:rPr>
              <a:t>’  of a sink vertex </a:t>
            </a:r>
            <a:r>
              <a:rPr lang="en-US" sz="2000" i="1" dirty="0" err="1" smtClean="0">
                <a:latin typeface="Times New Roman"/>
                <a:cs typeface="Times New Roman"/>
              </a:rPr>
              <a:t>u</a:t>
            </a:r>
            <a:r>
              <a:rPr lang="en-US" sz="2000" i="1" dirty="0" smtClean="0">
                <a:latin typeface="Times New Roman"/>
                <a:cs typeface="Times New Roman"/>
              </a:rPr>
              <a:t> of the PPAD graph, or</a:t>
            </a:r>
          </a:p>
          <a:p>
            <a:r>
              <a:rPr lang="en-US" sz="2000" i="1" dirty="0" smtClean="0">
                <a:latin typeface="Times New Roman"/>
                <a:cs typeface="Times New Roman"/>
              </a:rPr>
              <a:t>	- an endpoint u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i="1" dirty="0" smtClean="0">
                <a:latin typeface="Times New Roman"/>
                <a:cs typeface="Times New Roman"/>
              </a:rPr>
              <a:t> of a source vertex </a:t>
            </a:r>
            <a:r>
              <a:rPr lang="en-US" sz="2000" i="1" dirty="0" err="1" smtClean="0">
                <a:latin typeface="Times New Roman"/>
                <a:cs typeface="Times New Roman"/>
              </a:rPr>
              <a:t>u</a:t>
            </a:r>
            <a:r>
              <a:rPr lang="en-US" sz="2000" i="1" dirty="0" smtClean="0">
                <a:latin typeface="Times New Roman"/>
                <a:cs typeface="Times New Roman"/>
              </a:rPr>
              <a:t> ≠0</a:t>
            </a:r>
            <a:r>
              <a:rPr lang="en-US" sz="2000" i="1" baseline="30000" dirty="0" smtClean="0">
                <a:latin typeface="Times New Roman"/>
                <a:cs typeface="Times New Roman"/>
              </a:rPr>
              <a:t>n</a:t>
            </a:r>
            <a:r>
              <a:rPr lang="en-US" sz="2000" i="1" dirty="0" smtClean="0">
                <a:latin typeface="Times New Roman"/>
                <a:cs typeface="Times New Roman"/>
              </a:rPr>
              <a:t> of the PPAD graph.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23899" y="3086100"/>
            <a:ext cx="8420101" cy="939800"/>
            <a:chOff x="723899" y="3759200"/>
            <a:chExt cx="8420101" cy="939800"/>
          </a:xfrm>
        </p:grpSpPr>
        <p:sp>
          <p:nvSpPr>
            <p:cNvPr id="7" name="TextBox 6"/>
            <p:cNvSpPr txBox="1"/>
            <p:nvPr/>
          </p:nvSpPr>
          <p:spPr>
            <a:xfrm>
              <a:off x="723899" y="3759200"/>
              <a:ext cx="8420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/>
                  <a:cs typeface="Times New Roman"/>
                </a:rPr>
                <a:t>Claim 2:</a:t>
              </a:r>
              <a:r>
                <a:rPr lang="en-US" sz="2000" i="1" dirty="0" smtClean="0">
                  <a:latin typeface="Times New Roman"/>
                  <a:cs typeface="Times New Roman"/>
                </a:rPr>
                <a:t> Given the description P, N of the PPAD graph, there is a polynomial-size circuit computing the coloring of every </a:t>
              </a:r>
              <a:r>
                <a:rPr lang="en-US" sz="2000" i="1" dirty="0" err="1" smtClean="0">
                  <a:latin typeface="Times New Roman"/>
                  <a:cs typeface="Times New Roman"/>
                </a:rPr>
                <a:t>cubelet</a:t>
              </a:r>
              <a:r>
                <a:rPr lang="en-US" sz="2000" i="1" dirty="0" smtClean="0">
                  <a:latin typeface="Times New Roman"/>
                  <a:cs typeface="Times New Roman"/>
                </a:rPr>
                <a:t>           .</a:t>
              </a:r>
              <a:endParaRPr lang="en-US" sz="2000" i="1" dirty="0">
                <a:latin typeface="Times New Roman"/>
                <a:cs typeface="Times New Roman"/>
              </a:endParaRPr>
            </a:p>
          </p:txBody>
        </p:sp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3150" y="3886200"/>
              <a:ext cx="2095500" cy="812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447800" y="1219200"/>
            <a:ext cx="6618288" cy="5207000"/>
            <a:chOff x="1447800" y="1219200"/>
            <a:chExt cx="6618288" cy="5207000"/>
          </a:xfrm>
        </p:grpSpPr>
        <p:sp>
          <p:nvSpPr>
            <p:cNvPr id="202" name="Rounded Rectangle 201"/>
            <p:cNvSpPr/>
            <p:nvPr/>
          </p:nvSpPr>
          <p:spPr bwMode="auto">
            <a:xfrm>
              <a:off x="1447800" y="1219200"/>
              <a:ext cx="6248400" cy="5207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Text Box 19"/>
            <p:cNvSpPr txBox="1">
              <a:spLocks noChangeArrowheads="1"/>
            </p:cNvSpPr>
            <p:nvPr/>
          </p:nvSpPr>
          <p:spPr bwMode="auto">
            <a:xfrm>
              <a:off x="5903180" y="1320800"/>
              <a:ext cx="21629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sym typeface="Symbol" charset="2"/>
                </a:rPr>
                <a:t>{0,1}</a:t>
              </a:r>
              <a:r>
                <a:rPr lang="en-US" i="1" baseline="30000" dirty="0" smtClean="0">
                  <a:latin typeface="Times New Roman" charset="0"/>
                  <a:sym typeface="Symbol" charset="2"/>
                </a:rPr>
                <a:t>n</a:t>
              </a:r>
              <a:endParaRPr lang="en-US" i="1" dirty="0">
                <a:latin typeface="Times New Roman" charset="0"/>
              </a:endParaRPr>
            </a:p>
          </p:txBody>
        </p:sp>
        <p:grpSp>
          <p:nvGrpSpPr>
            <p:cNvPr id="2" name="Group 55"/>
            <p:cNvGrpSpPr>
              <a:grpSpLocks/>
            </p:cNvGrpSpPr>
            <p:nvPr/>
          </p:nvGrpSpPr>
          <p:grpSpPr bwMode="auto">
            <a:xfrm>
              <a:off x="2681288" y="2438399"/>
              <a:ext cx="1827456" cy="1735667"/>
              <a:chOff x="1689" y="1584"/>
              <a:chExt cx="1095" cy="960"/>
            </a:xfrm>
          </p:grpSpPr>
          <p:sp>
            <p:nvSpPr>
              <p:cNvPr id="122" name="Oval 5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6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Oval 7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Oval 8"/>
              <p:cNvSpPr>
                <a:spLocks noChangeArrowheads="1"/>
              </p:cNvSpPr>
              <p:nvPr/>
            </p:nvSpPr>
            <p:spPr bwMode="auto">
              <a:xfrm>
                <a:off x="2421" y="229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9"/>
              <p:cNvSpPr>
                <a:spLocks noChangeShapeType="1"/>
              </p:cNvSpPr>
              <p:nvPr/>
            </p:nvSpPr>
            <p:spPr bwMode="auto">
              <a:xfrm flipV="1">
                <a:off x="1776" y="1632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1"/>
              <p:cNvSpPr>
                <a:spLocks noChangeShapeType="1"/>
              </p:cNvSpPr>
              <p:nvPr/>
            </p:nvSpPr>
            <p:spPr bwMode="auto">
              <a:xfrm flipH="1">
                <a:off x="2496" y="19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12"/>
              <p:cNvSpPr>
                <a:spLocks noChangeArrowheads="1"/>
              </p:cNvSpPr>
              <p:nvPr/>
            </p:nvSpPr>
            <p:spPr bwMode="auto">
              <a:xfrm>
                <a:off x="1689" y="221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Oval 1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4"/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5"/>
              <p:cNvSpPr>
                <a:spLocks noChangeShapeType="1"/>
              </p:cNvSpPr>
              <p:nvPr/>
            </p:nvSpPr>
            <p:spPr bwMode="auto">
              <a:xfrm flipH="1">
                <a:off x="2112" y="234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6"/>
              <p:cNvSpPr>
                <a:spLocks noChangeShapeType="1"/>
              </p:cNvSpPr>
              <p:nvPr/>
            </p:nvSpPr>
            <p:spPr bwMode="auto">
              <a:xfrm flipH="1" flipV="1">
                <a:off x="1776" y="2304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4953000" y="1904999"/>
              <a:ext cx="1827457" cy="1735667"/>
              <a:chOff x="3225" y="1680"/>
              <a:chExt cx="1095" cy="960"/>
            </a:xfrm>
          </p:grpSpPr>
          <p:sp>
            <p:nvSpPr>
              <p:cNvPr id="158" name="Oval 17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18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19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20"/>
              <p:cNvSpPr>
                <a:spLocks noChangeArrowheads="1"/>
              </p:cNvSpPr>
              <p:nvPr/>
            </p:nvSpPr>
            <p:spPr bwMode="auto">
              <a:xfrm>
                <a:off x="3957" y="23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1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2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3"/>
              <p:cNvSpPr>
                <a:spLocks noChangeShapeType="1"/>
              </p:cNvSpPr>
              <p:nvPr/>
            </p:nvSpPr>
            <p:spPr bwMode="auto">
              <a:xfrm flipH="1">
                <a:off x="4032" y="201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24"/>
              <p:cNvSpPr>
                <a:spLocks noChangeArrowheads="1"/>
              </p:cNvSpPr>
              <p:nvPr/>
            </p:nvSpPr>
            <p:spPr bwMode="auto">
              <a:xfrm>
                <a:off x="3225" y="231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25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6"/>
              <p:cNvSpPr>
                <a:spLocks noChangeShapeType="1"/>
              </p:cNvSpPr>
              <p:nvPr/>
            </p:nvSpPr>
            <p:spPr bwMode="auto">
              <a:xfrm flipV="1">
                <a:off x="3264" y="1920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7"/>
              <p:cNvSpPr>
                <a:spLocks noChangeShapeType="1"/>
              </p:cNvSpPr>
              <p:nvPr/>
            </p:nvSpPr>
            <p:spPr bwMode="auto">
              <a:xfrm flipH="1">
                <a:off x="3648" y="2439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8"/>
              <p:cNvSpPr>
                <a:spLocks noChangeShapeType="1"/>
              </p:cNvSpPr>
              <p:nvPr/>
            </p:nvSpPr>
            <p:spPr bwMode="auto">
              <a:xfrm flipH="1" flipV="1">
                <a:off x="3312" y="2400"/>
                <a:ext cx="279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0" name="Oval 29"/>
            <p:cNvSpPr>
              <a:spLocks noChangeArrowheads="1"/>
            </p:cNvSpPr>
            <p:nvPr/>
          </p:nvSpPr>
          <p:spPr bwMode="auto">
            <a:xfrm>
              <a:off x="1890712" y="48767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30"/>
            <p:cNvSpPr>
              <a:spLocks noChangeArrowheads="1"/>
            </p:cNvSpPr>
            <p:nvPr/>
          </p:nvSpPr>
          <p:spPr bwMode="auto">
            <a:xfrm>
              <a:off x="2805112" y="46481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31"/>
            <p:cNvSpPr>
              <a:spLocks noChangeArrowheads="1"/>
            </p:cNvSpPr>
            <p:nvPr/>
          </p:nvSpPr>
          <p:spPr bwMode="auto">
            <a:xfrm>
              <a:off x="3414712" y="51053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32"/>
            <p:cNvSpPr>
              <a:spLocks noChangeArrowheads="1"/>
            </p:cNvSpPr>
            <p:nvPr/>
          </p:nvSpPr>
          <p:spPr bwMode="auto">
            <a:xfrm>
              <a:off x="4267199" y="51053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33"/>
            <p:cNvSpPr>
              <a:spLocks noChangeShapeType="1"/>
            </p:cNvSpPr>
            <p:nvPr/>
          </p:nvSpPr>
          <p:spPr bwMode="auto">
            <a:xfrm flipV="1">
              <a:off x="1966913" y="4724400"/>
              <a:ext cx="859570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34"/>
            <p:cNvSpPr>
              <a:spLocks noChangeShapeType="1"/>
            </p:cNvSpPr>
            <p:nvPr/>
          </p:nvSpPr>
          <p:spPr bwMode="auto">
            <a:xfrm>
              <a:off x="2881313" y="4724399"/>
              <a:ext cx="560754" cy="433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35"/>
            <p:cNvSpPr>
              <a:spLocks noChangeShapeType="1"/>
            </p:cNvSpPr>
            <p:nvPr/>
          </p:nvSpPr>
          <p:spPr bwMode="auto">
            <a:xfrm>
              <a:off x="3490913" y="5181600"/>
              <a:ext cx="8160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Text Box 43"/>
            <p:cNvSpPr txBox="1">
              <a:spLocks noChangeArrowheads="1"/>
            </p:cNvSpPr>
            <p:nvPr/>
          </p:nvSpPr>
          <p:spPr bwMode="auto">
            <a:xfrm>
              <a:off x="4343400" y="4876800"/>
              <a:ext cx="9612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latin typeface="Times New Roman" charset="0"/>
                  <a:sym typeface="Symbol" charset="2"/>
                </a:rPr>
                <a:t>...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78" name="Oval 44"/>
            <p:cNvSpPr>
              <a:spLocks noChangeArrowheads="1"/>
            </p:cNvSpPr>
            <p:nvPr/>
          </p:nvSpPr>
          <p:spPr bwMode="auto">
            <a:xfrm>
              <a:off x="5167312" y="51053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46"/>
            <p:cNvSpPr>
              <a:spLocks noChangeShapeType="1"/>
            </p:cNvSpPr>
            <p:nvPr/>
          </p:nvSpPr>
          <p:spPr bwMode="auto">
            <a:xfrm>
              <a:off x="5243513" y="5181600"/>
              <a:ext cx="8160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6476999" y="2895599"/>
              <a:ext cx="836125" cy="1735667"/>
              <a:chOff x="4416" y="1824"/>
              <a:chExt cx="501" cy="960"/>
            </a:xfrm>
          </p:grpSpPr>
          <p:sp>
            <p:nvSpPr>
              <p:cNvPr id="182" name="Oval 36"/>
              <p:cNvSpPr>
                <a:spLocks noChangeArrowheads="1"/>
              </p:cNvSpPr>
              <p:nvPr/>
            </p:nvSpPr>
            <p:spPr bwMode="auto">
              <a:xfrm>
                <a:off x="460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37"/>
              <p:cNvSpPr>
                <a:spLocks noChangeArrowheads="1"/>
              </p:cNvSpPr>
              <p:nvPr/>
            </p:nvSpPr>
            <p:spPr bwMode="auto">
              <a:xfrm>
                <a:off x="4821" y="253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38"/>
              <p:cNvSpPr>
                <a:spLocks noChangeShapeType="1"/>
              </p:cNvSpPr>
              <p:nvPr/>
            </p:nvSpPr>
            <p:spPr bwMode="auto">
              <a:xfrm flipH="1">
                <a:off x="4656" y="187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39"/>
              <p:cNvSpPr>
                <a:spLocks noChangeShapeType="1"/>
              </p:cNvSpPr>
              <p:nvPr/>
            </p:nvSpPr>
            <p:spPr bwMode="auto">
              <a:xfrm>
                <a:off x="4656" y="2208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40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41"/>
              <p:cNvSpPr>
                <a:spLocks noChangeShapeType="1"/>
              </p:cNvSpPr>
              <p:nvPr/>
            </p:nvSpPr>
            <p:spPr bwMode="auto">
              <a:xfrm flipH="1">
                <a:off x="4512" y="2583"/>
                <a:ext cx="345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47"/>
              <p:cNvSpPr>
                <a:spLocks noChangeArrowheads="1"/>
              </p:cNvSpPr>
              <p:nvPr/>
            </p:nvSpPr>
            <p:spPr bwMode="auto">
              <a:xfrm>
                <a:off x="4704" y="182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9" name="Oval 56"/>
            <p:cNvSpPr>
              <a:spLocks noChangeArrowheads="1"/>
            </p:cNvSpPr>
            <p:nvPr/>
          </p:nvSpPr>
          <p:spPr bwMode="auto">
            <a:xfrm>
              <a:off x="4648199" y="36575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57"/>
            <p:cNvSpPr>
              <a:spLocks noChangeArrowheads="1"/>
            </p:cNvSpPr>
            <p:nvPr/>
          </p:nvSpPr>
          <p:spPr bwMode="auto">
            <a:xfrm>
              <a:off x="4648199" y="22097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58"/>
            <p:cNvSpPr>
              <a:spLocks noChangeArrowheads="1"/>
            </p:cNvSpPr>
            <p:nvPr/>
          </p:nvSpPr>
          <p:spPr bwMode="auto">
            <a:xfrm>
              <a:off x="1752599" y="32765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59"/>
            <p:cNvSpPr>
              <a:spLocks noChangeArrowheads="1"/>
            </p:cNvSpPr>
            <p:nvPr/>
          </p:nvSpPr>
          <p:spPr bwMode="auto">
            <a:xfrm>
              <a:off x="2285999" y="3095624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2209799" y="3629024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Text Box 42"/>
            <p:cNvSpPr txBox="1">
              <a:spLocks noChangeArrowheads="1"/>
            </p:cNvSpPr>
            <p:nvPr/>
          </p:nvSpPr>
          <p:spPr bwMode="auto">
            <a:xfrm>
              <a:off x="1530226" y="4637100"/>
              <a:ext cx="5080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sym typeface="Symbol" charset="2"/>
                </a:rPr>
                <a:t>0</a:t>
              </a:r>
              <a:r>
                <a:rPr lang="en-US" i="1" baseline="30000" dirty="0" smtClean="0">
                  <a:latin typeface="Times New Roman" charset="0"/>
                  <a:sym typeface="Symbol" charset="2"/>
                </a:rPr>
                <a:t>n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195" name="Oval 57"/>
            <p:cNvSpPr>
              <a:spLocks noChangeArrowheads="1"/>
            </p:cNvSpPr>
            <p:nvPr/>
          </p:nvSpPr>
          <p:spPr bwMode="auto">
            <a:xfrm>
              <a:off x="3352799" y="28193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56"/>
            <p:cNvSpPr>
              <a:spLocks noChangeArrowheads="1"/>
            </p:cNvSpPr>
            <p:nvPr/>
          </p:nvSpPr>
          <p:spPr bwMode="auto">
            <a:xfrm>
              <a:off x="3428999" y="33527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57"/>
            <p:cNvSpPr>
              <a:spLocks noChangeArrowheads="1"/>
            </p:cNvSpPr>
            <p:nvPr/>
          </p:nvSpPr>
          <p:spPr bwMode="auto">
            <a:xfrm>
              <a:off x="5562599" y="2314574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56"/>
            <p:cNvSpPr>
              <a:spLocks noChangeArrowheads="1"/>
            </p:cNvSpPr>
            <p:nvPr/>
          </p:nvSpPr>
          <p:spPr bwMode="auto">
            <a:xfrm>
              <a:off x="5638799" y="2847974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56"/>
            <p:cNvSpPr>
              <a:spLocks noChangeArrowheads="1"/>
            </p:cNvSpPr>
            <p:nvPr/>
          </p:nvSpPr>
          <p:spPr bwMode="auto">
            <a:xfrm>
              <a:off x="5105399" y="38861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56"/>
            <p:cNvSpPr>
              <a:spLocks noChangeArrowheads="1"/>
            </p:cNvSpPr>
            <p:nvPr/>
          </p:nvSpPr>
          <p:spPr bwMode="auto">
            <a:xfrm>
              <a:off x="4800599" y="42671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56"/>
            <p:cNvSpPr>
              <a:spLocks noChangeArrowheads="1"/>
            </p:cNvSpPr>
            <p:nvPr/>
          </p:nvSpPr>
          <p:spPr bwMode="auto">
            <a:xfrm>
              <a:off x="5638799" y="4419599"/>
              <a:ext cx="160215" cy="173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45"/>
            <p:cNvSpPr>
              <a:spLocks noChangeArrowheads="1"/>
            </p:cNvSpPr>
            <p:nvPr/>
          </p:nvSpPr>
          <p:spPr bwMode="auto">
            <a:xfrm>
              <a:off x="6019799" y="5105399"/>
              <a:ext cx="160215" cy="17356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3" name="Rectangle 143"/>
          <p:cNvSpPr>
            <a:spLocks noGrp="1" noRot="1" noChangeArrowheads="1"/>
          </p:cNvSpPr>
          <p:nvPr>
            <p:ph type="title"/>
          </p:nvPr>
        </p:nvSpPr>
        <p:spPr>
          <a:xfrm>
            <a:off x="76200" y="152400"/>
            <a:ext cx="876300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FFCC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Remember this figure?</a:t>
            </a:r>
            <a:endParaRPr lang="en-US" sz="3600" dirty="0" smtClean="0">
              <a:solidFill>
                <a:srgbClr val="FF3300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6400799" y="5499099"/>
            <a:ext cx="160215" cy="173567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527799" y="5352533"/>
            <a:ext cx="1219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= solution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106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The Non-Constructive </a:t>
            </a:r>
            <a:r>
              <a:rPr lang="en-US" sz="3600" dirty="0" smtClean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Step</a:t>
            </a:r>
            <a:endParaRPr lang="en-US" sz="3600" dirty="0">
              <a:effectLst/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  <p:sp>
        <p:nvSpPr>
          <p:cNvPr id="27651" name="Rectangle 9"/>
          <p:cNvSpPr>
            <a:spLocks noChangeArrowheads="1"/>
          </p:cNvSpPr>
          <p:nvPr/>
        </p:nvSpPr>
        <p:spPr bwMode="auto">
          <a:xfrm>
            <a:off x="533400" y="1981200"/>
            <a:ext cx="7899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rgbClr val="6FA9B7"/>
              </a:buClr>
              <a:buFont typeface="Times New Roman" pitchFamily="26" charset="0"/>
              <a:buNone/>
            </a:pPr>
            <a:r>
              <a:rPr lang="en-US" sz="2000" i="1" dirty="0">
                <a:solidFill>
                  <a:srgbClr val="FFFFFF"/>
                </a:solidFill>
                <a:latin typeface="Times New Roman" pitchFamily="26" charset="0"/>
              </a:rPr>
              <a:t>a directed graph with an unbalanced node (a node with </a:t>
            </a:r>
            <a:r>
              <a:rPr lang="en-US" sz="2000" i="1" dirty="0" err="1">
                <a:solidFill>
                  <a:srgbClr val="FFFFFF"/>
                </a:solidFill>
                <a:latin typeface="Times New Roman" pitchFamily="26" charset="0"/>
              </a:rPr>
              <a:t>indegree</a:t>
            </a:r>
            <a:r>
              <a:rPr lang="en-US" sz="2000" i="1" dirty="0">
                <a:solidFill>
                  <a:srgbClr val="FFFFFF"/>
                </a:solidFill>
                <a:latin typeface="Times New Roman" pitchFamily="26" charset="0"/>
              </a:rPr>
              <a:t> </a:t>
            </a:r>
            <a:r>
              <a:rPr lang="en-US" sz="2000" i="1" dirty="0" err="1">
                <a:solidFill>
                  <a:srgbClr val="FFFFFF"/>
                </a:solidFill>
                <a:latin typeface="Times New Roman" pitchFamily="26" charset="0"/>
                <a:sym typeface="Symbol" pitchFamily="26" charset="2"/>
              </a:rPr>
              <a:t></a:t>
            </a:r>
            <a:r>
              <a:rPr lang="en-US" sz="2000" i="1" dirty="0">
                <a:solidFill>
                  <a:srgbClr val="FFFFFF"/>
                </a:solidFill>
                <a:latin typeface="Times New Roman" pitchFamily="26" charset="0"/>
                <a:sym typeface="Symbol" pitchFamily="26" charset="2"/>
              </a:rPr>
              <a:t> </a:t>
            </a:r>
            <a:r>
              <a:rPr lang="en-US" sz="2000" i="1" dirty="0" err="1">
                <a:solidFill>
                  <a:srgbClr val="FFFFFF"/>
                </a:solidFill>
                <a:latin typeface="Times New Roman" pitchFamily="26" charset="0"/>
                <a:sym typeface="Symbol" pitchFamily="26" charset="2"/>
              </a:rPr>
              <a:t>outdegree</a:t>
            </a:r>
            <a:r>
              <a:rPr lang="en-US" sz="2000" i="1" dirty="0">
                <a:solidFill>
                  <a:srgbClr val="FFFFFF"/>
                </a:solidFill>
                <a:latin typeface="Times New Roman" pitchFamily="26" charset="0"/>
                <a:sym typeface="Symbol" pitchFamily="26" charset="2"/>
              </a:rPr>
              <a:t>)</a:t>
            </a:r>
            <a:r>
              <a:rPr lang="en-US" sz="2000" i="1" dirty="0">
                <a:solidFill>
                  <a:srgbClr val="FFFFFF"/>
                </a:solidFill>
                <a:latin typeface="Times New Roman" pitchFamily="26" charset="0"/>
              </a:rPr>
              <a:t> must have another.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262438" y="3076575"/>
            <a:ext cx="2138362" cy="733425"/>
            <a:chOff x="1965" y="2784"/>
            <a:chExt cx="1347" cy="462"/>
          </a:xfrm>
        </p:grpSpPr>
        <p:sp>
          <p:nvSpPr>
            <p:cNvPr id="27657" name="Oval 14"/>
            <p:cNvSpPr>
              <a:spLocks noChangeArrowheads="1"/>
            </p:cNvSpPr>
            <p:nvPr/>
          </p:nvSpPr>
          <p:spPr bwMode="auto">
            <a:xfrm>
              <a:off x="2544" y="2913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27658" name="Line 15"/>
            <p:cNvSpPr>
              <a:spLocks noChangeShapeType="1"/>
            </p:cNvSpPr>
            <p:nvPr/>
          </p:nvSpPr>
          <p:spPr bwMode="auto">
            <a:xfrm>
              <a:off x="2082" y="278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27659" name="Line 16"/>
            <p:cNvSpPr>
              <a:spLocks noChangeShapeType="1"/>
            </p:cNvSpPr>
            <p:nvPr/>
          </p:nvSpPr>
          <p:spPr bwMode="auto">
            <a:xfrm>
              <a:off x="1965" y="3009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27660" name="Line 17"/>
            <p:cNvSpPr>
              <a:spLocks noChangeShapeType="1"/>
            </p:cNvSpPr>
            <p:nvPr/>
          </p:nvSpPr>
          <p:spPr bwMode="auto">
            <a:xfrm flipV="1">
              <a:off x="2049" y="3150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27661" name="Line 18"/>
            <p:cNvSpPr>
              <a:spLocks noChangeShapeType="1"/>
            </p:cNvSpPr>
            <p:nvPr/>
          </p:nvSpPr>
          <p:spPr bwMode="auto">
            <a:xfrm flipV="1">
              <a:off x="2832" y="2913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27662" name="Line 19"/>
            <p:cNvSpPr>
              <a:spLocks noChangeShapeType="1"/>
            </p:cNvSpPr>
            <p:nvPr/>
          </p:nvSpPr>
          <p:spPr bwMode="auto">
            <a:xfrm>
              <a:off x="2832" y="3105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Tahoma"/>
              </a:endParaRPr>
            </a:p>
          </p:txBody>
        </p:sp>
      </p:grpSp>
      <p:sp>
        <p:nvSpPr>
          <p:cNvPr id="27653" name="Rectangle 11"/>
          <p:cNvSpPr>
            <a:spLocks noChangeArrowheads="1"/>
          </p:cNvSpPr>
          <p:nvPr/>
        </p:nvSpPr>
        <p:spPr bwMode="auto">
          <a:xfrm>
            <a:off x="228600" y="1447800"/>
            <a:ext cx="24422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itchFamily="26" charset="0"/>
              </a:rPr>
              <a:t>an easy parity lemma:</a:t>
            </a:r>
            <a:endParaRPr lang="en-US" sz="2000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654" name="Rectangle 12"/>
          <p:cNvSpPr>
            <a:spLocks noChangeArrowheads="1"/>
          </p:cNvSpPr>
          <p:nvPr/>
        </p:nvSpPr>
        <p:spPr bwMode="auto">
          <a:xfrm>
            <a:off x="228600" y="3962400"/>
            <a:ext cx="36537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itchFamily="26" charset="0"/>
              </a:rPr>
              <a:t>but, why is this non-constructive?</a:t>
            </a:r>
            <a:endParaRPr lang="en-US" sz="2000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533400" y="4506913"/>
            <a:ext cx="716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rgbClr val="6FA9B7"/>
              </a:buClr>
              <a:buFont typeface="Times New Roman" pitchFamily="26" charset="0"/>
              <a:buNone/>
            </a:pPr>
            <a:r>
              <a:rPr lang="en-US" sz="2000" i="1" dirty="0">
                <a:solidFill>
                  <a:srgbClr val="FFFFFF"/>
                </a:solidFill>
                <a:latin typeface="Times New Roman" pitchFamily="26" charset="0"/>
              </a:rPr>
              <a:t>given a directed graph and an unbalanced node, isn’t it trivial to find another unbalanced node?</a:t>
            </a:r>
          </a:p>
        </p:txBody>
      </p:sp>
      <p:sp>
        <p:nvSpPr>
          <p:cNvPr id="27656" name="Rectangle 14"/>
          <p:cNvSpPr>
            <a:spLocks noChangeArrowheads="1"/>
          </p:cNvSpPr>
          <p:nvPr/>
        </p:nvSpPr>
        <p:spPr bwMode="auto">
          <a:xfrm>
            <a:off x="228599" y="5791200"/>
            <a:ext cx="86137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itchFamily="26" charset="0"/>
              </a:rPr>
              <a:t>the graph</a:t>
            </a:r>
            <a:r>
              <a:rPr lang="en-US" sz="2000" dirty="0" smtClean="0">
                <a:solidFill>
                  <a:srgbClr val="FFFFFF"/>
                </a:solidFill>
                <a:latin typeface="Times New Roman" pitchFamily="26" charset="0"/>
              </a:rPr>
              <a:t> can be exponentially </a:t>
            </a:r>
            <a:r>
              <a:rPr lang="en-US" sz="2000" dirty="0">
                <a:solidFill>
                  <a:srgbClr val="FFFFFF"/>
                </a:solidFill>
                <a:latin typeface="Times New Roman" pitchFamily="26" charset="0"/>
              </a:rPr>
              <a:t>large, but</a:t>
            </a:r>
            <a:r>
              <a:rPr lang="en-US" sz="2000" dirty="0" smtClean="0">
                <a:solidFill>
                  <a:srgbClr val="FFFFFF"/>
                </a:solidFill>
                <a:latin typeface="Times New Roman" pitchFamily="26" charset="0"/>
              </a:rPr>
              <a:t> has succinct </a:t>
            </a:r>
            <a:r>
              <a:rPr lang="en-US" sz="2000" dirty="0">
                <a:solidFill>
                  <a:srgbClr val="FFFFFF"/>
                </a:solidFill>
                <a:latin typeface="Times New Roman" pitchFamily="26" charset="0"/>
              </a:rPr>
              <a:t>description</a:t>
            </a:r>
            <a:r>
              <a:rPr lang="en-US" sz="2000" dirty="0" smtClean="0">
                <a:solidFill>
                  <a:srgbClr val="FFFFFF"/>
                </a:solidFill>
                <a:latin typeface="Times New Roman" pitchFamily="26" charset="0"/>
              </a:rPr>
              <a:t>…</a:t>
            </a:r>
            <a:endParaRPr lang="en-US" sz="2000" dirty="0">
              <a:solidFill>
                <a:srgbClr val="FFFFFF"/>
              </a:solidFill>
              <a:latin typeface="Tahom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8618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3" grpId="0"/>
      <p:bldP spid="27654" grpId="0"/>
      <p:bldP spid="27655" grpId="0"/>
      <p:bldP spid="276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The PPAD Class [Papadimitriou ’94]</a:t>
            </a:r>
          </a:p>
        </p:txBody>
      </p:sp>
      <p:sp>
        <p:nvSpPr>
          <p:cNvPr id="52229" name="Rectangle 11"/>
          <p:cNvSpPr>
            <a:spLocks noChangeArrowheads="1"/>
          </p:cNvSpPr>
          <p:nvPr/>
        </p:nvSpPr>
        <p:spPr bwMode="auto">
          <a:xfrm>
            <a:off x="123824" y="1549400"/>
            <a:ext cx="90201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Suppose that an </a:t>
            </a:r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exponentially large 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graph with vertex set {0,1}</a:t>
            </a:r>
            <a:r>
              <a:rPr lang="en-US" sz="2200" baseline="30000" dirty="0" smtClean="0">
                <a:solidFill>
                  <a:srgbClr val="FFFFFF"/>
                </a:solidFill>
                <a:latin typeface="Times New Roman" pitchFamily="26" charset="0"/>
              </a:rPr>
              <a:t>n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is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defined by </a:t>
            </a:r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two circuits:</a:t>
            </a:r>
            <a:endParaRPr lang="en-US" sz="2200" dirty="0">
              <a:solidFill>
                <a:srgbClr val="FFFFFF"/>
              </a:solidFill>
              <a:latin typeface="Tahom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459038" y="2692400"/>
            <a:ext cx="822325" cy="822325"/>
            <a:chOff x="2382520" y="4343400"/>
            <a:chExt cx="822960" cy="822960"/>
          </a:xfrm>
        </p:grpSpPr>
        <p:sp>
          <p:nvSpPr>
            <p:cNvPr id="54300" name="Rectangle 12"/>
            <p:cNvSpPr>
              <a:spLocks noChangeArrowheads="1"/>
            </p:cNvSpPr>
            <p:nvPr/>
          </p:nvSpPr>
          <p:spPr bwMode="auto">
            <a:xfrm>
              <a:off x="2382520" y="4343400"/>
              <a:ext cx="822960" cy="822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54301" name="TextBox 14"/>
            <p:cNvSpPr txBox="1">
              <a:spLocks noChangeArrowheads="1"/>
            </p:cNvSpPr>
            <p:nvPr/>
          </p:nvSpPr>
          <p:spPr bwMode="auto">
            <a:xfrm>
              <a:off x="2590800" y="4495800"/>
              <a:ext cx="507202" cy="492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78088" y="3851275"/>
            <a:ext cx="822325" cy="822325"/>
            <a:chOff x="3505200" y="4267200"/>
            <a:chExt cx="822960" cy="822960"/>
          </a:xfrm>
        </p:grpSpPr>
        <p:sp>
          <p:nvSpPr>
            <p:cNvPr id="54298" name="Rectangle 18"/>
            <p:cNvSpPr>
              <a:spLocks noChangeArrowheads="1"/>
            </p:cNvSpPr>
            <p:nvPr/>
          </p:nvSpPr>
          <p:spPr bwMode="auto">
            <a:xfrm>
              <a:off x="3505200" y="4267200"/>
              <a:ext cx="822960" cy="822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54299" name="TextBox 15"/>
            <p:cNvSpPr txBox="1">
              <a:spLocks noChangeArrowheads="1"/>
            </p:cNvSpPr>
            <p:nvPr/>
          </p:nvSpPr>
          <p:spPr bwMode="auto">
            <a:xfrm>
              <a:off x="3708381" y="4397464"/>
              <a:ext cx="531968" cy="492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>
                  <a:solidFill>
                    <a:srgbClr val="FFFFFF"/>
                  </a:solidFill>
                  <a:latin typeface="Times New Roman"/>
                  <a:cs typeface="Times New Roman"/>
                </a:rPr>
                <a:t>N</a:t>
              </a:r>
            </a:p>
          </p:txBody>
        </p:sp>
      </p:grpSp>
      <p:cxnSp>
        <p:nvCxnSpPr>
          <p:cNvPr id="52232" name="Straight Arrow Connector 21"/>
          <p:cNvCxnSpPr>
            <a:cxnSpLocks noChangeShapeType="1"/>
          </p:cNvCxnSpPr>
          <p:nvPr/>
        </p:nvCxnSpPr>
        <p:spPr bwMode="auto">
          <a:xfrm>
            <a:off x="2125663" y="3087688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233" name="Straight Arrow Connector 22"/>
          <p:cNvCxnSpPr>
            <a:cxnSpLocks noChangeShapeType="1"/>
          </p:cNvCxnSpPr>
          <p:nvPr/>
        </p:nvCxnSpPr>
        <p:spPr bwMode="auto">
          <a:xfrm>
            <a:off x="2139950" y="42164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34" name="TextBox 23"/>
          <p:cNvSpPr txBox="1">
            <a:spLocks noChangeArrowheads="1"/>
          </p:cNvSpPr>
          <p:nvPr/>
        </p:nvSpPr>
        <p:spPr bwMode="auto">
          <a:xfrm>
            <a:off x="1071563" y="2830513"/>
            <a:ext cx="1022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node id</a:t>
            </a:r>
          </a:p>
        </p:txBody>
      </p:sp>
      <p:sp>
        <p:nvSpPr>
          <p:cNvPr id="52235" name="TextBox 24"/>
          <p:cNvSpPr txBox="1">
            <a:spLocks noChangeArrowheads="1"/>
          </p:cNvSpPr>
          <p:nvPr/>
        </p:nvSpPr>
        <p:spPr bwMode="auto">
          <a:xfrm>
            <a:off x="1073150" y="3965575"/>
            <a:ext cx="1022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node id</a:t>
            </a:r>
          </a:p>
        </p:txBody>
      </p:sp>
      <p:cxnSp>
        <p:nvCxnSpPr>
          <p:cNvPr id="52236" name="Straight Arrow Connector 25"/>
          <p:cNvCxnSpPr>
            <a:cxnSpLocks noChangeShapeType="1"/>
          </p:cNvCxnSpPr>
          <p:nvPr/>
        </p:nvCxnSpPr>
        <p:spPr bwMode="auto">
          <a:xfrm>
            <a:off x="3316288" y="3078163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237" name="Straight Arrow Connector 26"/>
          <p:cNvCxnSpPr>
            <a:cxnSpLocks noChangeShapeType="1"/>
          </p:cNvCxnSpPr>
          <p:nvPr/>
        </p:nvCxnSpPr>
        <p:spPr bwMode="auto">
          <a:xfrm>
            <a:off x="3330575" y="4206875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38" name="TextBox 27"/>
          <p:cNvSpPr txBox="1">
            <a:spLocks noChangeArrowheads="1"/>
          </p:cNvSpPr>
          <p:nvPr/>
        </p:nvSpPr>
        <p:spPr bwMode="auto">
          <a:xfrm>
            <a:off x="3587750" y="2836863"/>
            <a:ext cx="10223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node id</a:t>
            </a:r>
          </a:p>
        </p:txBody>
      </p:sp>
      <p:sp>
        <p:nvSpPr>
          <p:cNvPr id="52239" name="TextBox 28"/>
          <p:cNvSpPr txBox="1">
            <a:spLocks noChangeArrowheads="1"/>
          </p:cNvSpPr>
          <p:nvPr/>
        </p:nvSpPr>
        <p:spPr bwMode="auto">
          <a:xfrm>
            <a:off x="3589338" y="3971925"/>
            <a:ext cx="10223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FFFFFF"/>
                </a:solidFill>
                <a:latin typeface="Times New Roman" pitchFamily="26" charset="0"/>
                <a:ea typeface="Times New Roman" pitchFamily="26" charset="0"/>
                <a:cs typeface="Times New Roman" pitchFamily="26" charset="0"/>
              </a:rPr>
              <a:t>node id</a:t>
            </a:r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 flipV="1">
            <a:off x="5830888" y="3530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  <a:latin typeface="Tahoma"/>
            </a:endParaRP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635625" y="3835400"/>
            <a:ext cx="347663" cy="554038"/>
            <a:chOff x="5635625" y="4953000"/>
            <a:chExt cx="347663" cy="554038"/>
          </a:xfrm>
        </p:grpSpPr>
        <p:sp>
          <p:nvSpPr>
            <p:cNvPr id="54296" name="Oval 43"/>
            <p:cNvSpPr>
              <a:spLocks noChangeArrowheads="1"/>
            </p:cNvSpPr>
            <p:nvPr/>
          </p:nvSpPr>
          <p:spPr bwMode="auto">
            <a:xfrm>
              <a:off x="5754688" y="4953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Tahoma"/>
              </a:endParaRPr>
            </a:p>
          </p:txBody>
        </p:sp>
        <p:pic>
          <p:nvPicPr>
            <p:cNvPr id="54297" name="Picture 25" descr="latex-image-1.pd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35625" y="5291138"/>
              <a:ext cx="2667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669088" y="3378200"/>
            <a:ext cx="382587" cy="546100"/>
            <a:chOff x="6669088" y="4495800"/>
            <a:chExt cx="382587" cy="546100"/>
          </a:xfrm>
        </p:grpSpPr>
        <p:sp>
          <p:nvSpPr>
            <p:cNvPr id="54294" name="Oval 44"/>
            <p:cNvSpPr>
              <a:spLocks noChangeArrowheads="1"/>
            </p:cNvSpPr>
            <p:nvPr/>
          </p:nvSpPr>
          <p:spPr bwMode="auto">
            <a:xfrm>
              <a:off x="6669088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Tahoma"/>
              </a:endParaRPr>
            </a:p>
          </p:txBody>
        </p:sp>
        <p:pic>
          <p:nvPicPr>
            <p:cNvPr id="54295" name="Picture 26" descr="latex-image-1.pd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72275" y="4826000"/>
              <a:ext cx="2794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245" name="Picture 27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11800" y="2789238"/>
            <a:ext cx="3251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46" name="Rectangle 11"/>
          <p:cNvSpPr>
            <a:spLocks noChangeArrowheads="1"/>
          </p:cNvSpPr>
          <p:nvPr/>
        </p:nvSpPr>
        <p:spPr bwMode="auto">
          <a:xfrm>
            <a:off x="123824" y="5119013"/>
            <a:ext cx="27325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b="1" dirty="0" smtClean="0">
                <a:solidFill>
                  <a:srgbClr val="49B1FF"/>
                </a:solidFill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END OF THE LINE</a:t>
            </a:r>
            <a:r>
              <a:rPr lang="en-US" sz="2200" dirty="0" smtClean="0">
                <a:solidFill>
                  <a:srgbClr val="FFFFFF"/>
                </a:solidFill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:</a:t>
            </a:r>
            <a:endParaRPr lang="en-US" sz="2200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247" name="Rectangle 29"/>
          <p:cNvSpPr>
            <a:spLocks noChangeArrowheads="1"/>
          </p:cNvSpPr>
          <p:nvPr/>
        </p:nvSpPr>
        <p:spPr bwMode="auto">
          <a:xfrm>
            <a:off x="2770012" y="5139779"/>
            <a:ext cx="63739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Given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 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P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 and  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N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: If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  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0</a:t>
            </a:r>
            <a:r>
              <a:rPr lang="en-US" sz="2200" i="1" baseline="30000" dirty="0" smtClean="0">
                <a:solidFill>
                  <a:srgbClr val="FFFFFF"/>
                </a:solidFill>
                <a:latin typeface="Times New Roman" pitchFamily="26" charset="0"/>
              </a:rPr>
              <a:t>n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 is </a:t>
            </a:r>
            <a:r>
              <a:rPr lang="en-US" sz="2200" dirty="0">
                <a:solidFill>
                  <a:srgbClr val="FFFFFF"/>
                </a:solidFill>
                <a:latin typeface="Times New Roman" pitchFamily="26" charset="0"/>
              </a:rPr>
              <a:t>an unbalanced node, find another unbalanced node</a:t>
            </a:r>
            <a:r>
              <a:rPr lang="en-US" sz="2200" dirty="0" smtClean="0">
                <a:solidFill>
                  <a:srgbClr val="FFFFFF"/>
                </a:solidFill>
                <a:latin typeface="Times New Roman" pitchFamily="26" charset="0"/>
              </a:rPr>
              <a:t>. Otherwise say “yes”</a:t>
            </a:r>
            <a:r>
              <a:rPr lang="en-US" sz="2200" i="1" dirty="0" smtClean="0">
                <a:solidFill>
                  <a:srgbClr val="FFFFFF"/>
                </a:solidFill>
                <a:latin typeface="Times New Roman" pitchFamily="26" charset="0"/>
              </a:rPr>
              <a:t>.</a:t>
            </a:r>
            <a:endParaRPr lang="en-US" sz="2200" dirty="0">
              <a:solidFill>
                <a:srgbClr val="FFFFFF"/>
              </a:solidFill>
              <a:latin typeface="Tahoma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23824" y="6137820"/>
            <a:ext cx="8486776" cy="430887"/>
            <a:chOff x="123824" y="6137820"/>
            <a:chExt cx="8486776" cy="430887"/>
          </a:xfrm>
        </p:grpSpPr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23824" y="6137820"/>
              <a:ext cx="114731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 b="1" dirty="0" smtClean="0">
                  <a:solidFill>
                    <a:srgbClr val="49B1FF"/>
                  </a:solidFill>
                  <a:latin typeface="Times" pitchFamily="26" charset="0"/>
                  <a:ea typeface="ＭＳ Ｐゴシック" pitchFamily="26" charset="-128"/>
                  <a:cs typeface="ＭＳ Ｐゴシック" pitchFamily="26" charset="-128"/>
                </a:rPr>
                <a:t>PPAD = </a:t>
              </a:r>
              <a:endParaRPr lang="en-US" sz="2200" dirty="0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298899" y="6137820"/>
              <a:ext cx="731170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200" i="1" dirty="0" smtClean="0">
                  <a:solidFill>
                    <a:srgbClr val="FFFFFF"/>
                  </a:solidFill>
                  <a:latin typeface="Times New Roman" pitchFamily="26" charset="0"/>
                </a:rPr>
                <a:t>{ Search problems in FNP reducible to END OF THE LINE} </a:t>
              </a:r>
              <a:endParaRPr lang="en-US" sz="2200" dirty="0">
                <a:solidFill>
                  <a:srgbClr val="FFFFFF"/>
                </a:solidFill>
                <a:latin typeface="Tahom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42167" y="2134175"/>
            <a:ext cx="2623689" cy="786825"/>
            <a:chOff x="2942167" y="2134175"/>
            <a:chExt cx="2623689" cy="786825"/>
          </a:xfrm>
        </p:grpSpPr>
        <p:sp>
          <p:nvSpPr>
            <p:cNvPr id="33" name="Freeform 32"/>
            <p:cNvSpPr/>
            <p:nvPr/>
          </p:nvSpPr>
          <p:spPr bwMode="auto">
            <a:xfrm>
              <a:off x="2942167" y="2413000"/>
              <a:ext cx="829733" cy="508000"/>
            </a:xfrm>
            <a:custGeom>
              <a:avLst/>
              <a:gdLst>
                <a:gd name="connsiteX0" fmla="*/ 55033 w 829733"/>
                <a:gd name="connsiteY0" fmla="*/ 508000 h 508000"/>
                <a:gd name="connsiteX1" fmla="*/ 93133 w 829733"/>
                <a:gd name="connsiteY1" fmla="*/ 152400 h 508000"/>
                <a:gd name="connsiteX2" fmla="*/ 613833 w 829733"/>
                <a:gd name="connsiteY2" fmla="*/ 152400 h 508000"/>
                <a:gd name="connsiteX3" fmla="*/ 829733 w 829733"/>
                <a:gd name="connsiteY3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733" h="508000">
                  <a:moveTo>
                    <a:pt x="55033" y="508000"/>
                  </a:moveTo>
                  <a:cubicBezTo>
                    <a:pt x="27516" y="359833"/>
                    <a:pt x="0" y="211667"/>
                    <a:pt x="93133" y="152400"/>
                  </a:cubicBezTo>
                  <a:cubicBezTo>
                    <a:pt x="186266" y="93133"/>
                    <a:pt x="491066" y="177800"/>
                    <a:pt x="613833" y="152400"/>
                  </a:cubicBezTo>
                  <a:cubicBezTo>
                    <a:pt x="736600" y="127000"/>
                    <a:pt x="829733" y="0"/>
                    <a:pt x="829733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ahoma" pitchFamily="-11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71900" y="2134175"/>
              <a:ext cx="1793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possible previous</a:t>
              </a:r>
              <a:endParaRPr lang="en-US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06183" y="4419600"/>
            <a:ext cx="2077990" cy="623332"/>
            <a:chOff x="2906183" y="4419600"/>
            <a:chExt cx="2077990" cy="623332"/>
          </a:xfrm>
        </p:grpSpPr>
        <p:sp>
          <p:nvSpPr>
            <p:cNvPr id="36" name="Freeform 35"/>
            <p:cNvSpPr/>
            <p:nvPr/>
          </p:nvSpPr>
          <p:spPr bwMode="auto">
            <a:xfrm>
              <a:off x="2906183" y="4419600"/>
              <a:ext cx="586317" cy="459317"/>
            </a:xfrm>
            <a:custGeom>
              <a:avLst/>
              <a:gdLst>
                <a:gd name="connsiteX0" fmla="*/ 40217 w 586317"/>
                <a:gd name="connsiteY0" fmla="*/ 0 h 459317"/>
                <a:gd name="connsiteX1" fmla="*/ 40217 w 586317"/>
                <a:gd name="connsiteY1" fmla="*/ 190500 h 459317"/>
                <a:gd name="connsiteX2" fmla="*/ 281517 w 586317"/>
                <a:gd name="connsiteY2" fmla="*/ 266700 h 459317"/>
                <a:gd name="connsiteX3" fmla="*/ 281517 w 586317"/>
                <a:gd name="connsiteY3" fmla="*/ 431800 h 459317"/>
                <a:gd name="connsiteX4" fmla="*/ 586317 w 586317"/>
                <a:gd name="connsiteY4" fmla="*/ 431800 h 45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317" h="459317">
                  <a:moveTo>
                    <a:pt x="40217" y="0"/>
                  </a:moveTo>
                  <a:cubicBezTo>
                    <a:pt x="20108" y="73025"/>
                    <a:pt x="0" y="146050"/>
                    <a:pt x="40217" y="190500"/>
                  </a:cubicBezTo>
                  <a:cubicBezTo>
                    <a:pt x="80434" y="234950"/>
                    <a:pt x="241300" y="226483"/>
                    <a:pt x="281517" y="266700"/>
                  </a:cubicBezTo>
                  <a:cubicBezTo>
                    <a:pt x="321734" y="306917"/>
                    <a:pt x="230717" y="404283"/>
                    <a:pt x="281517" y="431800"/>
                  </a:cubicBezTo>
                  <a:cubicBezTo>
                    <a:pt x="332317" y="459317"/>
                    <a:pt x="586317" y="431800"/>
                    <a:pt x="586317" y="4318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ahoma" pitchFamily="-112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87750" y="4673600"/>
              <a:ext cx="1396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possible next</a:t>
              </a:r>
              <a:endParaRPr lang="en-US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29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4" grpId="0"/>
      <p:bldP spid="52235" grpId="0"/>
      <p:bldP spid="52238" grpId="0"/>
      <p:bldP spid="52239" grpId="0"/>
      <p:bldP spid="24" grpId="0" animBg="1"/>
      <p:bldP spid="52246" grpId="0"/>
      <p:bldP spid="522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Inclusions</a:t>
            </a:r>
            <a:endParaRPr lang="en-US" sz="3600" dirty="0">
              <a:effectLst/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39900" y="2432050"/>
            <a:ext cx="6241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Sufficient 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 define appropriate circuits </a:t>
            </a:r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and </a:t>
            </a:r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as follows:</a:t>
            </a:r>
            <a:endParaRPr 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09800" y="3822700"/>
            <a:ext cx="2908300" cy="369332"/>
            <a:chOff x="2209800" y="3365500"/>
            <a:chExt cx="2908300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2209800" y="3365500"/>
              <a:ext cx="19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- Starting Simplex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00179" y="3365500"/>
              <a:ext cx="4179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0</a:t>
              </a:r>
              <a:r>
                <a:rPr lang="en-US" i="1" baseline="30000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n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075036" y="3429000"/>
              <a:ext cx="495300" cy="194734"/>
            </a:xfrm>
            <a:custGeom>
              <a:avLst/>
              <a:gdLst>
                <a:gd name="connsiteX0" fmla="*/ 0 w 495300"/>
                <a:gd name="connsiteY0" fmla="*/ 122767 h 194734"/>
                <a:gd name="connsiteX1" fmla="*/ 177800 w 495300"/>
                <a:gd name="connsiteY1" fmla="*/ 8467 h 194734"/>
                <a:gd name="connsiteX2" fmla="*/ 304800 w 495300"/>
                <a:gd name="connsiteY2" fmla="*/ 173567 h 194734"/>
                <a:gd name="connsiteX3" fmla="*/ 495300 w 495300"/>
                <a:gd name="connsiteY3" fmla="*/ 135467 h 1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00" h="194734">
                  <a:moveTo>
                    <a:pt x="0" y="122767"/>
                  </a:moveTo>
                  <a:cubicBezTo>
                    <a:pt x="63500" y="61383"/>
                    <a:pt x="127000" y="0"/>
                    <a:pt x="177800" y="8467"/>
                  </a:cubicBezTo>
                  <a:cubicBezTo>
                    <a:pt x="228600" y="16934"/>
                    <a:pt x="251883" y="152400"/>
                    <a:pt x="304800" y="173567"/>
                  </a:cubicBezTo>
                  <a:cubicBezTo>
                    <a:pt x="357717" y="194734"/>
                    <a:pt x="495300" y="135467"/>
                    <a:pt x="495300" y="135467"/>
                  </a:cubicBezTo>
                </a:path>
              </a:pathLst>
            </a:custGeom>
            <a:noFill/>
            <a:ln w="25400" cap="flat" cmpd="sng" algn="ctr">
              <a:solidFill>
                <a:srgbClr val="DDDDDD"/>
              </a:solidFill>
              <a:prstDash val="solid"/>
              <a:headEnd type="stealth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smtClean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97100" y="4247466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- Define: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P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(0</a:t>
            </a:r>
            <a:r>
              <a:rPr lang="en-US" i="1" baseline="30000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n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) =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0</a:t>
            </a:r>
            <a:r>
              <a:rPr lang="en-US" i="1" baseline="30000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n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;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 make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N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(0</a:t>
            </a:r>
            <a:r>
              <a:rPr lang="en-US" i="1" baseline="30000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n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)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output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the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simplex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S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sharing the colorful facet with the starting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simplex; also set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P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(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S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)=0</a:t>
            </a:r>
            <a:r>
              <a:rPr lang="en-US" i="1" baseline="30000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n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(this makes sure that 0</a:t>
            </a:r>
            <a:r>
              <a:rPr lang="en-US" i="1" baseline="30000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n</a:t>
            </a:r>
            <a:r>
              <a:rPr lang="en-US" baseline="30000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is a source vertex pointing to vertex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S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)</a:t>
            </a:r>
            <a:endParaRPr lang="en-US" dirty="0" smtClean="0">
              <a:solidFill>
                <a:srgbClr val="FFFFFF"/>
              </a:solidFill>
              <a:latin typeface="Times New Roman"/>
              <a:ea typeface="ＭＳ Ｐゴシック" pitchFamily="26" charset="-128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08135" y="5211297"/>
            <a:ext cx="6377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-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Now, if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a simplex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S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 is neither colorful nor panchromatic, then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set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P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(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S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)=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S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 and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N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(</a:t>
            </a:r>
            <a:r>
              <a:rPr lang="en-US" i="1" dirty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S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)=0</a:t>
            </a:r>
            <a:r>
              <a:rPr lang="en-US" i="1" baseline="30000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n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 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(this makes sure that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S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 is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rPr>
              <a:t>an isolated vertex)</a:t>
            </a:r>
            <a:endParaRPr lang="en-US" dirty="0">
              <a:solidFill>
                <a:srgbClr val="FFFFFF"/>
              </a:solidFill>
              <a:latin typeface="Times New Roman"/>
              <a:ea typeface="ＭＳ Ｐゴシック" pitchFamily="26" charset="-128"/>
              <a:cs typeface="Times New Roman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325" y="5451228"/>
            <a:ext cx="2198611" cy="1477328"/>
            <a:chOff x="2151" y="5197228"/>
            <a:chExt cx="2411317" cy="1477328"/>
          </a:xfrm>
        </p:grpSpPr>
        <p:sp>
          <p:nvSpPr>
            <p:cNvPr id="41" name="Left Brace 40"/>
            <p:cNvSpPr/>
            <p:nvPr/>
          </p:nvSpPr>
          <p:spPr bwMode="auto">
            <a:xfrm>
              <a:off x="2272070" y="5667128"/>
              <a:ext cx="141398" cy="771772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ahoma" pitchFamily="-112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51" y="5197228"/>
              <a:ext cx="22002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important 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here that 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the  directions are 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efficiently computable locally, 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and consistent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83200" y="2455902"/>
            <a:ext cx="99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PROOF:</a:t>
            </a:r>
            <a:endParaRPr lang="en-US" dirty="0">
              <a:solidFill>
                <a:srgbClr val="FFFFFF"/>
              </a:solidFill>
              <a:latin typeface="Tahom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1625" y="1130300"/>
            <a:ext cx="2695575" cy="787400"/>
            <a:chOff x="301625" y="1295400"/>
            <a:chExt cx="2695575" cy="787400"/>
          </a:xfrm>
        </p:grpSpPr>
        <p:sp>
          <p:nvSpPr>
            <p:cNvPr id="30" name="TextBox 29"/>
            <p:cNvSpPr txBox="1"/>
            <p:nvPr/>
          </p:nvSpPr>
          <p:spPr>
            <a:xfrm>
              <a:off x="301625" y="1498600"/>
              <a:ext cx="41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(</a:t>
              </a:r>
              <a:r>
                <a:rPr lang="en-US" dirty="0" err="1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i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)</a:t>
              </a:r>
              <a:endParaRPr lang="en-US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44" name="Picture 43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600" y="1295400"/>
              <a:ext cx="2260600" cy="7874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19075" y="1797050"/>
            <a:ext cx="3432175" cy="749300"/>
            <a:chOff x="219075" y="1962150"/>
            <a:chExt cx="3432175" cy="749300"/>
          </a:xfrm>
        </p:grpSpPr>
        <p:sp>
          <p:nvSpPr>
            <p:cNvPr id="31" name="TextBox 30"/>
            <p:cNvSpPr txBox="1"/>
            <p:nvPr/>
          </p:nvSpPr>
          <p:spPr>
            <a:xfrm>
              <a:off x="219075" y="2133600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(ii)</a:t>
              </a:r>
              <a:endParaRPr lang="en-US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45" name="Picture 44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750" y="1962150"/>
              <a:ext cx="2984500" cy="7493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2144636" y="2833192"/>
            <a:ext cx="720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Every simplex in the SPERNER instance is identified with an element of {0,1]}</a:t>
            </a:r>
            <a:r>
              <a:rPr lang="en-US" i="1" baseline="30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 . for some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n=n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d, m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) that depends on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d,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 the dimension of the SPERNER instance, and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m,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 the discretization accuracy in every dimension.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58936" y="5765800"/>
            <a:ext cx="6885064" cy="1092200"/>
            <a:chOff x="2258936" y="5765800"/>
            <a:chExt cx="6885064" cy="1092200"/>
          </a:xfrm>
        </p:grpSpPr>
        <p:sp>
          <p:nvSpPr>
            <p:cNvPr id="39" name="Rectangle 38"/>
            <p:cNvSpPr/>
            <p:nvPr/>
          </p:nvSpPr>
          <p:spPr>
            <a:xfrm>
              <a:off x="2258936" y="5857628"/>
              <a:ext cx="688506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- if a simplex 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S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 has a colorful facet 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 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f 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 shared 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with another simplex 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S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’, then if the sign 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of  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f 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 in 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S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 is            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      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then 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set 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N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(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S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)=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S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’; 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otherwise set    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P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(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S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)=</a:t>
              </a:r>
              <a:r>
                <a:rPr lang="en-US" i="1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S</a:t>
              </a:r>
              <a:r>
                <a:rPr lang="en-US" dirty="0" smtClean="0">
                  <a:solidFill>
                    <a:srgbClr val="FFFFFF"/>
                  </a:solidFill>
                  <a:latin typeface="Times New Roman"/>
                  <a:ea typeface="ＭＳ Ｐゴシック" pitchFamily="26" charset="-128"/>
                  <a:cs typeface="Times New Roman"/>
                </a:rPr>
                <a:t>’.</a:t>
              </a:r>
              <a:endParaRPr lang="en-US" dirty="0">
                <a:solidFill>
                  <a:srgbClr val="FFFFFF"/>
                </a:solidFill>
                <a:latin typeface="Times New Roman"/>
                <a:ea typeface="ＭＳ Ｐゴシック" pitchFamily="26" charset="-128"/>
                <a:cs typeface="Times New Roman"/>
              </a:endParaRPr>
            </a:p>
          </p:txBody>
        </p:sp>
        <p:pic>
          <p:nvPicPr>
            <p:cNvPr id="2" name="Picture 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850" y="5765800"/>
              <a:ext cx="1460500" cy="10922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6420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38" grpId="0"/>
      <p:bldP spid="43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2571750"/>
            <a:ext cx="1308100" cy="7493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1365250"/>
            <a:ext cx="1117600" cy="7239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 bwMode="auto">
          <a:xfrm rot="5400000" flipH="1" flipV="1">
            <a:off x="4413250" y="2336800"/>
            <a:ext cx="6731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2876550" y="3162300"/>
            <a:ext cx="1866900" cy="1365250"/>
            <a:chOff x="2876550" y="3162300"/>
            <a:chExt cx="1866900" cy="1365250"/>
          </a:xfrm>
        </p:grpSpPr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6550" y="3778250"/>
              <a:ext cx="1866900" cy="749300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/>
            <p:nvPr/>
          </p:nvCxnSpPr>
          <p:spPr bwMode="auto">
            <a:xfrm flipV="1">
              <a:off x="3714750" y="3162300"/>
              <a:ext cx="863600" cy="774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03600" y="3162300"/>
            <a:ext cx="2044700" cy="2203450"/>
            <a:chOff x="3403600" y="3162300"/>
            <a:chExt cx="2044700" cy="2203450"/>
          </a:xfrm>
        </p:grpSpPr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3600" y="4616450"/>
              <a:ext cx="2044700" cy="749300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 bwMode="auto">
            <a:xfrm rot="10800000">
              <a:off x="3879850" y="4368801"/>
              <a:ext cx="463550" cy="355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rot="16200000" flipV="1">
              <a:off x="3965178" y="3940574"/>
              <a:ext cx="1562898" cy="63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4984750" y="3162300"/>
            <a:ext cx="1339850" cy="2990850"/>
            <a:chOff x="4984750" y="3162300"/>
            <a:chExt cx="1339850" cy="2990850"/>
          </a:xfrm>
        </p:grpSpPr>
        <p:pic>
          <p:nvPicPr>
            <p:cNvPr id="22" name="Picture 21" descr="latex-image-1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16500" y="5403850"/>
              <a:ext cx="1308100" cy="749300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/>
            <p:nvPr/>
          </p:nvCxnSpPr>
          <p:spPr bwMode="auto">
            <a:xfrm rot="10800000">
              <a:off x="4984750" y="5226049"/>
              <a:ext cx="463550" cy="355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rot="16200000" flipV="1">
              <a:off x="4171950" y="3975100"/>
              <a:ext cx="2419351" cy="7937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04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54000"/>
            <a:ext cx="854075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Other arguments of </a:t>
            </a:r>
            <a:r>
              <a:rPr lang="en-US" sz="3600" dirty="0" smtClean="0">
                <a:effectLst/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existence, and resulting complexity classes</a:t>
            </a:r>
            <a:endParaRPr lang="en-US" sz="3600" dirty="0">
              <a:effectLst/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1800" y="1625600"/>
            <a:ext cx="712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“If a graph has a node of odd degree, then it must have another.”</a:t>
            </a:r>
            <a:endParaRPr 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658950" y="2025710"/>
            <a:ext cx="7122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b="1" dirty="0" smtClean="0">
                <a:solidFill>
                  <a:srgbClr val="49B1FF"/>
                </a:solidFill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PPA</a:t>
            </a:r>
            <a:endParaRPr lang="en-US" sz="2200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800" y="2967335"/>
            <a:ext cx="6730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“Every directed acyclic graph must have a sink.”</a:t>
            </a:r>
            <a:endParaRPr 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6658950" y="3336667"/>
            <a:ext cx="70208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b="1" dirty="0" smtClean="0">
                <a:solidFill>
                  <a:srgbClr val="49B1FF"/>
                </a:solidFill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PLS</a:t>
            </a:r>
            <a:endParaRPr lang="en-US" sz="2200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800" y="4268282"/>
            <a:ext cx="7861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“If a function maps </a:t>
            </a:r>
            <a:r>
              <a:rPr lang="en-US" sz="2000" i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elements to </a:t>
            </a:r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-1 elements, then there is a collision.”</a:t>
            </a:r>
            <a:endParaRPr 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6811350" y="4877713"/>
            <a:ext cx="7016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b="1" dirty="0" smtClean="0">
                <a:solidFill>
                  <a:srgbClr val="49B1FF"/>
                </a:solidFill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PPP</a:t>
            </a:r>
            <a:endParaRPr lang="en-US" sz="2200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700" y="5829300"/>
            <a:ext cx="13443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Formally?</a:t>
            </a:r>
            <a:endParaRPr lang="en-US" sz="22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61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1.6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1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1.6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1.6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1.6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1.6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1.6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1.6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1.6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1.6|0.6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2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7392</TotalTime>
  <Words>2093</Words>
  <Application>Microsoft Macintosh PowerPoint</Application>
  <PresentationFormat>On-screen Show (4:3)</PresentationFormat>
  <Paragraphs>290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Compass</vt:lpstr>
      <vt:lpstr>PowerPoint Presentation</vt:lpstr>
      <vt:lpstr>PowerPoint Presentation</vt:lpstr>
      <vt:lpstr>Non-constructive step in the proof of Sperner?</vt:lpstr>
      <vt:lpstr>Remember this figure?</vt:lpstr>
      <vt:lpstr>The Non-Constructive Step</vt:lpstr>
      <vt:lpstr>The PPAD Class [Papadimitriou ’94]</vt:lpstr>
      <vt:lpstr>Inclusions</vt:lpstr>
      <vt:lpstr>PowerPoint Presentation</vt:lpstr>
      <vt:lpstr>Other arguments of existence, and resulting complexity classes</vt:lpstr>
      <vt:lpstr>The Class PPA [Papadimitriou ’94]</vt:lpstr>
      <vt:lpstr>The Undirected Graph</vt:lpstr>
      <vt:lpstr>The Class PLS  [JPY ’89]</vt:lpstr>
      <vt:lpstr>The DAG</vt:lpstr>
      <vt:lpstr>The Class PPP  [Papadimitriou ’94]</vt:lpstr>
      <vt:lpstr>PowerPoint Presentation</vt:lpstr>
      <vt:lpstr>PowerPoint Presentation</vt:lpstr>
      <vt:lpstr>PowerPoint Presentation</vt:lpstr>
      <vt:lpstr>The PLAN</vt:lpstr>
      <vt:lpstr>This Lecture</vt:lpstr>
      <vt:lpstr>First Step</vt:lpstr>
      <vt:lpstr>Non-Isolated Nodes map to pairs of segments</vt:lpstr>
      <vt:lpstr>Non-Isolated Nodes map to pairs of segments</vt:lpstr>
      <vt:lpstr>Edges map to orthonormal paths</vt:lpstr>
      <vt:lpstr>Exceptionally 0n is closer to the boundary…</vt:lpstr>
      <vt:lpstr>Finishing the Embedding</vt:lpstr>
      <vt:lpstr>Reducing to 3-d Sperner</vt:lpstr>
      <vt:lpstr>PowerPoint Presentation</vt:lpstr>
      <vt:lpstr>PowerPoint Presentation</vt:lpstr>
      <vt:lpstr>The REDUCTION</vt:lpstr>
      <vt:lpstr>Coloring around L</vt:lpstr>
      <vt:lpstr>The Beginning of L at 0n</vt:lpstr>
      <vt:lpstr>Coloring at the Turns..</vt:lpstr>
      <vt:lpstr>Coloring at the Turns..</vt:lpstr>
      <vt:lpstr>Proof of Claim of Previous Slide</vt:lpstr>
      <vt:lpstr>Finishing the Reduction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Constantinos Daskalakis</dc:creator>
  <cp:lastModifiedBy>Constantinos Daskalakis</cp:lastModifiedBy>
  <cp:revision>212</cp:revision>
  <dcterms:created xsi:type="dcterms:W3CDTF">2010-03-15T04:33:36Z</dcterms:created>
  <dcterms:modified xsi:type="dcterms:W3CDTF">2011-10-08T16:28:45Z</dcterms:modified>
</cp:coreProperties>
</file>