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64" r:id="rId3"/>
  </p:sldMasterIdLst>
  <p:notesMasterIdLst>
    <p:notesMasterId r:id="rId43"/>
  </p:notesMasterIdLst>
  <p:sldIdLst>
    <p:sldId id="433" r:id="rId4"/>
    <p:sldId id="391" r:id="rId5"/>
    <p:sldId id="388" r:id="rId6"/>
    <p:sldId id="393" r:id="rId7"/>
    <p:sldId id="409" r:id="rId8"/>
    <p:sldId id="400" r:id="rId9"/>
    <p:sldId id="412" r:id="rId10"/>
    <p:sldId id="418" r:id="rId11"/>
    <p:sldId id="416" r:id="rId12"/>
    <p:sldId id="411" r:id="rId13"/>
    <p:sldId id="414" r:id="rId14"/>
    <p:sldId id="417" r:id="rId15"/>
    <p:sldId id="419" r:id="rId16"/>
    <p:sldId id="420" r:id="rId17"/>
    <p:sldId id="421" r:id="rId18"/>
    <p:sldId id="422" r:id="rId19"/>
    <p:sldId id="432" r:id="rId20"/>
    <p:sldId id="423" r:id="rId21"/>
    <p:sldId id="425" r:id="rId22"/>
    <p:sldId id="426" r:id="rId23"/>
    <p:sldId id="436" r:id="rId24"/>
    <p:sldId id="437" r:id="rId25"/>
    <p:sldId id="438" r:id="rId26"/>
    <p:sldId id="439" r:id="rId27"/>
    <p:sldId id="440" r:id="rId28"/>
    <p:sldId id="443" r:id="rId29"/>
    <p:sldId id="444" r:id="rId30"/>
    <p:sldId id="445" r:id="rId31"/>
    <p:sldId id="446" r:id="rId32"/>
    <p:sldId id="447" r:id="rId33"/>
    <p:sldId id="448" r:id="rId34"/>
    <p:sldId id="449" r:id="rId35"/>
    <p:sldId id="450" r:id="rId36"/>
    <p:sldId id="451" r:id="rId37"/>
    <p:sldId id="452" r:id="rId38"/>
    <p:sldId id="453" r:id="rId39"/>
    <p:sldId id="454" r:id="rId40"/>
    <p:sldId id="455" r:id="rId41"/>
    <p:sldId id="456"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6"/>
    <a:srgbClr val="000004"/>
    <a:srgbClr val="49B1FF"/>
    <a:srgbClr val="958A7E"/>
    <a:srgbClr val="F9FF00"/>
    <a:srgbClr val="FF1C00"/>
    <a:srgbClr val="9452D1"/>
    <a:srgbClr val="6E6E6E"/>
    <a:srgbClr val="593880"/>
    <a:srgbClr val="8B78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25" autoAdjust="0"/>
    <p:restoredTop sz="92415" autoAdjust="0"/>
  </p:normalViewPr>
  <p:slideViewPr>
    <p:cSldViewPr snapToGrid="0" snapToObjects="1">
      <p:cViewPr>
        <p:scale>
          <a:sx n="100" d="100"/>
          <a:sy n="100" d="100"/>
        </p:scale>
        <p:origin x="-1792" y="-3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959373-0CB0-1E4A-B754-3F4A5E73FD13}" type="datetimeFigureOut">
              <a:rPr lang="en-US" smtClean="0"/>
              <a:pPr/>
              <a:t>10/14/11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59A733-62CB-5048-BEFC-2EA5D9704499}" type="slidenum">
              <a:rPr lang="en-US" smtClean="0"/>
              <a:pPr/>
              <a:t>‹#›</a:t>
            </a:fld>
            <a:endParaRPr lang="en-US"/>
          </a:p>
        </p:txBody>
      </p:sp>
    </p:spTree>
    <p:extLst>
      <p:ext uri="{BB962C8B-B14F-4D97-AF65-F5344CB8AC3E}">
        <p14:creationId xmlns:p14="http://schemas.microsoft.com/office/powerpoint/2010/main" val="6337672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30848C0-18D9-4447-B83F-0DEB9A0DDF2B}" type="slidenum">
              <a:rPr lang="en-US">
                <a:solidFill>
                  <a:prstClr val="black"/>
                </a:solidFill>
              </a:rPr>
              <a:pPr/>
              <a:t>2</a:t>
            </a:fld>
            <a:endParaRPr lang="en-US">
              <a:solidFill>
                <a:prstClr val="black"/>
              </a:solidFill>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latin typeface="Arial" pitchFamily="31" charset="0"/>
              <a:ea typeface="ＭＳ Ｐゴシック" pitchFamily="31" charset="-128"/>
              <a:cs typeface="ＭＳ Ｐゴシック" pitchFamily="3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A2C69A4A-A67A-9743-A0F8-E49AB3ABFE9F}" type="slidenum">
              <a:rPr lang="en-US"/>
              <a:pPr/>
              <a:t>11</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E01733F-7D22-5944-AB11-6E6D8B0B526B}" type="slidenum">
              <a:rPr lang="en-US"/>
              <a:pPr/>
              <a:t>12</a:t>
            </a:fld>
            <a:endParaRPr lang="en-US"/>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latin typeface="Arial" pitchFamily="26" charset="0"/>
              <a:ea typeface="ＭＳ Ｐゴシック" pitchFamily="26" charset="-128"/>
              <a:cs typeface="ＭＳ Ｐゴシック" pitchFamily="26"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30848C0-18D9-4447-B83F-0DEB9A0DDF2B}" type="slidenum">
              <a:rPr lang="en-US">
                <a:solidFill>
                  <a:prstClr val="black"/>
                </a:solidFill>
              </a:rPr>
              <a:pPr/>
              <a:t>13</a:t>
            </a:fld>
            <a:endParaRPr lang="en-US">
              <a:solidFill>
                <a:prstClr val="black"/>
              </a:solidFill>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latin typeface="Arial" pitchFamily="31" charset="0"/>
              <a:ea typeface="ＭＳ Ｐゴシック" pitchFamily="31" charset="-128"/>
              <a:cs typeface="ＭＳ Ｐゴシック" pitchFamily="31"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30848C0-18D9-4447-B83F-0DEB9A0DDF2B}" type="slidenum">
              <a:rPr lang="en-US">
                <a:solidFill>
                  <a:prstClr val="black"/>
                </a:solidFill>
              </a:rPr>
              <a:pPr/>
              <a:t>14</a:t>
            </a:fld>
            <a:endParaRPr lang="en-US">
              <a:solidFill>
                <a:prstClr val="black"/>
              </a:solidFill>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latin typeface="Arial" pitchFamily="31" charset="0"/>
              <a:ea typeface="ＭＳ Ｐゴシック" pitchFamily="31" charset="-128"/>
              <a:cs typeface="ＭＳ Ｐゴシック" pitchFamily="31"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30848C0-18D9-4447-B83F-0DEB9A0DDF2B}" type="slidenum">
              <a:rPr lang="en-US">
                <a:solidFill>
                  <a:prstClr val="black"/>
                </a:solidFill>
              </a:rPr>
              <a:pPr/>
              <a:t>15</a:t>
            </a:fld>
            <a:endParaRPr lang="en-US">
              <a:solidFill>
                <a:prstClr val="black"/>
              </a:solidFill>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latin typeface="Arial" pitchFamily="31" charset="0"/>
              <a:ea typeface="ＭＳ Ｐゴシック" pitchFamily="31" charset="-128"/>
              <a:cs typeface="ＭＳ Ｐゴシック" pitchFamily="31"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30848C0-18D9-4447-B83F-0DEB9A0DDF2B}" type="slidenum">
              <a:rPr lang="en-US">
                <a:solidFill>
                  <a:prstClr val="black"/>
                </a:solidFill>
              </a:rPr>
              <a:pPr/>
              <a:t>16</a:t>
            </a:fld>
            <a:endParaRPr lang="en-US">
              <a:solidFill>
                <a:prstClr val="black"/>
              </a:solidFill>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latin typeface="Arial" pitchFamily="31" charset="0"/>
              <a:ea typeface="ＭＳ Ｐゴシック" pitchFamily="31" charset="-128"/>
              <a:cs typeface="ＭＳ Ｐゴシック" pitchFamily="31"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30848C0-18D9-4447-B83F-0DEB9A0DDF2B}" type="slidenum">
              <a:rPr lang="en-US">
                <a:solidFill>
                  <a:prstClr val="black"/>
                </a:solidFill>
              </a:rPr>
              <a:pPr/>
              <a:t>17</a:t>
            </a:fld>
            <a:endParaRPr lang="en-US">
              <a:solidFill>
                <a:prstClr val="black"/>
              </a:solidFill>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latin typeface="Arial" pitchFamily="31" charset="0"/>
              <a:ea typeface="ＭＳ Ｐゴシック" pitchFamily="31" charset="-128"/>
              <a:cs typeface="ＭＳ Ｐゴシック" pitchFamily="31"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30848C0-18D9-4447-B83F-0DEB9A0DDF2B}" type="slidenum">
              <a:rPr lang="en-US">
                <a:solidFill>
                  <a:prstClr val="black"/>
                </a:solidFill>
              </a:rPr>
              <a:pPr/>
              <a:t>18</a:t>
            </a:fld>
            <a:endParaRPr lang="en-US">
              <a:solidFill>
                <a:prstClr val="black"/>
              </a:solidFill>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latin typeface="Arial" pitchFamily="31" charset="0"/>
              <a:ea typeface="ＭＳ Ｐゴシック" pitchFamily="31" charset="-128"/>
              <a:cs typeface="ＭＳ Ｐゴシック" pitchFamily="31"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30848C0-18D9-4447-B83F-0DEB9A0DDF2B}" type="slidenum">
              <a:rPr lang="en-US">
                <a:solidFill>
                  <a:prstClr val="black"/>
                </a:solidFill>
              </a:rPr>
              <a:pPr/>
              <a:t>19</a:t>
            </a:fld>
            <a:endParaRPr lang="en-US">
              <a:solidFill>
                <a:prstClr val="black"/>
              </a:solidFill>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latin typeface="Arial" pitchFamily="31" charset="0"/>
              <a:ea typeface="ＭＳ Ｐゴシック" pitchFamily="31" charset="-128"/>
              <a:cs typeface="ＭＳ Ｐゴシック" pitchFamily="31"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30848C0-18D9-4447-B83F-0DEB9A0DDF2B}" type="slidenum">
              <a:rPr lang="en-US">
                <a:solidFill>
                  <a:prstClr val="black"/>
                </a:solidFill>
              </a:rPr>
              <a:pPr/>
              <a:t>20</a:t>
            </a:fld>
            <a:endParaRPr lang="en-US">
              <a:solidFill>
                <a:prstClr val="black"/>
              </a:solidFill>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latin typeface="Arial" pitchFamily="31" charset="0"/>
              <a:ea typeface="ＭＳ Ｐゴシック" pitchFamily="31" charset="-128"/>
              <a:cs typeface="ＭＳ Ｐゴシック" pitchFamily="31"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A2C69A4A-A67A-9743-A0F8-E49AB3ABFE9F}" type="slidenum">
              <a:rPr lang="en-US"/>
              <a:pPr/>
              <a:t>3</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7686B90-89C3-2E4A-BA9E-2BC5DB4F05A6}" type="slidenum">
              <a:rPr lang="en-US"/>
              <a:pPr/>
              <a:t>21</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7686B90-89C3-2E4A-BA9E-2BC5DB4F05A6}" type="slidenum">
              <a:rPr lang="en-US"/>
              <a:pPr/>
              <a:t>22</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30848C0-18D9-4447-B83F-0DEB9A0DDF2B}" type="slidenum">
              <a:rPr lang="en-US">
                <a:solidFill>
                  <a:prstClr val="black"/>
                </a:solidFill>
              </a:rPr>
              <a:pPr/>
              <a:t>23</a:t>
            </a:fld>
            <a:endParaRPr lang="en-US">
              <a:solidFill>
                <a:prstClr val="black"/>
              </a:solidFill>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latin typeface="Arial" pitchFamily="31" charset="0"/>
              <a:ea typeface="ＭＳ Ｐゴシック" pitchFamily="31" charset="-128"/>
              <a:cs typeface="ＭＳ Ｐゴシック" pitchFamily="31"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7686B90-89C3-2E4A-BA9E-2BC5DB4F05A6}" type="slidenum">
              <a:rPr lang="en-US"/>
              <a:pPr/>
              <a:t>24</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7686B90-89C3-2E4A-BA9E-2BC5DB4F05A6}" type="slidenum">
              <a:rPr lang="en-US"/>
              <a:pPr/>
              <a:t>25</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7686B90-89C3-2E4A-BA9E-2BC5DB4F05A6}" type="slidenum">
              <a:rPr lang="en-US"/>
              <a:pPr/>
              <a:t>26</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7686B90-89C3-2E4A-BA9E-2BC5DB4F05A6}" type="slidenum">
              <a:rPr lang="en-US"/>
              <a:pPr/>
              <a:t>27</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7686B90-89C3-2E4A-BA9E-2BC5DB4F05A6}" type="slidenum">
              <a:rPr lang="en-US"/>
              <a:pPr/>
              <a:t>28</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7686B90-89C3-2E4A-BA9E-2BC5DB4F05A6}" type="slidenum">
              <a:rPr lang="en-US"/>
              <a:pPr/>
              <a:t>29</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7686B90-89C3-2E4A-BA9E-2BC5DB4F05A6}" type="slidenum">
              <a:rPr lang="en-US"/>
              <a:pPr/>
              <a:t>30</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A2C69A4A-A67A-9743-A0F8-E49AB3ABFE9F}" type="slidenum">
              <a:rPr lang="en-US"/>
              <a:pPr/>
              <a:t>4</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7686B90-89C3-2E4A-BA9E-2BC5DB4F05A6}" type="slidenum">
              <a:rPr lang="en-US"/>
              <a:pPr/>
              <a:t>31</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7686B90-89C3-2E4A-BA9E-2BC5DB4F05A6}" type="slidenum">
              <a:rPr lang="en-US"/>
              <a:pPr/>
              <a:t>32</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7686B90-89C3-2E4A-BA9E-2BC5DB4F05A6}" type="slidenum">
              <a:rPr lang="en-US"/>
              <a:pPr/>
              <a:t>33</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7686B90-89C3-2E4A-BA9E-2BC5DB4F05A6}" type="slidenum">
              <a:rPr lang="en-US"/>
              <a:pPr/>
              <a:t>34</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7686B90-89C3-2E4A-BA9E-2BC5DB4F05A6}" type="slidenum">
              <a:rPr lang="en-US"/>
              <a:pPr/>
              <a:t>35</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7686B90-89C3-2E4A-BA9E-2BC5DB4F05A6}" type="slidenum">
              <a:rPr lang="en-US"/>
              <a:pPr/>
              <a:t>36</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7686B90-89C3-2E4A-BA9E-2BC5DB4F05A6}" type="slidenum">
              <a:rPr lang="en-US"/>
              <a:pPr/>
              <a:t>37</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E01733F-7D22-5944-AB11-6E6D8B0B526B}" type="slidenum">
              <a:rPr lang="en-US"/>
              <a:pPr/>
              <a:t>38</a:t>
            </a:fld>
            <a:endParaRPr lang="en-US"/>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latin typeface="Arial" pitchFamily="26" charset="0"/>
              <a:ea typeface="ＭＳ Ｐゴシック" pitchFamily="26" charset="-128"/>
              <a:cs typeface="ＭＳ Ｐゴシック" pitchFamily="26"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A2C69A4A-A67A-9743-A0F8-E49AB3ABFE9F}" type="slidenum">
              <a:rPr lang="en-US"/>
              <a:pPr/>
              <a:t>39</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A2C69A4A-A67A-9743-A0F8-E49AB3ABFE9F}" type="slidenum">
              <a:rPr lang="en-US"/>
              <a:pPr/>
              <a:t>5</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A2C69A4A-A67A-9743-A0F8-E49AB3ABFE9F}" type="slidenum">
              <a:rPr lang="en-US"/>
              <a:pPr/>
              <a:t>6</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E01733F-7D22-5944-AB11-6E6D8B0B526B}" type="slidenum">
              <a:rPr lang="en-US"/>
              <a:pPr/>
              <a:t>7</a:t>
            </a:fld>
            <a:endParaRPr lang="en-US"/>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latin typeface="Arial" pitchFamily="26" charset="0"/>
              <a:ea typeface="ＭＳ Ｐゴシック" pitchFamily="26" charset="-128"/>
              <a:cs typeface="ＭＳ Ｐゴシック" pitchFamily="26"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30848C0-18D9-4447-B83F-0DEB9A0DDF2B}" type="slidenum">
              <a:rPr lang="en-US">
                <a:solidFill>
                  <a:prstClr val="black"/>
                </a:solidFill>
              </a:rPr>
              <a:pPr/>
              <a:t>8</a:t>
            </a:fld>
            <a:endParaRPr lang="en-US">
              <a:solidFill>
                <a:prstClr val="black"/>
              </a:solidFill>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latin typeface="Arial" pitchFamily="31" charset="0"/>
              <a:ea typeface="ＭＳ Ｐゴシック" pitchFamily="31" charset="-128"/>
              <a:cs typeface="ＭＳ Ｐゴシック" pitchFamily="31"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A2C69A4A-A67A-9743-A0F8-E49AB3ABFE9F}" type="slidenum">
              <a:rPr lang="en-US"/>
              <a:pPr/>
              <a:t>9</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A2C69A4A-A67A-9743-A0F8-E49AB3ABFE9F}" type="slidenum">
              <a:rPr lang="en-US"/>
              <a:pPr/>
              <a:t>10</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52A743-720F-B641-B047-2B1E29B867C4}" type="datetimeFigureOut">
              <a:rPr lang="en-US" smtClean="0"/>
              <a:pPr/>
              <a:t>10/14/11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E5511-49DC-1049-8A7A-35EE5B9717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52A743-720F-B641-B047-2B1E29B867C4}" type="datetimeFigureOut">
              <a:rPr lang="en-US" smtClean="0"/>
              <a:pPr/>
              <a:t>10/14/11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E5511-49DC-1049-8A7A-35EE5B9717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52A743-720F-B641-B047-2B1E29B867C4}" type="datetimeFigureOut">
              <a:rPr lang="en-US" smtClean="0"/>
              <a:pPr/>
              <a:t>10/14/11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E5511-49DC-1049-8A7A-35EE5B9717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E94FD19A-87E2-4341-AAD4-9621D3C21C45}"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1625" y="1600200"/>
            <a:ext cx="8540750" cy="4498975"/>
          </a:xfrm>
        </p:spPr>
        <p:txBody>
          <a:bodyPr/>
          <a:lstStyle/>
          <a:p>
            <a:pPr lvl="0"/>
            <a:endParaRPr lang="en-US" noProof="0" smtClean="0"/>
          </a:p>
        </p:txBody>
      </p:sp>
      <p:sp>
        <p:nvSpPr>
          <p:cNvPr id="4" name="Rectangle 154"/>
          <p:cNvSpPr>
            <a:spLocks noGrp="1" noChangeArrowheads="1"/>
          </p:cNvSpPr>
          <p:nvPr>
            <p:ph type="dt" sz="half" idx="10"/>
          </p:nvPr>
        </p:nvSpPr>
        <p:spPr>
          <a:ln/>
        </p:spPr>
        <p:txBody>
          <a:bodyPr/>
          <a:lstStyle>
            <a:lvl1pPr>
              <a:defRPr/>
            </a:lvl1pPr>
          </a:lstStyle>
          <a:p>
            <a:endParaRPr lang="en-US"/>
          </a:p>
        </p:txBody>
      </p:sp>
      <p:sp>
        <p:nvSpPr>
          <p:cNvPr id="5" name="Rectangle 155"/>
          <p:cNvSpPr>
            <a:spLocks noGrp="1" noChangeArrowheads="1"/>
          </p:cNvSpPr>
          <p:nvPr>
            <p:ph type="ftr" sz="quarter" idx="11"/>
          </p:nvPr>
        </p:nvSpPr>
        <p:spPr>
          <a:ln/>
        </p:spPr>
        <p:txBody>
          <a:bodyPr/>
          <a:lstStyle>
            <a:lvl1pPr>
              <a:defRPr/>
            </a:lvl1pPr>
          </a:lstStyle>
          <a:p>
            <a:endParaRPr lang="en-US"/>
          </a:p>
        </p:txBody>
      </p:sp>
      <p:sp>
        <p:nvSpPr>
          <p:cNvPr id="6" name="Rectangle 156"/>
          <p:cNvSpPr>
            <a:spLocks noGrp="1" noChangeArrowheads="1"/>
          </p:cNvSpPr>
          <p:nvPr>
            <p:ph type="sldNum" sz="quarter" idx="12"/>
          </p:nvPr>
        </p:nvSpPr>
        <p:spPr>
          <a:ln/>
        </p:spPr>
        <p:txBody>
          <a:bodyPr/>
          <a:lstStyle>
            <a:lvl1pPr>
              <a:defRPr/>
            </a:lvl1pPr>
          </a:lstStyle>
          <a:p>
            <a:fld id="{D858B4DF-1B5E-3D4C-92A1-73482ED58F53}" type="slidenum">
              <a:rPr lang="en-US"/>
              <a:pPr/>
              <a:t>‹#›</a:t>
            </a:fld>
            <a:endParaRPr lang="en-US"/>
          </a:p>
        </p:txBody>
      </p:sp>
    </p:spTree>
    <p:extLst>
      <p:ext uri="{BB962C8B-B14F-4D97-AF65-F5344CB8AC3E}">
        <p14:creationId xmlns:p14="http://schemas.microsoft.com/office/powerpoint/2010/main" val="4020157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52A743-720F-B641-B047-2B1E29B867C4}" type="datetimeFigureOut">
              <a:rPr lang="en-US" smtClean="0">
                <a:solidFill>
                  <a:prstClr val="black">
                    <a:tint val="75000"/>
                  </a:prstClr>
                </a:solidFill>
              </a:rPr>
              <a:pPr/>
              <a:t>10/14/11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DE5511-49DC-1049-8A7A-35EE5B97178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52A743-720F-B641-B047-2B1E29B867C4}" type="datetimeFigureOut">
              <a:rPr lang="en-US" smtClean="0"/>
              <a:pPr/>
              <a:t>10/14/11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E5511-49DC-1049-8A7A-35EE5B9717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52A743-720F-B641-B047-2B1E29B867C4}" type="datetimeFigureOut">
              <a:rPr lang="en-US" smtClean="0"/>
              <a:pPr/>
              <a:t>10/14/11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E5511-49DC-1049-8A7A-35EE5B9717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52A743-720F-B641-B047-2B1E29B867C4}" type="datetimeFigureOut">
              <a:rPr lang="en-US" smtClean="0"/>
              <a:pPr/>
              <a:t>10/14/11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E5511-49DC-1049-8A7A-35EE5B9717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52A743-720F-B641-B047-2B1E29B867C4}" type="datetimeFigureOut">
              <a:rPr lang="en-US" smtClean="0"/>
              <a:pPr/>
              <a:t>10/14/11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E5511-49DC-1049-8A7A-35EE5B9717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52A743-720F-B641-B047-2B1E29B867C4}" type="datetimeFigureOut">
              <a:rPr lang="en-US" smtClean="0"/>
              <a:pPr/>
              <a:t>10/14/11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E5511-49DC-1049-8A7A-35EE5B9717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52A743-720F-B641-B047-2B1E29B867C4}" type="datetimeFigureOut">
              <a:rPr lang="en-US" smtClean="0"/>
              <a:pPr/>
              <a:t>10/14/11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E5511-49DC-1049-8A7A-35EE5B9717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52A743-720F-B641-B047-2B1E29B867C4}" type="datetimeFigureOut">
              <a:rPr lang="en-US" smtClean="0"/>
              <a:pPr/>
              <a:t>10/14/11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E5511-49DC-1049-8A7A-35EE5B9717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52A743-720F-B641-B047-2B1E29B867C4}" type="datetimeFigureOut">
              <a:rPr lang="en-US" smtClean="0"/>
              <a:pPr/>
              <a:t>10/14/11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E5511-49DC-1049-8A7A-35EE5B9717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1000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2A743-720F-B641-B047-2B1E29B867C4}" type="datetimeFigureOut">
              <a:rPr lang="en-US" smtClean="0"/>
              <a:pPr/>
              <a:t>10/14/11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E5511-49DC-1049-8A7A-35EE5B9717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0006"/>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1422400"/>
            <a:ext cx="9147175" cy="5435600"/>
            <a:chOff x="0" y="896"/>
            <a:chExt cx="5762" cy="3424"/>
          </a:xfrm>
        </p:grpSpPr>
        <p:grpSp>
          <p:nvGrpSpPr>
            <p:cNvPr id="3" name="Group 3"/>
            <p:cNvGrpSpPr>
              <a:grpSpLocks/>
            </p:cNvGrpSpPr>
            <p:nvPr userDrawn="1"/>
          </p:nvGrpSpPr>
          <p:grpSpPr bwMode="auto">
            <a:xfrm>
              <a:off x="20" y="896"/>
              <a:ext cx="5742" cy="3424"/>
              <a:chOff x="20" y="896"/>
              <a:chExt cx="5742" cy="3424"/>
            </a:xfrm>
          </p:grpSpPr>
          <p:sp>
            <p:nvSpPr>
              <p:cNvPr id="75780" name="Freeform 4"/>
              <p:cNvSpPr>
                <a:spLocks/>
              </p:cNvSpPr>
              <p:nvPr userDrawn="1"/>
            </p:nvSpPr>
            <p:spPr bwMode="hidden">
              <a:xfrm>
                <a:off x="1399" y="1116"/>
                <a:ext cx="2815" cy="2110"/>
              </a:xfrm>
              <a:custGeom>
                <a:avLst/>
                <a:gdLst/>
                <a:ahLst/>
                <a:cxnLst>
                  <a:cxn ang="0">
                    <a:pos x="950" y="85"/>
                  </a:cxn>
                  <a:cxn ang="0">
                    <a:pos x="628" y="438"/>
                  </a:cxn>
                  <a:cxn ang="0">
                    <a:pos x="66" y="471"/>
                  </a:cxn>
                  <a:cxn ang="0">
                    <a:pos x="0" y="627"/>
                  </a:cxn>
                  <a:cxn ang="0">
                    <a:pos x="372" y="1026"/>
                  </a:cxn>
                  <a:cxn ang="0">
                    <a:pos x="611" y="902"/>
                  </a:cxn>
                  <a:cxn ang="0">
                    <a:pos x="992" y="1085"/>
                  </a:cxn>
                  <a:cxn ang="0">
                    <a:pos x="1116" y="1339"/>
                  </a:cxn>
                  <a:cxn ang="0">
                    <a:pos x="1083" y="1450"/>
                  </a:cxn>
                  <a:cxn ang="0">
                    <a:pos x="1124" y="1659"/>
                  </a:cxn>
                  <a:cxn ang="0">
                    <a:pos x="1149" y="1999"/>
                  </a:cxn>
                  <a:cxn ang="0">
                    <a:pos x="1463" y="2110"/>
                  </a:cxn>
                  <a:cxn ang="0">
                    <a:pos x="1686" y="2025"/>
                  </a:cxn>
                  <a:cxn ang="0">
                    <a:pos x="1603" y="1777"/>
                  </a:cxn>
                  <a:cxn ang="0">
                    <a:pos x="1991" y="1555"/>
                  </a:cxn>
                  <a:cxn ang="0">
                    <a:pos x="2281" y="1542"/>
                  </a:cxn>
                  <a:cxn ang="0">
                    <a:pos x="2446" y="1359"/>
                  </a:cxn>
                  <a:cxn ang="0">
                    <a:pos x="2361" y="1001"/>
                  </a:cxn>
                  <a:cxn ang="0">
                    <a:pos x="2606" y="893"/>
                  </a:cxn>
                  <a:cxn ang="0">
                    <a:pos x="2815" y="454"/>
                  </a:cxn>
                  <a:cxn ang="0">
                    <a:pos x="2518" y="0"/>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781" name="Freeform 5"/>
              <p:cNvSpPr>
                <a:spLocks/>
              </p:cNvSpPr>
              <p:nvPr userDrawn="1"/>
            </p:nvSpPr>
            <p:spPr bwMode="hidden">
              <a:xfrm>
                <a:off x="672" y="1116"/>
                <a:ext cx="3966" cy="2366"/>
              </a:xfrm>
              <a:custGeom>
                <a:avLst/>
                <a:gdLst/>
                <a:ahLst/>
                <a:cxnLst>
                  <a:cxn ang="0">
                    <a:pos x="1423" y="65"/>
                  </a:cxn>
                  <a:cxn ang="0">
                    <a:pos x="1148" y="262"/>
                  </a:cxn>
                  <a:cxn ang="0">
                    <a:pos x="934" y="216"/>
                  </a:cxn>
                  <a:cxn ang="0">
                    <a:pos x="529" y="314"/>
                  </a:cxn>
                  <a:cxn ang="0">
                    <a:pos x="174" y="327"/>
                  </a:cxn>
                  <a:cxn ang="0">
                    <a:pos x="0" y="628"/>
                  </a:cxn>
                  <a:cxn ang="0">
                    <a:pos x="91" y="726"/>
                  </a:cxn>
                  <a:cxn ang="0">
                    <a:pos x="231" y="654"/>
                  </a:cxn>
                  <a:cxn ang="0">
                    <a:pos x="430" y="687"/>
                  </a:cxn>
                  <a:cxn ang="0">
                    <a:pos x="504" y="850"/>
                  </a:cxn>
                  <a:cxn ang="0">
                    <a:pos x="347" y="1020"/>
                  </a:cxn>
                  <a:cxn ang="0">
                    <a:pos x="529" y="1144"/>
                  </a:cxn>
                  <a:cxn ang="0">
                    <a:pos x="727" y="1105"/>
                  </a:cxn>
                  <a:cxn ang="0">
                    <a:pos x="901" y="1216"/>
                  </a:cxn>
                  <a:cxn ang="0">
                    <a:pos x="1256" y="1229"/>
                  </a:cxn>
                  <a:cxn ang="0">
                    <a:pos x="1611" y="1425"/>
                  </a:cxn>
                  <a:cxn ang="0">
                    <a:pos x="1694" y="1673"/>
                  </a:cxn>
                  <a:cxn ang="0">
                    <a:pos x="1619" y="2118"/>
                  </a:cxn>
                  <a:cxn ang="0">
                    <a:pos x="1694" y="2268"/>
                  </a:cxn>
                  <a:cxn ang="0">
                    <a:pos x="2132" y="2242"/>
                  </a:cxn>
                  <a:cxn ang="0">
                    <a:pos x="2289" y="2366"/>
                  </a:cxn>
                  <a:cxn ang="0">
                    <a:pos x="2594" y="2046"/>
                  </a:cxn>
                  <a:cxn ang="0">
                    <a:pos x="2537" y="1817"/>
                  </a:cxn>
                  <a:cxn ang="0">
                    <a:pos x="2818" y="1673"/>
                  </a:cxn>
                  <a:cxn ang="0">
                    <a:pos x="3016" y="1719"/>
                  </a:cxn>
                  <a:cxn ang="0">
                    <a:pos x="3280" y="1615"/>
                  </a:cxn>
                  <a:cxn ang="0">
                    <a:pos x="3405" y="1174"/>
                  </a:cxn>
                  <a:cxn ang="0">
                    <a:pos x="3643" y="922"/>
                  </a:cxn>
                  <a:cxn ang="0">
                    <a:pos x="3966" y="896"/>
                  </a:cxn>
                  <a:cxn ang="0">
                    <a:pos x="3908" y="733"/>
                  </a:cxn>
                  <a:cxn ang="0">
                    <a:pos x="3669" y="563"/>
                  </a:cxn>
                  <a:cxn ang="0">
                    <a:pos x="3817" y="210"/>
                  </a:cxn>
                  <a:cxn ang="0">
                    <a:pos x="3590" y="0"/>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782" name="Freeform 6"/>
              <p:cNvSpPr>
                <a:spLocks/>
              </p:cNvSpPr>
              <p:nvPr userDrawn="1"/>
            </p:nvSpPr>
            <p:spPr bwMode="hidden">
              <a:xfrm>
                <a:off x="20" y="1069"/>
                <a:ext cx="5732" cy="3107"/>
              </a:xfrm>
              <a:custGeom>
                <a:avLst/>
                <a:gdLst/>
                <a:ahLst/>
                <a:cxnLst>
                  <a:cxn ang="0">
                    <a:pos x="81" y="0"/>
                  </a:cxn>
                  <a:cxn ang="0">
                    <a:pos x="133" y="328"/>
                  </a:cxn>
                  <a:cxn ang="0">
                    <a:pos x="0" y="666"/>
                  </a:cxn>
                  <a:cxn ang="0">
                    <a:pos x="83" y="1221"/>
                  </a:cxn>
                  <a:cxn ang="0">
                    <a:pos x="413" y="1515"/>
                  </a:cxn>
                  <a:cxn ang="0">
                    <a:pos x="881" y="1700"/>
                  </a:cxn>
                  <a:cxn ang="0">
                    <a:pos x="1440" y="1651"/>
                  </a:cxn>
                  <a:cxn ang="0">
                    <a:pos x="1755" y="1940"/>
                  </a:cxn>
                  <a:cxn ang="0">
                    <a:pos x="1653" y="2126"/>
                  </a:cxn>
                  <a:cxn ang="0">
                    <a:pos x="1136" y="2142"/>
                  </a:cxn>
                  <a:cxn ang="0">
                    <a:pos x="911" y="2021"/>
                  </a:cxn>
                  <a:cxn ang="0">
                    <a:pos x="739" y="2142"/>
                  </a:cxn>
                  <a:cxn ang="0">
                    <a:pos x="954" y="2524"/>
                  </a:cxn>
                  <a:cxn ang="0">
                    <a:pos x="973" y="2905"/>
                  </a:cxn>
                  <a:cxn ang="0">
                    <a:pos x="1511" y="3107"/>
                  </a:cxn>
                  <a:cxn ang="0">
                    <a:pos x="1644" y="2922"/>
                  </a:cxn>
                  <a:cxn ang="0">
                    <a:pos x="2077" y="2797"/>
                  </a:cxn>
                  <a:cxn ang="0">
                    <a:pos x="2610" y="2962"/>
                  </a:cxn>
                  <a:cxn ang="0">
                    <a:pos x="3222" y="2812"/>
                  </a:cxn>
                  <a:cxn ang="0">
                    <a:pos x="3443" y="2922"/>
                  </a:cxn>
                  <a:cxn ang="0">
                    <a:pos x="3861" y="2648"/>
                  </a:cxn>
                  <a:cxn ang="0">
                    <a:pos x="4125" y="2311"/>
                  </a:cxn>
                  <a:cxn ang="0">
                    <a:pos x="4369" y="2318"/>
                  </a:cxn>
                  <a:cxn ang="0">
                    <a:pos x="4554" y="2445"/>
                  </a:cxn>
                  <a:cxn ang="0">
                    <a:pos x="5015" y="2142"/>
                  </a:cxn>
                  <a:cxn ang="0">
                    <a:pos x="5404" y="2185"/>
                  </a:cxn>
                  <a:cxn ang="0">
                    <a:pos x="5732" y="2069"/>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783" name="Freeform 7"/>
              <p:cNvSpPr>
                <a:spLocks/>
              </p:cNvSpPr>
              <p:nvPr userDrawn="1"/>
            </p:nvSpPr>
            <p:spPr bwMode="hidden">
              <a:xfrm>
                <a:off x="242" y="1145"/>
                <a:ext cx="5512" cy="2760"/>
              </a:xfrm>
              <a:custGeom>
                <a:avLst/>
                <a:gdLst/>
                <a:ahLst/>
                <a:cxnLst>
                  <a:cxn ang="0">
                    <a:pos x="240" y="0"/>
                  </a:cxn>
                  <a:cxn ang="0">
                    <a:pos x="0" y="336"/>
                  </a:cxn>
                  <a:cxn ang="0">
                    <a:pos x="82" y="821"/>
                  </a:cxn>
                  <a:cxn ang="0">
                    <a:pos x="243" y="873"/>
                  </a:cxn>
                  <a:cxn ang="0">
                    <a:pos x="473" y="1087"/>
                  </a:cxn>
                  <a:cxn ang="0">
                    <a:pos x="557" y="1441"/>
                  </a:cxn>
                  <a:cxn ang="0">
                    <a:pos x="839" y="1499"/>
                  </a:cxn>
                  <a:cxn ang="0">
                    <a:pos x="1258" y="1349"/>
                  </a:cxn>
                  <a:cxn ang="0">
                    <a:pos x="1307" y="1493"/>
                  </a:cxn>
                  <a:cxn ang="0">
                    <a:pos x="1621" y="1513"/>
                  </a:cxn>
                  <a:cxn ang="0">
                    <a:pos x="1862" y="1865"/>
                  </a:cxn>
                  <a:cxn ang="0">
                    <a:pos x="1668" y="2166"/>
                  </a:cxn>
                  <a:cxn ang="0">
                    <a:pos x="1308" y="2217"/>
                  </a:cxn>
                  <a:cxn ang="0">
                    <a:pos x="992" y="2172"/>
                  </a:cxn>
                  <a:cxn ang="0">
                    <a:pos x="903" y="2244"/>
                  </a:cxn>
                  <a:cxn ang="0">
                    <a:pos x="1008" y="2415"/>
                  </a:cxn>
                  <a:cxn ang="0">
                    <a:pos x="992" y="2538"/>
                  </a:cxn>
                  <a:cxn ang="0">
                    <a:pos x="1137" y="2760"/>
                  </a:cxn>
                  <a:cxn ang="0">
                    <a:pos x="1661" y="2623"/>
                  </a:cxn>
                  <a:cxn ang="0">
                    <a:pos x="1725" y="2492"/>
                  </a:cxn>
                  <a:cxn ang="0">
                    <a:pos x="1895" y="2551"/>
                  </a:cxn>
                  <a:cxn ang="0">
                    <a:pos x="2338" y="2448"/>
                  </a:cxn>
                  <a:cxn ang="0">
                    <a:pos x="2443" y="2714"/>
                  </a:cxn>
                  <a:cxn ang="0">
                    <a:pos x="2870" y="2541"/>
                  </a:cxn>
                  <a:cxn ang="0">
                    <a:pos x="3264" y="2591"/>
                  </a:cxn>
                  <a:cxn ang="0">
                    <a:pos x="3522" y="2427"/>
                  </a:cxn>
                  <a:cxn ang="0">
                    <a:pos x="3594" y="2081"/>
                  </a:cxn>
                  <a:cxn ang="0">
                    <a:pos x="4013" y="2087"/>
                  </a:cxn>
                  <a:cxn ang="0">
                    <a:pos x="4070" y="1924"/>
                  </a:cxn>
                  <a:cxn ang="0">
                    <a:pos x="4239" y="1931"/>
                  </a:cxn>
                  <a:cxn ang="0">
                    <a:pos x="4465" y="2094"/>
                  </a:cxn>
                  <a:cxn ang="0">
                    <a:pos x="4836" y="1814"/>
                  </a:cxn>
                  <a:cxn ang="0">
                    <a:pos x="5225" y="1785"/>
                  </a:cxn>
                  <a:cxn ang="0">
                    <a:pos x="5367" y="1571"/>
                  </a:cxn>
                  <a:cxn ang="0">
                    <a:pos x="5512" y="1585"/>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784" name="Freeform 8"/>
              <p:cNvSpPr>
                <a:spLocks/>
              </p:cNvSpPr>
              <p:nvPr userDrawn="1"/>
            </p:nvSpPr>
            <p:spPr bwMode="hidden">
              <a:xfrm>
                <a:off x="4840" y="984"/>
                <a:ext cx="790" cy="1189"/>
              </a:xfrm>
              <a:custGeom>
                <a:avLst/>
                <a:gdLst/>
                <a:ahLst/>
                <a:cxnLst>
                  <a:cxn ang="0">
                    <a:pos x="139" y="0"/>
                  </a:cxn>
                  <a:cxn ang="0">
                    <a:pos x="210" y="233"/>
                  </a:cxn>
                  <a:cxn ang="0">
                    <a:pos x="159" y="643"/>
                  </a:cxn>
                  <a:cxn ang="0">
                    <a:pos x="454" y="771"/>
                  </a:cxn>
                  <a:cxn ang="0">
                    <a:pos x="605" y="1046"/>
                  </a:cxn>
                  <a:cxn ang="0">
                    <a:pos x="790" y="1189"/>
                  </a:cxn>
                  <a:cxn ang="0">
                    <a:pos x="540" y="1111"/>
                  </a:cxn>
                  <a:cxn ang="0">
                    <a:pos x="363" y="883"/>
                  </a:cxn>
                  <a:cxn ang="0">
                    <a:pos x="139" y="852"/>
                  </a:cxn>
                  <a:cxn ang="0">
                    <a:pos x="0" y="499"/>
                  </a:cxn>
                  <a:cxn ang="0">
                    <a:pos x="48" y="209"/>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785" name="Freeform 9"/>
              <p:cNvSpPr>
                <a:spLocks/>
              </p:cNvSpPr>
              <p:nvPr userDrawn="1"/>
            </p:nvSpPr>
            <p:spPr bwMode="hidden">
              <a:xfrm>
                <a:off x="5173" y="896"/>
                <a:ext cx="579" cy="1117"/>
              </a:xfrm>
              <a:custGeom>
                <a:avLst/>
                <a:gdLst/>
                <a:ahLst/>
                <a:cxnLst>
                  <a:cxn ang="0">
                    <a:pos x="0" y="0"/>
                  </a:cxn>
                  <a:cxn ang="0">
                    <a:pos x="128" y="328"/>
                  </a:cxn>
                  <a:cxn ang="0">
                    <a:pos x="9" y="659"/>
                  </a:cxn>
                  <a:cxn ang="0">
                    <a:pos x="40" y="763"/>
                  </a:cxn>
                  <a:cxn ang="0">
                    <a:pos x="234" y="739"/>
                  </a:cxn>
                  <a:cxn ang="0">
                    <a:pos x="344" y="1055"/>
                  </a:cxn>
                  <a:cxn ang="0">
                    <a:pos x="579" y="1117"/>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786" name="Freeform 10"/>
              <p:cNvSpPr>
                <a:spLocks/>
              </p:cNvSpPr>
              <p:nvPr userDrawn="1"/>
            </p:nvSpPr>
            <p:spPr bwMode="hidden">
              <a:xfrm>
                <a:off x="3291" y="968"/>
                <a:ext cx="2471" cy="2396"/>
              </a:xfrm>
              <a:custGeom>
                <a:avLst/>
                <a:gdLst/>
                <a:ahLst/>
                <a:cxnLst>
                  <a:cxn ang="0">
                    <a:pos x="1118" y="0"/>
                  </a:cxn>
                  <a:cxn ang="0">
                    <a:pos x="1179" y="225"/>
                  </a:cxn>
                  <a:cxn ang="0">
                    <a:pos x="1393" y="339"/>
                  </a:cxn>
                  <a:cxn ang="0">
                    <a:pos x="1404" y="548"/>
                  </a:cxn>
                  <a:cxn ang="0">
                    <a:pos x="1342" y="732"/>
                  </a:cxn>
                  <a:cxn ang="0">
                    <a:pos x="1434" y="925"/>
                  </a:cxn>
                  <a:cxn ang="0">
                    <a:pos x="1455" y="1109"/>
                  </a:cxn>
                  <a:cxn ang="0">
                    <a:pos x="1311" y="1142"/>
                  </a:cxn>
                  <a:cxn ang="0">
                    <a:pos x="926" y="1384"/>
                  </a:cxn>
                  <a:cxn ang="0">
                    <a:pos x="975" y="1456"/>
                  </a:cxn>
                  <a:cxn ang="0">
                    <a:pos x="956" y="1624"/>
                  </a:cxn>
                  <a:cxn ang="0">
                    <a:pos x="782" y="1817"/>
                  </a:cxn>
                  <a:cxn ang="0">
                    <a:pos x="539" y="1978"/>
                  </a:cxn>
                  <a:cxn ang="0">
                    <a:pos x="152" y="2026"/>
                  </a:cxn>
                  <a:cxn ang="0">
                    <a:pos x="19" y="2251"/>
                  </a:cxn>
                  <a:cxn ang="0">
                    <a:pos x="0" y="2396"/>
                  </a:cxn>
                  <a:cxn ang="0">
                    <a:pos x="213" y="2179"/>
                  </a:cxn>
                  <a:cxn ang="0">
                    <a:pos x="629" y="2090"/>
                  </a:cxn>
                  <a:cxn ang="0">
                    <a:pos x="894" y="1906"/>
                  </a:cxn>
                  <a:cxn ang="0">
                    <a:pos x="1230" y="1986"/>
                  </a:cxn>
                  <a:cxn ang="0">
                    <a:pos x="1668" y="1906"/>
                  </a:cxn>
                  <a:cxn ang="0">
                    <a:pos x="1983" y="1745"/>
                  </a:cxn>
                  <a:cxn ang="0">
                    <a:pos x="2014" y="1600"/>
                  </a:cxn>
                  <a:cxn ang="0">
                    <a:pos x="2237" y="1496"/>
                  </a:cxn>
                  <a:cxn ang="0">
                    <a:pos x="2359" y="1552"/>
                  </a:cxn>
                  <a:cxn ang="0">
                    <a:pos x="2471" y="1479"/>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787" name="Freeform 11"/>
              <p:cNvSpPr>
                <a:spLocks/>
              </p:cNvSpPr>
              <p:nvPr userDrawn="1"/>
            </p:nvSpPr>
            <p:spPr bwMode="hidden">
              <a:xfrm>
                <a:off x="2366" y="1067"/>
                <a:ext cx="1399" cy="1349"/>
              </a:xfrm>
              <a:custGeom>
                <a:avLst/>
                <a:gdLst/>
                <a:ahLst/>
                <a:cxnLst>
                  <a:cxn ang="0">
                    <a:pos x="620" y="155"/>
                  </a:cxn>
                  <a:cxn ang="0">
                    <a:pos x="421" y="155"/>
                  </a:cxn>
                  <a:cxn ang="0">
                    <a:pos x="205" y="507"/>
                  </a:cxn>
                  <a:cxn ang="0">
                    <a:pos x="0" y="673"/>
                  </a:cxn>
                  <a:cxn ang="0">
                    <a:pos x="487" y="783"/>
                  </a:cxn>
                  <a:cxn ang="0">
                    <a:pos x="425" y="1009"/>
                  </a:cxn>
                  <a:cxn ang="0">
                    <a:pos x="617" y="1086"/>
                  </a:cxn>
                  <a:cxn ang="0">
                    <a:pos x="498" y="1349"/>
                  </a:cxn>
                  <a:cxn ang="0">
                    <a:pos x="961" y="1035"/>
                  </a:cxn>
                  <a:cxn ang="0">
                    <a:pos x="926" y="776"/>
                  </a:cxn>
                  <a:cxn ang="0">
                    <a:pos x="1181" y="749"/>
                  </a:cxn>
                  <a:cxn ang="0">
                    <a:pos x="1399" y="601"/>
                  </a:cxn>
                  <a:cxn ang="0">
                    <a:pos x="1315" y="416"/>
                  </a:cxn>
                  <a:cxn ang="0">
                    <a:pos x="1341" y="196"/>
                  </a:cxn>
                  <a:cxn ang="0">
                    <a:pos x="1171" y="164"/>
                  </a:cxn>
                  <a:cxn ang="0">
                    <a:pos x="928" y="0"/>
                  </a:cxn>
                  <a:cxn ang="0">
                    <a:pos x="620" y="155"/>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788" name="Freeform 12"/>
              <p:cNvSpPr>
                <a:spLocks/>
              </p:cNvSpPr>
              <p:nvPr userDrawn="1"/>
            </p:nvSpPr>
            <p:spPr bwMode="hidden">
              <a:xfrm>
                <a:off x="4275" y="2031"/>
                <a:ext cx="1256" cy="810"/>
              </a:xfrm>
              <a:custGeom>
                <a:avLst/>
                <a:gdLst/>
                <a:ahLst/>
                <a:cxnLst>
                  <a:cxn ang="0">
                    <a:pos x="719" y="183"/>
                  </a:cxn>
                  <a:cxn ang="0">
                    <a:pos x="760" y="33"/>
                  </a:cxn>
                  <a:cxn ang="0">
                    <a:pos x="884" y="0"/>
                  </a:cxn>
                  <a:cxn ang="0">
                    <a:pos x="983" y="78"/>
                  </a:cxn>
                  <a:cxn ang="0">
                    <a:pos x="1082" y="248"/>
                  </a:cxn>
                  <a:cxn ang="0">
                    <a:pos x="1256" y="229"/>
                  </a:cxn>
                  <a:cxn ang="0">
                    <a:pos x="1248" y="359"/>
                  </a:cxn>
                  <a:cxn ang="0">
                    <a:pos x="1016" y="431"/>
                  </a:cxn>
                  <a:cxn ang="0">
                    <a:pos x="879" y="417"/>
                  </a:cxn>
                  <a:cxn ang="0">
                    <a:pos x="719" y="481"/>
                  </a:cxn>
                  <a:cxn ang="0">
                    <a:pos x="591" y="633"/>
                  </a:cxn>
                  <a:cxn ang="0">
                    <a:pos x="423" y="537"/>
                  </a:cxn>
                  <a:cxn ang="0">
                    <a:pos x="256" y="810"/>
                  </a:cxn>
                  <a:cxn ang="0">
                    <a:pos x="66" y="764"/>
                  </a:cxn>
                  <a:cxn ang="0">
                    <a:pos x="0" y="601"/>
                  </a:cxn>
                  <a:cxn ang="0">
                    <a:pos x="157" y="483"/>
                  </a:cxn>
                  <a:cxn ang="0">
                    <a:pos x="248" y="281"/>
                  </a:cxn>
                  <a:cxn ang="0">
                    <a:pos x="438" y="150"/>
                  </a:cxn>
                  <a:cxn ang="0">
                    <a:pos x="719" y="189"/>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789" name="Freeform 13"/>
              <p:cNvSpPr>
                <a:spLocks/>
              </p:cNvSpPr>
              <p:nvPr userDrawn="1"/>
            </p:nvSpPr>
            <p:spPr bwMode="hidden">
              <a:xfrm>
                <a:off x="2914" y="3476"/>
                <a:ext cx="2848" cy="788"/>
              </a:xfrm>
              <a:custGeom>
                <a:avLst/>
                <a:gdLst/>
                <a:ahLst/>
                <a:cxnLst>
                  <a:cxn ang="0">
                    <a:pos x="2838" y="16"/>
                  </a:cxn>
                  <a:cxn ang="0">
                    <a:pos x="2493" y="0"/>
                  </a:cxn>
                  <a:cxn ang="0">
                    <a:pos x="2278" y="81"/>
                  </a:cxn>
                  <a:cxn ang="0">
                    <a:pos x="1936" y="44"/>
                  </a:cxn>
                  <a:cxn ang="0">
                    <a:pos x="1739" y="354"/>
                  </a:cxn>
                  <a:cxn ang="0">
                    <a:pos x="1600" y="212"/>
                  </a:cxn>
                  <a:cxn ang="0">
                    <a:pos x="1352" y="308"/>
                  </a:cxn>
                  <a:cxn ang="0">
                    <a:pos x="1445" y="515"/>
                  </a:cxn>
                  <a:cxn ang="0">
                    <a:pos x="1072" y="412"/>
                  </a:cxn>
                  <a:cxn ang="0">
                    <a:pos x="888" y="540"/>
                  </a:cxn>
                  <a:cxn ang="0">
                    <a:pos x="0" y="660"/>
                  </a:cxn>
                  <a:cxn ang="0">
                    <a:pos x="288" y="788"/>
                  </a:cxn>
                  <a:cxn ang="0">
                    <a:pos x="1040" y="676"/>
                  </a:cxn>
                  <a:cxn ang="0">
                    <a:pos x="1272" y="748"/>
                  </a:cxn>
                  <a:cxn ang="0">
                    <a:pos x="2096" y="691"/>
                  </a:cxn>
                  <a:cxn ang="0">
                    <a:pos x="2320" y="748"/>
                  </a:cxn>
                  <a:cxn ang="0">
                    <a:pos x="2456" y="596"/>
                  </a:cxn>
                  <a:cxn ang="0">
                    <a:pos x="2712" y="716"/>
                  </a:cxn>
                  <a:cxn ang="0">
                    <a:pos x="2716" y="339"/>
                  </a:cxn>
                  <a:cxn ang="0">
                    <a:pos x="2848" y="258"/>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790" name="Freeform 14"/>
              <p:cNvSpPr>
                <a:spLocks/>
              </p:cNvSpPr>
              <p:nvPr userDrawn="1"/>
            </p:nvSpPr>
            <p:spPr bwMode="hidden">
              <a:xfrm>
                <a:off x="5443" y="922"/>
                <a:ext cx="319" cy="854"/>
              </a:xfrm>
              <a:custGeom>
                <a:avLst/>
                <a:gdLst/>
                <a:ahLst/>
                <a:cxnLst>
                  <a:cxn ang="0">
                    <a:pos x="0" y="0"/>
                  </a:cxn>
                  <a:cxn ang="0">
                    <a:pos x="106" y="313"/>
                  </a:cxn>
                  <a:cxn ang="0">
                    <a:pos x="106" y="634"/>
                  </a:cxn>
                  <a:cxn ang="0">
                    <a:pos x="268" y="854"/>
                  </a:cxn>
                  <a:cxn ang="0">
                    <a:pos x="278" y="577"/>
                  </a:cxn>
                  <a:cxn ang="0">
                    <a:pos x="238" y="400"/>
                  </a:cxn>
                  <a:cxn ang="0">
                    <a:pos x="319" y="240"/>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791" name="Freeform 15"/>
              <p:cNvSpPr>
                <a:spLocks/>
              </p:cNvSpPr>
              <p:nvPr userDrawn="1"/>
            </p:nvSpPr>
            <p:spPr bwMode="hidden">
              <a:xfrm>
                <a:off x="4954" y="3568"/>
                <a:ext cx="646" cy="392"/>
              </a:xfrm>
              <a:custGeom>
                <a:avLst/>
                <a:gdLst/>
                <a:ahLst/>
                <a:cxnLst>
                  <a:cxn ang="0">
                    <a:pos x="504" y="0"/>
                  </a:cxn>
                  <a:cxn ang="0">
                    <a:pos x="320" y="61"/>
                  </a:cxn>
                  <a:cxn ang="0">
                    <a:pos x="238" y="109"/>
                  </a:cxn>
                  <a:cxn ang="0">
                    <a:pos x="144" y="216"/>
                  </a:cxn>
                  <a:cxn ang="0">
                    <a:pos x="0" y="392"/>
                  </a:cxn>
                  <a:cxn ang="0">
                    <a:pos x="360" y="263"/>
                  </a:cxn>
                  <a:cxn ang="0">
                    <a:pos x="432" y="182"/>
                  </a:cxn>
                  <a:cxn ang="0">
                    <a:pos x="646" y="142"/>
                  </a:cxn>
                  <a:cxn ang="0">
                    <a:pos x="504" y="0"/>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792" name="Freeform 16"/>
              <p:cNvSpPr>
                <a:spLocks/>
              </p:cNvSpPr>
              <p:nvPr userDrawn="1"/>
            </p:nvSpPr>
            <p:spPr bwMode="hidden">
              <a:xfrm>
                <a:off x="50" y="2400"/>
                <a:ext cx="2736" cy="1920"/>
              </a:xfrm>
              <a:custGeom>
                <a:avLst/>
                <a:gdLst/>
                <a:ahLst/>
                <a:cxnLst>
                  <a:cxn ang="0">
                    <a:pos x="0" y="0"/>
                  </a:cxn>
                  <a:cxn ang="0">
                    <a:pos x="96" y="336"/>
                  </a:cxn>
                  <a:cxn ang="0">
                    <a:pos x="384" y="384"/>
                  </a:cxn>
                  <a:cxn ang="0">
                    <a:pos x="576" y="720"/>
                  </a:cxn>
                  <a:cxn ang="0">
                    <a:pos x="528" y="960"/>
                  </a:cxn>
                  <a:cxn ang="0">
                    <a:pos x="672" y="1104"/>
                  </a:cxn>
                  <a:cxn ang="0">
                    <a:pos x="576" y="1392"/>
                  </a:cxn>
                  <a:cxn ang="0">
                    <a:pos x="624" y="1632"/>
                  </a:cxn>
                  <a:cxn ang="0">
                    <a:pos x="1488" y="1872"/>
                  </a:cxn>
                  <a:cxn ang="0">
                    <a:pos x="1680" y="1728"/>
                  </a:cxn>
                  <a:cxn ang="0">
                    <a:pos x="2208" y="1728"/>
                  </a:cxn>
                  <a:cxn ang="0">
                    <a:pos x="2304" y="1632"/>
                  </a:cxn>
                  <a:cxn ang="0">
                    <a:pos x="2736" y="1872"/>
                  </a:cxn>
                  <a:cxn ang="0">
                    <a:pos x="2640" y="1920"/>
                  </a:cxn>
                  <a:cxn ang="0">
                    <a:pos x="2304" y="1824"/>
                  </a:cxn>
                  <a:cxn ang="0">
                    <a:pos x="2160" y="1872"/>
                  </a:cxn>
                  <a:cxn ang="0">
                    <a:pos x="1632" y="1920"/>
                  </a:cxn>
                  <a:cxn ang="0">
                    <a:pos x="1440" y="1920"/>
                  </a:cxn>
                  <a:cxn ang="0">
                    <a:pos x="480" y="1824"/>
                  </a:cxn>
                  <a:cxn ang="0">
                    <a:pos x="192" y="1872"/>
                  </a:cxn>
                  <a:cxn ang="0">
                    <a:pos x="96" y="1680"/>
                  </a:cxn>
                  <a:cxn ang="0">
                    <a:pos x="288" y="1440"/>
                  </a:cxn>
                  <a:cxn ang="0">
                    <a:pos x="336" y="1104"/>
                  </a:cxn>
                  <a:cxn ang="0">
                    <a:pos x="144" y="864"/>
                  </a:cxn>
                  <a:cxn ang="0">
                    <a:pos x="240" y="624"/>
                  </a:cxn>
                  <a:cxn ang="0">
                    <a:pos x="48" y="528"/>
                  </a:cxn>
                  <a:cxn ang="0">
                    <a:pos x="0" y="0"/>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grpSp>
        <p:grpSp>
          <p:nvGrpSpPr>
            <p:cNvPr id="4" name="Group 17"/>
            <p:cNvGrpSpPr>
              <a:grpSpLocks/>
            </p:cNvGrpSpPr>
            <p:nvPr userDrawn="1"/>
          </p:nvGrpSpPr>
          <p:grpSpPr bwMode="auto">
            <a:xfrm>
              <a:off x="0" y="2291"/>
              <a:ext cx="1385" cy="1702"/>
              <a:chOff x="0" y="2291"/>
              <a:chExt cx="1385" cy="1702"/>
            </a:xfrm>
          </p:grpSpPr>
          <p:sp>
            <p:nvSpPr>
              <p:cNvPr id="75794" name="Rectangle 18"/>
              <p:cNvSpPr>
                <a:spLocks noChangeArrowheads="1"/>
              </p:cNvSpPr>
              <p:nvPr userDrawn="1"/>
            </p:nvSpPr>
            <p:spPr bwMode="ltGray">
              <a:xfrm rot="6798887">
                <a:off x="63" y="3882"/>
                <a:ext cx="75"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795" name="Rectangle 19"/>
              <p:cNvSpPr>
                <a:spLocks noChangeArrowheads="1"/>
              </p:cNvSpPr>
              <p:nvPr userDrawn="1"/>
            </p:nvSpPr>
            <p:spPr bwMode="ltGray">
              <a:xfrm rot="6798887">
                <a:off x="33" y="3880"/>
                <a:ext cx="75"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796" name="Rectangle 20"/>
              <p:cNvSpPr>
                <a:spLocks noChangeArrowheads="1"/>
              </p:cNvSpPr>
              <p:nvPr userDrawn="1"/>
            </p:nvSpPr>
            <p:spPr bwMode="ltGray">
              <a:xfrm rot="6798887">
                <a:off x="7" y="3874"/>
                <a:ext cx="75"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797" name="Rectangle 21"/>
              <p:cNvSpPr>
                <a:spLocks noChangeArrowheads="1"/>
              </p:cNvSpPr>
              <p:nvPr userDrawn="1"/>
            </p:nvSpPr>
            <p:spPr bwMode="ltGray">
              <a:xfrm rot="5999912">
                <a:off x="209" y="3884"/>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798" name="Rectangle 22"/>
              <p:cNvSpPr>
                <a:spLocks noChangeArrowheads="1"/>
              </p:cNvSpPr>
              <p:nvPr userDrawn="1"/>
            </p:nvSpPr>
            <p:spPr bwMode="ltGray">
              <a:xfrm rot="5999912">
                <a:off x="183" y="3888"/>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799" name="Rectangle 23"/>
              <p:cNvSpPr>
                <a:spLocks noChangeArrowheads="1"/>
              </p:cNvSpPr>
              <p:nvPr userDrawn="1"/>
            </p:nvSpPr>
            <p:spPr bwMode="ltGray">
              <a:xfrm rot="6250138">
                <a:off x="153" y="3888"/>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00" name="Rectangle 24"/>
              <p:cNvSpPr>
                <a:spLocks noChangeArrowheads="1"/>
              </p:cNvSpPr>
              <p:nvPr userDrawn="1"/>
            </p:nvSpPr>
            <p:spPr bwMode="ltGray">
              <a:xfrm rot="6238076">
                <a:off x="123" y="3886"/>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01" name="Rectangle 25"/>
              <p:cNvSpPr>
                <a:spLocks noChangeArrowheads="1"/>
              </p:cNvSpPr>
              <p:nvPr userDrawn="1"/>
            </p:nvSpPr>
            <p:spPr bwMode="ltGray">
              <a:xfrm rot="5380717">
                <a:off x="363" y="3868"/>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02" name="Rectangle 26"/>
              <p:cNvSpPr>
                <a:spLocks noChangeArrowheads="1"/>
              </p:cNvSpPr>
              <p:nvPr userDrawn="1"/>
            </p:nvSpPr>
            <p:spPr bwMode="ltGray">
              <a:xfrm rot="5380717">
                <a:off x="333" y="3872"/>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03" name="Rectangle 27"/>
              <p:cNvSpPr>
                <a:spLocks noChangeArrowheads="1"/>
              </p:cNvSpPr>
              <p:nvPr userDrawn="1"/>
            </p:nvSpPr>
            <p:spPr bwMode="ltGray">
              <a:xfrm rot="5583200">
                <a:off x="303" y="3876"/>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04" name="Rectangle 28"/>
              <p:cNvSpPr>
                <a:spLocks noChangeArrowheads="1"/>
              </p:cNvSpPr>
              <p:nvPr userDrawn="1"/>
            </p:nvSpPr>
            <p:spPr bwMode="ltGray">
              <a:xfrm rot="5737625">
                <a:off x="271" y="3882"/>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05" name="Rectangle 29"/>
              <p:cNvSpPr>
                <a:spLocks noChangeArrowheads="1"/>
              </p:cNvSpPr>
              <p:nvPr userDrawn="1"/>
            </p:nvSpPr>
            <p:spPr bwMode="ltGray">
              <a:xfrm rot="4715477">
                <a:off x="517" y="3828"/>
                <a:ext cx="63"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06" name="Rectangle 30"/>
              <p:cNvSpPr>
                <a:spLocks noChangeArrowheads="1"/>
              </p:cNvSpPr>
              <p:nvPr userDrawn="1"/>
            </p:nvSpPr>
            <p:spPr bwMode="ltGray">
              <a:xfrm rot="4924949">
                <a:off x="486" y="3834"/>
                <a:ext cx="63"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07" name="Rectangle 31"/>
              <p:cNvSpPr>
                <a:spLocks noChangeArrowheads="1"/>
              </p:cNvSpPr>
              <p:nvPr userDrawn="1"/>
            </p:nvSpPr>
            <p:spPr bwMode="ltGray">
              <a:xfrm rot="4924949">
                <a:off x="456" y="3848"/>
                <a:ext cx="63"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08" name="Rectangle 32"/>
              <p:cNvSpPr>
                <a:spLocks noChangeArrowheads="1"/>
              </p:cNvSpPr>
              <p:nvPr userDrawn="1"/>
            </p:nvSpPr>
            <p:spPr bwMode="ltGray">
              <a:xfrm rot="5041352">
                <a:off x="427" y="3850"/>
                <a:ext cx="63"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09" name="Rectangle 33"/>
              <p:cNvSpPr>
                <a:spLocks noChangeArrowheads="1"/>
              </p:cNvSpPr>
              <p:nvPr userDrawn="1"/>
            </p:nvSpPr>
            <p:spPr bwMode="ltGray">
              <a:xfrm rot="3816889">
                <a:off x="664" y="3762"/>
                <a:ext cx="63"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10" name="Rectangle 34"/>
              <p:cNvSpPr>
                <a:spLocks noChangeArrowheads="1"/>
              </p:cNvSpPr>
              <p:nvPr userDrawn="1"/>
            </p:nvSpPr>
            <p:spPr bwMode="ltGray">
              <a:xfrm rot="3816889">
                <a:off x="634" y="3780"/>
                <a:ext cx="63"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11" name="Rectangle 35"/>
              <p:cNvSpPr>
                <a:spLocks noChangeArrowheads="1"/>
              </p:cNvSpPr>
              <p:nvPr userDrawn="1"/>
            </p:nvSpPr>
            <p:spPr bwMode="ltGray">
              <a:xfrm rot="4104184">
                <a:off x="606" y="3790"/>
                <a:ext cx="63"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12" name="Rectangle 36"/>
              <p:cNvSpPr>
                <a:spLocks noChangeArrowheads="1"/>
              </p:cNvSpPr>
              <p:nvPr userDrawn="1"/>
            </p:nvSpPr>
            <p:spPr bwMode="ltGray">
              <a:xfrm rot="4325343">
                <a:off x="575" y="3804"/>
                <a:ext cx="63"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13" name="Rectangle 37"/>
              <p:cNvSpPr>
                <a:spLocks noChangeArrowheads="1"/>
              </p:cNvSpPr>
              <p:nvPr userDrawn="1"/>
            </p:nvSpPr>
            <p:spPr bwMode="ltGray">
              <a:xfrm rot="3368036">
                <a:off x="800" y="3682"/>
                <a:ext cx="63"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14" name="Rectangle 38"/>
              <p:cNvSpPr>
                <a:spLocks noChangeArrowheads="1"/>
              </p:cNvSpPr>
              <p:nvPr userDrawn="1"/>
            </p:nvSpPr>
            <p:spPr bwMode="ltGray">
              <a:xfrm rot="3368036">
                <a:off x="772" y="3698"/>
                <a:ext cx="63"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15" name="Rectangle 39"/>
              <p:cNvSpPr>
                <a:spLocks noChangeArrowheads="1"/>
              </p:cNvSpPr>
              <p:nvPr userDrawn="1"/>
            </p:nvSpPr>
            <p:spPr bwMode="ltGray">
              <a:xfrm rot="3368036">
                <a:off x="746" y="3716"/>
                <a:ext cx="63"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16" name="Rectangle 40"/>
              <p:cNvSpPr>
                <a:spLocks noChangeArrowheads="1"/>
              </p:cNvSpPr>
              <p:nvPr userDrawn="1"/>
            </p:nvSpPr>
            <p:spPr bwMode="ltGray">
              <a:xfrm rot="3816889">
                <a:off x="717" y="3734"/>
                <a:ext cx="63"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17" name="Rectangle 41"/>
              <p:cNvSpPr>
                <a:spLocks noChangeArrowheads="1"/>
              </p:cNvSpPr>
              <p:nvPr userDrawn="1"/>
            </p:nvSpPr>
            <p:spPr bwMode="ltGray">
              <a:xfrm rot="2302266">
                <a:off x="923" y="3587"/>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18" name="Rectangle 42"/>
              <p:cNvSpPr>
                <a:spLocks noChangeArrowheads="1"/>
              </p:cNvSpPr>
              <p:nvPr userDrawn="1"/>
            </p:nvSpPr>
            <p:spPr bwMode="ltGray">
              <a:xfrm rot="2302266">
                <a:off x="899" y="3606"/>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19" name="Rectangle 43"/>
              <p:cNvSpPr>
                <a:spLocks noChangeArrowheads="1"/>
              </p:cNvSpPr>
              <p:nvPr userDrawn="1"/>
            </p:nvSpPr>
            <p:spPr bwMode="ltGray">
              <a:xfrm rot="2707562">
                <a:off x="876" y="3626"/>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20" name="Rectangle 44"/>
              <p:cNvSpPr>
                <a:spLocks noChangeArrowheads="1"/>
              </p:cNvSpPr>
              <p:nvPr userDrawn="1"/>
            </p:nvSpPr>
            <p:spPr bwMode="ltGray">
              <a:xfrm rot="2707562">
                <a:off x="850" y="3644"/>
                <a:ext cx="63"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21" name="Rectangle 45"/>
              <p:cNvSpPr>
                <a:spLocks noChangeArrowheads="1"/>
              </p:cNvSpPr>
              <p:nvPr userDrawn="1"/>
            </p:nvSpPr>
            <p:spPr bwMode="ltGray">
              <a:xfrm rot="1525830">
                <a:off x="1027" y="3473"/>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22" name="Rectangle 46"/>
              <p:cNvSpPr>
                <a:spLocks noChangeArrowheads="1"/>
              </p:cNvSpPr>
              <p:nvPr userDrawn="1"/>
            </p:nvSpPr>
            <p:spPr bwMode="ltGray">
              <a:xfrm rot="1525830">
                <a:off x="1009" y="3497"/>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23" name="Rectangle 47"/>
              <p:cNvSpPr>
                <a:spLocks noChangeArrowheads="1"/>
              </p:cNvSpPr>
              <p:nvPr userDrawn="1"/>
            </p:nvSpPr>
            <p:spPr bwMode="ltGray">
              <a:xfrm rot="1788117">
                <a:off x="990" y="3519"/>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24" name="Rectangle 48"/>
              <p:cNvSpPr>
                <a:spLocks noChangeArrowheads="1"/>
              </p:cNvSpPr>
              <p:nvPr userDrawn="1"/>
            </p:nvSpPr>
            <p:spPr bwMode="ltGray">
              <a:xfrm rot="1788117">
                <a:off x="969" y="3544"/>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25" name="Rectangle 49"/>
              <p:cNvSpPr>
                <a:spLocks noChangeArrowheads="1"/>
              </p:cNvSpPr>
              <p:nvPr userDrawn="1"/>
            </p:nvSpPr>
            <p:spPr bwMode="ltGray">
              <a:xfrm rot="841630">
                <a:off x="1113" y="3355"/>
                <a:ext cx="75"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26" name="Rectangle 50"/>
              <p:cNvSpPr>
                <a:spLocks noChangeArrowheads="1"/>
              </p:cNvSpPr>
              <p:nvPr userDrawn="1"/>
            </p:nvSpPr>
            <p:spPr bwMode="ltGray">
              <a:xfrm rot="841630">
                <a:off x="1100" y="3378"/>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27" name="Rectangle 51"/>
              <p:cNvSpPr>
                <a:spLocks noChangeArrowheads="1"/>
              </p:cNvSpPr>
              <p:nvPr userDrawn="1"/>
            </p:nvSpPr>
            <p:spPr bwMode="ltGray">
              <a:xfrm rot="1308689">
                <a:off x="1086" y="3404"/>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28" name="Rectangle 52"/>
              <p:cNvSpPr>
                <a:spLocks noChangeArrowheads="1"/>
              </p:cNvSpPr>
              <p:nvPr userDrawn="1"/>
            </p:nvSpPr>
            <p:spPr bwMode="ltGray">
              <a:xfrm rot="1308689">
                <a:off x="1064" y="3425"/>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29" name="Rectangle 53"/>
              <p:cNvSpPr>
                <a:spLocks noChangeArrowheads="1"/>
              </p:cNvSpPr>
              <p:nvPr userDrawn="1"/>
            </p:nvSpPr>
            <p:spPr bwMode="ltGray">
              <a:xfrm rot="469913">
                <a:off x="1172" y="3225"/>
                <a:ext cx="81"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30" name="Rectangle 54"/>
              <p:cNvSpPr>
                <a:spLocks noChangeArrowheads="1"/>
              </p:cNvSpPr>
              <p:nvPr userDrawn="1"/>
            </p:nvSpPr>
            <p:spPr bwMode="ltGray">
              <a:xfrm rot="559869">
                <a:off x="1162" y="3250"/>
                <a:ext cx="81"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31" name="Rectangle 55"/>
              <p:cNvSpPr>
                <a:spLocks noChangeArrowheads="1"/>
              </p:cNvSpPr>
              <p:nvPr userDrawn="1"/>
            </p:nvSpPr>
            <p:spPr bwMode="ltGray">
              <a:xfrm rot="734079">
                <a:off x="1154" y="3276"/>
                <a:ext cx="81"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32" name="Rectangle 56"/>
              <p:cNvSpPr>
                <a:spLocks noChangeArrowheads="1"/>
              </p:cNvSpPr>
              <p:nvPr userDrawn="1"/>
            </p:nvSpPr>
            <p:spPr bwMode="ltGray">
              <a:xfrm rot="734079">
                <a:off x="1141" y="3304"/>
                <a:ext cx="75"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33" name="Rectangle 57"/>
              <p:cNvSpPr>
                <a:spLocks noChangeArrowheads="1"/>
              </p:cNvSpPr>
              <p:nvPr userDrawn="1"/>
            </p:nvSpPr>
            <p:spPr bwMode="ltGray">
              <a:xfrm rot="-293905">
                <a:off x="1211" y="3096"/>
                <a:ext cx="81"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34" name="Rectangle 58"/>
              <p:cNvSpPr>
                <a:spLocks noChangeArrowheads="1"/>
              </p:cNvSpPr>
              <p:nvPr userDrawn="1"/>
            </p:nvSpPr>
            <p:spPr bwMode="ltGray">
              <a:xfrm rot="-8">
                <a:off x="1201" y="3122"/>
                <a:ext cx="81"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35" name="Rectangle 59"/>
              <p:cNvSpPr>
                <a:spLocks noChangeArrowheads="1"/>
              </p:cNvSpPr>
              <p:nvPr userDrawn="1"/>
            </p:nvSpPr>
            <p:spPr bwMode="ltGray">
              <a:xfrm rot="-8">
                <a:off x="1200" y="3147"/>
                <a:ext cx="81"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36" name="Rectangle 60"/>
              <p:cNvSpPr>
                <a:spLocks noChangeArrowheads="1"/>
              </p:cNvSpPr>
              <p:nvPr userDrawn="1"/>
            </p:nvSpPr>
            <p:spPr bwMode="ltGray">
              <a:xfrm rot="214188">
                <a:off x="1189" y="3173"/>
                <a:ext cx="81"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37" name="Rectangle 61"/>
              <p:cNvSpPr>
                <a:spLocks noChangeArrowheads="1"/>
              </p:cNvSpPr>
              <p:nvPr userDrawn="1"/>
            </p:nvSpPr>
            <p:spPr bwMode="ltGray">
              <a:xfrm rot="-682388">
                <a:off x="1219" y="2965"/>
                <a:ext cx="86"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38" name="Rectangle 62"/>
              <p:cNvSpPr>
                <a:spLocks noChangeArrowheads="1"/>
              </p:cNvSpPr>
              <p:nvPr userDrawn="1"/>
            </p:nvSpPr>
            <p:spPr bwMode="ltGray">
              <a:xfrm rot="-480400">
                <a:off x="1220" y="2991"/>
                <a:ext cx="86"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39" name="Rectangle 63"/>
              <p:cNvSpPr>
                <a:spLocks noChangeArrowheads="1"/>
              </p:cNvSpPr>
              <p:nvPr userDrawn="1"/>
            </p:nvSpPr>
            <p:spPr bwMode="ltGray">
              <a:xfrm rot="-480400">
                <a:off x="1220" y="3015"/>
                <a:ext cx="86"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40" name="Rectangle 64"/>
              <p:cNvSpPr>
                <a:spLocks noChangeArrowheads="1"/>
              </p:cNvSpPr>
              <p:nvPr userDrawn="1"/>
            </p:nvSpPr>
            <p:spPr bwMode="ltGray">
              <a:xfrm rot="-270546">
                <a:off x="1219" y="3041"/>
                <a:ext cx="81"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41" name="Rectangle 65"/>
              <p:cNvSpPr>
                <a:spLocks noChangeArrowheads="1"/>
              </p:cNvSpPr>
              <p:nvPr userDrawn="1"/>
            </p:nvSpPr>
            <p:spPr bwMode="ltGray">
              <a:xfrm rot="-1132286">
                <a:off x="1207" y="2843"/>
                <a:ext cx="86"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42" name="Rectangle 66"/>
              <p:cNvSpPr>
                <a:spLocks noChangeArrowheads="1"/>
              </p:cNvSpPr>
              <p:nvPr userDrawn="1"/>
            </p:nvSpPr>
            <p:spPr bwMode="ltGray">
              <a:xfrm rot="-969272">
                <a:off x="1213" y="2864"/>
                <a:ext cx="86"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43" name="Rectangle 67"/>
              <p:cNvSpPr>
                <a:spLocks noChangeArrowheads="1"/>
              </p:cNvSpPr>
              <p:nvPr userDrawn="1"/>
            </p:nvSpPr>
            <p:spPr bwMode="ltGray">
              <a:xfrm rot="-969272">
                <a:off x="1216" y="2888"/>
                <a:ext cx="86"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44" name="Rectangle 68"/>
              <p:cNvSpPr>
                <a:spLocks noChangeArrowheads="1"/>
              </p:cNvSpPr>
              <p:nvPr userDrawn="1"/>
            </p:nvSpPr>
            <p:spPr bwMode="ltGray">
              <a:xfrm rot="-806259">
                <a:off x="1219" y="2915"/>
                <a:ext cx="86"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45" name="Rectangle 69"/>
              <p:cNvSpPr>
                <a:spLocks noChangeArrowheads="1"/>
              </p:cNvSpPr>
              <p:nvPr userDrawn="1"/>
            </p:nvSpPr>
            <p:spPr bwMode="ltGray">
              <a:xfrm rot="-1543941">
                <a:off x="1165" y="2727"/>
                <a:ext cx="86"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46" name="Rectangle 70"/>
              <p:cNvSpPr>
                <a:spLocks noChangeArrowheads="1"/>
              </p:cNvSpPr>
              <p:nvPr userDrawn="1"/>
            </p:nvSpPr>
            <p:spPr bwMode="ltGray">
              <a:xfrm rot="-1341953">
                <a:off x="1176" y="2752"/>
                <a:ext cx="86"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47" name="Rectangle 71"/>
              <p:cNvSpPr>
                <a:spLocks noChangeArrowheads="1"/>
              </p:cNvSpPr>
              <p:nvPr userDrawn="1"/>
            </p:nvSpPr>
            <p:spPr bwMode="ltGray">
              <a:xfrm rot="-1341953">
                <a:off x="1184" y="2775"/>
                <a:ext cx="86"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48" name="Rectangle 72"/>
              <p:cNvSpPr>
                <a:spLocks noChangeArrowheads="1"/>
              </p:cNvSpPr>
              <p:nvPr userDrawn="1"/>
            </p:nvSpPr>
            <p:spPr bwMode="ltGray">
              <a:xfrm rot="-1341953">
                <a:off x="1194" y="2795"/>
                <a:ext cx="86"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49" name="Rectangle 73"/>
              <p:cNvSpPr>
                <a:spLocks noChangeArrowheads="1"/>
              </p:cNvSpPr>
              <p:nvPr userDrawn="1"/>
            </p:nvSpPr>
            <p:spPr bwMode="ltGray">
              <a:xfrm rot="-1928746">
                <a:off x="1101" y="2628"/>
                <a:ext cx="86"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50" name="Rectangle 74"/>
              <p:cNvSpPr>
                <a:spLocks noChangeArrowheads="1"/>
              </p:cNvSpPr>
              <p:nvPr userDrawn="1"/>
            </p:nvSpPr>
            <p:spPr bwMode="ltGray">
              <a:xfrm rot="-1844175">
                <a:off x="1114" y="2645"/>
                <a:ext cx="86"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51" name="Rectangle 75"/>
              <p:cNvSpPr>
                <a:spLocks noChangeArrowheads="1"/>
              </p:cNvSpPr>
              <p:nvPr userDrawn="1"/>
            </p:nvSpPr>
            <p:spPr bwMode="ltGray">
              <a:xfrm rot="-1752383">
                <a:off x="1129" y="2667"/>
                <a:ext cx="86"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52" name="Rectangle 76"/>
              <p:cNvSpPr>
                <a:spLocks noChangeArrowheads="1"/>
              </p:cNvSpPr>
              <p:nvPr userDrawn="1"/>
            </p:nvSpPr>
            <p:spPr bwMode="ltGray">
              <a:xfrm rot="-1752383">
                <a:off x="1142" y="2684"/>
                <a:ext cx="86"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53" name="Rectangle 77"/>
              <p:cNvSpPr>
                <a:spLocks noChangeArrowheads="1"/>
              </p:cNvSpPr>
              <p:nvPr userDrawn="1"/>
            </p:nvSpPr>
            <p:spPr bwMode="ltGray">
              <a:xfrm rot="-2466736">
                <a:off x="1014" y="2538"/>
                <a:ext cx="86"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54" name="Rectangle 78"/>
              <p:cNvSpPr>
                <a:spLocks noChangeArrowheads="1"/>
              </p:cNvSpPr>
              <p:nvPr userDrawn="1"/>
            </p:nvSpPr>
            <p:spPr bwMode="ltGray">
              <a:xfrm rot="-2466736">
                <a:off x="1035" y="2557"/>
                <a:ext cx="86"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55" name="Rectangle 79"/>
              <p:cNvSpPr>
                <a:spLocks noChangeArrowheads="1"/>
              </p:cNvSpPr>
              <p:nvPr userDrawn="1"/>
            </p:nvSpPr>
            <p:spPr bwMode="ltGray">
              <a:xfrm rot="-2466736">
                <a:off x="1050" y="2574"/>
                <a:ext cx="86"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56" name="Rectangle 80"/>
              <p:cNvSpPr>
                <a:spLocks noChangeArrowheads="1"/>
              </p:cNvSpPr>
              <p:nvPr userDrawn="1"/>
            </p:nvSpPr>
            <p:spPr bwMode="ltGray">
              <a:xfrm rot="-2342866">
                <a:off x="1068" y="2590"/>
                <a:ext cx="86"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57" name="Freeform 81"/>
              <p:cNvSpPr>
                <a:spLocks/>
              </p:cNvSpPr>
              <p:nvPr userDrawn="1"/>
            </p:nvSpPr>
            <p:spPr bwMode="ltGray">
              <a:xfrm>
                <a:off x="486" y="2563"/>
                <a:ext cx="180" cy="151"/>
              </a:xfrm>
              <a:custGeom>
                <a:avLst/>
                <a:gdLst/>
                <a:ahLst/>
                <a:cxnLst>
                  <a:cxn ang="0">
                    <a:pos x="0" y="144"/>
                  </a:cxn>
                  <a:cxn ang="0">
                    <a:pos x="28" y="147"/>
                  </a:cxn>
                  <a:cxn ang="0">
                    <a:pos x="64" y="46"/>
                  </a:cxn>
                  <a:cxn ang="0">
                    <a:pos x="94" y="151"/>
                  </a:cxn>
                  <a:cxn ang="0">
                    <a:pos x="129" y="151"/>
                  </a:cxn>
                  <a:cxn ang="0">
                    <a:pos x="180" y="9"/>
                  </a:cxn>
                  <a:cxn ang="0">
                    <a:pos x="148" y="10"/>
                  </a:cxn>
                  <a:cxn ang="0">
                    <a:pos x="112" y="112"/>
                  </a:cxn>
                  <a:cxn ang="0">
                    <a:pos x="79" y="0"/>
                  </a:cxn>
                  <a:cxn ang="0">
                    <a:pos x="48" y="0"/>
                  </a:cxn>
                  <a:cxn ang="0">
                    <a:pos x="0" y="144"/>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w="9525">
                <a:noFill/>
                <a:round/>
                <a:headEnd/>
                <a:tailEnd/>
              </a:ln>
              <a:effectLst/>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58" name="Rectangle 82"/>
              <p:cNvSpPr>
                <a:spLocks noChangeArrowheads="1"/>
              </p:cNvSpPr>
              <p:nvPr userDrawn="1"/>
            </p:nvSpPr>
            <p:spPr bwMode="ltGray">
              <a:xfrm rot="6575641">
                <a:off x="-217" y="3138"/>
                <a:ext cx="1226"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59" name="Rectangle 83"/>
              <p:cNvSpPr>
                <a:spLocks noChangeArrowheads="1"/>
              </p:cNvSpPr>
              <p:nvPr userDrawn="1"/>
            </p:nvSpPr>
            <p:spPr bwMode="ltGray">
              <a:xfrm rot="238799">
                <a:off x="4" y="3146"/>
                <a:ext cx="1031"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60" name="Rectangle 84"/>
              <p:cNvSpPr>
                <a:spLocks noChangeArrowheads="1"/>
              </p:cNvSpPr>
              <p:nvPr userDrawn="1"/>
            </p:nvSpPr>
            <p:spPr bwMode="ltGray">
              <a:xfrm rot="-2957028">
                <a:off x="907" y="2472"/>
                <a:ext cx="81"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61" name="Rectangle 85"/>
              <p:cNvSpPr>
                <a:spLocks noChangeArrowheads="1"/>
              </p:cNvSpPr>
              <p:nvPr userDrawn="1"/>
            </p:nvSpPr>
            <p:spPr bwMode="ltGray">
              <a:xfrm rot="-2957028">
                <a:off x="930" y="2486"/>
                <a:ext cx="81"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62" name="Rectangle 86"/>
              <p:cNvSpPr>
                <a:spLocks noChangeArrowheads="1"/>
              </p:cNvSpPr>
              <p:nvPr userDrawn="1"/>
            </p:nvSpPr>
            <p:spPr bwMode="ltGray">
              <a:xfrm rot="-2957028">
                <a:off x="954" y="2497"/>
                <a:ext cx="86"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63" name="Rectangle 87"/>
              <p:cNvSpPr>
                <a:spLocks noChangeArrowheads="1"/>
              </p:cNvSpPr>
              <p:nvPr userDrawn="1"/>
            </p:nvSpPr>
            <p:spPr bwMode="ltGray">
              <a:xfrm rot="-2661033">
                <a:off x="974" y="2509"/>
                <a:ext cx="86"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64" name="Rectangle 88"/>
              <p:cNvSpPr>
                <a:spLocks noChangeArrowheads="1"/>
              </p:cNvSpPr>
              <p:nvPr userDrawn="1"/>
            </p:nvSpPr>
            <p:spPr bwMode="ltGray">
              <a:xfrm rot="-3638503">
                <a:off x="788" y="2426"/>
                <a:ext cx="75"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65" name="Rectangle 89"/>
              <p:cNvSpPr>
                <a:spLocks noChangeArrowheads="1"/>
              </p:cNvSpPr>
              <p:nvPr userDrawn="1"/>
            </p:nvSpPr>
            <p:spPr bwMode="ltGray">
              <a:xfrm rot="-3638503">
                <a:off x="815" y="2434"/>
                <a:ext cx="75"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66" name="Rectangle 90"/>
              <p:cNvSpPr>
                <a:spLocks noChangeArrowheads="1"/>
              </p:cNvSpPr>
              <p:nvPr userDrawn="1"/>
            </p:nvSpPr>
            <p:spPr bwMode="ltGray">
              <a:xfrm rot="-3514633">
                <a:off x="837" y="2440"/>
                <a:ext cx="81"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67" name="Rectangle 91"/>
              <p:cNvSpPr>
                <a:spLocks noChangeArrowheads="1"/>
              </p:cNvSpPr>
              <p:nvPr userDrawn="1"/>
            </p:nvSpPr>
            <p:spPr bwMode="ltGray">
              <a:xfrm rot="-3220799">
                <a:off x="862" y="2452"/>
                <a:ext cx="81"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68" name="Rectangle 92"/>
              <p:cNvSpPr>
                <a:spLocks noChangeArrowheads="1"/>
              </p:cNvSpPr>
              <p:nvPr userDrawn="1"/>
            </p:nvSpPr>
            <p:spPr bwMode="ltGray">
              <a:xfrm rot="-4338250">
                <a:off x="649" y="2396"/>
                <a:ext cx="75"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69" name="Rectangle 93"/>
              <p:cNvSpPr>
                <a:spLocks noChangeArrowheads="1"/>
              </p:cNvSpPr>
              <p:nvPr userDrawn="1"/>
            </p:nvSpPr>
            <p:spPr bwMode="ltGray">
              <a:xfrm rot="-4250359">
                <a:off x="677" y="2402"/>
                <a:ext cx="75"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70" name="Rectangle 94"/>
              <p:cNvSpPr>
                <a:spLocks noChangeArrowheads="1"/>
              </p:cNvSpPr>
              <p:nvPr userDrawn="1"/>
            </p:nvSpPr>
            <p:spPr bwMode="ltGray">
              <a:xfrm rot="-4250359">
                <a:off x="708" y="2406"/>
                <a:ext cx="75"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71" name="Rectangle 95"/>
              <p:cNvSpPr>
                <a:spLocks noChangeArrowheads="1"/>
              </p:cNvSpPr>
              <p:nvPr userDrawn="1"/>
            </p:nvSpPr>
            <p:spPr bwMode="ltGray">
              <a:xfrm rot="-3989246">
                <a:off x="738" y="2410"/>
                <a:ext cx="75"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72" name="Rectangle 96"/>
              <p:cNvSpPr>
                <a:spLocks noChangeArrowheads="1"/>
              </p:cNvSpPr>
              <p:nvPr userDrawn="1"/>
            </p:nvSpPr>
            <p:spPr bwMode="ltGray">
              <a:xfrm rot="-4862215">
                <a:off x="503" y="2394"/>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73" name="Rectangle 97"/>
              <p:cNvSpPr>
                <a:spLocks noChangeArrowheads="1"/>
              </p:cNvSpPr>
              <p:nvPr userDrawn="1"/>
            </p:nvSpPr>
            <p:spPr bwMode="ltGray">
              <a:xfrm rot="-4673370">
                <a:off x="534" y="2392"/>
                <a:ext cx="75"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74" name="Rectangle 98"/>
              <p:cNvSpPr>
                <a:spLocks noChangeArrowheads="1"/>
              </p:cNvSpPr>
              <p:nvPr userDrawn="1"/>
            </p:nvSpPr>
            <p:spPr bwMode="ltGray">
              <a:xfrm rot="-4646721">
                <a:off x="563" y="2390"/>
                <a:ext cx="75"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75" name="Rectangle 99"/>
              <p:cNvSpPr>
                <a:spLocks noChangeArrowheads="1"/>
              </p:cNvSpPr>
              <p:nvPr userDrawn="1"/>
            </p:nvSpPr>
            <p:spPr bwMode="ltGray">
              <a:xfrm rot="-4580623">
                <a:off x="595" y="2390"/>
                <a:ext cx="75"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76" name="Rectangle 100"/>
              <p:cNvSpPr>
                <a:spLocks noChangeArrowheads="1"/>
              </p:cNvSpPr>
              <p:nvPr userDrawn="1"/>
            </p:nvSpPr>
            <p:spPr bwMode="ltGray">
              <a:xfrm rot="-5195129">
                <a:off x="355" y="2414"/>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77" name="Rectangle 101"/>
              <p:cNvSpPr>
                <a:spLocks noChangeArrowheads="1"/>
              </p:cNvSpPr>
              <p:nvPr userDrawn="1"/>
            </p:nvSpPr>
            <p:spPr bwMode="ltGray">
              <a:xfrm rot="-5360484">
                <a:off x="385" y="2408"/>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78" name="Rectangle 102"/>
              <p:cNvSpPr>
                <a:spLocks noChangeArrowheads="1"/>
              </p:cNvSpPr>
              <p:nvPr userDrawn="1"/>
            </p:nvSpPr>
            <p:spPr bwMode="ltGray">
              <a:xfrm rot="-5288939">
                <a:off x="419" y="2404"/>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79" name="Rectangle 103"/>
              <p:cNvSpPr>
                <a:spLocks noChangeArrowheads="1"/>
              </p:cNvSpPr>
              <p:nvPr userDrawn="1"/>
            </p:nvSpPr>
            <p:spPr bwMode="ltGray">
              <a:xfrm rot="-5164854">
                <a:off x="449" y="2400"/>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80" name="Rectangle 104"/>
              <p:cNvSpPr>
                <a:spLocks noChangeArrowheads="1"/>
              </p:cNvSpPr>
              <p:nvPr userDrawn="1"/>
            </p:nvSpPr>
            <p:spPr bwMode="ltGray">
              <a:xfrm rot="-6132163">
                <a:off x="206" y="2458"/>
                <a:ext cx="63"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81" name="Rectangle 105"/>
              <p:cNvSpPr>
                <a:spLocks noChangeArrowheads="1"/>
              </p:cNvSpPr>
              <p:nvPr userDrawn="1"/>
            </p:nvSpPr>
            <p:spPr bwMode="ltGray">
              <a:xfrm rot="-6220433">
                <a:off x="237" y="2448"/>
                <a:ext cx="63"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82" name="Rectangle 106"/>
              <p:cNvSpPr>
                <a:spLocks noChangeArrowheads="1"/>
              </p:cNvSpPr>
              <p:nvPr userDrawn="1"/>
            </p:nvSpPr>
            <p:spPr bwMode="ltGray">
              <a:xfrm rot="-6110943">
                <a:off x="266" y="2438"/>
                <a:ext cx="63"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83" name="Rectangle 107"/>
              <p:cNvSpPr>
                <a:spLocks noChangeArrowheads="1"/>
              </p:cNvSpPr>
              <p:nvPr userDrawn="1"/>
            </p:nvSpPr>
            <p:spPr bwMode="ltGray">
              <a:xfrm rot="-5919570">
                <a:off x="293" y="2426"/>
                <a:ext cx="69"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84" name="Rectangle 108"/>
              <p:cNvSpPr>
                <a:spLocks noChangeArrowheads="1"/>
              </p:cNvSpPr>
              <p:nvPr userDrawn="1"/>
            </p:nvSpPr>
            <p:spPr bwMode="ltGray">
              <a:xfrm rot="-7376291">
                <a:off x="6" y="2548"/>
                <a:ext cx="63"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85" name="Rectangle 109"/>
              <p:cNvSpPr>
                <a:spLocks noChangeArrowheads="1"/>
              </p:cNvSpPr>
              <p:nvPr userDrawn="1"/>
            </p:nvSpPr>
            <p:spPr bwMode="ltGray">
              <a:xfrm rot="-7168347">
                <a:off x="65" y="2516"/>
                <a:ext cx="63"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86" name="Rectangle 110"/>
              <p:cNvSpPr>
                <a:spLocks noChangeArrowheads="1"/>
              </p:cNvSpPr>
              <p:nvPr userDrawn="1"/>
            </p:nvSpPr>
            <p:spPr bwMode="ltGray">
              <a:xfrm rot="-6802416">
                <a:off x="92" y="2502"/>
                <a:ext cx="63"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87" name="Rectangle 111"/>
              <p:cNvSpPr>
                <a:spLocks noChangeArrowheads="1"/>
              </p:cNvSpPr>
              <p:nvPr userDrawn="1"/>
            </p:nvSpPr>
            <p:spPr bwMode="ltGray">
              <a:xfrm rot="-6802416">
                <a:off x="119" y="2492"/>
                <a:ext cx="63"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88" name="Rectangle 112"/>
              <p:cNvSpPr>
                <a:spLocks noChangeArrowheads="1"/>
              </p:cNvSpPr>
              <p:nvPr userDrawn="1"/>
            </p:nvSpPr>
            <p:spPr bwMode="ltGray">
              <a:xfrm rot="-6457704">
                <a:off x="150" y="2478"/>
                <a:ext cx="63"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89" name="Rectangle 113"/>
              <p:cNvSpPr>
                <a:spLocks noChangeArrowheads="1"/>
              </p:cNvSpPr>
              <p:nvPr userDrawn="1"/>
            </p:nvSpPr>
            <p:spPr bwMode="ltGray">
              <a:xfrm rot="-1876771">
                <a:off x="0" y="3363"/>
                <a:ext cx="75"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90" name="Rectangle 114"/>
              <p:cNvSpPr>
                <a:spLocks noChangeArrowheads="1"/>
              </p:cNvSpPr>
              <p:nvPr userDrawn="1"/>
            </p:nvSpPr>
            <p:spPr bwMode="ltGray">
              <a:xfrm rot="3283992">
                <a:off x="511" y="3478"/>
                <a:ext cx="242"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91" name="Rectangle 115"/>
              <p:cNvSpPr>
                <a:spLocks noChangeArrowheads="1"/>
              </p:cNvSpPr>
              <p:nvPr userDrawn="1"/>
            </p:nvSpPr>
            <p:spPr bwMode="ltGray">
              <a:xfrm rot="3283992">
                <a:off x="35" y="2798"/>
                <a:ext cx="242"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92" name="Rectangle 116"/>
              <p:cNvSpPr>
                <a:spLocks noChangeArrowheads="1"/>
              </p:cNvSpPr>
              <p:nvPr userDrawn="1"/>
            </p:nvSpPr>
            <p:spPr bwMode="ltGray">
              <a:xfrm rot="-1876771">
                <a:off x="700" y="2851"/>
                <a:ext cx="317"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93" name="Rectangle 117"/>
              <p:cNvSpPr>
                <a:spLocks noChangeArrowheads="1"/>
              </p:cNvSpPr>
              <p:nvPr userDrawn="1"/>
            </p:nvSpPr>
            <p:spPr bwMode="ltGray">
              <a:xfrm rot="5908516">
                <a:off x="200" y="3915"/>
                <a:ext cx="138"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94" name="Rectangle 118"/>
              <p:cNvSpPr>
                <a:spLocks noChangeArrowheads="1"/>
              </p:cNvSpPr>
              <p:nvPr userDrawn="1"/>
            </p:nvSpPr>
            <p:spPr bwMode="ltGray">
              <a:xfrm rot="6683973">
                <a:off x="45" y="3915"/>
                <a:ext cx="144"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95" name="Rectangle 119"/>
              <p:cNvSpPr>
                <a:spLocks noChangeArrowheads="1"/>
              </p:cNvSpPr>
              <p:nvPr userDrawn="1"/>
            </p:nvSpPr>
            <p:spPr bwMode="ltGray">
              <a:xfrm rot="5245609">
                <a:off x="361" y="3893"/>
                <a:ext cx="132"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96" name="Rectangle 120"/>
              <p:cNvSpPr>
                <a:spLocks noChangeArrowheads="1"/>
              </p:cNvSpPr>
              <p:nvPr userDrawn="1"/>
            </p:nvSpPr>
            <p:spPr bwMode="ltGray">
              <a:xfrm rot="4500520">
                <a:off x="522" y="3847"/>
                <a:ext cx="132"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97" name="Rectangle 121"/>
              <p:cNvSpPr>
                <a:spLocks noChangeArrowheads="1"/>
              </p:cNvSpPr>
              <p:nvPr userDrawn="1"/>
            </p:nvSpPr>
            <p:spPr bwMode="ltGray">
              <a:xfrm rot="3805227">
                <a:off x="670" y="3778"/>
                <a:ext cx="132"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98" name="Rectangle 122"/>
              <p:cNvSpPr>
                <a:spLocks noChangeArrowheads="1"/>
              </p:cNvSpPr>
              <p:nvPr userDrawn="1"/>
            </p:nvSpPr>
            <p:spPr bwMode="ltGray">
              <a:xfrm rot="3060138">
                <a:off x="813" y="3688"/>
                <a:ext cx="132"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899" name="Rectangle 123"/>
              <p:cNvSpPr>
                <a:spLocks noChangeArrowheads="1"/>
              </p:cNvSpPr>
              <p:nvPr userDrawn="1"/>
            </p:nvSpPr>
            <p:spPr bwMode="ltGray">
              <a:xfrm rot="2090281">
                <a:off x="938" y="3582"/>
                <a:ext cx="132"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00" name="Rectangle 124"/>
              <p:cNvSpPr>
                <a:spLocks noChangeArrowheads="1"/>
              </p:cNvSpPr>
              <p:nvPr userDrawn="1"/>
            </p:nvSpPr>
            <p:spPr bwMode="ltGray">
              <a:xfrm rot="-7168347">
                <a:off x="-18" y="2506"/>
                <a:ext cx="132"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01" name="Rectangle 125"/>
              <p:cNvSpPr>
                <a:spLocks noChangeArrowheads="1"/>
              </p:cNvSpPr>
              <p:nvPr userDrawn="1"/>
            </p:nvSpPr>
            <p:spPr bwMode="ltGray">
              <a:xfrm rot="-6406501">
                <a:off x="136" y="2433"/>
                <a:ext cx="132"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02" name="Rectangle 126"/>
              <p:cNvSpPr>
                <a:spLocks noChangeArrowheads="1"/>
              </p:cNvSpPr>
              <p:nvPr userDrawn="1"/>
            </p:nvSpPr>
            <p:spPr bwMode="ltGray">
              <a:xfrm rot="-4970620">
                <a:off x="447" y="2364"/>
                <a:ext cx="138"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03" name="Rectangle 127"/>
              <p:cNvSpPr>
                <a:spLocks noChangeArrowheads="1"/>
              </p:cNvSpPr>
              <p:nvPr userDrawn="1"/>
            </p:nvSpPr>
            <p:spPr bwMode="ltGray">
              <a:xfrm rot="-4298502">
                <a:off x="597" y="2360"/>
                <a:ext cx="150"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04" name="Rectangle 128"/>
              <p:cNvSpPr>
                <a:spLocks noChangeArrowheads="1"/>
              </p:cNvSpPr>
              <p:nvPr userDrawn="1"/>
            </p:nvSpPr>
            <p:spPr bwMode="ltGray">
              <a:xfrm rot="-3676305">
                <a:off x="739" y="2386"/>
                <a:ext cx="155"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05" name="Rectangle 129"/>
              <p:cNvSpPr>
                <a:spLocks noChangeArrowheads="1"/>
              </p:cNvSpPr>
              <p:nvPr userDrawn="1"/>
            </p:nvSpPr>
            <p:spPr bwMode="ltGray">
              <a:xfrm rot="-3188616">
                <a:off x="869" y="2430"/>
                <a:ext cx="167"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06" name="Rectangle 130"/>
              <p:cNvSpPr>
                <a:spLocks noChangeArrowheads="1"/>
              </p:cNvSpPr>
              <p:nvPr userDrawn="1"/>
            </p:nvSpPr>
            <p:spPr bwMode="ltGray">
              <a:xfrm rot="-2610246">
                <a:off x="984" y="2497"/>
                <a:ext cx="167"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07" name="Rectangle 131"/>
              <p:cNvSpPr>
                <a:spLocks noChangeArrowheads="1"/>
              </p:cNvSpPr>
              <p:nvPr userDrawn="1"/>
            </p:nvSpPr>
            <p:spPr bwMode="ltGray">
              <a:xfrm rot="-2190008">
                <a:off x="1075" y="2585"/>
                <a:ext cx="173"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08" name="Rectangle 132"/>
              <p:cNvSpPr>
                <a:spLocks noChangeArrowheads="1"/>
              </p:cNvSpPr>
              <p:nvPr userDrawn="1"/>
            </p:nvSpPr>
            <p:spPr bwMode="ltGray">
              <a:xfrm rot="-1728558">
                <a:off x="1147" y="2688"/>
                <a:ext cx="167"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09" name="Rectangle 133"/>
              <p:cNvSpPr>
                <a:spLocks noChangeArrowheads="1"/>
              </p:cNvSpPr>
              <p:nvPr userDrawn="1"/>
            </p:nvSpPr>
            <p:spPr bwMode="ltGray">
              <a:xfrm rot="-1172118">
                <a:off x="1198" y="2805"/>
                <a:ext cx="167"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10" name="Rectangle 134"/>
              <p:cNvSpPr>
                <a:spLocks noChangeArrowheads="1"/>
              </p:cNvSpPr>
              <p:nvPr userDrawn="1"/>
            </p:nvSpPr>
            <p:spPr bwMode="ltGray">
              <a:xfrm rot="-753845">
                <a:off x="1218" y="2930"/>
                <a:ext cx="167"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11" name="Rectangle 135"/>
              <p:cNvSpPr>
                <a:spLocks noChangeArrowheads="1"/>
              </p:cNvSpPr>
              <p:nvPr userDrawn="1"/>
            </p:nvSpPr>
            <p:spPr bwMode="ltGray">
              <a:xfrm rot="-287823">
                <a:off x="1213" y="3066"/>
                <a:ext cx="167"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12" name="Rectangle 136"/>
              <p:cNvSpPr>
                <a:spLocks noChangeArrowheads="1"/>
              </p:cNvSpPr>
              <p:nvPr userDrawn="1"/>
            </p:nvSpPr>
            <p:spPr bwMode="ltGray">
              <a:xfrm rot="696741">
                <a:off x="1126" y="3337"/>
                <a:ext cx="150"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13" name="Rectangle 137"/>
              <p:cNvSpPr>
                <a:spLocks noChangeArrowheads="1"/>
              </p:cNvSpPr>
              <p:nvPr userDrawn="1"/>
            </p:nvSpPr>
            <p:spPr bwMode="ltGray">
              <a:xfrm rot="1529990">
                <a:off x="1041" y="3465"/>
                <a:ext cx="140"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14" name="Freeform 138"/>
              <p:cNvSpPr>
                <a:spLocks/>
              </p:cNvSpPr>
              <p:nvPr userDrawn="1"/>
            </p:nvSpPr>
            <p:spPr bwMode="ltGray">
              <a:xfrm>
                <a:off x="850" y="3136"/>
                <a:ext cx="204" cy="120"/>
              </a:xfrm>
              <a:custGeom>
                <a:avLst/>
                <a:gdLst/>
                <a:ahLst/>
                <a:cxnLst>
                  <a:cxn ang="0">
                    <a:pos x="168" y="120"/>
                  </a:cxn>
                  <a:cxn ang="0">
                    <a:pos x="204" y="12"/>
                  </a:cxn>
                  <a:cxn ang="0">
                    <a:pos x="42" y="0"/>
                  </a:cxn>
                  <a:cxn ang="0">
                    <a:pos x="0" y="108"/>
                  </a:cxn>
                  <a:cxn ang="0">
                    <a:pos x="30" y="114"/>
                  </a:cxn>
                  <a:cxn ang="0">
                    <a:pos x="60" y="30"/>
                  </a:cxn>
                  <a:cxn ang="0">
                    <a:pos x="102" y="36"/>
                  </a:cxn>
                  <a:cxn ang="0">
                    <a:pos x="78" y="108"/>
                  </a:cxn>
                  <a:cxn ang="0">
                    <a:pos x="102" y="108"/>
                  </a:cxn>
                  <a:cxn ang="0">
                    <a:pos x="132" y="36"/>
                  </a:cxn>
                  <a:cxn ang="0">
                    <a:pos x="162" y="36"/>
                  </a:cxn>
                  <a:cxn ang="0">
                    <a:pos x="138" y="114"/>
                  </a:cxn>
                  <a:cxn ang="0">
                    <a:pos x="168" y="120"/>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w="9525">
                <a:noFill/>
                <a:round/>
                <a:headEnd/>
                <a:tailEnd/>
              </a:ln>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15" name="Freeform 139"/>
              <p:cNvSpPr>
                <a:spLocks/>
              </p:cNvSpPr>
              <p:nvPr userDrawn="1"/>
            </p:nvSpPr>
            <p:spPr bwMode="ltGray">
              <a:xfrm>
                <a:off x="19" y="2722"/>
                <a:ext cx="90" cy="78"/>
              </a:xfrm>
              <a:custGeom>
                <a:avLst/>
                <a:gdLst/>
                <a:ahLst/>
                <a:cxnLst>
                  <a:cxn ang="0">
                    <a:pos x="66" y="36"/>
                  </a:cxn>
                  <a:cxn ang="0">
                    <a:pos x="66" y="36"/>
                  </a:cxn>
                  <a:cxn ang="0">
                    <a:pos x="18" y="24"/>
                  </a:cxn>
                  <a:cxn ang="0">
                    <a:pos x="0" y="30"/>
                  </a:cxn>
                  <a:cxn ang="0">
                    <a:pos x="36" y="78"/>
                  </a:cxn>
                  <a:cxn ang="0">
                    <a:pos x="48" y="72"/>
                  </a:cxn>
                  <a:cxn ang="0">
                    <a:pos x="24" y="36"/>
                  </a:cxn>
                  <a:cxn ang="0">
                    <a:pos x="24" y="36"/>
                  </a:cxn>
                  <a:cxn ang="0">
                    <a:pos x="72" y="54"/>
                  </a:cxn>
                  <a:cxn ang="0">
                    <a:pos x="90" y="42"/>
                  </a:cxn>
                  <a:cxn ang="0">
                    <a:pos x="54" y="0"/>
                  </a:cxn>
                  <a:cxn ang="0">
                    <a:pos x="42" y="6"/>
                  </a:cxn>
                  <a:cxn ang="0">
                    <a:pos x="66" y="36"/>
                  </a:cxn>
                </a:cxnLst>
                <a:rect l="0" t="0" r="r" b="b"/>
                <a:pathLst>
                  <a:path w="90" h="78">
                    <a:moveTo>
                      <a:pt x="66" y="36"/>
                    </a:moveTo>
                    <a:lnTo>
                      <a:pt x="66" y="36"/>
                    </a:lnTo>
                    <a:lnTo>
                      <a:pt x="18" y="24"/>
                    </a:lnTo>
                    <a:lnTo>
                      <a:pt x="0" y="30"/>
                    </a:lnTo>
                    <a:lnTo>
                      <a:pt x="36" y="78"/>
                    </a:lnTo>
                    <a:lnTo>
                      <a:pt x="48" y="72"/>
                    </a:lnTo>
                    <a:lnTo>
                      <a:pt x="24" y="36"/>
                    </a:lnTo>
                    <a:lnTo>
                      <a:pt x="24" y="36"/>
                    </a:lnTo>
                    <a:lnTo>
                      <a:pt x="72" y="54"/>
                    </a:lnTo>
                    <a:lnTo>
                      <a:pt x="90" y="42"/>
                    </a:lnTo>
                    <a:lnTo>
                      <a:pt x="54" y="0"/>
                    </a:lnTo>
                    <a:lnTo>
                      <a:pt x="42" y="6"/>
                    </a:lnTo>
                    <a:lnTo>
                      <a:pt x="66" y="36"/>
                    </a:lnTo>
                    <a:close/>
                  </a:path>
                </a:pathLst>
              </a:custGeom>
              <a:solidFill>
                <a:schemeClr val="bg2"/>
              </a:solidFill>
              <a:ln w="9525">
                <a:noFill/>
                <a:round/>
                <a:headEnd/>
                <a:tailEnd/>
              </a:ln>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16" name="Freeform 140"/>
              <p:cNvSpPr>
                <a:spLocks/>
              </p:cNvSpPr>
              <p:nvPr userDrawn="1"/>
            </p:nvSpPr>
            <p:spPr bwMode="ltGray">
              <a:xfrm>
                <a:off x="97" y="2651"/>
                <a:ext cx="101" cy="89"/>
              </a:xfrm>
              <a:custGeom>
                <a:avLst/>
                <a:gdLst/>
                <a:ahLst/>
                <a:cxnLst>
                  <a:cxn ang="0">
                    <a:pos x="54" y="89"/>
                  </a:cxn>
                  <a:cxn ang="0">
                    <a:pos x="65" y="83"/>
                  </a:cxn>
                  <a:cxn ang="0">
                    <a:pos x="48" y="35"/>
                  </a:cxn>
                  <a:cxn ang="0">
                    <a:pos x="89" y="65"/>
                  </a:cxn>
                  <a:cxn ang="0">
                    <a:pos x="101" y="59"/>
                  </a:cxn>
                  <a:cxn ang="0">
                    <a:pos x="83" y="0"/>
                  </a:cxn>
                  <a:cxn ang="0">
                    <a:pos x="71" y="12"/>
                  </a:cxn>
                  <a:cxn ang="0">
                    <a:pos x="83" y="41"/>
                  </a:cxn>
                  <a:cxn ang="0">
                    <a:pos x="48" y="23"/>
                  </a:cxn>
                  <a:cxn ang="0">
                    <a:pos x="36" y="29"/>
                  </a:cxn>
                  <a:cxn ang="0">
                    <a:pos x="45" y="68"/>
                  </a:cxn>
                  <a:cxn ang="0">
                    <a:pos x="18" y="41"/>
                  </a:cxn>
                  <a:cxn ang="0">
                    <a:pos x="0" y="53"/>
                  </a:cxn>
                  <a:cxn ang="0">
                    <a:pos x="54" y="89"/>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w="9525">
                <a:noFill/>
                <a:round/>
                <a:headEnd/>
                <a:tailEnd/>
              </a:ln>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17" name="Freeform 141"/>
              <p:cNvSpPr>
                <a:spLocks/>
              </p:cNvSpPr>
              <p:nvPr userDrawn="1"/>
            </p:nvSpPr>
            <p:spPr bwMode="ltGray">
              <a:xfrm>
                <a:off x="677" y="3502"/>
                <a:ext cx="83" cy="78"/>
              </a:xfrm>
              <a:custGeom>
                <a:avLst/>
                <a:gdLst/>
                <a:ahLst/>
                <a:cxnLst>
                  <a:cxn ang="0">
                    <a:pos x="36" y="78"/>
                  </a:cxn>
                  <a:cxn ang="0">
                    <a:pos x="83" y="48"/>
                  </a:cxn>
                  <a:cxn ang="0">
                    <a:pos x="54" y="0"/>
                  </a:cxn>
                  <a:cxn ang="0">
                    <a:pos x="0" y="30"/>
                  </a:cxn>
                  <a:cxn ang="0">
                    <a:pos x="6" y="36"/>
                  </a:cxn>
                  <a:cxn ang="0">
                    <a:pos x="42" y="18"/>
                  </a:cxn>
                  <a:cxn ang="0">
                    <a:pos x="54" y="30"/>
                  </a:cxn>
                  <a:cxn ang="0">
                    <a:pos x="24" y="48"/>
                  </a:cxn>
                  <a:cxn ang="0">
                    <a:pos x="30" y="54"/>
                  </a:cxn>
                  <a:cxn ang="0">
                    <a:pos x="60" y="36"/>
                  </a:cxn>
                  <a:cxn ang="0">
                    <a:pos x="66" y="48"/>
                  </a:cxn>
                  <a:cxn ang="0">
                    <a:pos x="30" y="66"/>
                  </a:cxn>
                  <a:cxn ang="0">
                    <a:pos x="36" y="78"/>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w="9525">
                <a:noFill/>
                <a:round/>
                <a:headEnd/>
                <a:tailEnd/>
              </a:ln>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18" name="Freeform 142"/>
              <p:cNvSpPr>
                <a:spLocks/>
              </p:cNvSpPr>
              <p:nvPr userDrawn="1"/>
            </p:nvSpPr>
            <p:spPr bwMode="ltGray">
              <a:xfrm>
                <a:off x="940" y="2782"/>
                <a:ext cx="90" cy="72"/>
              </a:xfrm>
              <a:custGeom>
                <a:avLst/>
                <a:gdLst/>
                <a:ahLst/>
                <a:cxnLst>
                  <a:cxn ang="0">
                    <a:pos x="90" y="30"/>
                  </a:cxn>
                  <a:cxn ang="0">
                    <a:pos x="66" y="0"/>
                  </a:cxn>
                  <a:cxn ang="0">
                    <a:pos x="0" y="36"/>
                  </a:cxn>
                  <a:cxn ang="0">
                    <a:pos x="24" y="72"/>
                  </a:cxn>
                  <a:cxn ang="0">
                    <a:pos x="36" y="66"/>
                  </a:cxn>
                  <a:cxn ang="0">
                    <a:pos x="18" y="42"/>
                  </a:cxn>
                  <a:cxn ang="0">
                    <a:pos x="36" y="30"/>
                  </a:cxn>
                  <a:cxn ang="0">
                    <a:pos x="54" y="54"/>
                  </a:cxn>
                  <a:cxn ang="0">
                    <a:pos x="60" y="48"/>
                  </a:cxn>
                  <a:cxn ang="0">
                    <a:pos x="48" y="24"/>
                  </a:cxn>
                  <a:cxn ang="0">
                    <a:pos x="60" y="12"/>
                  </a:cxn>
                  <a:cxn ang="0">
                    <a:pos x="78" y="42"/>
                  </a:cxn>
                  <a:cxn ang="0">
                    <a:pos x="90" y="30"/>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w="9525">
                <a:noFill/>
                <a:round/>
                <a:headEnd/>
                <a:tailEnd/>
              </a:ln>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19" name="Freeform 143"/>
              <p:cNvSpPr>
                <a:spLocks/>
              </p:cNvSpPr>
              <p:nvPr userDrawn="1"/>
            </p:nvSpPr>
            <p:spPr bwMode="ltGray">
              <a:xfrm>
                <a:off x="898" y="2716"/>
                <a:ext cx="90" cy="84"/>
              </a:xfrm>
              <a:custGeom>
                <a:avLst/>
                <a:gdLst/>
                <a:ahLst/>
                <a:cxnLst>
                  <a:cxn ang="0">
                    <a:pos x="42" y="60"/>
                  </a:cxn>
                  <a:cxn ang="0">
                    <a:pos x="42" y="60"/>
                  </a:cxn>
                  <a:cxn ang="0">
                    <a:pos x="72" y="12"/>
                  </a:cxn>
                  <a:cxn ang="0">
                    <a:pos x="66" y="0"/>
                  </a:cxn>
                  <a:cxn ang="0">
                    <a:pos x="0" y="42"/>
                  </a:cxn>
                  <a:cxn ang="0">
                    <a:pos x="6" y="54"/>
                  </a:cxn>
                  <a:cxn ang="0">
                    <a:pos x="54" y="24"/>
                  </a:cxn>
                  <a:cxn ang="0">
                    <a:pos x="54" y="24"/>
                  </a:cxn>
                  <a:cxn ang="0">
                    <a:pos x="18" y="72"/>
                  </a:cxn>
                  <a:cxn ang="0">
                    <a:pos x="24" y="84"/>
                  </a:cxn>
                  <a:cxn ang="0">
                    <a:pos x="90" y="42"/>
                  </a:cxn>
                  <a:cxn ang="0">
                    <a:pos x="84" y="30"/>
                  </a:cxn>
                  <a:cxn ang="0">
                    <a:pos x="42" y="60"/>
                  </a:cxn>
                </a:cxnLst>
                <a:rect l="0" t="0" r="r" b="b"/>
                <a:pathLst>
                  <a:path w="90" h="84">
                    <a:moveTo>
                      <a:pt x="42" y="60"/>
                    </a:moveTo>
                    <a:lnTo>
                      <a:pt x="42" y="60"/>
                    </a:lnTo>
                    <a:lnTo>
                      <a:pt x="72" y="12"/>
                    </a:lnTo>
                    <a:lnTo>
                      <a:pt x="66" y="0"/>
                    </a:lnTo>
                    <a:lnTo>
                      <a:pt x="0" y="42"/>
                    </a:lnTo>
                    <a:lnTo>
                      <a:pt x="6" y="54"/>
                    </a:lnTo>
                    <a:lnTo>
                      <a:pt x="54" y="24"/>
                    </a:lnTo>
                    <a:lnTo>
                      <a:pt x="54" y="24"/>
                    </a:lnTo>
                    <a:lnTo>
                      <a:pt x="18" y="72"/>
                    </a:lnTo>
                    <a:lnTo>
                      <a:pt x="24" y="84"/>
                    </a:lnTo>
                    <a:lnTo>
                      <a:pt x="90" y="42"/>
                    </a:lnTo>
                    <a:lnTo>
                      <a:pt x="84" y="30"/>
                    </a:lnTo>
                    <a:lnTo>
                      <a:pt x="42" y="60"/>
                    </a:lnTo>
                    <a:close/>
                  </a:path>
                </a:pathLst>
              </a:custGeom>
              <a:solidFill>
                <a:schemeClr val="bg2"/>
              </a:solidFill>
              <a:ln w="9525">
                <a:noFill/>
                <a:round/>
                <a:headEnd/>
                <a:tailEnd/>
              </a:ln>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20" name="Freeform 144"/>
              <p:cNvSpPr>
                <a:spLocks/>
              </p:cNvSpPr>
              <p:nvPr userDrawn="1"/>
            </p:nvSpPr>
            <p:spPr bwMode="ltGray">
              <a:xfrm>
                <a:off x="7" y="3837"/>
                <a:ext cx="6" cy="12"/>
              </a:xfrm>
              <a:custGeom>
                <a:avLst/>
                <a:gdLst/>
                <a:ahLst/>
                <a:cxnLst>
                  <a:cxn ang="0">
                    <a:pos x="6" y="0"/>
                  </a:cxn>
                  <a:cxn ang="0">
                    <a:pos x="6" y="0"/>
                  </a:cxn>
                  <a:cxn ang="0">
                    <a:pos x="0" y="0"/>
                  </a:cxn>
                  <a:cxn ang="0">
                    <a:pos x="0" y="0"/>
                  </a:cxn>
                  <a:cxn ang="0">
                    <a:pos x="0" y="12"/>
                  </a:cxn>
                  <a:cxn ang="0">
                    <a:pos x="6" y="0"/>
                  </a:cxn>
                  <a:cxn ang="0">
                    <a:pos x="6" y="0"/>
                  </a:cxn>
                </a:cxnLst>
                <a:rect l="0" t="0" r="r" b="b"/>
                <a:pathLst>
                  <a:path w="6" h="12">
                    <a:moveTo>
                      <a:pt x="6" y="0"/>
                    </a:moveTo>
                    <a:lnTo>
                      <a:pt x="6" y="0"/>
                    </a:lnTo>
                    <a:lnTo>
                      <a:pt x="0" y="0"/>
                    </a:lnTo>
                    <a:lnTo>
                      <a:pt x="0" y="0"/>
                    </a:lnTo>
                    <a:lnTo>
                      <a:pt x="0" y="12"/>
                    </a:lnTo>
                    <a:lnTo>
                      <a:pt x="6" y="0"/>
                    </a:lnTo>
                    <a:lnTo>
                      <a:pt x="6" y="0"/>
                    </a:lnTo>
                    <a:close/>
                  </a:path>
                </a:pathLst>
              </a:custGeom>
              <a:solidFill>
                <a:schemeClr val="bg2"/>
              </a:solidFill>
              <a:ln w="9525">
                <a:noFill/>
                <a:round/>
                <a:headEnd/>
                <a:tailEnd/>
              </a:ln>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21" name="Freeform 145"/>
              <p:cNvSpPr>
                <a:spLocks/>
              </p:cNvSpPr>
              <p:nvPr userDrawn="1"/>
            </p:nvSpPr>
            <p:spPr bwMode="ltGray">
              <a:xfrm>
                <a:off x="7" y="2555"/>
                <a:ext cx="30" cy="48"/>
              </a:xfrm>
              <a:custGeom>
                <a:avLst/>
                <a:gdLst/>
                <a:ahLst/>
                <a:cxnLst>
                  <a:cxn ang="0">
                    <a:pos x="18" y="48"/>
                  </a:cxn>
                  <a:cxn ang="0">
                    <a:pos x="18" y="48"/>
                  </a:cxn>
                  <a:cxn ang="0">
                    <a:pos x="30" y="42"/>
                  </a:cxn>
                  <a:cxn ang="0">
                    <a:pos x="0" y="0"/>
                  </a:cxn>
                  <a:cxn ang="0">
                    <a:pos x="0" y="24"/>
                  </a:cxn>
                  <a:cxn ang="0">
                    <a:pos x="18" y="48"/>
                  </a:cxn>
                  <a:cxn ang="0">
                    <a:pos x="18" y="48"/>
                  </a:cxn>
                </a:cxnLst>
                <a:rect l="0" t="0" r="r" b="b"/>
                <a:pathLst>
                  <a:path w="30" h="48">
                    <a:moveTo>
                      <a:pt x="18" y="48"/>
                    </a:moveTo>
                    <a:lnTo>
                      <a:pt x="18" y="48"/>
                    </a:lnTo>
                    <a:lnTo>
                      <a:pt x="30" y="42"/>
                    </a:lnTo>
                    <a:lnTo>
                      <a:pt x="0" y="0"/>
                    </a:lnTo>
                    <a:lnTo>
                      <a:pt x="0" y="24"/>
                    </a:lnTo>
                    <a:lnTo>
                      <a:pt x="18" y="48"/>
                    </a:lnTo>
                    <a:lnTo>
                      <a:pt x="18" y="48"/>
                    </a:lnTo>
                    <a:close/>
                  </a:path>
                </a:pathLst>
              </a:custGeom>
              <a:solidFill>
                <a:schemeClr val="bg2"/>
              </a:solidFill>
              <a:ln w="9525">
                <a:noFill/>
                <a:round/>
                <a:headEnd/>
                <a:tailEnd/>
              </a:ln>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22" name="Freeform 146"/>
              <p:cNvSpPr>
                <a:spLocks/>
              </p:cNvSpPr>
              <p:nvPr userDrawn="1"/>
            </p:nvSpPr>
            <p:spPr bwMode="ltGray">
              <a:xfrm>
                <a:off x="7" y="3843"/>
                <a:ext cx="36" cy="66"/>
              </a:xfrm>
              <a:custGeom>
                <a:avLst/>
                <a:gdLst/>
                <a:ahLst/>
                <a:cxnLst>
                  <a:cxn ang="0">
                    <a:pos x="36" y="0"/>
                  </a:cxn>
                  <a:cxn ang="0">
                    <a:pos x="24" y="0"/>
                  </a:cxn>
                  <a:cxn ang="0">
                    <a:pos x="24" y="0"/>
                  </a:cxn>
                  <a:cxn ang="0">
                    <a:pos x="0" y="36"/>
                  </a:cxn>
                  <a:cxn ang="0">
                    <a:pos x="0" y="66"/>
                  </a:cxn>
                  <a:cxn ang="0">
                    <a:pos x="36" y="0"/>
                  </a:cxn>
                  <a:cxn ang="0">
                    <a:pos x="36" y="0"/>
                  </a:cxn>
                </a:cxnLst>
                <a:rect l="0" t="0" r="r" b="b"/>
                <a:pathLst>
                  <a:path w="36" h="66">
                    <a:moveTo>
                      <a:pt x="36" y="0"/>
                    </a:moveTo>
                    <a:lnTo>
                      <a:pt x="24" y="0"/>
                    </a:lnTo>
                    <a:lnTo>
                      <a:pt x="24" y="0"/>
                    </a:lnTo>
                    <a:lnTo>
                      <a:pt x="0" y="36"/>
                    </a:lnTo>
                    <a:lnTo>
                      <a:pt x="0" y="66"/>
                    </a:lnTo>
                    <a:lnTo>
                      <a:pt x="36" y="0"/>
                    </a:lnTo>
                    <a:lnTo>
                      <a:pt x="36" y="0"/>
                    </a:lnTo>
                    <a:close/>
                  </a:path>
                </a:pathLst>
              </a:custGeom>
              <a:solidFill>
                <a:schemeClr val="bg2"/>
              </a:solidFill>
              <a:ln w="9525">
                <a:noFill/>
                <a:round/>
                <a:headEnd/>
                <a:tailEnd/>
              </a:ln>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23" name="Rectangle 147"/>
              <p:cNvSpPr>
                <a:spLocks noChangeArrowheads="1"/>
              </p:cNvSpPr>
              <p:nvPr userDrawn="1"/>
            </p:nvSpPr>
            <p:spPr bwMode="ltGray">
              <a:xfrm rot="244926">
                <a:off x="1177" y="3201"/>
                <a:ext cx="161"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24" name="Rectangle 148"/>
              <p:cNvSpPr>
                <a:spLocks noChangeArrowheads="1"/>
              </p:cNvSpPr>
              <p:nvPr userDrawn="1"/>
            </p:nvSpPr>
            <p:spPr bwMode="ltGray">
              <a:xfrm rot="-5598588">
                <a:off x="290" y="2386"/>
                <a:ext cx="138" cy="12"/>
              </a:xfrm>
              <a:prstGeom prst="rect">
                <a:avLst/>
              </a:prstGeom>
              <a:solidFill>
                <a:schemeClr val="bg2"/>
              </a:solidFill>
              <a:ln w="9525">
                <a:noFill/>
                <a:miter lim="800000"/>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25" name="Freeform 149"/>
              <p:cNvSpPr>
                <a:spLocks/>
              </p:cNvSpPr>
              <p:nvPr userDrawn="1"/>
            </p:nvSpPr>
            <p:spPr bwMode="ltGray">
              <a:xfrm>
                <a:off x="139" y="3573"/>
                <a:ext cx="144" cy="154"/>
              </a:xfrm>
              <a:custGeom>
                <a:avLst/>
                <a:gdLst/>
                <a:ahLst/>
                <a:cxnLst>
                  <a:cxn ang="0">
                    <a:pos x="0" y="102"/>
                  </a:cxn>
                  <a:cxn ang="0">
                    <a:pos x="59" y="154"/>
                  </a:cxn>
                  <a:cxn ang="0">
                    <a:pos x="117" y="120"/>
                  </a:cxn>
                  <a:cxn ang="0">
                    <a:pos x="62" y="55"/>
                  </a:cxn>
                  <a:cxn ang="0">
                    <a:pos x="104" y="34"/>
                  </a:cxn>
                  <a:cxn ang="0">
                    <a:pos x="117" y="53"/>
                  </a:cxn>
                  <a:cxn ang="0">
                    <a:pos x="141" y="47"/>
                  </a:cxn>
                  <a:cxn ang="0">
                    <a:pos x="97" y="2"/>
                  </a:cxn>
                  <a:cxn ang="0">
                    <a:pos x="36" y="33"/>
                  </a:cxn>
                  <a:cxn ang="0">
                    <a:pos x="90" y="107"/>
                  </a:cxn>
                  <a:cxn ang="0">
                    <a:pos x="28" y="101"/>
                  </a:cxn>
                  <a:cxn ang="0">
                    <a:pos x="0" y="102"/>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w="9525">
                <a:noFill/>
                <a:round/>
                <a:headEnd/>
                <a:tailEnd/>
              </a:ln>
              <a:effectLst/>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26" name="Freeform 150"/>
              <p:cNvSpPr>
                <a:spLocks/>
              </p:cNvSpPr>
              <p:nvPr userDrawn="1"/>
            </p:nvSpPr>
            <p:spPr bwMode="ltGray">
              <a:xfrm rot="-2857037">
                <a:off x="619" y="3550"/>
                <a:ext cx="68" cy="69"/>
              </a:xfrm>
              <a:custGeom>
                <a:avLst/>
                <a:gdLst/>
                <a:ahLst/>
                <a:cxnLst>
                  <a:cxn ang="0">
                    <a:pos x="0" y="102"/>
                  </a:cxn>
                  <a:cxn ang="0">
                    <a:pos x="59" y="154"/>
                  </a:cxn>
                  <a:cxn ang="0">
                    <a:pos x="117" y="120"/>
                  </a:cxn>
                  <a:cxn ang="0">
                    <a:pos x="62" y="55"/>
                  </a:cxn>
                  <a:cxn ang="0">
                    <a:pos x="104" y="34"/>
                  </a:cxn>
                  <a:cxn ang="0">
                    <a:pos x="117" y="53"/>
                  </a:cxn>
                  <a:cxn ang="0">
                    <a:pos x="141" y="47"/>
                  </a:cxn>
                  <a:cxn ang="0">
                    <a:pos x="97" y="2"/>
                  </a:cxn>
                  <a:cxn ang="0">
                    <a:pos x="36" y="33"/>
                  </a:cxn>
                  <a:cxn ang="0">
                    <a:pos x="90" y="107"/>
                  </a:cxn>
                  <a:cxn ang="0">
                    <a:pos x="28" y="101"/>
                  </a:cxn>
                  <a:cxn ang="0">
                    <a:pos x="0" y="102"/>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w="9525">
                <a:noFill/>
                <a:round/>
                <a:headEnd/>
                <a:tailEnd/>
              </a:ln>
              <a:effectLst/>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27" name="Freeform 151"/>
              <p:cNvSpPr>
                <a:spLocks/>
              </p:cNvSpPr>
              <p:nvPr userDrawn="1"/>
            </p:nvSpPr>
            <p:spPr bwMode="ltGray">
              <a:xfrm>
                <a:off x="235" y="2503"/>
                <a:ext cx="348" cy="1272"/>
              </a:xfrm>
              <a:custGeom>
                <a:avLst/>
                <a:gdLst/>
                <a:ahLst/>
                <a:cxnLst>
                  <a:cxn ang="0">
                    <a:pos x="0" y="0"/>
                  </a:cxn>
                  <a:cxn ang="0">
                    <a:pos x="287" y="582"/>
                  </a:cxn>
                  <a:cxn ang="0">
                    <a:pos x="348" y="1272"/>
                  </a:cxn>
                  <a:cxn ang="0">
                    <a:pos x="54" y="676"/>
                  </a:cxn>
                  <a:cxn ang="0">
                    <a:pos x="0" y="0"/>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w="9525" cap="flat" cmpd="sng">
                <a:noFill/>
                <a:prstDash val="solid"/>
                <a:round/>
                <a:headEnd type="none" w="med" len="med"/>
                <a:tailEnd type="none" w="med" len="med"/>
              </a:ln>
              <a:effectLst/>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sp>
            <p:nvSpPr>
              <p:cNvPr id="759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w="9525">
                <a:noFill/>
                <a:round/>
                <a:headEnd/>
                <a:tailEnd/>
              </a:ln>
              <a:effectLst/>
            </p:spPr>
            <p:txBody>
              <a:bodyPr>
                <a:prstTxWarp prst="textNoShape">
                  <a:avLst/>
                </a:prstTxWarp>
              </a:bodyPr>
              <a:lstStyle/>
              <a:p>
                <a:pPr defTabSz="914400" eaLnBrk="0" fontAlgn="base" hangingPunct="0">
                  <a:spcBef>
                    <a:spcPct val="0"/>
                  </a:spcBef>
                  <a:spcAft>
                    <a:spcPct val="0"/>
                  </a:spcAft>
                  <a:defRPr/>
                </a:pPr>
                <a:endParaRPr lang="en-US" sz="2400">
                  <a:solidFill>
                    <a:srgbClr val="FFFFFF"/>
                  </a:solidFill>
                </a:endParaRPr>
              </a:p>
            </p:txBody>
          </p:sp>
        </p:grpSp>
      </p:grpSp>
      <p:sp>
        <p:nvSpPr>
          <p:cNvPr id="75929" name="Rectangle 153"/>
          <p:cNvSpPr>
            <a:spLocks noGrp="1" noRot="1" noChangeArrowheads="1"/>
          </p:cNvSpPr>
          <p:nvPr>
            <p:ph type="title"/>
          </p:nvPr>
        </p:nvSpPr>
        <p:spPr bwMode="auto">
          <a:xfrm>
            <a:off x="301625" y="228600"/>
            <a:ext cx="854075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5930" name="Rectangle 15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defTabSz="914400" fontAlgn="base">
              <a:spcBef>
                <a:spcPct val="0"/>
              </a:spcBef>
              <a:spcAft>
                <a:spcPct val="0"/>
              </a:spcAft>
              <a:defRPr/>
            </a:pPr>
            <a:endParaRPr lang="en-US">
              <a:solidFill>
                <a:srgbClr val="FFFFFF"/>
              </a:solidFill>
            </a:endParaRPr>
          </a:p>
        </p:txBody>
      </p:sp>
      <p:sp>
        <p:nvSpPr>
          <p:cNvPr id="75931" name="Rectangle 15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defTabSz="914400" fontAlgn="base">
              <a:spcBef>
                <a:spcPct val="0"/>
              </a:spcBef>
              <a:spcAft>
                <a:spcPct val="0"/>
              </a:spcAft>
              <a:defRPr/>
            </a:pPr>
            <a:endParaRPr lang="en-US">
              <a:solidFill>
                <a:srgbClr val="FFFFFF"/>
              </a:solidFill>
            </a:endParaRPr>
          </a:p>
        </p:txBody>
      </p:sp>
      <p:sp>
        <p:nvSpPr>
          <p:cNvPr id="75932" name="Rectangle 15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pPr defTabSz="914400" fontAlgn="base">
              <a:spcBef>
                <a:spcPct val="0"/>
              </a:spcBef>
              <a:spcAft>
                <a:spcPct val="0"/>
              </a:spcAft>
              <a:defRPr/>
            </a:pPr>
            <a:fld id="{F1BC0A6F-100D-F341-8220-2627D0128DD1}" type="slidenum">
              <a:rPr lang="en-US">
                <a:solidFill>
                  <a:srgbClr val="FFFFFF"/>
                </a:solidFill>
              </a:rPr>
              <a:pPr defTabSz="914400" fontAlgn="base">
                <a:spcBef>
                  <a:spcPct val="0"/>
                </a:spcBef>
                <a:spcAft>
                  <a:spcPct val="0"/>
                </a:spcAft>
                <a:defRPr/>
              </a:pPr>
              <a:t>‹#›</a:t>
            </a:fld>
            <a:endParaRPr lang="en-US">
              <a:solidFill>
                <a:srgbClr val="FFFFFF"/>
              </a:solidFill>
            </a:endParaRPr>
          </a:p>
        </p:txBody>
      </p:sp>
      <p:sp>
        <p:nvSpPr>
          <p:cNvPr id="75933" name="Rectangle 157"/>
          <p:cNvSpPr>
            <a:spLocks noGrp="1" noRot="1" noChangeArrowheads="1"/>
          </p:cNvSpPr>
          <p:nvPr>
            <p:ph type="body" idx="1"/>
          </p:nvPr>
        </p:nvSpPr>
        <p:spPr bwMode="auto">
          <a:xfrm>
            <a:off x="301625" y="1600200"/>
            <a:ext cx="8540750" cy="449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61" r:id="rId1"/>
    <p:sldLayoutId id="2147483666" r:id="rId2"/>
  </p:sldLayoutIdLst>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112"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112"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112"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112" charset="0"/>
          <a:ea typeface="ＭＳ Ｐゴシック" pitchFamily="-112" charset="-128"/>
          <a:cs typeface="ＭＳ Ｐゴシック" pitchFamily="-112" charset="-128"/>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112"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112"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112"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112" charset="0"/>
        </a:defRPr>
      </a:lvl9pPr>
    </p:titleStyle>
    <p:bodyStyle>
      <a:lvl1pPr marL="342900" indent="-342900" algn="l" rtl="0" eaLnBrk="0" fontAlgn="base" hangingPunct="0">
        <a:spcBef>
          <a:spcPct val="20000"/>
        </a:spcBef>
        <a:spcAft>
          <a:spcPct val="0"/>
        </a:spcAft>
        <a:buClr>
          <a:schemeClr val="hlink"/>
        </a:buClr>
        <a:buSzPct val="80000"/>
        <a:buFont typeface="Arial" pitchFamily="31" charset="0"/>
        <a:buChar char="►"/>
        <a:defRPr sz="3200">
          <a:solidFill>
            <a:schemeClr val="tx1"/>
          </a:solidFill>
          <a:effectLst>
            <a:outerShdw blurRad="38100" dist="38100" dir="2700000" algn="tl">
              <a:srgbClr val="000000"/>
            </a:outerShdw>
          </a:effectLst>
          <a:latin typeface="+mn-lt"/>
          <a:ea typeface="ＭＳ Ｐゴシック" pitchFamily="-112" charset="-128"/>
          <a:cs typeface="ＭＳ Ｐゴシック" pitchFamily="-112" charset="-128"/>
        </a:defRPr>
      </a:lvl1pPr>
      <a:lvl2pPr marL="742950" indent="-285750" algn="l" rtl="0" eaLnBrk="0" fontAlgn="base" hangingPunct="0">
        <a:spcBef>
          <a:spcPct val="20000"/>
        </a:spcBef>
        <a:spcAft>
          <a:spcPct val="0"/>
        </a:spcAft>
        <a:buClr>
          <a:schemeClr val="folHlink"/>
        </a:buClr>
        <a:buFont typeface="Wingdings" pitchFamily="31" charset="2"/>
        <a:buChar char="§"/>
        <a:defRPr sz="2800">
          <a:solidFill>
            <a:schemeClr val="tx1"/>
          </a:solidFill>
          <a:effectLst>
            <a:outerShdw blurRad="38100" dist="38100" dir="2700000" algn="tl">
              <a:srgbClr val="000000"/>
            </a:outerShdw>
          </a:effectLst>
          <a:latin typeface="+mn-lt"/>
          <a:ea typeface="ＭＳ Ｐゴシック" pitchFamily="-112" charset="-128"/>
        </a:defRPr>
      </a:lvl2pPr>
      <a:lvl3pPr marL="1143000" indent="-228600" algn="l" rtl="0" eaLnBrk="0" fontAlgn="base" hangingPunct="0">
        <a:spcBef>
          <a:spcPct val="20000"/>
        </a:spcBef>
        <a:spcAft>
          <a:spcPct val="0"/>
        </a:spcAft>
        <a:buClr>
          <a:schemeClr val="hlink"/>
        </a:buClr>
        <a:buSzPct val="80000"/>
        <a:buFont typeface="Arial" pitchFamily="31" charset="0"/>
        <a:buChar char="►"/>
        <a:defRPr sz="2400">
          <a:solidFill>
            <a:schemeClr val="tx1"/>
          </a:solidFill>
          <a:effectLst>
            <a:outerShdw blurRad="38100" dist="38100" dir="2700000" algn="tl">
              <a:srgbClr val="000000"/>
            </a:outerShdw>
          </a:effectLst>
          <a:latin typeface="+mn-lt"/>
          <a:ea typeface="ＭＳ Ｐゴシック" pitchFamily="-112" charset="-128"/>
        </a:defRPr>
      </a:lvl3pPr>
      <a:lvl4pPr marL="1600200" indent="-228600" algn="l" rtl="0" eaLnBrk="0" fontAlgn="base" hangingPunct="0">
        <a:spcBef>
          <a:spcPct val="20000"/>
        </a:spcBef>
        <a:spcAft>
          <a:spcPct val="0"/>
        </a:spcAft>
        <a:buClr>
          <a:schemeClr val="folHlink"/>
        </a:buClr>
        <a:buFont typeface="Wingdings" pitchFamily="31" charset="2"/>
        <a:buChar char="§"/>
        <a:defRPr sz="2000">
          <a:solidFill>
            <a:schemeClr val="tx1"/>
          </a:solidFill>
          <a:effectLst>
            <a:outerShdw blurRad="38100" dist="38100" dir="2700000" algn="tl">
              <a:srgbClr val="000000"/>
            </a:outerShdw>
          </a:effectLst>
          <a:latin typeface="+mn-lt"/>
          <a:ea typeface="ＭＳ Ｐゴシック" pitchFamily="-112" charset="-128"/>
        </a:defRPr>
      </a:lvl4pPr>
      <a:lvl5pPr marL="2057400" indent="-228600" algn="l" rtl="0" eaLnBrk="0" fontAlgn="base" hangingPunct="0">
        <a:spcBef>
          <a:spcPct val="20000"/>
        </a:spcBef>
        <a:spcAft>
          <a:spcPct val="0"/>
        </a:spcAft>
        <a:buClr>
          <a:schemeClr val="hlink"/>
        </a:buClr>
        <a:buSzPct val="80000"/>
        <a:buFont typeface="Arial" pitchFamily="31" charset="0"/>
        <a:buChar char="►"/>
        <a:defRPr sz="2000">
          <a:solidFill>
            <a:schemeClr val="tx1"/>
          </a:solidFill>
          <a:effectLst>
            <a:outerShdw blurRad="38100" dist="38100" dir="2700000" algn="tl">
              <a:srgbClr val="000000"/>
            </a:outerShdw>
          </a:effectLst>
          <a:latin typeface="+mn-lt"/>
          <a:ea typeface="ＭＳ Ｐゴシック" pitchFamily="-112" charset="-128"/>
        </a:defRPr>
      </a:lvl5pPr>
      <a:lvl6pPr marL="2514600" indent="-228600" algn="l" rtl="0" fontAlgn="base">
        <a:spcBef>
          <a:spcPct val="20000"/>
        </a:spcBef>
        <a:spcAft>
          <a:spcPct val="0"/>
        </a:spcAft>
        <a:buClr>
          <a:schemeClr val="hlink"/>
        </a:buClr>
        <a:buSzPct val="80000"/>
        <a:buFont typeface="Arial" pitchFamily="-112" charset="0"/>
        <a:buChar char="►"/>
        <a:defRPr sz="2000">
          <a:solidFill>
            <a:schemeClr val="tx1"/>
          </a:solidFill>
          <a:effectLst>
            <a:outerShdw blurRad="38100" dist="38100" dir="2700000" algn="tl">
              <a:srgbClr val="000000"/>
            </a:outerShdw>
          </a:effectLst>
          <a:latin typeface="+mn-lt"/>
          <a:ea typeface="ＭＳ Ｐゴシック" pitchFamily="-112" charset="-128"/>
        </a:defRPr>
      </a:lvl6pPr>
      <a:lvl7pPr marL="2971800" indent="-228600" algn="l" rtl="0" fontAlgn="base">
        <a:spcBef>
          <a:spcPct val="20000"/>
        </a:spcBef>
        <a:spcAft>
          <a:spcPct val="0"/>
        </a:spcAft>
        <a:buClr>
          <a:schemeClr val="hlink"/>
        </a:buClr>
        <a:buSzPct val="80000"/>
        <a:buFont typeface="Arial" pitchFamily="-112" charset="0"/>
        <a:buChar char="►"/>
        <a:defRPr sz="2000">
          <a:solidFill>
            <a:schemeClr val="tx1"/>
          </a:solidFill>
          <a:effectLst>
            <a:outerShdw blurRad="38100" dist="38100" dir="2700000" algn="tl">
              <a:srgbClr val="000000"/>
            </a:outerShdw>
          </a:effectLst>
          <a:latin typeface="+mn-lt"/>
          <a:ea typeface="ＭＳ Ｐゴシック" pitchFamily="-112" charset="-128"/>
        </a:defRPr>
      </a:lvl7pPr>
      <a:lvl8pPr marL="3429000" indent="-228600" algn="l" rtl="0" fontAlgn="base">
        <a:spcBef>
          <a:spcPct val="20000"/>
        </a:spcBef>
        <a:spcAft>
          <a:spcPct val="0"/>
        </a:spcAft>
        <a:buClr>
          <a:schemeClr val="hlink"/>
        </a:buClr>
        <a:buSzPct val="80000"/>
        <a:buFont typeface="Arial" pitchFamily="-112" charset="0"/>
        <a:buChar char="►"/>
        <a:defRPr sz="2000">
          <a:solidFill>
            <a:schemeClr val="tx1"/>
          </a:solidFill>
          <a:effectLst>
            <a:outerShdw blurRad="38100" dist="38100" dir="2700000" algn="tl">
              <a:srgbClr val="000000"/>
            </a:outerShdw>
          </a:effectLst>
          <a:latin typeface="+mn-lt"/>
          <a:ea typeface="ＭＳ Ｐゴシック" pitchFamily="-112" charset="-128"/>
        </a:defRPr>
      </a:lvl8pPr>
      <a:lvl9pPr marL="3886200" indent="-228600" algn="l" rtl="0" fontAlgn="base">
        <a:spcBef>
          <a:spcPct val="20000"/>
        </a:spcBef>
        <a:spcAft>
          <a:spcPct val="0"/>
        </a:spcAft>
        <a:buClr>
          <a:schemeClr val="hlink"/>
        </a:buClr>
        <a:buSzPct val="80000"/>
        <a:buFont typeface="Arial" pitchFamily="-112" charset="0"/>
        <a:buChar char="►"/>
        <a:defRPr sz="2000">
          <a:solidFill>
            <a:schemeClr val="tx1"/>
          </a:solidFill>
          <a:effectLst>
            <a:outerShdw blurRad="38100" dist="38100" dir="2700000" algn="tl">
              <a:srgbClr val="000000"/>
            </a:outerShdw>
          </a:effectLst>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1000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2A743-720F-B641-B047-2B1E29B867C4}" type="datetimeFigureOut">
              <a:rPr lang="en-US" smtClean="0">
                <a:solidFill>
                  <a:prstClr val="black">
                    <a:tint val="75000"/>
                  </a:prstClr>
                </a:solidFill>
              </a:rPr>
              <a:pPr/>
              <a:t>10/14/11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E5511-49DC-1049-8A7A-35EE5B971780}"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 Type="http://schemas.openxmlformats.org/officeDocument/2006/relationships/image" Target="../media/image14.emf"/><Relationship Id="rId12"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4.emf"/><Relationship Id="rId6" Type="http://schemas.openxmlformats.org/officeDocument/2006/relationships/image" Target="../media/image5.emf"/><Relationship Id="rId7" Type="http://schemas.openxmlformats.org/officeDocument/2006/relationships/image" Target="../media/image6.emf"/><Relationship Id="rId8" Type="http://schemas.openxmlformats.org/officeDocument/2006/relationships/image" Target="../media/image11.emf"/><Relationship Id="rId9" Type="http://schemas.openxmlformats.org/officeDocument/2006/relationships/image" Target="../media/image12.emf"/><Relationship Id="rId10"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5" Type="http://schemas.openxmlformats.org/officeDocument/2006/relationships/image" Target="../media/image17.emf"/><Relationship Id="rId6" Type="http://schemas.openxmlformats.org/officeDocument/2006/relationships/image" Target="../media/image4.emf"/><Relationship Id="rId7" Type="http://schemas.openxmlformats.org/officeDocument/2006/relationships/image" Target="../media/image5.emf"/><Relationship Id="rId8" Type="http://schemas.openxmlformats.org/officeDocument/2006/relationships/image" Target="../media/image6.emf"/><Relationship Id="rId9"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8.emf"/><Relationship Id="rId1" Type="http://schemas.openxmlformats.org/officeDocument/2006/relationships/tags" Target="../tags/tag2.xml"/><Relationship Id="rId2"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6.png"/><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7.emf"/></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5" Type="http://schemas.openxmlformats.org/officeDocument/2006/relationships/image" Target="../media/image30.emf"/><Relationship Id="rId6" Type="http://schemas.openxmlformats.org/officeDocument/2006/relationships/image" Target="../media/image31.emf"/><Relationship Id="rId7" Type="http://schemas.openxmlformats.org/officeDocument/2006/relationships/image" Target="../media/image32.emf"/><Relationship Id="rId8" Type="http://schemas.openxmlformats.org/officeDocument/2006/relationships/image" Target="../media/image33.emf"/><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5" Type="http://schemas.openxmlformats.org/officeDocument/2006/relationships/image" Target="../media/image36.emf"/><Relationship Id="rId6" Type="http://schemas.openxmlformats.org/officeDocument/2006/relationships/image" Target="../media/image37.emf"/><Relationship Id="rId7" Type="http://schemas.openxmlformats.org/officeDocument/2006/relationships/image" Target="../media/image38.emf"/><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5" Type="http://schemas.openxmlformats.org/officeDocument/2006/relationships/image" Target="../media/image34.emf"/><Relationship Id="rId6" Type="http://schemas.openxmlformats.org/officeDocument/2006/relationships/image" Target="../media/image39.emf"/><Relationship Id="rId7" Type="http://schemas.openxmlformats.org/officeDocument/2006/relationships/image" Target="../media/image40.emf"/><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43.emf"/><Relationship Id="rId4" Type="http://schemas.openxmlformats.org/officeDocument/2006/relationships/image" Target="../media/image44.emf"/><Relationship Id="rId5" Type="http://schemas.openxmlformats.org/officeDocument/2006/relationships/image" Target="../media/image45.emf"/><Relationship Id="rId6" Type="http://schemas.openxmlformats.org/officeDocument/2006/relationships/image" Target="../media/image46.emf"/><Relationship Id="rId7" Type="http://schemas.openxmlformats.org/officeDocument/2006/relationships/image" Target="../media/image47.emf"/><Relationship Id="rId8" Type="http://schemas.openxmlformats.org/officeDocument/2006/relationships/image" Target="../media/image48.emf"/><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4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50.emf"/></Relationships>
</file>

<file path=ppt/slides/_rels/slide28.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5" Type="http://schemas.openxmlformats.org/officeDocument/2006/relationships/image" Target="../media/image30.emf"/><Relationship Id="rId6" Type="http://schemas.openxmlformats.org/officeDocument/2006/relationships/image" Target="../media/image31.emf"/><Relationship Id="rId7" Type="http://schemas.openxmlformats.org/officeDocument/2006/relationships/image" Target="../media/image32.emf"/><Relationship Id="rId8" Type="http://schemas.openxmlformats.org/officeDocument/2006/relationships/image" Target="../media/image33.emf"/><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51.e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emf"/><Relationship Id="rId7" Type="http://schemas.openxmlformats.org/officeDocument/2006/relationships/image" Target="../media/image5.emf"/><Relationship Id="rId8" Type="http://schemas.openxmlformats.org/officeDocument/2006/relationships/image" Target="../media/image6.emf"/><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5" Type="http://schemas.openxmlformats.org/officeDocument/2006/relationships/image" Target="../media/image30.emf"/><Relationship Id="rId6" Type="http://schemas.openxmlformats.org/officeDocument/2006/relationships/image" Target="../media/image31.emf"/><Relationship Id="rId7" Type="http://schemas.openxmlformats.org/officeDocument/2006/relationships/image" Target="../media/image32.emf"/><Relationship Id="rId8" Type="http://schemas.openxmlformats.org/officeDocument/2006/relationships/image" Target="../media/image33.emf"/><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52.emf"/></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5" Type="http://schemas.openxmlformats.org/officeDocument/2006/relationships/image" Target="../media/image30.emf"/><Relationship Id="rId6" Type="http://schemas.openxmlformats.org/officeDocument/2006/relationships/image" Target="../media/image31.emf"/><Relationship Id="rId7" Type="http://schemas.openxmlformats.org/officeDocument/2006/relationships/image" Target="../media/image32.emf"/><Relationship Id="rId8" Type="http://schemas.openxmlformats.org/officeDocument/2006/relationships/image" Target="../media/image33.emf"/><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53.emf"/></Relationships>
</file>

<file path=ppt/slides/_rels/slide35.xml.rels><?xml version="1.0" encoding="UTF-8" standalone="yes"?>
<Relationships xmlns="http://schemas.openxmlformats.org/package/2006/relationships"><Relationship Id="rId3" Type="http://schemas.openxmlformats.org/officeDocument/2006/relationships/image" Target="../media/image54.emf"/><Relationship Id="rId4" Type="http://schemas.openxmlformats.org/officeDocument/2006/relationships/image" Target="../media/image55.emf"/><Relationship Id="rId5" Type="http://schemas.openxmlformats.org/officeDocument/2006/relationships/image" Target="../media/image56.emf"/><Relationship Id="rId6" Type="http://schemas.openxmlformats.org/officeDocument/2006/relationships/image" Target="../media/image57.emf"/><Relationship Id="rId7" Type="http://schemas.openxmlformats.org/officeDocument/2006/relationships/image" Target="../media/image58.emf"/><Relationship Id="rId8" Type="http://schemas.openxmlformats.org/officeDocument/2006/relationships/image" Target="../media/image59.emf"/><Relationship Id="rId9" Type="http://schemas.openxmlformats.org/officeDocument/2006/relationships/image" Target="../media/image60.emf"/><Relationship Id="rId10" Type="http://schemas.openxmlformats.org/officeDocument/2006/relationships/image" Target="../media/image61.emf"/><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image" Target="../media/image54.emf"/><Relationship Id="rId4" Type="http://schemas.openxmlformats.org/officeDocument/2006/relationships/image" Target="../media/image55.emf"/><Relationship Id="rId5" Type="http://schemas.openxmlformats.org/officeDocument/2006/relationships/image" Target="../media/image56.emf"/><Relationship Id="rId6" Type="http://schemas.openxmlformats.org/officeDocument/2006/relationships/image" Target="../media/image62.emf"/><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image" Target="../media/image63.emf"/><Relationship Id="rId4" Type="http://schemas.openxmlformats.org/officeDocument/2006/relationships/image" Target="../media/image64.emf"/><Relationship Id="rId5" Type="http://schemas.openxmlformats.org/officeDocument/2006/relationships/image" Target="../media/image65.emf"/><Relationship Id="rId6" Type="http://schemas.openxmlformats.org/officeDocument/2006/relationships/image" Target="../media/image66.emf"/><Relationship Id="rId7" Type="http://schemas.openxmlformats.org/officeDocument/2006/relationships/image" Target="../media/image67.emf"/><Relationship Id="rId8" Type="http://schemas.openxmlformats.org/officeDocument/2006/relationships/image" Target="../media/image68.emf"/><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8.emf"/><Relationship Id="rId7" Type="http://schemas.openxmlformats.org/officeDocument/2006/relationships/image" Target="../media/image69.emf"/><Relationship Id="rId1" Type="http://schemas.openxmlformats.org/officeDocument/2006/relationships/tags" Target="../tags/tag3.xml"/><Relationship Id="rId2"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emf"/><Relationship Id="rId7" Type="http://schemas.openxmlformats.org/officeDocument/2006/relationships/image" Target="../media/image5.emf"/><Relationship Id="rId8" Type="http://schemas.openxmlformats.org/officeDocument/2006/relationships/image" Target="../media/image6.emf"/><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emf"/><Relationship Id="rId7" Type="http://schemas.openxmlformats.org/officeDocument/2006/relationships/image" Target="../media/image5.emf"/><Relationship Id="rId8" Type="http://schemas.openxmlformats.org/officeDocument/2006/relationships/image" Target="../media/image6.emf"/><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emf"/><Relationship Id="rId7" Type="http://schemas.openxmlformats.org/officeDocument/2006/relationships/image" Target="../media/image5.emf"/><Relationship Id="rId8" Type="http://schemas.openxmlformats.org/officeDocument/2006/relationships/image" Target="../media/image6.emf"/><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4.emf"/><Relationship Id="rId7" Type="http://schemas.openxmlformats.org/officeDocument/2006/relationships/image" Target="../media/image5.emf"/><Relationship Id="rId8" Type="http://schemas.openxmlformats.org/officeDocument/2006/relationships/image" Target="../media/image6.emf"/><Relationship Id="rId1" Type="http://schemas.openxmlformats.org/officeDocument/2006/relationships/tags" Target="../tags/tag1.xml"/><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emf"/><Relationship Id="rId5" Type="http://schemas.openxmlformats.org/officeDocument/2006/relationships/image" Target="../media/image5.emf"/><Relationship Id="rId6" Type="http://schemas.openxmlformats.org/officeDocument/2006/relationships/image" Target="../media/image6.emf"/><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479777" y="2266834"/>
            <a:ext cx="7635424" cy="584776"/>
          </a:xfrm>
          <a:prstGeom prst="rect">
            <a:avLst/>
          </a:prstGeom>
          <a:noFill/>
        </p:spPr>
        <p:txBody>
          <a:bodyPr wrap="none" rtlCol="0">
            <a:spAutoFit/>
          </a:bodyPr>
          <a:lstStyle/>
          <a:p>
            <a:r>
              <a:rPr lang="en-US" sz="3200" b="1" dirty="0" smtClean="0">
                <a:solidFill>
                  <a:srgbClr val="63BEFF"/>
                </a:solidFill>
                <a:latin typeface="Times New Roman"/>
                <a:cs typeface="Times New Roman"/>
              </a:rPr>
              <a:t>6.853: Topics in Algorithmic Game Theory</a:t>
            </a:r>
            <a:endParaRPr lang="en-US" sz="3200" b="1" dirty="0">
              <a:solidFill>
                <a:srgbClr val="63BEFF"/>
              </a:solidFill>
              <a:latin typeface="Times New Roman"/>
              <a:cs typeface="Times New Roman"/>
            </a:endParaRPr>
          </a:p>
        </p:txBody>
      </p:sp>
      <p:sp>
        <p:nvSpPr>
          <p:cNvPr id="7" name="TextBox 6"/>
          <p:cNvSpPr txBox="1"/>
          <p:nvPr/>
        </p:nvSpPr>
        <p:spPr>
          <a:xfrm>
            <a:off x="3714247" y="3378460"/>
            <a:ext cx="1175021" cy="400110"/>
          </a:xfrm>
          <a:prstGeom prst="rect">
            <a:avLst/>
          </a:prstGeom>
          <a:noFill/>
        </p:spPr>
        <p:txBody>
          <a:bodyPr wrap="none" rtlCol="0">
            <a:spAutoFit/>
          </a:bodyPr>
          <a:lstStyle/>
          <a:p>
            <a:r>
              <a:rPr lang="en-US" sz="2000" b="1" dirty="0" smtClean="0">
                <a:solidFill>
                  <a:srgbClr val="FFFFFF"/>
                </a:solidFill>
                <a:latin typeface="Times New Roman"/>
                <a:cs typeface="Times New Roman"/>
              </a:rPr>
              <a:t>Fall 2011</a:t>
            </a:r>
            <a:endParaRPr lang="en-US" sz="2000" b="1" dirty="0">
              <a:solidFill>
                <a:srgbClr val="FFFFFF"/>
              </a:solidFill>
              <a:latin typeface="Times New Roman"/>
              <a:cs typeface="Times New Roman"/>
            </a:endParaRPr>
          </a:p>
        </p:txBody>
      </p:sp>
      <p:sp>
        <p:nvSpPr>
          <p:cNvPr id="8" name="TextBox 7"/>
          <p:cNvSpPr txBox="1"/>
          <p:nvPr/>
        </p:nvSpPr>
        <p:spPr>
          <a:xfrm>
            <a:off x="2298905" y="4657276"/>
            <a:ext cx="3986079" cy="523220"/>
          </a:xfrm>
          <a:prstGeom prst="rect">
            <a:avLst/>
          </a:prstGeom>
          <a:noFill/>
        </p:spPr>
        <p:txBody>
          <a:bodyPr wrap="none" rtlCol="0">
            <a:spAutoFit/>
          </a:bodyPr>
          <a:lstStyle/>
          <a:p>
            <a:r>
              <a:rPr lang="en-US" sz="2800" b="1" i="1" dirty="0" smtClean="0">
                <a:solidFill>
                  <a:srgbClr val="FFFFFF"/>
                </a:solidFill>
                <a:latin typeface="Times New Roman"/>
                <a:cs typeface="Times New Roman"/>
              </a:rPr>
              <a:t>Constantinos Daskalakis</a:t>
            </a:r>
            <a:endParaRPr lang="en-US" sz="2800" b="1" i="1" dirty="0">
              <a:solidFill>
                <a:srgbClr val="FFFFFF"/>
              </a:solidFill>
              <a:latin typeface="Times New Roman"/>
              <a:cs typeface="Times New Roman"/>
            </a:endParaRPr>
          </a:p>
        </p:txBody>
      </p:sp>
      <p:sp>
        <p:nvSpPr>
          <p:cNvPr id="2" name="TextBox 1"/>
          <p:cNvSpPr txBox="1"/>
          <p:nvPr/>
        </p:nvSpPr>
        <p:spPr>
          <a:xfrm>
            <a:off x="3416300" y="2895600"/>
            <a:ext cx="1823286" cy="523220"/>
          </a:xfrm>
          <a:prstGeom prst="rect">
            <a:avLst/>
          </a:prstGeom>
          <a:noFill/>
        </p:spPr>
        <p:txBody>
          <a:bodyPr wrap="none" rtlCol="0">
            <a:spAutoFit/>
          </a:bodyPr>
          <a:lstStyle/>
          <a:p>
            <a:r>
              <a:rPr lang="en-US" sz="2800" b="1" dirty="0" smtClean="0">
                <a:solidFill>
                  <a:srgbClr val="FF6600"/>
                </a:solidFill>
                <a:latin typeface="Times New Roman"/>
                <a:cs typeface="Times New Roman"/>
              </a:rPr>
              <a:t>Lecture 10</a:t>
            </a:r>
            <a:endParaRPr lang="en-US" sz="2800" b="1" dirty="0">
              <a:solidFill>
                <a:srgbClr val="FF6600"/>
              </a:solidFill>
              <a:latin typeface="Times New Roman"/>
              <a:cs typeface="Times New Roman"/>
            </a:endParaRPr>
          </a:p>
        </p:txBody>
      </p:sp>
    </p:spTree>
    <p:extLst>
      <p:ext uri="{BB962C8B-B14F-4D97-AF65-F5344CB8AC3E}">
        <p14:creationId xmlns:p14="http://schemas.microsoft.com/office/powerpoint/2010/main" val="22544424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150"/>
          <p:cNvSpPr>
            <a:spLocks noGrp="1" noRot="1" noChangeArrowheads="1"/>
          </p:cNvSpPr>
          <p:nvPr>
            <p:ph type="title"/>
          </p:nvPr>
        </p:nvSpPr>
        <p:spPr>
          <a:xfrm>
            <a:off x="76200" y="-304800"/>
            <a:ext cx="8083550" cy="1143000"/>
          </a:xfrm>
        </p:spPr>
        <p:txBody>
          <a:bodyPr/>
          <a:lstStyle/>
          <a:p>
            <a:pPr eaLnBrk="1" hangingPunct="1"/>
            <a:r>
              <a:rPr lang="en-US" sz="3200" i="1" dirty="0" smtClean="0">
                <a:solidFill>
                  <a:srgbClr val="FFFFCC"/>
                </a:solidFill>
                <a:effectLst/>
                <a:latin typeface="Times New Roman" charset="0"/>
                <a:ea typeface="ＭＳ Ｐゴシック" charset="-128"/>
                <a:cs typeface="ＭＳ Ｐゴシック" charset="-128"/>
              </a:rPr>
              <a:t>(special) SPERNER               BROUWER</a:t>
            </a:r>
          </a:p>
        </p:txBody>
      </p:sp>
      <p:sp>
        <p:nvSpPr>
          <p:cNvPr id="36" name="TextBox 35"/>
          <p:cNvSpPr txBox="1"/>
          <p:nvPr/>
        </p:nvSpPr>
        <p:spPr>
          <a:xfrm>
            <a:off x="1239014" y="4673600"/>
            <a:ext cx="2319077" cy="369332"/>
          </a:xfrm>
          <a:prstGeom prst="rect">
            <a:avLst/>
          </a:prstGeom>
          <a:noFill/>
        </p:spPr>
        <p:txBody>
          <a:bodyPr wrap="none" rtlCol="0">
            <a:spAutoFit/>
          </a:bodyPr>
          <a:lstStyle/>
          <a:p>
            <a:r>
              <a:rPr lang="en-US" dirty="0" smtClean="0">
                <a:solidFill>
                  <a:srgbClr val="008000"/>
                </a:solidFill>
                <a:latin typeface="Times New Roman"/>
                <a:cs typeface="Times New Roman"/>
              </a:rPr>
              <a:t>color 0</a:t>
            </a:r>
            <a:r>
              <a:rPr lang="en-US" dirty="0" smtClean="0">
                <a:latin typeface="Times New Roman"/>
                <a:cs typeface="Times New Roman"/>
              </a:rPr>
              <a:t> (ambient color)</a:t>
            </a:r>
            <a:endParaRPr lang="en-US" dirty="0">
              <a:latin typeface="Times New Roman"/>
              <a:cs typeface="Times New Roman"/>
            </a:endParaRPr>
          </a:p>
        </p:txBody>
      </p:sp>
      <p:sp>
        <p:nvSpPr>
          <p:cNvPr id="37" name="Freeform 36"/>
          <p:cNvSpPr/>
          <p:nvPr/>
        </p:nvSpPr>
        <p:spPr bwMode="auto">
          <a:xfrm>
            <a:off x="3657600" y="4663017"/>
            <a:ext cx="1701800" cy="353483"/>
          </a:xfrm>
          <a:custGeom>
            <a:avLst/>
            <a:gdLst>
              <a:gd name="connsiteX0" fmla="*/ 0 w 1701800"/>
              <a:gd name="connsiteY0" fmla="*/ 251883 h 353483"/>
              <a:gd name="connsiteX1" fmla="*/ 698500 w 1701800"/>
              <a:gd name="connsiteY1" fmla="*/ 10583 h 353483"/>
              <a:gd name="connsiteX2" fmla="*/ 1384300 w 1701800"/>
              <a:gd name="connsiteY2" fmla="*/ 315383 h 353483"/>
              <a:gd name="connsiteX3" fmla="*/ 1701800 w 1701800"/>
              <a:gd name="connsiteY3" fmla="*/ 239183 h 353483"/>
            </a:gdLst>
            <a:ahLst/>
            <a:cxnLst>
              <a:cxn ang="0">
                <a:pos x="connsiteX0" y="connsiteY0"/>
              </a:cxn>
              <a:cxn ang="0">
                <a:pos x="connsiteX1" y="connsiteY1"/>
              </a:cxn>
              <a:cxn ang="0">
                <a:pos x="connsiteX2" y="connsiteY2"/>
              </a:cxn>
              <a:cxn ang="0">
                <a:pos x="connsiteX3" y="connsiteY3"/>
              </a:cxn>
            </a:cxnLst>
            <a:rect l="l" t="t" r="r" b="b"/>
            <a:pathLst>
              <a:path w="1701800" h="353483">
                <a:moveTo>
                  <a:pt x="0" y="251883"/>
                </a:moveTo>
                <a:cubicBezTo>
                  <a:pt x="233891" y="125941"/>
                  <a:pt x="467783" y="0"/>
                  <a:pt x="698500" y="10583"/>
                </a:cubicBezTo>
                <a:cubicBezTo>
                  <a:pt x="929217" y="21166"/>
                  <a:pt x="1217083" y="277283"/>
                  <a:pt x="1384300" y="315383"/>
                </a:cubicBezTo>
                <a:cubicBezTo>
                  <a:pt x="1551517" y="353483"/>
                  <a:pt x="1701800" y="239183"/>
                  <a:pt x="1701800" y="239183"/>
                </a:cubicBezTo>
              </a:path>
            </a:pathLst>
          </a:custGeom>
          <a:noFill/>
          <a:ln w="9525" cap="flat" cmpd="sng" algn="ctr">
            <a:solidFill>
              <a:schemeClr val="tx1"/>
            </a:solidFill>
            <a:prstDash val="solid"/>
            <a:round/>
            <a:headEnd type="none"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pic>
        <p:nvPicPr>
          <p:cNvPr id="38" name="Picture 37" descr="latex-image-1.pdf"/>
          <p:cNvPicPr>
            <a:picLocks noChangeAspect="1"/>
          </p:cNvPicPr>
          <p:nvPr/>
        </p:nvPicPr>
        <p:blipFill>
          <a:blip r:embed="rId3"/>
          <a:stretch>
            <a:fillRect/>
          </a:stretch>
        </p:blipFill>
        <p:spPr>
          <a:xfrm>
            <a:off x="4267200" y="4483100"/>
            <a:ext cx="3581400" cy="838200"/>
          </a:xfrm>
          <a:prstGeom prst="rect">
            <a:avLst/>
          </a:prstGeom>
        </p:spPr>
      </p:pic>
      <p:sp>
        <p:nvSpPr>
          <p:cNvPr id="39" name="TextBox 38"/>
          <p:cNvSpPr txBox="1"/>
          <p:nvPr/>
        </p:nvSpPr>
        <p:spPr>
          <a:xfrm>
            <a:off x="1924814" y="5216498"/>
            <a:ext cx="832079" cy="369332"/>
          </a:xfrm>
          <a:prstGeom prst="rect">
            <a:avLst/>
          </a:prstGeom>
          <a:noFill/>
        </p:spPr>
        <p:txBody>
          <a:bodyPr wrap="none" rtlCol="0">
            <a:spAutoFit/>
          </a:bodyPr>
          <a:lstStyle/>
          <a:p>
            <a:r>
              <a:rPr lang="en-US" dirty="0" smtClean="0">
                <a:solidFill>
                  <a:srgbClr val="F9FF00"/>
                </a:solidFill>
                <a:latin typeface="Times New Roman"/>
                <a:cs typeface="Times New Roman"/>
              </a:rPr>
              <a:t>color 1</a:t>
            </a:r>
            <a:endParaRPr lang="en-US" dirty="0">
              <a:latin typeface="Times New Roman"/>
              <a:cs typeface="Times New Roman"/>
            </a:endParaRPr>
          </a:p>
        </p:txBody>
      </p:sp>
      <p:sp>
        <p:nvSpPr>
          <p:cNvPr id="40" name="Freeform 39"/>
          <p:cNvSpPr/>
          <p:nvPr/>
        </p:nvSpPr>
        <p:spPr bwMode="auto">
          <a:xfrm>
            <a:off x="3657600" y="5205915"/>
            <a:ext cx="1701800" cy="353483"/>
          </a:xfrm>
          <a:custGeom>
            <a:avLst/>
            <a:gdLst>
              <a:gd name="connsiteX0" fmla="*/ 0 w 1701800"/>
              <a:gd name="connsiteY0" fmla="*/ 251883 h 353483"/>
              <a:gd name="connsiteX1" fmla="*/ 698500 w 1701800"/>
              <a:gd name="connsiteY1" fmla="*/ 10583 h 353483"/>
              <a:gd name="connsiteX2" fmla="*/ 1384300 w 1701800"/>
              <a:gd name="connsiteY2" fmla="*/ 315383 h 353483"/>
              <a:gd name="connsiteX3" fmla="*/ 1701800 w 1701800"/>
              <a:gd name="connsiteY3" fmla="*/ 239183 h 353483"/>
            </a:gdLst>
            <a:ahLst/>
            <a:cxnLst>
              <a:cxn ang="0">
                <a:pos x="connsiteX0" y="connsiteY0"/>
              </a:cxn>
              <a:cxn ang="0">
                <a:pos x="connsiteX1" y="connsiteY1"/>
              </a:cxn>
              <a:cxn ang="0">
                <a:pos x="connsiteX2" y="connsiteY2"/>
              </a:cxn>
              <a:cxn ang="0">
                <a:pos x="connsiteX3" y="connsiteY3"/>
              </a:cxn>
            </a:cxnLst>
            <a:rect l="l" t="t" r="r" b="b"/>
            <a:pathLst>
              <a:path w="1701800" h="353483">
                <a:moveTo>
                  <a:pt x="0" y="251883"/>
                </a:moveTo>
                <a:cubicBezTo>
                  <a:pt x="233891" y="125941"/>
                  <a:pt x="467783" y="0"/>
                  <a:pt x="698500" y="10583"/>
                </a:cubicBezTo>
                <a:cubicBezTo>
                  <a:pt x="929217" y="21166"/>
                  <a:pt x="1217083" y="277283"/>
                  <a:pt x="1384300" y="315383"/>
                </a:cubicBezTo>
                <a:cubicBezTo>
                  <a:pt x="1551517" y="353483"/>
                  <a:pt x="1701800" y="239183"/>
                  <a:pt x="1701800" y="239183"/>
                </a:cubicBezTo>
              </a:path>
            </a:pathLst>
          </a:custGeom>
          <a:noFill/>
          <a:ln w="9525" cap="flat" cmpd="sng" algn="ctr">
            <a:solidFill>
              <a:schemeClr val="tx1"/>
            </a:solidFill>
            <a:prstDash val="solid"/>
            <a:round/>
            <a:headEnd type="none"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pic>
        <p:nvPicPr>
          <p:cNvPr id="41" name="Picture 40" descr="latex-image-1.pdf"/>
          <p:cNvPicPr>
            <a:picLocks noChangeAspect="1"/>
          </p:cNvPicPr>
          <p:nvPr/>
        </p:nvPicPr>
        <p:blipFill>
          <a:blip r:embed="rId4"/>
          <a:stretch>
            <a:fillRect/>
          </a:stretch>
        </p:blipFill>
        <p:spPr>
          <a:xfrm>
            <a:off x="4298950" y="5029200"/>
            <a:ext cx="2933700" cy="838200"/>
          </a:xfrm>
          <a:prstGeom prst="rect">
            <a:avLst/>
          </a:prstGeom>
        </p:spPr>
      </p:pic>
      <p:sp>
        <p:nvSpPr>
          <p:cNvPr id="42" name="TextBox 41"/>
          <p:cNvSpPr txBox="1"/>
          <p:nvPr/>
        </p:nvSpPr>
        <p:spPr>
          <a:xfrm>
            <a:off x="1924814" y="5701241"/>
            <a:ext cx="832079" cy="369332"/>
          </a:xfrm>
          <a:prstGeom prst="rect">
            <a:avLst/>
          </a:prstGeom>
          <a:noFill/>
        </p:spPr>
        <p:txBody>
          <a:bodyPr wrap="none" rtlCol="0">
            <a:spAutoFit/>
          </a:bodyPr>
          <a:lstStyle/>
          <a:p>
            <a:r>
              <a:rPr lang="en-US" dirty="0" smtClean="0">
                <a:solidFill>
                  <a:srgbClr val="FF0000"/>
                </a:solidFill>
                <a:latin typeface="Times New Roman"/>
                <a:cs typeface="Times New Roman"/>
              </a:rPr>
              <a:t>color 2</a:t>
            </a:r>
            <a:endParaRPr lang="en-US" dirty="0">
              <a:solidFill>
                <a:srgbClr val="FF0000"/>
              </a:solidFill>
              <a:latin typeface="Times New Roman"/>
              <a:cs typeface="Times New Roman"/>
            </a:endParaRPr>
          </a:p>
        </p:txBody>
      </p:sp>
      <p:sp>
        <p:nvSpPr>
          <p:cNvPr id="43" name="Freeform 42"/>
          <p:cNvSpPr/>
          <p:nvPr/>
        </p:nvSpPr>
        <p:spPr bwMode="auto">
          <a:xfrm>
            <a:off x="3657600" y="5690658"/>
            <a:ext cx="1701800" cy="353483"/>
          </a:xfrm>
          <a:custGeom>
            <a:avLst/>
            <a:gdLst>
              <a:gd name="connsiteX0" fmla="*/ 0 w 1701800"/>
              <a:gd name="connsiteY0" fmla="*/ 251883 h 353483"/>
              <a:gd name="connsiteX1" fmla="*/ 698500 w 1701800"/>
              <a:gd name="connsiteY1" fmla="*/ 10583 h 353483"/>
              <a:gd name="connsiteX2" fmla="*/ 1384300 w 1701800"/>
              <a:gd name="connsiteY2" fmla="*/ 315383 h 353483"/>
              <a:gd name="connsiteX3" fmla="*/ 1701800 w 1701800"/>
              <a:gd name="connsiteY3" fmla="*/ 239183 h 353483"/>
            </a:gdLst>
            <a:ahLst/>
            <a:cxnLst>
              <a:cxn ang="0">
                <a:pos x="connsiteX0" y="connsiteY0"/>
              </a:cxn>
              <a:cxn ang="0">
                <a:pos x="connsiteX1" y="connsiteY1"/>
              </a:cxn>
              <a:cxn ang="0">
                <a:pos x="connsiteX2" y="connsiteY2"/>
              </a:cxn>
              <a:cxn ang="0">
                <a:pos x="connsiteX3" y="connsiteY3"/>
              </a:cxn>
            </a:cxnLst>
            <a:rect l="l" t="t" r="r" b="b"/>
            <a:pathLst>
              <a:path w="1701800" h="353483">
                <a:moveTo>
                  <a:pt x="0" y="251883"/>
                </a:moveTo>
                <a:cubicBezTo>
                  <a:pt x="233891" y="125941"/>
                  <a:pt x="467783" y="0"/>
                  <a:pt x="698500" y="10583"/>
                </a:cubicBezTo>
                <a:cubicBezTo>
                  <a:pt x="929217" y="21166"/>
                  <a:pt x="1217083" y="277283"/>
                  <a:pt x="1384300" y="315383"/>
                </a:cubicBezTo>
                <a:cubicBezTo>
                  <a:pt x="1551517" y="353483"/>
                  <a:pt x="1701800" y="239183"/>
                  <a:pt x="1701800" y="239183"/>
                </a:cubicBezTo>
              </a:path>
            </a:pathLst>
          </a:custGeom>
          <a:noFill/>
          <a:ln w="9525" cap="flat" cmpd="sng" algn="ctr">
            <a:solidFill>
              <a:schemeClr val="tx1"/>
            </a:solidFill>
            <a:prstDash val="solid"/>
            <a:round/>
            <a:headEnd type="none"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nvGrpSpPr>
          <p:cNvPr id="53" name="Group 52"/>
          <p:cNvGrpSpPr/>
          <p:nvPr/>
        </p:nvGrpSpPr>
        <p:grpSpPr>
          <a:xfrm>
            <a:off x="568385" y="655034"/>
            <a:ext cx="2158492" cy="2454148"/>
            <a:chOff x="669985" y="655034"/>
            <a:chExt cx="2158492" cy="2454148"/>
          </a:xfrm>
        </p:grpSpPr>
        <p:grpSp>
          <p:nvGrpSpPr>
            <p:cNvPr id="10" name="Group 9"/>
            <p:cNvGrpSpPr/>
            <p:nvPr/>
          </p:nvGrpSpPr>
          <p:grpSpPr>
            <a:xfrm>
              <a:off x="669985" y="655034"/>
              <a:ext cx="2158492" cy="2454148"/>
              <a:chOff x="5778786" y="905510"/>
              <a:chExt cx="2158492" cy="2454148"/>
            </a:xfrm>
          </p:grpSpPr>
          <p:cxnSp>
            <p:nvCxnSpPr>
              <p:cNvPr id="29" name="Straight Connector 28"/>
              <p:cNvCxnSpPr>
                <a:cxnSpLocks noChangeAspect="1"/>
              </p:cNvCxnSpPr>
              <p:nvPr/>
            </p:nvCxnSpPr>
            <p:spPr bwMode="auto">
              <a:xfrm>
                <a:off x="6345056" y="1279649"/>
                <a:ext cx="1466742" cy="1619"/>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8" name="Straight Connector 27"/>
              <p:cNvCxnSpPr>
                <a:cxnSpLocks noChangeAspect="1"/>
              </p:cNvCxnSpPr>
              <p:nvPr/>
            </p:nvCxnSpPr>
            <p:spPr bwMode="auto">
              <a:xfrm>
                <a:off x="5925216" y="1700528"/>
                <a:ext cx="1457595" cy="1588"/>
              </a:xfrm>
              <a:prstGeom prst="line">
                <a:avLst/>
              </a:prstGeom>
              <a:solidFill>
                <a:schemeClr val="accent1"/>
              </a:solidFill>
              <a:ln w="22225" cap="flat" cmpd="sng" algn="ctr">
                <a:solidFill>
                  <a:srgbClr val="FF1C00"/>
                </a:solidFill>
                <a:prstDash val="solid"/>
                <a:round/>
                <a:headEnd type="none" w="med" len="med"/>
                <a:tailEnd type="none" w="med" len="med"/>
              </a:ln>
              <a:effectLst/>
            </p:spPr>
          </p:cxnSp>
          <p:cxnSp>
            <p:nvCxnSpPr>
              <p:cNvPr id="11" name="Straight Connector 10"/>
              <p:cNvCxnSpPr/>
              <p:nvPr/>
            </p:nvCxnSpPr>
            <p:spPr>
              <a:xfrm>
                <a:off x="7378226" y="2956237"/>
                <a:ext cx="423798" cy="1127"/>
              </a:xfrm>
              <a:prstGeom prst="line">
                <a:avLst/>
              </a:prstGeom>
              <a:ln w="12700">
                <a:tailEnd type="stealth" w="lg" len="lg"/>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flipH="1" flipV="1">
                <a:off x="5655981" y="1430016"/>
                <a:ext cx="541022" cy="1"/>
              </a:xfrm>
              <a:prstGeom prst="line">
                <a:avLst/>
              </a:prstGeom>
              <a:ln w="12700">
                <a:tailEnd type="stealth" w="lg" len="lg"/>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cxnSpLocks noChangeAspect="1"/>
              </p:cNvCxnSpPr>
              <p:nvPr/>
            </p:nvCxnSpPr>
            <p:spPr>
              <a:xfrm rot="5400000" flipH="1" flipV="1">
                <a:off x="6364846" y="2290112"/>
                <a:ext cx="236891" cy="229933"/>
              </a:xfrm>
              <a:prstGeom prst="line">
                <a:avLst/>
              </a:prstGeom>
              <a:ln w="12700">
                <a:prstDash val="solid"/>
                <a:tailEnd type="stealth" w="lg" len="lg"/>
              </a:ln>
            </p:spPr>
            <p:style>
              <a:lnRef idx="2">
                <a:schemeClr val="accent1"/>
              </a:lnRef>
              <a:fillRef idx="0">
                <a:schemeClr val="accent1"/>
              </a:fillRef>
              <a:effectRef idx="1">
                <a:schemeClr val="accent1"/>
              </a:effectRef>
              <a:fontRef idx="minor">
                <a:schemeClr val="tx1"/>
              </a:fontRef>
            </p:style>
          </p:cxnSp>
          <p:pic>
            <p:nvPicPr>
              <p:cNvPr id="14" name="Picture 13" descr="latex-image-1.pdf"/>
              <p:cNvPicPr>
                <a:picLocks noChangeAspect="1"/>
              </p:cNvPicPr>
              <p:nvPr/>
            </p:nvPicPr>
            <p:blipFill>
              <a:blip r:embed="rId5"/>
              <a:stretch>
                <a:fillRect/>
              </a:stretch>
            </p:blipFill>
            <p:spPr>
              <a:xfrm>
                <a:off x="7378226" y="2845688"/>
                <a:ext cx="559052" cy="513970"/>
              </a:xfrm>
              <a:prstGeom prst="rect">
                <a:avLst/>
              </a:prstGeom>
            </p:spPr>
          </p:pic>
          <p:pic>
            <p:nvPicPr>
              <p:cNvPr id="15" name="Picture 14" descr="latex-image-1.pdf"/>
              <p:cNvPicPr>
                <a:picLocks noChangeAspect="1"/>
              </p:cNvPicPr>
              <p:nvPr/>
            </p:nvPicPr>
            <p:blipFill>
              <a:blip r:embed="rId6"/>
              <a:stretch>
                <a:fillRect/>
              </a:stretch>
            </p:blipFill>
            <p:spPr>
              <a:xfrm>
                <a:off x="6309715" y="1898901"/>
                <a:ext cx="577086" cy="513970"/>
              </a:xfrm>
              <a:prstGeom prst="rect">
                <a:avLst/>
              </a:prstGeom>
            </p:spPr>
          </p:pic>
          <p:pic>
            <p:nvPicPr>
              <p:cNvPr id="16" name="Picture 15" descr="latex-image-1.pdf"/>
              <p:cNvPicPr>
                <a:picLocks noChangeAspect="1"/>
              </p:cNvPicPr>
              <p:nvPr/>
            </p:nvPicPr>
            <p:blipFill>
              <a:blip r:embed="rId7"/>
              <a:stretch>
                <a:fillRect/>
              </a:stretch>
            </p:blipFill>
            <p:spPr>
              <a:xfrm>
                <a:off x="5778786" y="905510"/>
                <a:ext cx="577088" cy="513969"/>
              </a:xfrm>
              <a:prstGeom prst="rect">
                <a:avLst/>
              </a:prstGeom>
            </p:spPr>
          </p:pic>
          <p:cxnSp>
            <p:nvCxnSpPr>
              <p:cNvPr id="17" name="Straight Connector 16"/>
              <p:cNvCxnSpPr/>
              <p:nvPr/>
            </p:nvCxnSpPr>
            <p:spPr bwMode="auto">
              <a:xfrm rot="5400000" flipH="1" flipV="1">
                <a:off x="5925496" y="1275948"/>
                <a:ext cx="430651" cy="427526"/>
              </a:xfrm>
              <a:prstGeom prst="line">
                <a:avLst/>
              </a:prstGeom>
              <a:solidFill>
                <a:schemeClr val="accent1"/>
              </a:solidFill>
              <a:ln w="22225" cap="flat" cmpd="sng" algn="ctr">
                <a:solidFill>
                  <a:srgbClr val="F9FF00"/>
                </a:solidFill>
                <a:prstDash val="solid"/>
                <a:round/>
                <a:headEnd type="none" w="med" len="med"/>
                <a:tailEnd type="none" w="med" len="med"/>
              </a:ln>
              <a:effectLst/>
            </p:spPr>
          </p:cxnSp>
          <p:cxnSp>
            <p:nvCxnSpPr>
              <p:cNvPr id="19" name="Straight Connector 18"/>
              <p:cNvCxnSpPr/>
              <p:nvPr/>
            </p:nvCxnSpPr>
            <p:spPr bwMode="auto">
              <a:xfrm flipV="1">
                <a:off x="5927056" y="2539111"/>
                <a:ext cx="427527" cy="417125"/>
              </a:xfrm>
              <a:prstGeom prst="line">
                <a:avLst/>
              </a:prstGeom>
              <a:solidFill>
                <a:schemeClr val="accent1"/>
              </a:solidFill>
              <a:ln w="22225" cap="flat" cmpd="sng" algn="ctr">
                <a:solidFill>
                  <a:srgbClr val="F9FF00"/>
                </a:solidFill>
                <a:prstDash val="solid"/>
                <a:round/>
                <a:headEnd type="none" w="med" len="med"/>
                <a:tailEnd type="none" w="med" len="med"/>
              </a:ln>
              <a:effectLst/>
            </p:spPr>
          </p:cxnSp>
          <p:cxnSp>
            <p:nvCxnSpPr>
              <p:cNvPr id="20" name="Straight Connector 19"/>
              <p:cNvCxnSpPr/>
              <p:nvPr/>
            </p:nvCxnSpPr>
            <p:spPr bwMode="auto">
              <a:xfrm rot="16200000" flipH="1">
                <a:off x="5726250" y="1902717"/>
                <a:ext cx="1261389" cy="4723"/>
              </a:xfrm>
              <a:prstGeom prst="line">
                <a:avLst/>
              </a:prstGeom>
              <a:solidFill>
                <a:schemeClr val="accent1"/>
              </a:solidFill>
              <a:ln w="22225" cap="flat" cmpd="sng" algn="ctr">
                <a:solidFill>
                  <a:srgbClr val="F9FF00"/>
                </a:solidFill>
                <a:prstDash val="dash"/>
                <a:round/>
                <a:headEnd type="none" w="med" len="med"/>
                <a:tailEnd type="none" w="med" len="med"/>
              </a:ln>
              <a:effectLst/>
            </p:spPr>
          </p:cxnSp>
          <p:cxnSp>
            <p:nvCxnSpPr>
              <p:cNvPr id="21" name="Straight Connector 20"/>
              <p:cNvCxnSpPr>
                <a:cxnSpLocks noChangeAspect="1"/>
              </p:cNvCxnSpPr>
              <p:nvPr/>
            </p:nvCxnSpPr>
            <p:spPr bwMode="auto">
              <a:xfrm>
                <a:off x="5942176" y="2953892"/>
                <a:ext cx="1433349" cy="1588"/>
              </a:xfrm>
              <a:prstGeom prst="line">
                <a:avLst/>
              </a:prstGeom>
              <a:solidFill>
                <a:schemeClr val="accent1"/>
              </a:solidFill>
              <a:ln w="22225" cap="flat" cmpd="sng" algn="ctr">
                <a:solidFill>
                  <a:srgbClr val="FF1C00"/>
                </a:solidFill>
                <a:prstDash val="solid"/>
                <a:round/>
                <a:headEnd type="none" w="med" len="med"/>
                <a:tailEnd type="none" w="med" len="med"/>
              </a:ln>
              <a:effectLst/>
            </p:spPr>
          </p:cxnSp>
          <p:cxnSp>
            <p:nvCxnSpPr>
              <p:cNvPr id="22" name="Straight Connector 21"/>
              <p:cNvCxnSpPr/>
              <p:nvPr/>
            </p:nvCxnSpPr>
            <p:spPr bwMode="auto">
              <a:xfrm rot="16200000" flipH="1">
                <a:off x="5296912" y="2330420"/>
                <a:ext cx="1257322" cy="714"/>
              </a:xfrm>
              <a:prstGeom prst="line">
                <a:avLst/>
              </a:prstGeom>
              <a:solidFill>
                <a:schemeClr val="accent1"/>
              </a:solidFill>
              <a:ln w="22225" cap="flat" cmpd="sng" algn="ctr">
                <a:solidFill>
                  <a:srgbClr val="FFFF00"/>
                </a:solidFill>
                <a:prstDash val="solid"/>
                <a:round/>
                <a:headEnd type="none" w="med" len="med"/>
                <a:tailEnd type="none" w="med" len="med"/>
              </a:ln>
              <a:effectLst/>
            </p:spPr>
          </p:cxnSp>
          <p:cxnSp>
            <p:nvCxnSpPr>
              <p:cNvPr id="23" name="Straight Connector 22"/>
              <p:cNvCxnSpPr/>
              <p:nvPr/>
            </p:nvCxnSpPr>
            <p:spPr>
              <a:xfrm rot="10800000">
                <a:off x="6368325" y="2530093"/>
                <a:ext cx="1433699" cy="9017"/>
              </a:xfrm>
              <a:prstGeom prst="line">
                <a:avLst/>
              </a:prstGeom>
              <a:ln w="25400">
                <a:solidFill>
                  <a:srgbClr val="49B1FF"/>
                </a:solidFill>
                <a:prstDash val="dash"/>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bwMode="auto">
              <a:xfrm flipV="1">
                <a:off x="7385910" y="2535935"/>
                <a:ext cx="419289" cy="417126"/>
              </a:xfrm>
              <a:prstGeom prst="line">
                <a:avLst/>
              </a:prstGeom>
              <a:solidFill>
                <a:schemeClr val="accent1"/>
              </a:solidFill>
              <a:ln w="22225" cap="flat" cmpd="sng" algn="ctr">
                <a:solidFill>
                  <a:srgbClr val="49B1FF"/>
                </a:solidFill>
                <a:prstDash val="solid"/>
                <a:round/>
                <a:headEnd type="none" w="med" len="med"/>
                <a:tailEnd type="none" w="med" len="med"/>
              </a:ln>
              <a:effectLst/>
            </p:spPr>
          </p:cxnSp>
          <p:cxnSp>
            <p:nvCxnSpPr>
              <p:cNvPr id="25" name="Straight Connector 24"/>
              <p:cNvCxnSpPr/>
              <p:nvPr/>
            </p:nvCxnSpPr>
            <p:spPr bwMode="auto">
              <a:xfrm rot="16200000" flipH="1">
                <a:off x="6754881" y="2332891"/>
                <a:ext cx="1255708" cy="0"/>
              </a:xfrm>
              <a:prstGeom prst="line">
                <a:avLst/>
              </a:prstGeom>
              <a:solidFill>
                <a:schemeClr val="accent1"/>
              </a:solidFill>
              <a:ln w="22225" cap="flat" cmpd="sng" algn="ctr">
                <a:solidFill>
                  <a:srgbClr val="FF1C00"/>
                </a:solidFill>
                <a:prstDash val="solid"/>
                <a:round/>
                <a:headEnd type="none" w="med" len="med"/>
                <a:tailEnd type="none" w="med" len="med"/>
              </a:ln>
              <a:effectLst/>
            </p:spPr>
          </p:cxnSp>
          <p:cxnSp>
            <p:nvCxnSpPr>
              <p:cNvPr id="26" name="Straight Connector 25"/>
              <p:cNvCxnSpPr/>
              <p:nvPr/>
            </p:nvCxnSpPr>
            <p:spPr bwMode="auto">
              <a:xfrm flipV="1">
                <a:off x="7382735" y="1284410"/>
                <a:ext cx="419289" cy="417126"/>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7" name="Straight Connector 26"/>
              <p:cNvCxnSpPr/>
              <p:nvPr/>
            </p:nvCxnSpPr>
            <p:spPr bwMode="auto">
              <a:xfrm rot="16200000" flipH="1">
                <a:off x="7174170" y="1902239"/>
                <a:ext cx="1255708" cy="0"/>
              </a:xfrm>
              <a:prstGeom prst="line">
                <a:avLst/>
              </a:prstGeom>
              <a:solidFill>
                <a:schemeClr val="accent1"/>
              </a:solidFill>
              <a:ln w="22225" cap="flat" cmpd="sng" algn="ctr">
                <a:solidFill>
                  <a:srgbClr val="008000"/>
                </a:solidFill>
                <a:prstDash val="solid"/>
                <a:round/>
                <a:headEnd type="none" w="med" len="med"/>
                <a:tailEnd type="none" w="med" len="med"/>
              </a:ln>
              <a:effectLst/>
            </p:spPr>
          </p:cxnSp>
          <p:sp>
            <p:nvSpPr>
              <p:cNvPr id="30" name="Oval 29"/>
              <p:cNvSpPr/>
              <p:nvPr/>
            </p:nvSpPr>
            <p:spPr>
              <a:xfrm rot="2465626">
                <a:off x="6619975" y="2585440"/>
                <a:ext cx="163955" cy="311649"/>
              </a:xfrm>
              <a:prstGeom prst="ellipse">
                <a:avLst/>
              </a:prstGeom>
              <a:solidFill>
                <a:srgbClr val="49B1FF"/>
              </a:solidFill>
              <a:ln>
                <a:solidFill>
                  <a:schemeClr val="accent1">
                    <a:shade val="95000"/>
                    <a:satMod val="105000"/>
                    <a:alpha val="13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4" name="Oval 43"/>
            <p:cNvSpPr>
              <a:spLocks noChangeAspect="1"/>
            </p:cNvSpPr>
            <p:nvPr/>
          </p:nvSpPr>
          <p:spPr>
            <a:xfrm rot="18479470">
              <a:off x="816803" y="1683729"/>
              <a:ext cx="422761" cy="230063"/>
            </a:xfrm>
            <a:prstGeom prst="ellipse">
              <a:avLst/>
            </a:prstGeom>
            <a:solidFill>
              <a:srgbClr val="F9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1757355" y="1681132"/>
              <a:ext cx="213006" cy="429042"/>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6" name="Picture 45" descr="latex-image-1.pdf"/>
          <p:cNvPicPr>
            <a:picLocks noChangeAspect="1"/>
          </p:cNvPicPr>
          <p:nvPr/>
        </p:nvPicPr>
        <p:blipFill>
          <a:blip r:embed="rId8"/>
          <a:stretch>
            <a:fillRect/>
          </a:stretch>
        </p:blipFill>
        <p:spPr>
          <a:xfrm>
            <a:off x="4298950" y="5562600"/>
            <a:ext cx="2933700" cy="838200"/>
          </a:xfrm>
          <a:prstGeom prst="rect">
            <a:avLst/>
          </a:prstGeom>
        </p:spPr>
      </p:pic>
      <p:sp>
        <p:nvSpPr>
          <p:cNvPr id="47" name="TextBox 46"/>
          <p:cNvSpPr txBox="1"/>
          <p:nvPr/>
        </p:nvSpPr>
        <p:spPr>
          <a:xfrm>
            <a:off x="1924814" y="6234641"/>
            <a:ext cx="832079" cy="369332"/>
          </a:xfrm>
          <a:prstGeom prst="rect">
            <a:avLst/>
          </a:prstGeom>
          <a:noFill/>
        </p:spPr>
        <p:txBody>
          <a:bodyPr wrap="none" rtlCol="0">
            <a:spAutoFit/>
          </a:bodyPr>
          <a:lstStyle/>
          <a:p>
            <a:r>
              <a:rPr lang="en-US" dirty="0" smtClean="0">
                <a:solidFill>
                  <a:srgbClr val="49B1FF"/>
                </a:solidFill>
                <a:latin typeface="Times New Roman"/>
                <a:cs typeface="Times New Roman"/>
              </a:rPr>
              <a:t>color 3</a:t>
            </a:r>
            <a:endParaRPr lang="en-US" dirty="0">
              <a:solidFill>
                <a:srgbClr val="49B1FF"/>
              </a:solidFill>
              <a:latin typeface="Times New Roman"/>
              <a:cs typeface="Times New Roman"/>
            </a:endParaRPr>
          </a:p>
        </p:txBody>
      </p:sp>
      <p:sp>
        <p:nvSpPr>
          <p:cNvPr id="48" name="Freeform 47"/>
          <p:cNvSpPr/>
          <p:nvPr/>
        </p:nvSpPr>
        <p:spPr bwMode="auto">
          <a:xfrm>
            <a:off x="3657600" y="6224058"/>
            <a:ext cx="1701800" cy="353483"/>
          </a:xfrm>
          <a:custGeom>
            <a:avLst/>
            <a:gdLst>
              <a:gd name="connsiteX0" fmla="*/ 0 w 1701800"/>
              <a:gd name="connsiteY0" fmla="*/ 251883 h 353483"/>
              <a:gd name="connsiteX1" fmla="*/ 698500 w 1701800"/>
              <a:gd name="connsiteY1" fmla="*/ 10583 h 353483"/>
              <a:gd name="connsiteX2" fmla="*/ 1384300 w 1701800"/>
              <a:gd name="connsiteY2" fmla="*/ 315383 h 353483"/>
              <a:gd name="connsiteX3" fmla="*/ 1701800 w 1701800"/>
              <a:gd name="connsiteY3" fmla="*/ 239183 h 353483"/>
            </a:gdLst>
            <a:ahLst/>
            <a:cxnLst>
              <a:cxn ang="0">
                <a:pos x="connsiteX0" y="connsiteY0"/>
              </a:cxn>
              <a:cxn ang="0">
                <a:pos x="connsiteX1" y="connsiteY1"/>
              </a:cxn>
              <a:cxn ang="0">
                <a:pos x="connsiteX2" y="connsiteY2"/>
              </a:cxn>
              <a:cxn ang="0">
                <a:pos x="connsiteX3" y="connsiteY3"/>
              </a:cxn>
            </a:cxnLst>
            <a:rect l="l" t="t" r="r" b="b"/>
            <a:pathLst>
              <a:path w="1701800" h="353483">
                <a:moveTo>
                  <a:pt x="0" y="251883"/>
                </a:moveTo>
                <a:cubicBezTo>
                  <a:pt x="233891" y="125941"/>
                  <a:pt x="467783" y="0"/>
                  <a:pt x="698500" y="10583"/>
                </a:cubicBezTo>
                <a:cubicBezTo>
                  <a:pt x="929217" y="21166"/>
                  <a:pt x="1217083" y="277283"/>
                  <a:pt x="1384300" y="315383"/>
                </a:cubicBezTo>
                <a:cubicBezTo>
                  <a:pt x="1551517" y="353483"/>
                  <a:pt x="1701800" y="239183"/>
                  <a:pt x="1701800" y="239183"/>
                </a:cubicBezTo>
              </a:path>
            </a:pathLst>
          </a:custGeom>
          <a:noFill/>
          <a:ln w="9525" cap="flat" cmpd="sng" algn="ctr">
            <a:solidFill>
              <a:schemeClr val="tx1"/>
            </a:solidFill>
            <a:prstDash val="solid"/>
            <a:round/>
            <a:headEnd type="none"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pic>
        <p:nvPicPr>
          <p:cNvPr id="49" name="Picture 48" descr="latex-image-1.pdf"/>
          <p:cNvPicPr>
            <a:picLocks noChangeAspect="1"/>
          </p:cNvPicPr>
          <p:nvPr/>
        </p:nvPicPr>
        <p:blipFill>
          <a:blip r:embed="rId9"/>
          <a:stretch>
            <a:fillRect/>
          </a:stretch>
        </p:blipFill>
        <p:spPr>
          <a:xfrm>
            <a:off x="4311650" y="6045200"/>
            <a:ext cx="2933700" cy="838200"/>
          </a:xfrm>
          <a:prstGeom prst="rect">
            <a:avLst/>
          </a:prstGeom>
        </p:spPr>
      </p:pic>
      <p:grpSp>
        <p:nvGrpSpPr>
          <p:cNvPr id="52" name="Group 51"/>
          <p:cNvGrpSpPr/>
          <p:nvPr/>
        </p:nvGrpSpPr>
        <p:grpSpPr>
          <a:xfrm>
            <a:off x="6438900" y="5205915"/>
            <a:ext cx="2705100" cy="812800"/>
            <a:chOff x="5873750" y="3187700"/>
            <a:chExt cx="2705100" cy="812800"/>
          </a:xfrm>
        </p:grpSpPr>
        <p:pic>
          <p:nvPicPr>
            <p:cNvPr id="50" name="Picture 49" descr="latex-image-1.pdf"/>
            <p:cNvPicPr>
              <a:picLocks noChangeAspect="1"/>
            </p:cNvPicPr>
            <p:nvPr/>
          </p:nvPicPr>
          <p:blipFill>
            <a:blip r:embed="rId10"/>
            <a:stretch>
              <a:fillRect/>
            </a:stretch>
          </p:blipFill>
          <p:spPr>
            <a:xfrm>
              <a:off x="5873750" y="3187700"/>
              <a:ext cx="2705100" cy="812800"/>
            </a:xfrm>
            <a:prstGeom prst="rect">
              <a:avLst/>
            </a:prstGeom>
          </p:spPr>
        </p:pic>
        <p:sp>
          <p:nvSpPr>
            <p:cNvPr id="51" name="Rectangle 50"/>
            <p:cNvSpPr/>
            <p:nvPr/>
          </p:nvSpPr>
          <p:spPr bwMode="auto">
            <a:xfrm>
              <a:off x="6934200" y="3314700"/>
              <a:ext cx="1473200" cy="63268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sp>
        <p:nvSpPr>
          <p:cNvPr id="55" name="Right Arrow 54"/>
          <p:cNvSpPr/>
          <p:nvPr/>
        </p:nvSpPr>
        <p:spPr bwMode="auto">
          <a:xfrm>
            <a:off x="4445000" y="177800"/>
            <a:ext cx="622300" cy="266700"/>
          </a:xfrm>
          <a:prstGeom prst="rightArrow">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nvGrpSpPr>
          <p:cNvPr id="60" name="Group 59"/>
          <p:cNvGrpSpPr/>
          <p:nvPr/>
        </p:nvGrpSpPr>
        <p:grpSpPr>
          <a:xfrm>
            <a:off x="625915" y="4013200"/>
            <a:ext cx="7031079" cy="787400"/>
            <a:chOff x="829115" y="3136900"/>
            <a:chExt cx="7031079" cy="787400"/>
          </a:xfrm>
        </p:grpSpPr>
        <p:sp>
          <p:nvSpPr>
            <p:cNvPr id="34" name="TextBox 33"/>
            <p:cNvSpPr txBox="1"/>
            <p:nvPr/>
          </p:nvSpPr>
          <p:spPr>
            <a:xfrm>
              <a:off x="829115" y="3314700"/>
              <a:ext cx="7031079" cy="369332"/>
            </a:xfrm>
            <a:prstGeom prst="rect">
              <a:avLst/>
            </a:prstGeom>
            <a:noFill/>
          </p:spPr>
          <p:txBody>
            <a:bodyPr wrap="none" rtlCol="0">
              <a:spAutoFit/>
            </a:bodyPr>
            <a:lstStyle/>
            <a:p>
              <a:r>
                <a:rPr lang="en-US" dirty="0" smtClean="0">
                  <a:latin typeface="Times New Roman"/>
                  <a:cs typeface="Times New Roman"/>
                </a:rPr>
                <a:t>- Colors correspond  to direction of the displacement vector                   :</a:t>
              </a:r>
              <a:endParaRPr lang="en-US" dirty="0">
                <a:latin typeface="Times New Roman"/>
                <a:cs typeface="Times New Roman"/>
              </a:endParaRPr>
            </a:p>
          </p:txBody>
        </p:sp>
        <p:pic>
          <p:nvPicPr>
            <p:cNvPr id="59" name="Picture 58" descr="latex-image-1.pdf"/>
            <p:cNvPicPr>
              <a:picLocks noChangeAspect="1"/>
            </p:cNvPicPr>
            <p:nvPr/>
          </p:nvPicPr>
          <p:blipFill>
            <a:blip r:embed="rId11"/>
            <a:stretch>
              <a:fillRect/>
            </a:stretch>
          </p:blipFill>
          <p:spPr>
            <a:xfrm>
              <a:off x="5232400" y="3136900"/>
              <a:ext cx="2489200" cy="787400"/>
            </a:xfrm>
            <a:prstGeom prst="rect">
              <a:avLst/>
            </a:prstGeom>
          </p:spPr>
        </p:pic>
      </p:grpSp>
      <p:sp>
        <p:nvSpPr>
          <p:cNvPr id="66" name="TextBox 65"/>
          <p:cNvSpPr txBox="1"/>
          <p:nvPr/>
        </p:nvSpPr>
        <p:spPr>
          <a:xfrm>
            <a:off x="625914" y="3183152"/>
            <a:ext cx="7857685" cy="646331"/>
          </a:xfrm>
          <a:prstGeom prst="rect">
            <a:avLst/>
          </a:prstGeom>
          <a:noFill/>
        </p:spPr>
        <p:txBody>
          <a:bodyPr wrap="square" rtlCol="0">
            <a:spAutoFit/>
          </a:bodyPr>
          <a:lstStyle/>
          <a:p>
            <a:r>
              <a:rPr lang="en-US" dirty="0" smtClean="0">
                <a:latin typeface="Times New Roman"/>
                <a:cs typeface="Times New Roman"/>
              </a:rPr>
              <a:t>- Define BROUWER instance on the (slightly smaller) cube defined by the convex hull of the centers of the </a:t>
            </a:r>
            <a:r>
              <a:rPr lang="en-US" dirty="0" err="1" smtClean="0">
                <a:latin typeface="Times New Roman"/>
                <a:cs typeface="Times New Roman"/>
              </a:rPr>
              <a:t>cubelets</a:t>
            </a:r>
            <a:r>
              <a:rPr lang="en-US" dirty="0" smtClean="0">
                <a:latin typeface="Times New Roman"/>
                <a:cs typeface="Times New Roman"/>
              </a:rPr>
              <a:t>. This is thinner by 2</a:t>
            </a:r>
            <a:r>
              <a:rPr lang="en-US" baseline="30000" dirty="0" smtClean="0">
                <a:latin typeface="Times New Roman"/>
                <a:cs typeface="Times New Roman"/>
              </a:rPr>
              <a:t>-</a:t>
            </a:r>
            <a:r>
              <a:rPr lang="en-US" i="1" baseline="30000" dirty="0" smtClean="0">
                <a:latin typeface="Times New Roman"/>
                <a:cs typeface="Times New Roman"/>
              </a:rPr>
              <a:t>m </a:t>
            </a:r>
            <a:r>
              <a:rPr lang="en-US" dirty="0" smtClean="0">
                <a:latin typeface="Times New Roman"/>
                <a:cs typeface="Times New Roman"/>
              </a:rPr>
              <a:t>in each dimension.</a:t>
            </a:r>
            <a:endParaRPr lang="en-US" dirty="0">
              <a:latin typeface="Times New Roman"/>
              <a:cs typeface="Times New Roman"/>
            </a:endParaRPr>
          </a:p>
        </p:txBody>
      </p:sp>
      <p:grpSp>
        <p:nvGrpSpPr>
          <p:cNvPr id="69" name="Group 55"/>
          <p:cNvGrpSpPr/>
          <p:nvPr/>
        </p:nvGrpSpPr>
        <p:grpSpPr>
          <a:xfrm>
            <a:off x="3654426" y="985807"/>
            <a:ext cx="2641600" cy="1676400"/>
            <a:chOff x="3540126" y="985807"/>
            <a:chExt cx="2641600" cy="1676400"/>
          </a:xfrm>
        </p:grpSpPr>
        <p:sp>
          <p:nvSpPr>
            <p:cNvPr id="70" name="Left Arrow 69"/>
            <p:cNvSpPr>
              <a:spLocks noChangeArrowheads="1"/>
            </p:cNvSpPr>
            <p:nvPr/>
          </p:nvSpPr>
          <p:spPr bwMode="auto">
            <a:xfrm rot="10800000">
              <a:off x="3540126" y="1681132"/>
              <a:ext cx="566737" cy="304800"/>
            </a:xfrm>
            <a:prstGeom prst="leftArrow">
              <a:avLst>
                <a:gd name="adj1" fmla="val 50000"/>
                <a:gd name="adj2" fmla="val 49962"/>
              </a:avLst>
            </a:prstGeom>
            <a:solidFill>
              <a:srgbClr val="FF6600"/>
            </a:solidFill>
            <a:ln w="9525">
              <a:solidFill>
                <a:schemeClr val="tx1"/>
              </a:solidFill>
              <a:round/>
              <a:headEnd/>
              <a:tailEnd/>
            </a:ln>
          </p:spPr>
          <p:txBody>
            <a:bodyPr>
              <a:prstTxWarp prst="textNoShape">
                <a:avLst/>
              </a:prstTxWarp>
            </a:bodyPr>
            <a:lstStyle/>
            <a:p>
              <a:endParaRPr lang="en-US"/>
            </a:p>
          </p:txBody>
        </p:sp>
        <p:pic>
          <p:nvPicPr>
            <p:cNvPr id="71" name="Picture 3" descr="brouwer"/>
            <p:cNvPicPr>
              <a:picLocks noChangeAspect="1" noChangeArrowheads="1"/>
            </p:cNvPicPr>
            <p:nvPr/>
          </p:nvPicPr>
          <p:blipFill>
            <a:blip r:embed="rId12"/>
            <a:srcRect/>
            <a:stretch>
              <a:fillRect/>
            </a:stretch>
          </p:blipFill>
          <p:spPr bwMode="auto">
            <a:xfrm>
              <a:off x="4741863" y="985807"/>
              <a:ext cx="1439863" cy="1676400"/>
            </a:xfrm>
            <a:prstGeom prst="rect">
              <a:avLst/>
            </a:prstGeom>
            <a:noFill/>
            <a:ln w="9525">
              <a:noFill/>
              <a:miter lim="800000"/>
              <a:headEnd/>
              <a:tailEnd/>
            </a:ln>
          </p:spPr>
        </p:pic>
      </p:grpSp>
      <p:grpSp>
        <p:nvGrpSpPr>
          <p:cNvPr id="54" name="Group 53"/>
          <p:cNvGrpSpPr/>
          <p:nvPr/>
        </p:nvGrpSpPr>
        <p:grpSpPr>
          <a:xfrm>
            <a:off x="399967" y="1151533"/>
            <a:ext cx="2549102" cy="1870848"/>
            <a:chOff x="5831471" y="1497700"/>
            <a:chExt cx="2549102" cy="1870848"/>
          </a:xfrm>
        </p:grpSpPr>
        <p:sp>
          <p:nvSpPr>
            <p:cNvPr id="56" name="TextBox 55"/>
            <p:cNvSpPr txBox="1"/>
            <p:nvPr/>
          </p:nvSpPr>
          <p:spPr>
            <a:xfrm>
              <a:off x="8069896" y="1497700"/>
              <a:ext cx="310677" cy="369332"/>
            </a:xfrm>
            <a:prstGeom prst="rect">
              <a:avLst/>
            </a:prstGeom>
            <a:noFill/>
          </p:spPr>
          <p:txBody>
            <a:bodyPr wrap="none" rtlCol="0">
              <a:spAutoFit/>
            </a:bodyPr>
            <a:lstStyle/>
            <a:p>
              <a:r>
                <a:rPr lang="en-US" dirty="0" smtClean="0">
                  <a:solidFill>
                    <a:srgbClr val="008000"/>
                  </a:solidFill>
                </a:rPr>
                <a:t>0</a:t>
              </a:r>
              <a:endParaRPr lang="en-US" dirty="0">
                <a:solidFill>
                  <a:srgbClr val="008000"/>
                </a:solidFill>
              </a:endParaRPr>
            </a:p>
          </p:txBody>
        </p:sp>
        <p:sp>
          <p:nvSpPr>
            <p:cNvPr id="57" name="TextBox 56"/>
            <p:cNvSpPr txBox="1"/>
            <p:nvPr/>
          </p:nvSpPr>
          <p:spPr>
            <a:xfrm>
              <a:off x="5831471" y="2184874"/>
              <a:ext cx="310677" cy="369332"/>
            </a:xfrm>
            <a:prstGeom prst="rect">
              <a:avLst/>
            </a:prstGeom>
            <a:noFill/>
          </p:spPr>
          <p:txBody>
            <a:bodyPr wrap="none" rtlCol="0">
              <a:spAutoFit/>
            </a:bodyPr>
            <a:lstStyle/>
            <a:p>
              <a:r>
                <a:rPr lang="en-US" dirty="0" smtClean="0">
                  <a:solidFill>
                    <a:srgbClr val="FFFF00"/>
                  </a:solidFill>
                </a:rPr>
                <a:t>1</a:t>
              </a:r>
              <a:endParaRPr lang="en-US" dirty="0">
                <a:solidFill>
                  <a:srgbClr val="FFFF00"/>
                </a:solidFill>
              </a:endParaRPr>
            </a:p>
          </p:txBody>
        </p:sp>
        <p:sp>
          <p:nvSpPr>
            <p:cNvPr id="58" name="TextBox 57"/>
            <p:cNvSpPr txBox="1"/>
            <p:nvPr/>
          </p:nvSpPr>
          <p:spPr>
            <a:xfrm>
              <a:off x="6886542" y="2999216"/>
              <a:ext cx="310677" cy="369332"/>
            </a:xfrm>
            <a:prstGeom prst="rect">
              <a:avLst/>
            </a:prstGeom>
            <a:noFill/>
          </p:spPr>
          <p:txBody>
            <a:bodyPr wrap="none" rtlCol="0">
              <a:spAutoFit/>
            </a:bodyPr>
            <a:lstStyle/>
            <a:p>
              <a:r>
                <a:rPr lang="en-US" dirty="0" smtClean="0">
                  <a:solidFill>
                    <a:srgbClr val="FF0000"/>
                  </a:solidFill>
                </a:rPr>
                <a:t>2</a:t>
              </a:r>
              <a:endParaRPr lang="en-US" dirty="0">
                <a:solidFill>
                  <a:srgbClr val="FF0000"/>
                </a:solidFill>
              </a:endParaRPr>
            </a:p>
          </p:txBody>
        </p:sp>
        <p:sp>
          <p:nvSpPr>
            <p:cNvPr id="61" name="TextBox 60"/>
            <p:cNvSpPr txBox="1"/>
            <p:nvPr/>
          </p:nvSpPr>
          <p:spPr>
            <a:xfrm>
              <a:off x="7091938" y="2557363"/>
              <a:ext cx="310677" cy="369332"/>
            </a:xfrm>
            <a:prstGeom prst="rect">
              <a:avLst/>
            </a:prstGeom>
            <a:noFill/>
          </p:spPr>
          <p:txBody>
            <a:bodyPr wrap="none" rtlCol="0">
              <a:spAutoFit/>
            </a:bodyPr>
            <a:lstStyle/>
            <a:p>
              <a:r>
                <a:rPr lang="en-US" dirty="0" smtClean="0">
                  <a:solidFill>
                    <a:srgbClr val="49B1FF"/>
                  </a:solidFill>
                </a:rPr>
                <a:t>3</a:t>
              </a:r>
              <a:endParaRPr lang="en-US" dirty="0">
                <a:solidFill>
                  <a:srgbClr val="49B1FF"/>
                </a:solidFill>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10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childTnLst>
                                </p:cTn>
                              </p:par>
                              <p:par>
                                <p:cTn id="26" presetID="10" presetClass="entr" presetSubtype="0" fill="hold"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1000"/>
                                        <p:tgtEl>
                                          <p:spTgt spid="5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10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10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1000"/>
                                        <p:tgtEl>
                                          <p:spTgt spid="42"/>
                                        </p:tgtEl>
                                      </p:cBhvr>
                                    </p:animEffect>
                                  </p:childTnLst>
                                </p:cTn>
                              </p:par>
                              <p:par>
                                <p:cTn id="47" presetID="10"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1000"/>
                                        <p:tgtEl>
                                          <p:spTgt spid="4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1000"/>
                                        <p:tgtEl>
                                          <p:spTgt spid="4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1000"/>
                                        <p:tgtEl>
                                          <p:spTgt spid="4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fade">
                                      <p:cBhvr>
                                        <p:cTn id="58" dur="1000"/>
                                        <p:tgtEl>
                                          <p:spTgt spid="48"/>
                                        </p:tgtEl>
                                      </p:cBhvr>
                                    </p:animEffect>
                                  </p:childTnLst>
                                </p:cTn>
                              </p:par>
                              <p:par>
                                <p:cTn id="59" presetID="10" presetClass="entr" presetSubtype="0" fill="hold" nodeType="with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P spid="39" grpId="0"/>
      <p:bldP spid="40" grpId="0" animBg="1"/>
      <p:bldP spid="42" grpId="0"/>
      <p:bldP spid="43" grpId="0" animBg="1"/>
      <p:bldP spid="47" grpId="0"/>
      <p:bldP spid="48" grpId="0" animBg="1"/>
      <p:bldP spid="6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150"/>
          <p:cNvSpPr>
            <a:spLocks noGrp="1" noRot="1" noChangeArrowheads="1"/>
          </p:cNvSpPr>
          <p:nvPr>
            <p:ph type="title"/>
          </p:nvPr>
        </p:nvSpPr>
        <p:spPr>
          <a:xfrm>
            <a:off x="76200" y="-304800"/>
            <a:ext cx="8083550" cy="1143000"/>
          </a:xfrm>
        </p:spPr>
        <p:txBody>
          <a:bodyPr/>
          <a:lstStyle/>
          <a:p>
            <a:pPr eaLnBrk="1" hangingPunct="1"/>
            <a:r>
              <a:rPr lang="en-US" sz="3200" i="1" dirty="0" smtClean="0">
                <a:solidFill>
                  <a:srgbClr val="FFFFCC"/>
                </a:solidFill>
                <a:effectLst/>
                <a:latin typeface="Times New Roman" charset="0"/>
                <a:ea typeface="ＭＳ Ｐゴシック" charset="-128"/>
                <a:cs typeface="ＭＳ Ｐゴシック" charset="-128"/>
              </a:rPr>
              <a:t>(Special) SPERNER               BROUWER</a:t>
            </a:r>
          </a:p>
        </p:txBody>
      </p:sp>
      <p:sp>
        <p:nvSpPr>
          <p:cNvPr id="55" name="Right Arrow 54"/>
          <p:cNvSpPr/>
          <p:nvPr/>
        </p:nvSpPr>
        <p:spPr bwMode="auto">
          <a:xfrm>
            <a:off x="4445000" y="177800"/>
            <a:ext cx="622300" cy="266700"/>
          </a:xfrm>
          <a:prstGeom prst="rightArrow">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nvGrpSpPr>
          <p:cNvPr id="53" name="Group 52"/>
          <p:cNvGrpSpPr/>
          <p:nvPr/>
        </p:nvGrpSpPr>
        <p:grpSpPr>
          <a:xfrm>
            <a:off x="331806" y="5816600"/>
            <a:ext cx="7550114" cy="870383"/>
            <a:chOff x="625915" y="2959100"/>
            <a:chExt cx="7550114" cy="870383"/>
          </a:xfrm>
        </p:grpSpPr>
        <p:sp>
          <p:nvSpPr>
            <p:cNvPr id="66" name="TextBox 65"/>
            <p:cNvSpPr txBox="1"/>
            <p:nvPr/>
          </p:nvSpPr>
          <p:spPr>
            <a:xfrm>
              <a:off x="625915" y="3183152"/>
              <a:ext cx="7550114" cy="646331"/>
            </a:xfrm>
            <a:prstGeom prst="rect">
              <a:avLst/>
            </a:prstGeom>
            <a:noFill/>
          </p:spPr>
          <p:txBody>
            <a:bodyPr wrap="square" rtlCol="0">
              <a:spAutoFit/>
            </a:bodyPr>
            <a:lstStyle/>
            <a:p>
              <a:r>
                <a:rPr lang="en-US" b="1" dirty="0" smtClean="0">
                  <a:latin typeface="Times New Roman"/>
                  <a:cs typeface="Times New Roman"/>
                </a:rPr>
                <a:t>Claim: </a:t>
              </a:r>
              <a:r>
                <a:rPr lang="en-US" dirty="0" smtClean="0">
                  <a:latin typeface="Times New Roman"/>
                  <a:cs typeface="Times New Roman"/>
                </a:rPr>
                <a:t>Let  </a:t>
              </a:r>
              <a:r>
                <a:rPr lang="en-US" i="1" dirty="0" err="1" smtClean="0">
                  <a:latin typeface="Times New Roman"/>
                  <a:cs typeface="Times New Roman"/>
                </a:rPr>
                <a:t>x</a:t>
              </a:r>
              <a:r>
                <a:rPr lang="en-US" dirty="0" smtClean="0">
                  <a:latin typeface="Times New Roman"/>
                  <a:cs typeface="Times New Roman"/>
                </a:rPr>
                <a:t>  be a             -approximate </a:t>
              </a:r>
              <a:r>
                <a:rPr lang="en-US" dirty="0" err="1" smtClean="0">
                  <a:latin typeface="Times New Roman"/>
                  <a:cs typeface="Times New Roman"/>
                </a:rPr>
                <a:t>Brouwer</a:t>
              </a:r>
              <a:r>
                <a:rPr lang="en-US" dirty="0" smtClean="0">
                  <a:latin typeface="Times New Roman"/>
                  <a:cs typeface="Times New Roman"/>
                </a:rPr>
                <a:t> Fixed Point of </a:t>
              </a:r>
              <a:r>
                <a:rPr lang="en-US" i="1" dirty="0" err="1" smtClean="0">
                  <a:latin typeface="Times New Roman"/>
                  <a:cs typeface="Times New Roman"/>
                </a:rPr>
                <a:t>f</a:t>
              </a:r>
              <a:r>
                <a:rPr lang="en-US" dirty="0" smtClean="0">
                  <a:latin typeface="Times New Roman"/>
                  <a:cs typeface="Times New Roman"/>
                </a:rPr>
                <a:t>. Then the corners of the simplex </a:t>
              </a:r>
              <a:r>
                <a:rPr lang="en-US" i="1" dirty="0" smtClean="0">
                  <a:latin typeface="Times New Roman"/>
                  <a:cs typeface="Times New Roman"/>
                </a:rPr>
                <a:t>S</a:t>
              </a:r>
              <a:r>
                <a:rPr lang="en-US" dirty="0" smtClean="0">
                  <a:latin typeface="Times New Roman"/>
                  <a:cs typeface="Times New Roman"/>
                </a:rPr>
                <a:t> containing </a:t>
              </a:r>
              <a:r>
                <a:rPr lang="en-US" i="1" dirty="0" smtClean="0">
                  <a:latin typeface="Times New Roman"/>
                  <a:cs typeface="Times New Roman"/>
                </a:rPr>
                <a:t>x</a:t>
              </a:r>
              <a:r>
                <a:rPr lang="en-US" dirty="0" smtClean="0">
                  <a:latin typeface="Times New Roman"/>
                  <a:cs typeface="Times New Roman"/>
                </a:rPr>
                <a:t> must have all colors/displacements.</a:t>
              </a:r>
              <a:endParaRPr lang="en-US" i="1" dirty="0">
                <a:latin typeface="Times New Roman"/>
                <a:cs typeface="Times New Roman"/>
              </a:endParaRPr>
            </a:p>
          </p:txBody>
        </p:sp>
        <p:pic>
          <p:nvPicPr>
            <p:cNvPr id="52" name="Picture 51" descr="latex-image-1.pdf"/>
            <p:cNvPicPr>
              <a:picLocks noChangeAspect="1"/>
            </p:cNvPicPr>
            <p:nvPr/>
          </p:nvPicPr>
          <p:blipFill>
            <a:blip r:embed="rId3"/>
            <a:stretch>
              <a:fillRect/>
            </a:stretch>
          </p:blipFill>
          <p:spPr>
            <a:xfrm>
              <a:off x="1320800" y="2959100"/>
              <a:ext cx="2108200" cy="762000"/>
            </a:xfrm>
            <a:prstGeom prst="rect">
              <a:avLst/>
            </a:prstGeom>
          </p:spPr>
        </p:pic>
      </p:grpSp>
      <p:sp>
        <p:nvSpPr>
          <p:cNvPr id="56" name="TextBox 55"/>
          <p:cNvSpPr txBox="1"/>
          <p:nvPr/>
        </p:nvSpPr>
        <p:spPr>
          <a:xfrm>
            <a:off x="331806" y="3333234"/>
            <a:ext cx="7827944" cy="2031325"/>
          </a:xfrm>
          <a:prstGeom prst="rect">
            <a:avLst/>
          </a:prstGeom>
          <a:noFill/>
        </p:spPr>
        <p:txBody>
          <a:bodyPr wrap="square" rtlCol="0">
            <a:spAutoFit/>
          </a:bodyPr>
          <a:lstStyle/>
          <a:p>
            <a:r>
              <a:rPr lang="en-US" i="1" dirty="0" smtClean="0">
                <a:latin typeface="Times New Roman"/>
                <a:cs typeface="Times New Roman"/>
              </a:rPr>
              <a:t> </a:t>
            </a:r>
            <a:r>
              <a:rPr lang="en-US" i="1" dirty="0" err="1" smtClean="0">
                <a:latin typeface="Times New Roman"/>
                <a:cs typeface="Times New Roman"/>
              </a:rPr>
              <a:t>f</a:t>
            </a:r>
            <a:r>
              <a:rPr lang="en-US" i="1" dirty="0" smtClean="0">
                <a:latin typeface="Times New Roman"/>
                <a:cs typeface="Times New Roman"/>
              </a:rPr>
              <a:t>  </a:t>
            </a:r>
            <a:r>
              <a:rPr lang="en-US" dirty="0" smtClean="0">
                <a:latin typeface="Times New Roman"/>
                <a:cs typeface="Times New Roman"/>
              </a:rPr>
              <a:t> is extended on the remaining cube by interpolation: The cube is triangulated in the canonical way. To compute the displacement of  </a:t>
            </a:r>
            <a:r>
              <a:rPr lang="en-US" i="1" dirty="0" err="1" smtClean="0">
                <a:latin typeface="Times New Roman"/>
                <a:cs typeface="Times New Roman"/>
              </a:rPr>
              <a:t>f</a:t>
            </a:r>
            <a:r>
              <a:rPr lang="en-US" i="1" dirty="0" smtClean="0">
                <a:latin typeface="Times New Roman"/>
                <a:cs typeface="Times New Roman"/>
              </a:rPr>
              <a:t> </a:t>
            </a:r>
            <a:r>
              <a:rPr lang="en-US" dirty="0" smtClean="0">
                <a:latin typeface="Times New Roman"/>
                <a:cs typeface="Times New Roman"/>
              </a:rPr>
              <a:t> at some point </a:t>
            </a:r>
            <a:r>
              <a:rPr lang="en-US" i="1" dirty="0" err="1" smtClean="0">
                <a:latin typeface="Times New Roman"/>
                <a:cs typeface="Times New Roman"/>
              </a:rPr>
              <a:t>x</a:t>
            </a:r>
            <a:r>
              <a:rPr lang="en-US" dirty="0" smtClean="0">
                <a:latin typeface="Times New Roman"/>
                <a:cs typeface="Times New Roman"/>
              </a:rPr>
              <a:t>, we find the simplex  </a:t>
            </a:r>
            <a:r>
              <a:rPr lang="en-US" i="1" dirty="0" smtClean="0">
                <a:latin typeface="Times New Roman"/>
                <a:cs typeface="Times New Roman"/>
              </a:rPr>
              <a:t>S</a:t>
            </a:r>
            <a:r>
              <a:rPr lang="en-US" dirty="0" smtClean="0">
                <a:latin typeface="Times New Roman"/>
                <a:cs typeface="Times New Roman"/>
              </a:rPr>
              <a:t>  to which  </a:t>
            </a:r>
            <a:r>
              <a:rPr lang="en-US" i="1" dirty="0" err="1" smtClean="0">
                <a:latin typeface="Times New Roman"/>
                <a:cs typeface="Times New Roman"/>
              </a:rPr>
              <a:t>x</a:t>
            </a:r>
            <a:r>
              <a:rPr lang="en-US" dirty="0" smtClean="0">
                <a:latin typeface="Times New Roman"/>
                <a:cs typeface="Times New Roman"/>
              </a:rPr>
              <a:t>  belongs.  Then</a:t>
            </a:r>
          </a:p>
          <a:p>
            <a:endParaRPr lang="en-US" dirty="0" smtClean="0">
              <a:latin typeface="Times New Roman"/>
              <a:cs typeface="Times New Roman"/>
            </a:endParaRPr>
          </a:p>
          <a:p>
            <a:endParaRPr lang="en-US" dirty="0" smtClean="0">
              <a:latin typeface="Times New Roman"/>
              <a:cs typeface="Times New Roman"/>
            </a:endParaRPr>
          </a:p>
          <a:p>
            <a:endParaRPr lang="en-US" dirty="0" smtClean="0">
              <a:latin typeface="Times New Roman"/>
              <a:cs typeface="Times New Roman"/>
            </a:endParaRPr>
          </a:p>
          <a:p>
            <a:endParaRPr lang="en-US" dirty="0" smtClean="0">
              <a:latin typeface="Times New Roman"/>
              <a:cs typeface="Times New Roman"/>
            </a:endParaRPr>
          </a:p>
        </p:txBody>
      </p:sp>
      <p:grpSp>
        <p:nvGrpSpPr>
          <p:cNvPr id="63" name="Group 62"/>
          <p:cNvGrpSpPr/>
          <p:nvPr/>
        </p:nvGrpSpPr>
        <p:grpSpPr>
          <a:xfrm>
            <a:off x="-381000" y="4064000"/>
            <a:ext cx="7448748" cy="1836952"/>
            <a:chOff x="-393700" y="4102100"/>
            <a:chExt cx="7448748" cy="1836952"/>
          </a:xfrm>
        </p:grpSpPr>
        <p:pic>
          <p:nvPicPr>
            <p:cNvPr id="60" name="Picture 59" descr="latex-image-1.pdf"/>
            <p:cNvPicPr>
              <a:picLocks noChangeAspect="1"/>
            </p:cNvPicPr>
            <p:nvPr/>
          </p:nvPicPr>
          <p:blipFill>
            <a:blip r:embed="rId4"/>
            <a:stretch>
              <a:fillRect/>
            </a:stretch>
          </p:blipFill>
          <p:spPr>
            <a:xfrm>
              <a:off x="2000448" y="4669052"/>
              <a:ext cx="5054600" cy="1270000"/>
            </a:xfrm>
            <a:prstGeom prst="rect">
              <a:avLst/>
            </a:prstGeom>
          </p:spPr>
        </p:pic>
        <p:pic>
          <p:nvPicPr>
            <p:cNvPr id="61" name="Picture 60" descr="latex-image-1.pdf"/>
            <p:cNvPicPr>
              <a:picLocks noChangeAspect="1"/>
            </p:cNvPicPr>
            <p:nvPr/>
          </p:nvPicPr>
          <p:blipFill>
            <a:blip r:embed="rId5"/>
            <a:stretch>
              <a:fillRect/>
            </a:stretch>
          </p:blipFill>
          <p:spPr>
            <a:xfrm>
              <a:off x="-393700" y="4102100"/>
              <a:ext cx="3098800" cy="1270000"/>
            </a:xfrm>
            <a:prstGeom prst="rect">
              <a:avLst/>
            </a:prstGeom>
          </p:spPr>
        </p:pic>
        <p:sp>
          <p:nvSpPr>
            <p:cNvPr id="62" name="Rectangle 61"/>
            <p:cNvSpPr/>
            <p:nvPr/>
          </p:nvSpPr>
          <p:spPr>
            <a:xfrm>
              <a:off x="395278" y="4533900"/>
              <a:ext cx="6265583" cy="369332"/>
            </a:xfrm>
            <a:prstGeom prst="rect">
              <a:avLst/>
            </a:prstGeom>
          </p:spPr>
          <p:txBody>
            <a:bodyPr wrap="none">
              <a:spAutoFit/>
            </a:bodyPr>
            <a:lstStyle/>
            <a:p>
              <a:r>
                <a:rPr lang="en-US" dirty="0" smtClean="0">
                  <a:latin typeface="Times New Roman"/>
                  <a:cs typeface="Times New Roman"/>
                </a:rPr>
                <a:t>  if                               ,  where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Times New Roman"/>
                  <a:cs typeface="Times New Roman"/>
                </a:rPr>
                <a:t>  are the corners of  </a:t>
              </a:r>
              <a:r>
                <a:rPr lang="en-US" i="1" dirty="0" smtClean="0">
                  <a:latin typeface="Times New Roman"/>
                  <a:cs typeface="Times New Roman"/>
                </a:rPr>
                <a:t>S</a:t>
              </a:r>
              <a:r>
                <a:rPr lang="en-US" dirty="0" smtClean="0">
                  <a:latin typeface="Times New Roman"/>
                  <a:cs typeface="Times New Roman"/>
                </a:rPr>
                <a:t>, we define :</a:t>
              </a:r>
              <a:endParaRPr lang="en-US" dirty="0"/>
            </a:p>
          </p:txBody>
        </p:sp>
      </p:grpSp>
      <p:grpSp>
        <p:nvGrpSpPr>
          <p:cNvPr id="88" name="Group 87"/>
          <p:cNvGrpSpPr/>
          <p:nvPr/>
        </p:nvGrpSpPr>
        <p:grpSpPr>
          <a:xfrm>
            <a:off x="568385" y="655034"/>
            <a:ext cx="2158492" cy="2454148"/>
            <a:chOff x="669985" y="655034"/>
            <a:chExt cx="2158492" cy="2454148"/>
          </a:xfrm>
        </p:grpSpPr>
        <p:grpSp>
          <p:nvGrpSpPr>
            <p:cNvPr id="89" name="Group 9"/>
            <p:cNvGrpSpPr/>
            <p:nvPr/>
          </p:nvGrpSpPr>
          <p:grpSpPr>
            <a:xfrm>
              <a:off x="669985" y="655034"/>
              <a:ext cx="2158492" cy="2454148"/>
              <a:chOff x="5778786" y="905510"/>
              <a:chExt cx="2158492" cy="2454148"/>
            </a:xfrm>
          </p:grpSpPr>
          <p:cxnSp>
            <p:nvCxnSpPr>
              <p:cNvPr id="92" name="Straight Connector 91"/>
              <p:cNvCxnSpPr>
                <a:cxnSpLocks noChangeAspect="1"/>
              </p:cNvCxnSpPr>
              <p:nvPr/>
            </p:nvCxnSpPr>
            <p:spPr bwMode="auto">
              <a:xfrm>
                <a:off x="6345056" y="1279649"/>
                <a:ext cx="1466742" cy="1619"/>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93" name="Straight Connector 92"/>
              <p:cNvCxnSpPr>
                <a:cxnSpLocks noChangeAspect="1"/>
              </p:cNvCxnSpPr>
              <p:nvPr/>
            </p:nvCxnSpPr>
            <p:spPr bwMode="auto">
              <a:xfrm>
                <a:off x="5925216" y="1700528"/>
                <a:ext cx="1457595" cy="1588"/>
              </a:xfrm>
              <a:prstGeom prst="line">
                <a:avLst/>
              </a:prstGeom>
              <a:solidFill>
                <a:schemeClr val="accent1"/>
              </a:solidFill>
              <a:ln w="22225" cap="flat" cmpd="sng" algn="ctr">
                <a:solidFill>
                  <a:srgbClr val="FF1C00"/>
                </a:solidFill>
                <a:prstDash val="solid"/>
                <a:round/>
                <a:headEnd type="none" w="med" len="med"/>
                <a:tailEnd type="none" w="med" len="med"/>
              </a:ln>
              <a:effectLst/>
            </p:spPr>
          </p:cxnSp>
          <p:cxnSp>
            <p:nvCxnSpPr>
              <p:cNvPr id="94" name="Straight Connector 93"/>
              <p:cNvCxnSpPr/>
              <p:nvPr/>
            </p:nvCxnSpPr>
            <p:spPr>
              <a:xfrm>
                <a:off x="7378226" y="2956237"/>
                <a:ext cx="423798" cy="1127"/>
              </a:xfrm>
              <a:prstGeom prst="line">
                <a:avLst/>
              </a:prstGeom>
              <a:ln w="12700">
                <a:tailEnd type="stealth" w="lg" len="lg"/>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rot="5400000" flipH="1" flipV="1">
                <a:off x="5655981" y="1430016"/>
                <a:ext cx="541022" cy="1"/>
              </a:xfrm>
              <a:prstGeom prst="line">
                <a:avLst/>
              </a:prstGeom>
              <a:ln w="12700">
                <a:tailEnd type="stealth" w="lg" len="lg"/>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a:cxnSpLocks noChangeAspect="1"/>
              </p:cNvCxnSpPr>
              <p:nvPr/>
            </p:nvCxnSpPr>
            <p:spPr>
              <a:xfrm rot="5400000" flipH="1" flipV="1">
                <a:off x="6364846" y="2290112"/>
                <a:ext cx="236891" cy="229933"/>
              </a:xfrm>
              <a:prstGeom prst="line">
                <a:avLst/>
              </a:prstGeom>
              <a:ln w="12700">
                <a:prstDash val="solid"/>
                <a:tailEnd type="stealth" w="lg" len="lg"/>
              </a:ln>
            </p:spPr>
            <p:style>
              <a:lnRef idx="2">
                <a:schemeClr val="accent1"/>
              </a:lnRef>
              <a:fillRef idx="0">
                <a:schemeClr val="accent1"/>
              </a:fillRef>
              <a:effectRef idx="1">
                <a:schemeClr val="accent1"/>
              </a:effectRef>
              <a:fontRef idx="minor">
                <a:schemeClr val="tx1"/>
              </a:fontRef>
            </p:style>
          </p:cxnSp>
          <p:pic>
            <p:nvPicPr>
              <p:cNvPr id="97" name="Picture 96" descr="latex-image-1.pdf"/>
              <p:cNvPicPr>
                <a:picLocks noChangeAspect="1"/>
              </p:cNvPicPr>
              <p:nvPr/>
            </p:nvPicPr>
            <p:blipFill>
              <a:blip r:embed="rId6"/>
              <a:stretch>
                <a:fillRect/>
              </a:stretch>
            </p:blipFill>
            <p:spPr>
              <a:xfrm>
                <a:off x="7378226" y="2845688"/>
                <a:ext cx="559052" cy="513970"/>
              </a:xfrm>
              <a:prstGeom prst="rect">
                <a:avLst/>
              </a:prstGeom>
            </p:spPr>
          </p:pic>
          <p:pic>
            <p:nvPicPr>
              <p:cNvPr id="98" name="Picture 97" descr="latex-image-1.pdf"/>
              <p:cNvPicPr>
                <a:picLocks noChangeAspect="1"/>
              </p:cNvPicPr>
              <p:nvPr/>
            </p:nvPicPr>
            <p:blipFill>
              <a:blip r:embed="rId7"/>
              <a:stretch>
                <a:fillRect/>
              </a:stretch>
            </p:blipFill>
            <p:spPr>
              <a:xfrm>
                <a:off x="6309715" y="1898901"/>
                <a:ext cx="577086" cy="513970"/>
              </a:xfrm>
              <a:prstGeom prst="rect">
                <a:avLst/>
              </a:prstGeom>
            </p:spPr>
          </p:pic>
          <p:pic>
            <p:nvPicPr>
              <p:cNvPr id="99" name="Picture 98" descr="latex-image-1.pdf"/>
              <p:cNvPicPr>
                <a:picLocks noChangeAspect="1"/>
              </p:cNvPicPr>
              <p:nvPr/>
            </p:nvPicPr>
            <p:blipFill>
              <a:blip r:embed="rId8"/>
              <a:stretch>
                <a:fillRect/>
              </a:stretch>
            </p:blipFill>
            <p:spPr>
              <a:xfrm>
                <a:off x="5778786" y="905510"/>
                <a:ext cx="577088" cy="513969"/>
              </a:xfrm>
              <a:prstGeom prst="rect">
                <a:avLst/>
              </a:prstGeom>
            </p:spPr>
          </p:pic>
          <p:cxnSp>
            <p:nvCxnSpPr>
              <p:cNvPr id="100" name="Straight Connector 99"/>
              <p:cNvCxnSpPr/>
              <p:nvPr/>
            </p:nvCxnSpPr>
            <p:spPr bwMode="auto">
              <a:xfrm rot="5400000" flipH="1" flipV="1">
                <a:off x="5925496" y="1275948"/>
                <a:ext cx="430651" cy="427526"/>
              </a:xfrm>
              <a:prstGeom prst="line">
                <a:avLst/>
              </a:prstGeom>
              <a:solidFill>
                <a:schemeClr val="accent1"/>
              </a:solidFill>
              <a:ln w="22225" cap="flat" cmpd="sng" algn="ctr">
                <a:solidFill>
                  <a:srgbClr val="F9FF00"/>
                </a:solidFill>
                <a:prstDash val="solid"/>
                <a:round/>
                <a:headEnd type="none" w="med" len="med"/>
                <a:tailEnd type="none" w="med" len="med"/>
              </a:ln>
              <a:effectLst/>
            </p:spPr>
          </p:cxnSp>
          <p:cxnSp>
            <p:nvCxnSpPr>
              <p:cNvPr id="101" name="Straight Connector 100"/>
              <p:cNvCxnSpPr/>
              <p:nvPr/>
            </p:nvCxnSpPr>
            <p:spPr bwMode="auto">
              <a:xfrm flipV="1">
                <a:off x="5927056" y="2539111"/>
                <a:ext cx="427527" cy="417125"/>
              </a:xfrm>
              <a:prstGeom prst="line">
                <a:avLst/>
              </a:prstGeom>
              <a:solidFill>
                <a:schemeClr val="accent1"/>
              </a:solidFill>
              <a:ln w="22225" cap="flat" cmpd="sng" algn="ctr">
                <a:solidFill>
                  <a:srgbClr val="F9FF00"/>
                </a:solidFill>
                <a:prstDash val="solid"/>
                <a:round/>
                <a:headEnd type="none" w="med" len="med"/>
                <a:tailEnd type="none" w="med" len="med"/>
              </a:ln>
              <a:effectLst/>
            </p:spPr>
          </p:cxnSp>
          <p:cxnSp>
            <p:nvCxnSpPr>
              <p:cNvPr id="102" name="Straight Connector 101"/>
              <p:cNvCxnSpPr/>
              <p:nvPr/>
            </p:nvCxnSpPr>
            <p:spPr bwMode="auto">
              <a:xfrm rot="16200000" flipH="1">
                <a:off x="5726250" y="1902717"/>
                <a:ext cx="1261389" cy="4723"/>
              </a:xfrm>
              <a:prstGeom prst="line">
                <a:avLst/>
              </a:prstGeom>
              <a:solidFill>
                <a:schemeClr val="accent1"/>
              </a:solidFill>
              <a:ln w="22225" cap="flat" cmpd="sng" algn="ctr">
                <a:solidFill>
                  <a:srgbClr val="F9FF00"/>
                </a:solidFill>
                <a:prstDash val="dash"/>
                <a:round/>
                <a:headEnd type="none" w="med" len="med"/>
                <a:tailEnd type="none" w="med" len="med"/>
              </a:ln>
              <a:effectLst/>
            </p:spPr>
          </p:cxnSp>
          <p:cxnSp>
            <p:nvCxnSpPr>
              <p:cNvPr id="103" name="Straight Connector 102"/>
              <p:cNvCxnSpPr>
                <a:cxnSpLocks noChangeAspect="1"/>
              </p:cNvCxnSpPr>
              <p:nvPr/>
            </p:nvCxnSpPr>
            <p:spPr bwMode="auto">
              <a:xfrm>
                <a:off x="5942176" y="2953892"/>
                <a:ext cx="1433349" cy="1588"/>
              </a:xfrm>
              <a:prstGeom prst="line">
                <a:avLst/>
              </a:prstGeom>
              <a:solidFill>
                <a:schemeClr val="accent1"/>
              </a:solidFill>
              <a:ln w="22225" cap="flat" cmpd="sng" algn="ctr">
                <a:solidFill>
                  <a:srgbClr val="FF1C00"/>
                </a:solidFill>
                <a:prstDash val="solid"/>
                <a:round/>
                <a:headEnd type="none" w="med" len="med"/>
                <a:tailEnd type="none" w="med" len="med"/>
              </a:ln>
              <a:effectLst/>
            </p:spPr>
          </p:cxnSp>
          <p:cxnSp>
            <p:nvCxnSpPr>
              <p:cNvPr id="104" name="Straight Connector 103"/>
              <p:cNvCxnSpPr/>
              <p:nvPr/>
            </p:nvCxnSpPr>
            <p:spPr bwMode="auto">
              <a:xfrm rot="16200000" flipH="1">
                <a:off x="5296912" y="2330420"/>
                <a:ext cx="1257322" cy="714"/>
              </a:xfrm>
              <a:prstGeom prst="line">
                <a:avLst/>
              </a:prstGeom>
              <a:solidFill>
                <a:schemeClr val="accent1"/>
              </a:solidFill>
              <a:ln w="22225" cap="flat" cmpd="sng" algn="ctr">
                <a:solidFill>
                  <a:srgbClr val="FFFF00"/>
                </a:solidFill>
                <a:prstDash val="solid"/>
                <a:round/>
                <a:headEnd type="none" w="med" len="med"/>
                <a:tailEnd type="none" w="med" len="med"/>
              </a:ln>
              <a:effectLst/>
            </p:spPr>
          </p:cxnSp>
          <p:cxnSp>
            <p:nvCxnSpPr>
              <p:cNvPr id="105" name="Straight Connector 104"/>
              <p:cNvCxnSpPr/>
              <p:nvPr/>
            </p:nvCxnSpPr>
            <p:spPr>
              <a:xfrm rot="10800000">
                <a:off x="6368325" y="2530093"/>
                <a:ext cx="1433699" cy="9017"/>
              </a:xfrm>
              <a:prstGeom prst="line">
                <a:avLst/>
              </a:prstGeom>
              <a:ln w="25400">
                <a:solidFill>
                  <a:srgbClr val="49B1FF"/>
                </a:solidFill>
                <a:prstDash val="dash"/>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bwMode="auto">
              <a:xfrm flipV="1">
                <a:off x="7385910" y="2535935"/>
                <a:ext cx="419289" cy="417126"/>
              </a:xfrm>
              <a:prstGeom prst="line">
                <a:avLst/>
              </a:prstGeom>
              <a:solidFill>
                <a:schemeClr val="accent1"/>
              </a:solidFill>
              <a:ln w="22225" cap="flat" cmpd="sng" algn="ctr">
                <a:solidFill>
                  <a:srgbClr val="49B1FF"/>
                </a:solidFill>
                <a:prstDash val="solid"/>
                <a:round/>
                <a:headEnd type="none" w="med" len="med"/>
                <a:tailEnd type="none" w="med" len="med"/>
              </a:ln>
              <a:effectLst/>
            </p:spPr>
          </p:cxnSp>
          <p:cxnSp>
            <p:nvCxnSpPr>
              <p:cNvPr id="107" name="Straight Connector 106"/>
              <p:cNvCxnSpPr/>
              <p:nvPr/>
            </p:nvCxnSpPr>
            <p:spPr bwMode="auto">
              <a:xfrm rot="16200000" flipH="1">
                <a:off x="6754881" y="2332891"/>
                <a:ext cx="1255708" cy="0"/>
              </a:xfrm>
              <a:prstGeom prst="line">
                <a:avLst/>
              </a:prstGeom>
              <a:solidFill>
                <a:schemeClr val="accent1"/>
              </a:solidFill>
              <a:ln w="22225" cap="flat" cmpd="sng" algn="ctr">
                <a:solidFill>
                  <a:srgbClr val="FF1C00"/>
                </a:solidFill>
                <a:prstDash val="solid"/>
                <a:round/>
                <a:headEnd type="none" w="med" len="med"/>
                <a:tailEnd type="none" w="med" len="med"/>
              </a:ln>
              <a:effectLst/>
            </p:spPr>
          </p:cxnSp>
          <p:cxnSp>
            <p:nvCxnSpPr>
              <p:cNvPr id="108" name="Straight Connector 107"/>
              <p:cNvCxnSpPr/>
              <p:nvPr/>
            </p:nvCxnSpPr>
            <p:spPr bwMode="auto">
              <a:xfrm flipV="1">
                <a:off x="7382735" y="1284410"/>
                <a:ext cx="419289" cy="417126"/>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109" name="Straight Connector 108"/>
              <p:cNvCxnSpPr/>
              <p:nvPr/>
            </p:nvCxnSpPr>
            <p:spPr bwMode="auto">
              <a:xfrm rot="16200000" flipH="1">
                <a:off x="7174170" y="1902239"/>
                <a:ext cx="1255708" cy="0"/>
              </a:xfrm>
              <a:prstGeom prst="line">
                <a:avLst/>
              </a:prstGeom>
              <a:solidFill>
                <a:schemeClr val="accent1"/>
              </a:solidFill>
              <a:ln w="22225" cap="flat" cmpd="sng" algn="ctr">
                <a:solidFill>
                  <a:srgbClr val="008000"/>
                </a:solidFill>
                <a:prstDash val="solid"/>
                <a:round/>
                <a:headEnd type="none" w="med" len="med"/>
                <a:tailEnd type="none" w="med" len="med"/>
              </a:ln>
              <a:effectLst/>
            </p:spPr>
          </p:cxnSp>
          <p:sp>
            <p:nvSpPr>
              <p:cNvPr id="110" name="Oval 109"/>
              <p:cNvSpPr/>
              <p:nvPr/>
            </p:nvSpPr>
            <p:spPr>
              <a:xfrm rot="2465626">
                <a:off x="6619975" y="2585440"/>
                <a:ext cx="163955" cy="311649"/>
              </a:xfrm>
              <a:prstGeom prst="ellipse">
                <a:avLst/>
              </a:prstGeom>
              <a:solidFill>
                <a:srgbClr val="49B1FF"/>
              </a:solidFill>
              <a:ln>
                <a:solidFill>
                  <a:schemeClr val="accent1">
                    <a:shade val="95000"/>
                    <a:satMod val="105000"/>
                    <a:alpha val="13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0" name="Oval 89"/>
            <p:cNvSpPr>
              <a:spLocks noChangeAspect="1"/>
            </p:cNvSpPr>
            <p:nvPr/>
          </p:nvSpPr>
          <p:spPr>
            <a:xfrm rot="18479470">
              <a:off x="816803" y="1683729"/>
              <a:ext cx="422761" cy="230063"/>
            </a:xfrm>
            <a:prstGeom prst="ellipse">
              <a:avLst/>
            </a:prstGeom>
            <a:solidFill>
              <a:srgbClr val="F9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1757355" y="1681132"/>
              <a:ext cx="213006" cy="429042"/>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1" name="Group 55"/>
          <p:cNvGrpSpPr/>
          <p:nvPr/>
        </p:nvGrpSpPr>
        <p:grpSpPr>
          <a:xfrm>
            <a:off x="3654426" y="985807"/>
            <a:ext cx="2641600" cy="1676400"/>
            <a:chOff x="3540126" y="985807"/>
            <a:chExt cx="2641600" cy="1676400"/>
          </a:xfrm>
        </p:grpSpPr>
        <p:sp>
          <p:nvSpPr>
            <p:cNvPr id="112" name="Left Arrow 111"/>
            <p:cNvSpPr>
              <a:spLocks noChangeArrowheads="1"/>
            </p:cNvSpPr>
            <p:nvPr/>
          </p:nvSpPr>
          <p:spPr bwMode="auto">
            <a:xfrm rot="10800000">
              <a:off x="3540126" y="1681132"/>
              <a:ext cx="566737" cy="304800"/>
            </a:xfrm>
            <a:prstGeom prst="leftArrow">
              <a:avLst>
                <a:gd name="adj1" fmla="val 50000"/>
                <a:gd name="adj2" fmla="val 49962"/>
              </a:avLst>
            </a:prstGeom>
            <a:solidFill>
              <a:srgbClr val="FF6600"/>
            </a:solidFill>
            <a:ln w="9525">
              <a:solidFill>
                <a:schemeClr val="tx1"/>
              </a:solidFill>
              <a:round/>
              <a:headEnd/>
              <a:tailEnd/>
            </a:ln>
          </p:spPr>
          <p:txBody>
            <a:bodyPr>
              <a:prstTxWarp prst="textNoShape">
                <a:avLst/>
              </a:prstTxWarp>
            </a:bodyPr>
            <a:lstStyle/>
            <a:p>
              <a:endParaRPr lang="en-US"/>
            </a:p>
          </p:txBody>
        </p:sp>
        <p:pic>
          <p:nvPicPr>
            <p:cNvPr id="113" name="Picture 3" descr="brouwer"/>
            <p:cNvPicPr>
              <a:picLocks noChangeAspect="1" noChangeArrowheads="1"/>
            </p:cNvPicPr>
            <p:nvPr/>
          </p:nvPicPr>
          <p:blipFill>
            <a:blip r:embed="rId9"/>
            <a:srcRect/>
            <a:stretch>
              <a:fillRect/>
            </a:stretch>
          </p:blipFill>
          <p:spPr bwMode="auto">
            <a:xfrm>
              <a:off x="4741863" y="985807"/>
              <a:ext cx="1439863" cy="1676400"/>
            </a:xfrm>
            <a:prstGeom prst="rect">
              <a:avLst/>
            </a:prstGeom>
            <a:noFill/>
            <a:ln w="9525">
              <a:noFill/>
              <a:miter lim="800000"/>
              <a:headEnd/>
              <a:tailEnd/>
            </a:ln>
          </p:spPr>
        </p:pic>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10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dissolve">
                                      <p:cBhvr>
                                        <p:cTn id="1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 name="Picture 38" descr="latex-image-1.pdf"/>
          <p:cNvPicPr>
            <a:picLocks noChangeAspect="1"/>
          </p:cNvPicPr>
          <p:nvPr/>
        </p:nvPicPr>
        <p:blipFill>
          <a:blip r:embed="rId4"/>
          <a:stretch>
            <a:fillRect/>
          </a:stretch>
        </p:blipFill>
        <p:spPr>
          <a:xfrm>
            <a:off x="4064000" y="2033281"/>
            <a:ext cx="1046480" cy="599440"/>
          </a:xfrm>
          <a:prstGeom prst="rect">
            <a:avLst/>
          </a:prstGeom>
        </p:spPr>
      </p:pic>
      <p:grpSp>
        <p:nvGrpSpPr>
          <p:cNvPr id="2" name="Group 12"/>
          <p:cNvGrpSpPr/>
          <p:nvPr/>
        </p:nvGrpSpPr>
        <p:grpSpPr>
          <a:xfrm>
            <a:off x="3088640" y="2505721"/>
            <a:ext cx="1493520" cy="1092200"/>
            <a:chOff x="2876550" y="3162300"/>
            <a:chExt cx="1866900" cy="1365250"/>
          </a:xfrm>
        </p:grpSpPr>
        <p:pic>
          <p:nvPicPr>
            <p:cNvPr id="41" name="Picture 40" descr="latex-image-1.pdf"/>
            <p:cNvPicPr>
              <a:picLocks noChangeAspect="1"/>
            </p:cNvPicPr>
            <p:nvPr/>
          </p:nvPicPr>
          <p:blipFill>
            <a:blip r:embed="rId5"/>
            <a:stretch>
              <a:fillRect/>
            </a:stretch>
          </p:blipFill>
          <p:spPr>
            <a:xfrm>
              <a:off x="2876550" y="3778250"/>
              <a:ext cx="1866900" cy="749300"/>
            </a:xfrm>
            <a:prstGeom prst="rect">
              <a:avLst/>
            </a:prstGeom>
          </p:spPr>
        </p:pic>
        <p:cxnSp>
          <p:nvCxnSpPr>
            <p:cNvPr id="42" name="Straight Arrow Connector 41"/>
            <p:cNvCxnSpPr/>
            <p:nvPr/>
          </p:nvCxnSpPr>
          <p:spPr bwMode="auto">
            <a:xfrm flipV="1">
              <a:off x="3714750" y="3162300"/>
              <a:ext cx="863600" cy="774700"/>
            </a:xfrm>
            <a:prstGeom prst="straightConnector1">
              <a:avLst/>
            </a:prstGeom>
            <a:solidFill>
              <a:schemeClr val="accent1"/>
            </a:solidFill>
            <a:ln w="9525" cap="flat" cmpd="sng" algn="ctr">
              <a:solidFill>
                <a:schemeClr val="tx1"/>
              </a:solidFill>
              <a:prstDash val="solid"/>
              <a:round/>
              <a:headEnd type="stealth" w="med" len="med"/>
              <a:tailEnd type="stealth"/>
            </a:ln>
            <a:effectLst/>
          </p:spPr>
        </p:cxnSp>
      </p:grpSp>
      <p:grpSp>
        <p:nvGrpSpPr>
          <p:cNvPr id="9" name="Group 8"/>
          <p:cNvGrpSpPr/>
          <p:nvPr/>
        </p:nvGrpSpPr>
        <p:grpSpPr>
          <a:xfrm>
            <a:off x="3632200" y="3597922"/>
            <a:ext cx="1635760" cy="797559"/>
            <a:chOff x="3517900" y="3318522"/>
            <a:chExt cx="1635760" cy="797559"/>
          </a:xfrm>
        </p:grpSpPr>
        <p:pic>
          <p:nvPicPr>
            <p:cNvPr id="6" name="Picture 5" descr="latex-image-1.pdf"/>
            <p:cNvPicPr>
              <a:picLocks noChangeAspect="1"/>
            </p:cNvPicPr>
            <p:nvPr/>
          </p:nvPicPr>
          <p:blipFill>
            <a:blip r:embed="rId6"/>
            <a:stretch>
              <a:fillRect/>
            </a:stretch>
          </p:blipFill>
          <p:spPr>
            <a:xfrm>
              <a:off x="3517900" y="3516641"/>
              <a:ext cx="1635760" cy="599440"/>
            </a:xfrm>
            <a:prstGeom prst="rect">
              <a:avLst/>
            </a:prstGeom>
          </p:spPr>
        </p:pic>
        <p:cxnSp>
          <p:nvCxnSpPr>
            <p:cNvPr id="7" name="Straight Arrow Connector 6"/>
            <p:cNvCxnSpPr/>
            <p:nvPr/>
          </p:nvCxnSpPr>
          <p:spPr bwMode="auto">
            <a:xfrm rot="10800000">
              <a:off x="3898900" y="3318522"/>
              <a:ext cx="370840" cy="284481"/>
            </a:xfrm>
            <a:prstGeom prst="straightConnector1">
              <a:avLst/>
            </a:prstGeom>
            <a:solidFill>
              <a:schemeClr val="accent1"/>
            </a:solidFill>
            <a:ln w="9525" cap="flat" cmpd="sng" algn="ctr">
              <a:solidFill>
                <a:schemeClr val="tx1"/>
              </a:solidFill>
              <a:prstDash val="solid"/>
              <a:round/>
              <a:headEnd type="stealth" w="med" len="med"/>
              <a:tailEnd type="stealth"/>
            </a:ln>
            <a:effectLst/>
          </p:spPr>
        </p:cxnSp>
      </p:grpSp>
      <p:cxnSp>
        <p:nvCxnSpPr>
          <p:cNvPr id="8" name="Straight Arrow Connector 7"/>
          <p:cNvCxnSpPr/>
          <p:nvPr/>
        </p:nvCxnSpPr>
        <p:spPr bwMode="auto">
          <a:xfrm rot="16200000" flipV="1">
            <a:off x="4081462" y="3204540"/>
            <a:ext cx="1250318" cy="5079"/>
          </a:xfrm>
          <a:prstGeom prst="straightConnector1">
            <a:avLst/>
          </a:prstGeom>
          <a:solidFill>
            <a:schemeClr val="accent1"/>
          </a:solidFill>
          <a:ln w="9525" cap="flat" cmpd="sng" algn="ctr">
            <a:solidFill>
              <a:schemeClr val="tx1"/>
            </a:solidFill>
            <a:prstDash val="lgDash"/>
            <a:round/>
            <a:headEnd type="stealth" w="med" len="med"/>
            <a:tailEnd type="stealth"/>
          </a:ln>
          <a:effectLst/>
        </p:spPr>
      </p:cxn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p:cNvSpPr txBox="1"/>
          <p:nvPr/>
        </p:nvSpPr>
        <p:spPr>
          <a:xfrm>
            <a:off x="4381500" y="4791333"/>
            <a:ext cx="4762500" cy="461665"/>
          </a:xfrm>
          <a:prstGeom prst="rect">
            <a:avLst/>
          </a:prstGeom>
          <a:noFill/>
        </p:spPr>
        <p:txBody>
          <a:bodyPr wrap="square" rtlCol="0">
            <a:spAutoFit/>
          </a:bodyPr>
          <a:lstStyle/>
          <a:p>
            <a:r>
              <a:rPr lang="en-US" sz="2400" i="1" dirty="0" smtClean="0">
                <a:solidFill>
                  <a:srgbClr val="FFFFFF"/>
                </a:solidFill>
                <a:latin typeface="Times New Roman"/>
                <a:cs typeface="Times New Roman"/>
              </a:rPr>
              <a:t>PPAD-completeness of NASH</a:t>
            </a:r>
            <a:endParaRPr lang="en-US" sz="2400" i="1" dirty="0">
              <a:solidFill>
                <a:srgbClr val="FFFFFF"/>
              </a:solidFill>
              <a:latin typeface="Times New Roman"/>
              <a:cs typeface="Times New Roman"/>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6" descr="nash.jpg"/>
          <p:cNvPicPr>
            <a:picLocks noChangeAspect="1"/>
          </p:cNvPicPr>
          <p:nvPr/>
        </p:nvPicPr>
        <p:blipFill>
          <a:blip r:embed="rId3"/>
          <a:srcRect/>
          <a:stretch>
            <a:fillRect/>
          </a:stretch>
        </p:blipFill>
        <p:spPr bwMode="auto">
          <a:xfrm>
            <a:off x="5765800" y="841375"/>
            <a:ext cx="1344613" cy="1635125"/>
          </a:xfrm>
          <a:prstGeom prst="rect">
            <a:avLst/>
          </a:prstGeom>
          <a:noFill/>
          <a:ln w="9525">
            <a:noFill/>
            <a:miter lim="800000"/>
            <a:headEnd/>
            <a:tailEnd/>
          </a:ln>
        </p:spPr>
      </p:pic>
      <p:pic>
        <p:nvPicPr>
          <p:cNvPr id="4" name="Picture 3" descr="brouwer"/>
          <p:cNvPicPr>
            <a:picLocks noChangeAspect="1" noChangeArrowheads="1"/>
          </p:cNvPicPr>
          <p:nvPr/>
        </p:nvPicPr>
        <p:blipFill>
          <a:blip r:embed="rId4"/>
          <a:srcRect/>
          <a:stretch>
            <a:fillRect/>
          </a:stretch>
        </p:blipFill>
        <p:spPr bwMode="auto">
          <a:xfrm>
            <a:off x="1512887" y="841375"/>
            <a:ext cx="1439863" cy="1676400"/>
          </a:xfrm>
          <a:prstGeom prst="rect">
            <a:avLst/>
          </a:prstGeom>
          <a:noFill/>
          <a:ln w="9525">
            <a:noFill/>
            <a:miter lim="800000"/>
            <a:headEnd/>
            <a:tailEnd/>
          </a:ln>
        </p:spPr>
      </p:pic>
      <p:sp>
        <p:nvSpPr>
          <p:cNvPr id="5" name="Left Arrow 4"/>
          <p:cNvSpPr>
            <a:spLocks noChangeArrowheads="1"/>
          </p:cNvSpPr>
          <p:nvPr/>
        </p:nvSpPr>
        <p:spPr bwMode="auto">
          <a:xfrm rot="10800000">
            <a:off x="4381500" y="1450975"/>
            <a:ext cx="609600" cy="381000"/>
          </a:xfrm>
          <a:prstGeom prst="leftArrow">
            <a:avLst>
              <a:gd name="adj1" fmla="val 50000"/>
              <a:gd name="adj2" fmla="val 50000"/>
            </a:avLst>
          </a:prstGeom>
          <a:solidFill>
            <a:srgbClr val="9452D1"/>
          </a:solidFill>
          <a:ln w="9525">
            <a:solidFill>
              <a:schemeClr val="tx1"/>
            </a:solidFill>
            <a:round/>
            <a:headEnd/>
            <a:tailEnd/>
          </a:ln>
        </p:spPr>
        <p:txBody>
          <a:bodyPr>
            <a:prstTxWarp prst="textNoShape">
              <a:avLst/>
            </a:prstTxWarp>
          </a:bodyPr>
          <a:lstStyle/>
          <a:p>
            <a:endParaRPr lang="en-US">
              <a:solidFill>
                <a:srgbClr val="FF0000"/>
              </a:solidFill>
            </a:endParaRPr>
          </a:p>
        </p:txBody>
      </p:sp>
      <p:sp>
        <p:nvSpPr>
          <p:cNvPr id="6" name="Rectangle 150"/>
          <p:cNvSpPr>
            <a:spLocks noGrp="1" noRot="1" noChangeArrowheads="1"/>
          </p:cNvSpPr>
          <p:nvPr>
            <p:ph type="title"/>
          </p:nvPr>
        </p:nvSpPr>
        <p:spPr>
          <a:xfrm>
            <a:off x="-342900" y="-304800"/>
            <a:ext cx="8083550" cy="1143000"/>
          </a:xfrm>
        </p:spPr>
        <p:txBody>
          <a:bodyPr/>
          <a:lstStyle/>
          <a:p>
            <a:pPr eaLnBrk="1" hangingPunct="1"/>
            <a:r>
              <a:rPr lang="en-US" sz="3200" i="1" dirty="0" smtClean="0">
                <a:solidFill>
                  <a:srgbClr val="FFFFCC"/>
                </a:solidFill>
                <a:effectLst/>
                <a:latin typeface="Times New Roman" charset="0"/>
                <a:ea typeface="ＭＳ Ｐゴシック" charset="-128"/>
                <a:cs typeface="ＭＳ Ｐゴシック" charset="-128"/>
              </a:rPr>
              <a:t>(Special) BROUWER                       NASH</a:t>
            </a:r>
          </a:p>
        </p:txBody>
      </p:sp>
      <p:sp>
        <p:nvSpPr>
          <p:cNvPr id="7" name="Right Arrow 6"/>
          <p:cNvSpPr/>
          <p:nvPr/>
        </p:nvSpPr>
        <p:spPr bwMode="auto">
          <a:xfrm>
            <a:off x="4368800" y="177800"/>
            <a:ext cx="622300" cy="266700"/>
          </a:xfrm>
          <a:prstGeom prst="rightArrow">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8" name="TextBox 7"/>
          <p:cNvSpPr txBox="1"/>
          <p:nvPr/>
        </p:nvSpPr>
        <p:spPr>
          <a:xfrm>
            <a:off x="0" y="2856468"/>
            <a:ext cx="1781670" cy="369332"/>
          </a:xfrm>
          <a:prstGeom prst="rect">
            <a:avLst/>
          </a:prstGeom>
          <a:noFill/>
        </p:spPr>
        <p:txBody>
          <a:bodyPr wrap="none" rtlCol="0">
            <a:spAutoFit/>
          </a:bodyPr>
          <a:lstStyle/>
          <a:p>
            <a:r>
              <a:rPr lang="en-US" b="1" dirty="0" smtClean="0">
                <a:latin typeface="Times New Roman"/>
                <a:cs typeface="Times New Roman"/>
              </a:rPr>
              <a:t>Initial thoughts:</a:t>
            </a:r>
            <a:endParaRPr lang="en-US" b="1" dirty="0">
              <a:latin typeface="Times New Roman"/>
              <a:cs typeface="Times New Roman"/>
            </a:endParaRPr>
          </a:p>
        </p:txBody>
      </p:sp>
      <p:sp>
        <p:nvSpPr>
          <p:cNvPr id="9" name="TextBox 8"/>
          <p:cNvSpPr txBox="1"/>
          <p:nvPr/>
        </p:nvSpPr>
        <p:spPr>
          <a:xfrm>
            <a:off x="1703681" y="2881868"/>
            <a:ext cx="7237119" cy="923330"/>
          </a:xfrm>
          <a:prstGeom prst="rect">
            <a:avLst/>
          </a:prstGeom>
          <a:noFill/>
        </p:spPr>
        <p:txBody>
          <a:bodyPr wrap="square" rtlCol="0">
            <a:spAutoFit/>
          </a:bodyPr>
          <a:lstStyle/>
          <a:p>
            <a:r>
              <a:rPr lang="en-US" i="1" dirty="0" smtClean="0">
                <a:latin typeface="Times New Roman"/>
                <a:cs typeface="Times New Roman"/>
              </a:rPr>
              <a:t>BROUWER, SPERNER as well as END OF THE LINE are defined in terms of explicit circuits (for computing the function value, coloring, or candidate next/previous nodes) specified in the description of the instance.</a:t>
            </a:r>
            <a:endParaRPr lang="en-US" i="1" dirty="0">
              <a:latin typeface="Times New Roman"/>
              <a:cs typeface="Times New Roman"/>
            </a:endParaRPr>
          </a:p>
        </p:txBody>
      </p:sp>
      <p:sp>
        <p:nvSpPr>
          <p:cNvPr id="10" name="TextBox 9"/>
          <p:cNvSpPr txBox="1"/>
          <p:nvPr/>
        </p:nvSpPr>
        <p:spPr>
          <a:xfrm>
            <a:off x="1704612" y="3855998"/>
            <a:ext cx="7414919" cy="923330"/>
          </a:xfrm>
          <a:prstGeom prst="rect">
            <a:avLst/>
          </a:prstGeom>
          <a:noFill/>
        </p:spPr>
        <p:txBody>
          <a:bodyPr wrap="square" rtlCol="0">
            <a:spAutoFit/>
          </a:bodyPr>
          <a:lstStyle/>
          <a:p>
            <a:r>
              <a:rPr lang="en-US" i="1" dirty="0" smtClean="0">
                <a:latin typeface="Times New Roman"/>
                <a:cs typeface="Times New Roman"/>
              </a:rPr>
              <a:t>In usual NP reductions, the computations performed by the gates in the circuits of the </a:t>
            </a:r>
            <a:r>
              <a:rPr lang="en-US" i="1" dirty="0" smtClean="0">
                <a:solidFill>
                  <a:srgbClr val="49B1FF"/>
                </a:solidFill>
                <a:latin typeface="Times New Roman"/>
                <a:cs typeface="Times New Roman"/>
              </a:rPr>
              <a:t>source problem</a:t>
            </a:r>
            <a:r>
              <a:rPr lang="en-US" i="1" dirty="0" smtClean="0">
                <a:latin typeface="Times New Roman"/>
                <a:cs typeface="Times New Roman"/>
              </a:rPr>
              <a:t> need to somehow be simulated in the </a:t>
            </a:r>
            <a:r>
              <a:rPr lang="en-US" i="1" dirty="0" smtClean="0">
                <a:solidFill>
                  <a:srgbClr val="49B1FF"/>
                </a:solidFill>
                <a:latin typeface="Times New Roman"/>
                <a:cs typeface="Times New Roman"/>
              </a:rPr>
              <a:t>target problem</a:t>
            </a:r>
            <a:r>
              <a:rPr lang="en-US" i="1" dirty="0" smtClean="0">
                <a:latin typeface="Times New Roman"/>
                <a:cs typeface="Times New Roman"/>
              </a:rPr>
              <a:t>.</a:t>
            </a:r>
            <a:endParaRPr lang="en-US" i="1" dirty="0">
              <a:latin typeface="Times New Roman"/>
              <a:cs typeface="Times New Roman"/>
            </a:endParaRPr>
          </a:p>
        </p:txBody>
      </p:sp>
      <p:sp>
        <p:nvSpPr>
          <p:cNvPr id="11" name="TextBox 10"/>
          <p:cNvSpPr txBox="1"/>
          <p:nvPr/>
        </p:nvSpPr>
        <p:spPr>
          <a:xfrm>
            <a:off x="1703681" y="4868228"/>
            <a:ext cx="7389519" cy="646331"/>
          </a:xfrm>
          <a:prstGeom prst="rect">
            <a:avLst/>
          </a:prstGeom>
          <a:noFill/>
        </p:spPr>
        <p:txBody>
          <a:bodyPr wrap="square" rtlCol="0">
            <a:spAutoFit/>
          </a:bodyPr>
          <a:lstStyle/>
          <a:p>
            <a:r>
              <a:rPr lang="en-US" i="1" dirty="0" smtClean="0">
                <a:latin typeface="Times New Roman"/>
                <a:cs typeface="Times New Roman"/>
              </a:rPr>
              <a:t>The trouble with NASH is that no circuit is explicitly given in the description of a game.</a:t>
            </a:r>
            <a:endParaRPr lang="en-US" i="1" dirty="0">
              <a:latin typeface="Times New Roman"/>
              <a:cs typeface="Times New Roman"/>
            </a:endParaRPr>
          </a:p>
        </p:txBody>
      </p:sp>
      <p:sp>
        <p:nvSpPr>
          <p:cNvPr id="13" name="TextBox 12"/>
          <p:cNvSpPr txBox="1"/>
          <p:nvPr/>
        </p:nvSpPr>
        <p:spPr>
          <a:xfrm>
            <a:off x="1690981" y="5602069"/>
            <a:ext cx="7097419" cy="1200329"/>
          </a:xfrm>
          <a:prstGeom prst="rect">
            <a:avLst/>
          </a:prstGeom>
          <a:noFill/>
        </p:spPr>
        <p:txBody>
          <a:bodyPr wrap="square" rtlCol="0">
            <a:spAutoFit/>
          </a:bodyPr>
          <a:lstStyle/>
          <a:p>
            <a:r>
              <a:rPr lang="en-US" i="1" dirty="0" smtClean="0">
                <a:latin typeface="Times New Roman"/>
                <a:cs typeface="Times New Roman"/>
              </a:rPr>
              <a:t>On the other hand, in many FNP-complete problems, e.g. Vertex Cover, we do not have a circuit in the definition of the instance either. But at least we have a combinatorial object to work with, such as a graph, which isn’t the case here either…</a:t>
            </a:r>
            <a:endParaRPr lang="en-US" i="1" dirty="0">
              <a:latin typeface="Times New Roman"/>
              <a:cs typeface="Times New Roman"/>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150"/>
          <p:cNvSpPr>
            <a:spLocks noGrp="1" noRot="1" noChangeArrowheads="1"/>
          </p:cNvSpPr>
          <p:nvPr>
            <p:ph type="title"/>
          </p:nvPr>
        </p:nvSpPr>
        <p:spPr>
          <a:xfrm>
            <a:off x="-342900" y="-304800"/>
            <a:ext cx="8083550" cy="1143000"/>
          </a:xfrm>
        </p:spPr>
        <p:txBody>
          <a:bodyPr/>
          <a:lstStyle/>
          <a:p>
            <a:pPr eaLnBrk="1" hangingPunct="1"/>
            <a:r>
              <a:rPr lang="en-US" sz="3200" i="1" dirty="0" smtClean="0">
                <a:solidFill>
                  <a:srgbClr val="FFFFCC"/>
                </a:solidFill>
                <a:effectLst/>
                <a:latin typeface="Times New Roman" charset="0"/>
                <a:ea typeface="ＭＳ Ｐゴシック" charset="-128"/>
                <a:cs typeface="ＭＳ Ｐゴシック" charset="-128"/>
              </a:rPr>
              <a:t>(Special) BROUWER                       NASH</a:t>
            </a:r>
          </a:p>
        </p:txBody>
      </p:sp>
      <p:sp>
        <p:nvSpPr>
          <p:cNvPr id="7" name="Right Arrow 6"/>
          <p:cNvSpPr/>
          <p:nvPr/>
        </p:nvSpPr>
        <p:spPr bwMode="auto">
          <a:xfrm>
            <a:off x="4368800" y="177800"/>
            <a:ext cx="622300" cy="266700"/>
          </a:xfrm>
          <a:prstGeom prst="rightArrow">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2" name="TextBox 11"/>
          <p:cNvSpPr txBox="1"/>
          <p:nvPr/>
        </p:nvSpPr>
        <p:spPr>
          <a:xfrm>
            <a:off x="330200" y="1031845"/>
            <a:ext cx="5519535" cy="400110"/>
          </a:xfrm>
          <a:prstGeom prst="rect">
            <a:avLst/>
          </a:prstGeom>
          <a:noFill/>
        </p:spPr>
        <p:txBody>
          <a:bodyPr wrap="none" rtlCol="0">
            <a:spAutoFit/>
          </a:bodyPr>
          <a:lstStyle/>
          <a:p>
            <a:r>
              <a:rPr lang="en-US" sz="2000" dirty="0" smtClean="0">
                <a:latin typeface="Times New Roman"/>
                <a:cs typeface="Times New Roman"/>
              </a:rPr>
              <a:t>Introducing a graph structure, via  </a:t>
            </a:r>
            <a:r>
              <a:rPr lang="en-US" sz="2000" i="1" dirty="0" smtClean="0">
                <a:solidFill>
                  <a:srgbClr val="49B1FF"/>
                </a:solidFill>
                <a:latin typeface="Times New Roman"/>
                <a:cs typeface="Times New Roman"/>
              </a:rPr>
              <a:t>graphical games</a:t>
            </a:r>
            <a:r>
              <a:rPr lang="en-US" sz="2000" dirty="0" smtClean="0">
                <a:latin typeface="Times New Roman"/>
                <a:cs typeface="Times New Roman"/>
              </a:rPr>
              <a:t>.</a:t>
            </a:r>
            <a:endParaRPr lang="en-US" sz="2000" dirty="0">
              <a:latin typeface="Times New Roman"/>
              <a:cs typeface="Times New Roman"/>
            </a:endParaRPr>
          </a:p>
        </p:txBody>
      </p:sp>
      <p:grpSp>
        <p:nvGrpSpPr>
          <p:cNvPr id="33" name="Group 32"/>
          <p:cNvGrpSpPr/>
          <p:nvPr/>
        </p:nvGrpSpPr>
        <p:grpSpPr>
          <a:xfrm>
            <a:off x="3547533" y="1460500"/>
            <a:ext cx="5126568" cy="1383963"/>
            <a:chOff x="3547533" y="1460500"/>
            <a:chExt cx="5126568" cy="1383963"/>
          </a:xfrm>
        </p:grpSpPr>
        <p:sp>
          <p:nvSpPr>
            <p:cNvPr id="14" name="Freeform 13"/>
            <p:cNvSpPr/>
            <p:nvPr/>
          </p:nvSpPr>
          <p:spPr bwMode="auto">
            <a:xfrm>
              <a:off x="3547533" y="1460500"/>
              <a:ext cx="1367367" cy="571500"/>
            </a:xfrm>
            <a:custGeom>
              <a:avLst/>
              <a:gdLst>
                <a:gd name="connsiteX0" fmla="*/ 935567 w 1367367"/>
                <a:gd name="connsiteY0" fmla="*/ 0 h 571500"/>
                <a:gd name="connsiteX1" fmla="*/ 71967 w 1367367"/>
                <a:gd name="connsiteY1" fmla="*/ 381000 h 571500"/>
                <a:gd name="connsiteX2" fmla="*/ 1367367 w 1367367"/>
                <a:gd name="connsiteY2" fmla="*/ 571500 h 571500"/>
              </a:gdLst>
              <a:ahLst/>
              <a:cxnLst>
                <a:cxn ang="0">
                  <a:pos x="connsiteX0" y="connsiteY0"/>
                </a:cxn>
                <a:cxn ang="0">
                  <a:pos x="connsiteX1" y="connsiteY1"/>
                </a:cxn>
                <a:cxn ang="0">
                  <a:pos x="connsiteX2" y="connsiteY2"/>
                </a:cxn>
              </a:cxnLst>
              <a:rect l="l" t="t" r="r" b="b"/>
              <a:pathLst>
                <a:path w="1367367" h="571500">
                  <a:moveTo>
                    <a:pt x="935567" y="0"/>
                  </a:moveTo>
                  <a:cubicBezTo>
                    <a:pt x="467783" y="142875"/>
                    <a:pt x="0" y="285750"/>
                    <a:pt x="71967" y="381000"/>
                  </a:cubicBezTo>
                  <a:cubicBezTo>
                    <a:pt x="143934" y="476250"/>
                    <a:pt x="1367367" y="571500"/>
                    <a:pt x="1367367" y="571500"/>
                  </a:cubicBezTo>
                </a:path>
              </a:pathLst>
            </a:custGeom>
            <a:noFill/>
            <a:ln w="9525" cap="flat" cmpd="sng" algn="ctr">
              <a:solidFill>
                <a:schemeClr val="tx1"/>
              </a:solidFill>
              <a:prstDash val="solid"/>
              <a:round/>
              <a:headEnd type="none"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5" name="TextBox 14"/>
            <p:cNvSpPr txBox="1"/>
            <p:nvPr/>
          </p:nvSpPr>
          <p:spPr>
            <a:xfrm>
              <a:off x="4991101" y="1644134"/>
              <a:ext cx="3683000" cy="1200329"/>
            </a:xfrm>
            <a:prstGeom prst="rect">
              <a:avLst/>
            </a:prstGeom>
            <a:noFill/>
          </p:spPr>
          <p:txBody>
            <a:bodyPr wrap="square" rtlCol="0">
              <a:spAutoFit/>
            </a:bodyPr>
            <a:lstStyle/>
            <a:p>
              <a:r>
                <a:rPr lang="en-US" dirty="0" smtClean="0">
                  <a:latin typeface="Times New Roman"/>
                  <a:cs typeface="Times New Roman"/>
                </a:rPr>
                <a:t>defined to capture sparse player interactions, such as those arising under geographical, communication or other constraints.</a:t>
              </a:r>
              <a:endParaRPr lang="en-US" dirty="0">
                <a:latin typeface="Times New Roman"/>
                <a:cs typeface="Times New Roman"/>
              </a:endParaRPr>
            </a:p>
          </p:txBody>
        </p:sp>
      </p:grpSp>
      <p:sp>
        <p:nvSpPr>
          <p:cNvPr id="64" name="Cloud 63"/>
          <p:cNvSpPr/>
          <p:nvPr/>
        </p:nvSpPr>
        <p:spPr bwMode="auto">
          <a:xfrm>
            <a:off x="38100" y="2692400"/>
            <a:ext cx="6019800" cy="3429000"/>
          </a:xfrm>
          <a:prstGeom prst="cloud">
            <a:avLst/>
          </a:prstGeom>
          <a:solidFill>
            <a:schemeClr val="accent1">
              <a:alpha val="38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defRPr/>
            </a:pPr>
            <a:endParaRPr lang="en-US"/>
          </a:p>
        </p:txBody>
      </p:sp>
      <p:grpSp>
        <p:nvGrpSpPr>
          <p:cNvPr id="65" name="Group 28"/>
          <p:cNvGrpSpPr>
            <a:grpSpLocks/>
          </p:cNvGrpSpPr>
          <p:nvPr/>
        </p:nvGrpSpPr>
        <p:grpSpPr bwMode="auto">
          <a:xfrm rot="-5400000">
            <a:off x="1951831" y="2264569"/>
            <a:ext cx="1811338" cy="4191000"/>
            <a:chOff x="5181603" y="1244434"/>
            <a:chExt cx="1811339" cy="4191701"/>
          </a:xfrm>
        </p:grpSpPr>
        <p:sp>
          <p:nvSpPr>
            <p:cNvPr id="66" name="Oval 14"/>
            <p:cNvSpPr>
              <a:spLocks noChangeArrowheads="1"/>
            </p:cNvSpPr>
            <p:nvPr/>
          </p:nvSpPr>
          <p:spPr bwMode="auto">
            <a:xfrm>
              <a:off x="5926142" y="3176423"/>
              <a:ext cx="457200" cy="457201"/>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67" name="Oval 14"/>
            <p:cNvSpPr>
              <a:spLocks noChangeArrowheads="1"/>
            </p:cNvSpPr>
            <p:nvPr/>
          </p:nvSpPr>
          <p:spPr bwMode="auto">
            <a:xfrm>
              <a:off x="6383343" y="2133434"/>
              <a:ext cx="457200" cy="457201"/>
            </a:xfrm>
            <a:prstGeom prst="ellipse">
              <a:avLst/>
            </a:prstGeom>
            <a:solidFill>
              <a:schemeClr val="tx1">
                <a:alpha val="50195"/>
              </a:schemeClr>
            </a:solidFill>
            <a:ln w="9525">
              <a:solidFill>
                <a:schemeClr val="tx1"/>
              </a:solidFill>
              <a:round/>
              <a:headEnd/>
              <a:tailEnd/>
            </a:ln>
          </p:spPr>
          <p:txBody>
            <a:bodyPr wrap="none" anchor="ctr">
              <a:prstTxWarp prst="textNoShape">
                <a:avLst/>
              </a:prstTxWarp>
            </a:bodyPr>
            <a:lstStyle/>
            <a:p>
              <a:endParaRPr lang="en-US"/>
            </a:p>
          </p:txBody>
        </p:sp>
        <p:sp>
          <p:nvSpPr>
            <p:cNvPr id="68" name="Oval 14"/>
            <p:cNvSpPr>
              <a:spLocks noChangeArrowheads="1"/>
            </p:cNvSpPr>
            <p:nvPr/>
          </p:nvSpPr>
          <p:spPr bwMode="auto">
            <a:xfrm>
              <a:off x="5240342" y="2438234"/>
              <a:ext cx="457200" cy="457201"/>
            </a:xfrm>
            <a:prstGeom prst="ellipse">
              <a:avLst/>
            </a:prstGeom>
            <a:solidFill>
              <a:schemeClr val="tx1">
                <a:alpha val="50195"/>
              </a:schemeClr>
            </a:solidFill>
            <a:ln w="9525">
              <a:solidFill>
                <a:schemeClr val="tx1"/>
              </a:solidFill>
              <a:round/>
              <a:headEnd/>
              <a:tailEnd/>
            </a:ln>
          </p:spPr>
          <p:txBody>
            <a:bodyPr wrap="none" anchor="ctr">
              <a:prstTxWarp prst="textNoShape">
                <a:avLst/>
              </a:prstTxWarp>
            </a:bodyPr>
            <a:lstStyle/>
            <a:p>
              <a:endParaRPr lang="en-US"/>
            </a:p>
          </p:txBody>
        </p:sp>
        <p:cxnSp>
          <p:nvCxnSpPr>
            <p:cNvPr id="69" name="Straight Connector 18"/>
            <p:cNvCxnSpPr>
              <a:cxnSpLocks noChangeShapeType="1"/>
              <a:endCxn id="66" idx="7"/>
            </p:cNvCxnSpPr>
            <p:nvPr/>
          </p:nvCxnSpPr>
          <p:spPr bwMode="auto">
            <a:xfrm rot="5400000">
              <a:off x="6099974" y="2807329"/>
              <a:ext cx="652463" cy="219075"/>
            </a:xfrm>
            <a:prstGeom prst="line">
              <a:avLst/>
            </a:prstGeom>
            <a:noFill/>
            <a:ln w="25400">
              <a:solidFill>
                <a:schemeClr val="tx1"/>
              </a:solidFill>
              <a:round/>
              <a:headEnd/>
              <a:tailEnd type="stealth"/>
            </a:ln>
          </p:spPr>
        </p:cxnSp>
        <p:cxnSp>
          <p:nvCxnSpPr>
            <p:cNvPr id="70" name="Straight Connector 20"/>
            <p:cNvCxnSpPr>
              <a:cxnSpLocks noChangeShapeType="1"/>
              <a:stCxn id="66" idx="1"/>
              <a:endCxn id="68" idx="5"/>
            </p:cNvCxnSpPr>
            <p:nvPr/>
          </p:nvCxnSpPr>
          <p:spPr bwMode="auto">
            <a:xfrm rot="16200000" flipV="1">
              <a:off x="5604673" y="2854954"/>
              <a:ext cx="414338" cy="361950"/>
            </a:xfrm>
            <a:prstGeom prst="line">
              <a:avLst/>
            </a:prstGeom>
            <a:noFill/>
            <a:ln w="25400">
              <a:solidFill>
                <a:schemeClr val="tx1"/>
              </a:solidFill>
              <a:round/>
              <a:headEnd type="stealth"/>
              <a:tailEnd type="none"/>
            </a:ln>
          </p:spPr>
        </p:cxnSp>
        <p:sp>
          <p:nvSpPr>
            <p:cNvPr id="71" name="Oval 14"/>
            <p:cNvSpPr>
              <a:spLocks noChangeArrowheads="1"/>
            </p:cNvSpPr>
            <p:nvPr/>
          </p:nvSpPr>
          <p:spPr bwMode="auto">
            <a:xfrm>
              <a:off x="6078545" y="4293019"/>
              <a:ext cx="457200" cy="457201"/>
            </a:xfrm>
            <a:prstGeom prst="ellipse">
              <a:avLst/>
            </a:prstGeom>
            <a:solidFill>
              <a:schemeClr val="tx1">
                <a:alpha val="50195"/>
              </a:schemeClr>
            </a:solidFill>
            <a:ln w="9525">
              <a:solidFill>
                <a:schemeClr val="tx1"/>
              </a:solidFill>
              <a:round/>
              <a:headEnd/>
              <a:tailEnd/>
            </a:ln>
          </p:spPr>
          <p:txBody>
            <a:bodyPr wrap="none" anchor="ctr">
              <a:prstTxWarp prst="textNoShape">
                <a:avLst/>
              </a:prstTxWarp>
            </a:bodyPr>
            <a:lstStyle/>
            <a:p>
              <a:endParaRPr lang="en-US"/>
            </a:p>
          </p:txBody>
        </p:sp>
        <p:cxnSp>
          <p:nvCxnSpPr>
            <p:cNvPr id="72" name="Straight Connector 33"/>
            <p:cNvCxnSpPr>
              <a:cxnSpLocks noChangeShapeType="1"/>
              <a:stCxn id="66" idx="4"/>
              <a:endCxn id="71" idx="0"/>
            </p:cNvCxnSpPr>
            <p:nvPr/>
          </p:nvCxnSpPr>
          <p:spPr bwMode="auto">
            <a:xfrm rot="5400000" flipV="1">
              <a:off x="5901245" y="3887121"/>
              <a:ext cx="659395" cy="152403"/>
            </a:xfrm>
            <a:prstGeom prst="line">
              <a:avLst/>
            </a:prstGeom>
            <a:noFill/>
            <a:ln w="25400">
              <a:solidFill>
                <a:schemeClr val="tx1"/>
              </a:solidFill>
              <a:round/>
              <a:headEnd type="stealth"/>
              <a:tailEnd type="stealth"/>
            </a:ln>
          </p:spPr>
        </p:cxnSp>
        <p:sp>
          <p:nvSpPr>
            <p:cNvPr id="73" name="TextBox 52"/>
            <p:cNvSpPr txBox="1">
              <a:spLocks noChangeArrowheads="1"/>
            </p:cNvSpPr>
            <p:nvPr/>
          </p:nvSpPr>
          <p:spPr bwMode="auto">
            <a:xfrm rot="5192642">
              <a:off x="5820574" y="1226177"/>
              <a:ext cx="825500" cy="862013"/>
            </a:xfrm>
            <a:prstGeom prst="rect">
              <a:avLst/>
            </a:prstGeom>
            <a:noFill/>
            <a:ln w="9525">
              <a:noFill/>
              <a:miter lim="800000"/>
              <a:headEnd/>
              <a:tailEnd/>
            </a:ln>
          </p:spPr>
          <p:txBody>
            <a:bodyPr wrap="none">
              <a:prstTxWarp prst="textNoShape">
                <a:avLst/>
              </a:prstTxWarp>
              <a:spAutoFit/>
            </a:bodyPr>
            <a:lstStyle/>
            <a:p>
              <a:r>
                <a:rPr lang="en-US" sz="5000">
                  <a:latin typeface="Times New Roman" charset="0"/>
                  <a:ea typeface="Times New Roman" charset="0"/>
                  <a:cs typeface="Times New Roman" charset="0"/>
                </a:rPr>
                <a:t>…</a:t>
              </a:r>
            </a:p>
          </p:txBody>
        </p:sp>
        <p:sp>
          <p:nvSpPr>
            <p:cNvPr id="74" name="TextBox 53"/>
            <p:cNvSpPr txBox="1">
              <a:spLocks noChangeArrowheads="1"/>
            </p:cNvSpPr>
            <p:nvPr/>
          </p:nvSpPr>
          <p:spPr bwMode="auto">
            <a:xfrm rot="5400000">
              <a:off x="5616407" y="4591586"/>
              <a:ext cx="827087" cy="862012"/>
            </a:xfrm>
            <a:prstGeom prst="rect">
              <a:avLst/>
            </a:prstGeom>
            <a:noFill/>
            <a:ln w="9525">
              <a:noFill/>
              <a:miter lim="800000"/>
              <a:headEnd/>
              <a:tailEnd/>
            </a:ln>
          </p:spPr>
          <p:txBody>
            <a:bodyPr wrap="none">
              <a:prstTxWarp prst="textNoShape">
                <a:avLst/>
              </a:prstTxWarp>
              <a:spAutoFit/>
            </a:bodyPr>
            <a:lstStyle/>
            <a:p>
              <a:r>
                <a:rPr lang="en-US" sz="5000">
                  <a:latin typeface="Times New Roman" charset="0"/>
                  <a:ea typeface="Times New Roman" charset="0"/>
                  <a:cs typeface="Times New Roman" charset="0"/>
                </a:rPr>
                <a:t>…</a:t>
              </a:r>
            </a:p>
          </p:txBody>
        </p:sp>
        <p:cxnSp>
          <p:nvCxnSpPr>
            <p:cNvPr id="75" name="Straight Connector 54"/>
            <p:cNvCxnSpPr>
              <a:cxnSpLocks noChangeShapeType="1"/>
              <a:stCxn id="67" idx="7"/>
            </p:cNvCxnSpPr>
            <p:nvPr/>
          </p:nvCxnSpPr>
          <p:spPr bwMode="auto">
            <a:xfrm rot="5400000" flipH="1" flipV="1">
              <a:off x="6735767" y="1942934"/>
              <a:ext cx="295275" cy="219075"/>
            </a:xfrm>
            <a:prstGeom prst="line">
              <a:avLst/>
            </a:prstGeom>
            <a:noFill/>
            <a:ln w="25400">
              <a:solidFill>
                <a:schemeClr val="tx1"/>
              </a:solidFill>
              <a:round/>
              <a:headEnd/>
              <a:tailEnd/>
            </a:ln>
          </p:spPr>
        </p:cxnSp>
        <p:cxnSp>
          <p:nvCxnSpPr>
            <p:cNvPr id="76" name="Straight Connector 57"/>
            <p:cNvCxnSpPr>
              <a:cxnSpLocks noChangeShapeType="1"/>
              <a:stCxn id="67" idx="0"/>
            </p:cNvCxnSpPr>
            <p:nvPr/>
          </p:nvCxnSpPr>
          <p:spPr bwMode="auto">
            <a:xfrm rot="5400000" flipH="1" flipV="1">
              <a:off x="6497642" y="1942934"/>
              <a:ext cx="304800" cy="76200"/>
            </a:xfrm>
            <a:prstGeom prst="line">
              <a:avLst/>
            </a:prstGeom>
            <a:noFill/>
            <a:ln w="25400">
              <a:solidFill>
                <a:schemeClr val="tx1"/>
              </a:solidFill>
              <a:round/>
              <a:headEnd/>
              <a:tailEnd/>
            </a:ln>
          </p:spPr>
        </p:cxnSp>
        <p:cxnSp>
          <p:nvCxnSpPr>
            <p:cNvPr id="77" name="Straight Connector 60"/>
            <p:cNvCxnSpPr>
              <a:cxnSpLocks noChangeShapeType="1"/>
              <a:stCxn id="67" idx="1"/>
            </p:cNvCxnSpPr>
            <p:nvPr/>
          </p:nvCxnSpPr>
          <p:spPr bwMode="auto">
            <a:xfrm rot="16200000" flipV="1">
              <a:off x="6230942" y="1981034"/>
              <a:ext cx="295275" cy="142875"/>
            </a:xfrm>
            <a:prstGeom prst="line">
              <a:avLst/>
            </a:prstGeom>
            <a:noFill/>
            <a:ln w="25400">
              <a:solidFill>
                <a:schemeClr val="tx1"/>
              </a:solidFill>
              <a:round/>
              <a:headEnd/>
              <a:tailEnd/>
            </a:ln>
          </p:spPr>
        </p:cxnSp>
        <p:cxnSp>
          <p:nvCxnSpPr>
            <p:cNvPr id="78" name="Straight Connector 63"/>
            <p:cNvCxnSpPr>
              <a:cxnSpLocks noChangeShapeType="1"/>
              <a:stCxn id="68" idx="7"/>
            </p:cNvCxnSpPr>
            <p:nvPr/>
          </p:nvCxnSpPr>
          <p:spPr bwMode="auto">
            <a:xfrm rot="5400000" flipH="1" flipV="1">
              <a:off x="5554666" y="2285834"/>
              <a:ext cx="295275" cy="142875"/>
            </a:xfrm>
            <a:prstGeom prst="line">
              <a:avLst/>
            </a:prstGeom>
            <a:noFill/>
            <a:ln w="25400">
              <a:solidFill>
                <a:schemeClr val="tx1"/>
              </a:solidFill>
              <a:round/>
              <a:headEnd/>
              <a:tailEnd/>
            </a:ln>
          </p:spPr>
        </p:cxnSp>
        <p:cxnSp>
          <p:nvCxnSpPr>
            <p:cNvPr id="79" name="Straight Connector 64"/>
            <p:cNvCxnSpPr>
              <a:cxnSpLocks noChangeShapeType="1"/>
              <a:stCxn id="68" idx="0"/>
            </p:cNvCxnSpPr>
            <p:nvPr/>
          </p:nvCxnSpPr>
          <p:spPr bwMode="auto">
            <a:xfrm rot="5400000" flipH="1" flipV="1">
              <a:off x="5316540" y="2285834"/>
              <a:ext cx="304800" cy="0"/>
            </a:xfrm>
            <a:prstGeom prst="line">
              <a:avLst/>
            </a:prstGeom>
            <a:noFill/>
            <a:ln w="25400">
              <a:solidFill>
                <a:schemeClr val="tx1"/>
              </a:solidFill>
              <a:round/>
              <a:headEnd/>
              <a:tailEnd/>
            </a:ln>
          </p:spPr>
        </p:cxnSp>
        <p:cxnSp>
          <p:nvCxnSpPr>
            <p:cNvPr id="80" name="Straight Connector 65"/>
            <p:cNvCxnSpPr>
              <a:cxnSpLocks noChangeShapeType="1"/>
              <a:stCxn id="68" idx="1"/>
            </p:cNvCxnSpPr>
            <p:nvPr/>
          </p:nvCxnSpPr>
          <p:spPr bwMode="auto">
            <a:xfrm rot="16200000" flipV="1">
              <a:off x="5092703" y="2290596"/>
              <a:ext cx="303212" cy="125412"/>
            </a:xfrm>
            <a:prstGeom prst="line">
              <a:avLst/>
            </a:prstGeom>
            <a:noFill/>
            <a:ln w="25400">
              <a:solidFill>
                <a:schemeClr val="tx1"/>
              </a:solidFill>
              <a:round/>
              <a:headEnd/>
              <a:tailEnd/>
            </a:ln>
          </p:spPr>
        </p:cxnSp>
        <p:cxnSp>
          <p:nvCxnSpPr>
            <p:cNvPr id="81" name="Straight Connector 80"/>
            <p:cNvCxnSpPr>
              <a:cxnSpLocks noChangeShapeType="1"/>
              <a:endCxn id="71" idx="5"/>
            </p:cNvCxnSpPr>
            <p:nvPr/>
          </p:nvCxnSpPr>
          <p:spPr bwMode="auto">
            <a:xfrm rot="16200000" flipV="1">
              <a:off x="6392563" y="4759494"/>
              <a:ext cx="371805" cy="219352"/>
            </a:xfrm>
            <a:prstGeom prst="line">
              <a:avLst/>
            </a:prstGeom>
            <a:noFill/>
            <a:ln w="25400">
              <a:solidFill>
                <a:schemeClr val="tx1"/>
              </a:solidFill>
              <a:round/>
              <a:headEnd/>
              <a:tailEnd/>
            </a:ln>
          </p:spPr>
        </p:cxnSp>
        <p:cxnSp>
          <p:nvCxnSpPr>
            <p:cNvPr id="82" name="Straight Connector 81"/>
            <p:cNvCxnSpPr>
              <a:cxnSpLocks noChangeShapeType="1"/>
            </p:cNvCxnSpPr>
            <p:nvPr/>
          </p:nvCxnSpPr>
          <p:spPr bwMode="auto">
            <a:xfrm rot="16200000" flipV="1">
              <a:off x="6154739" y="4902615"/>
              <a:ext cx="381000" cy="76200"/>
            </a:xfrm>
            <a:prstGeom prst="line">
              <a:avLst/>
            </a:prstGeom>
            <a:noFill/>
            <a:ln w="25400">
              <a:solidFill>
                <a:schemeClr val="tx1"/>
              </a:solidFill>
              <a:round/>
              <a:headEnd/>
              <a:tailEnd/>
            </a:ln>
          </p:spPr>
        </p:cxnSp>
      </p:grpSp>
      <p:grpSp>
        <p:nvGrpSpPr>
          <p:cNvPr id="86" name="Group 34"/>
          <p:cNvGrpSpPr>
            <a:grpSpLocks/>
          </p:cNvGrpSpPr>
          <p:nvPr/>
        </p:nvGrpSpPr>
        <p:grpSpPr bwMode="auto">
          <a:xfrm>
            <a:off x="1730375" y="3733800"/>
            <a:ext cx="2460625" cy="1346200"/>
            <a:chOff x="2111375" y="2565400"/>
            <a:chExt cx="2460625" cy="1346200"/>
          </a:xfrm>
        </p:grpSpPr>
        <p:pic>
          <p:nvPicPr>
            <p:cNvPr id="87" name="Picture 31" descr="latex-image-1.pdf"/>
            <p:cNvPicPr>
              <a:picLocks noChangeAspect="1"/>
            </p:cNvPicPr>
            <p:nvPr/>
          </p:nvPicPr>
          <p:blipFill>
            <a:blip r:embed="rId3"/>
            <a:srcRect/>
            <a:stretch>
              <a:fillRect/>
            </a:stretch>
          </p:blipFill>
          <p:spPr bwMode="auto">
            <a:xfrm>
              <a:off x="4305300" y="2862263"/>
              <a:ext cx="266700" cy="203200"/>
            </a:xfrm>
            <a:prstGeom prst="rect">
              <a:avLst/>
            </a:prstGeom>
            <a:noFill/>
            <a:ln w="9525">
              <a:noFill/>
              <a:miter lim="800000"/>
              <a:headEnd/>
              <a:tailEnd/>
            </a:ln>
          </p:spPr>
        </p:pic>
        <p:pic>
          <p:nvPicPr>
            <p:cNvPr id="88" name="Picture 32" descr="latex-image-1.pdf"/>
            <p:cNvPicPr>
              <a:picLocks noChangeAspect="1"/>
            </p:cNvPicPr>
            <p:nvPr/>
          </p:nvPicPr>
          <p:blipFill>
            <a:blip r:embed="rId4"/>
            <a:srcRect/>
            <a:stretch>
              <a:fillRect/>
            </a:stretch>
          </p:blipFill>
          <p:spPr bwMode="auto">
            <a:xfrm>
              <a:off x="3206750" y="3041650"/>
              <a:ext cx="190500" cy="152400"/>
            </a:xfrm>
            <a:prstGeom prst="rect">
              <a:avLst/>
            </a:prstGeom>
            <a:noFill/>
            <a:ln w="9525">
              <a:noFill/>
              <a:miter lim="800000"/>
              <a:headEnd/>
              <a:tailEnd/>
            </a:ln>
          </p:spPr>
        </p:pic>
        <p:pic>
          <p:nvPicPr>
            <p:cNvPr id="89" name="Picture 33" descr="latex-image-1.pdf"/>
            <p:cNvPicPr>
              <a:picLocks noChangeAspect="1"/>
            </p:cNvPicPr>
            <p:nvPr/>
          </p:nvPicPr>
          <p:blipFill>
            <a:blip r:embed="rId5"/>
            <a:srcRect/>
            <a:stretch>
              <a:fillRect/>
            </a:stretch>
          </p:blipFill>
          <p:spPr bwMode="auto">
            <a:xfrm>
              <a:off x="2428875" y="3708400"/>
              <a:ext cx="279400" cy="203200"/>
            </a:xfrm>
            <a:prstGeom prst="rect">
              <a:avLst/>
            </a:prstGeom>
            <a:noFill/>
            <a:ln w="9525">
              <a:noFill/>
              <a:miter lim="800000"/>
              <a:headEnd/>
              <a:tailEnd/>
            </a:ln>
          </p:spPr>
        </p:pic>
        <p:pic>
          <p:nvPicPr>
            <p:cNvPr id="90" name="Picture 34" descr="latex-image-1.pdf"/>
            <p:cNvPicPr>
              <a:picLocks noChangeAspect="1"/>
            </p:cNvPicPr>
            <p:nvPr/>
          </p:nvPicPr>
          <p:blipFill>
            <a:blip r:embed="rId6"/>
            <a:srcRect/>
            <a:stretch>
              <a:fillRect/>
            </a:stretch>
          </p:blipFill>
          <p:spPr bwMode="auto">
            <a:xfrm>
              <a:off x="2111375" y="2565400"/>
              <a:ext cx="279400" cy="203200"/>
            </a:xfrm>
            <a:prstGeom prst="rect">
              <a:avLst/>
            </a:prstGeom>
            <a:noFill/>
            <a:ln w="9525">
              <a:noFill/>
              <a:miter lim="800000"/>
              <a:headEnd/>
              <a:tailEnd/>
            </a:ln>
          </p:spPr>
        </p:pic>
      </p:grpSp>
      <p:sp>
        <p:nvSpPr>
          <p:cNvPr id="91" name="Rectangle 6"/>
          <p:cNvSpPr>
            <a:spLocks noRot="1" noChangeArrowheads="1"/>
          </p:cNvSpPr>
          <p:nvPr/>
        </p:nvSpPr>
        <p:spPr bwMode="auto">
          <a:xfrm>
            <a:off x="5849735" y="3126399"/>
            <a:ext cx="3009900" cy="480400"/>
          </a:xfrm>
          <a:prstGeom prst="rect">
            <a:avLst/>
          </a:prstGeom>
          <a:noFill/>
          <a:ln w="9525">
            <a:noFill/>
            <a:miter lim="800000"/>
            <a:headEnd/>
            <a:tailEnd/>
          </a:ln>
        </p:spPr>
        <p:txBody>
          <a:bodyPr>
            <a:prstTxWarp prst="textNoShape">
              <a:avLst/>
            </a:prstTxWarp>
          </a:bodyPr>
          <a:lstStyle/>
          <a:p>
            <a:pPr marL="342900" indent="-342900" eaLnBrk="1" hangingPunct="1">
              <a:lnSpc>
                <a:spcPct val="90000"/>
              </a:lnSpc>
              <a:spcBef>
                <a:spcPct val="20000"/>
              </a:spcBef>
              <a:buClr>
                <a:schemeClr val="hlink"/>
              </a:buClr>
              <a:buSzPct val="80000"/>
              <a:buFont typeface="Arial" charset="0"/>
              <a:buNone/>
            </a:pPr>
            <a:r>
              <a:rPr lang="en-US" dirty="0" smtClean="0">
                <a:latin typeface="Times" charset="0"/>
              </a:rPr>
              <a:t>- players are nodes in a graph</a:t>
            </a:r>
            <a:endParaRPr lang="en-US" dirty="0">
              <a:latin typeface="Times" charset="0"/>
            </a:endParaRPr>
          </a:p>
        </p:txBody>
      </p:sp>
      <p:sp>
        <p:nvSpPr>
          <p:cNvPr id="63" name="Rectangle 6"/>
          <p:cNvSpPr>
            <a:spLocks noRot="1" noChangeArrowheads="1"/>
          </p:cNvSpPr>
          <p:nvPr/>
        </p:nvSpPr>
        <p:spPr bwMode="auto">
          <a:xfrm>
            <a:off x="5283200" y="3937000"/>
            <a:ext cx="3911600" cy="1480524"/>
          </a:xfrm>
          <a:prstGeom prst="rect">
            <a:avLst/>
          </a:prstGeom>
          <a:noFill/>
          <a:ln w="9525">
            <a:noFill/>
            <a:miter lim="800000"/>
            <a:headEnd/>
            <a:tailEnd/>
          </a:ln>
        </p:spPr>
        <p:txBody>
          <a:bodyPr>
            <a:prstTxWarp prst="textNoShape">
              <a:avLst/>
            </a:prstTxWarp>
          </a:bodyPr>
          <a:lstStyle/>
          <a:p>
            <a:pPr marL="342900" indent="-342900" eaLnBrk="1" hangingPunct="1">
              <a:lnSpc>
                <a:spcPct val="90000"/>
              </a:lnSpc>
              <a:spcBef>
                <a:spcPct val="20000"/>
              </a:spcBef>
              <a:buClr>
                <a:schemeClr val="hlink"/>
              </a:buClr>
              <a:buSzPct val="80000"/>
              <a:buFont typeface="Arial" charset="0"/>
              <a:buNone/>
            </a:pPr>
            <a:r>
              <a:rPr lang="en-US" dirty="0" smtClean="0">
                <a:latin typeface="Times" charset="0"/>
              </a:rPr>
              <a:t>	- player’s </a:t>
            </a:r>
            <a:r>
              <a:rPr lang="en-US" dirty="0">
                <a:latin typeface="Times" charset="0"/>
              </a:rPr>
              <a:t>payoff is only affected </a:t>
            </a:r>
            <a:r>
              <a:rPr lang="en-US" dirty="0" smtClean="0">
                <a:latin typeface="Times" charset="0"/>
              </a:rPr>
              <a:t>by her own strategy and the strategies of her in-neighbors </a:t>
            </a:r>
            <a:r>
              <a:rPr lang="en-US" dirty="0">
                <a:latin typeface="Times" charset="0"/>
              </a:rPr>
              <a:t>in the </a:t>
            </a:r>
            <a:r>
              <a:rPr lang="en-US" dirty="0" smtClean="0">
                <a:latin typeface="Times" charset="0"/>
              </a:rPr>
              <a:t>graph (i.e. nodes pointing to her)</a:t>
            </a:r>
            <a:endParaRPr lang="en-US" dirty="0">
              <a:latin typeface="Times"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8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91" grpId="0"/>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150"/>
          <p:cNvSpPr>
            <a:spLocks noGrp="1" noRot="1" noChangeArrowheads="1"/>
          </p:cNvSpPr>
          <p:nvPr>
            <p:ph type="title"/>
          </p:nvPr>
        </p:nvSpPr>
        <p:spPr>
          <a:xfrm>
            <a:off x="-342900" y="-304800"/>
            <a:ext cx="8083550" cy="1143000"/>
          </a:xfrm>
        </p:spPr>
        <p:txBody>
          <a:bodyPr/>
          <a:lstStyle/>
          <a:p>
            <a:pPr eaLnBrk="1" hangingPunct="1"/>
            <a:r>
              <a:rPr lang="en-US" sz="3200" i="1" dirty="0" smtClean="0">
                <a:solidFill>
                  <a:srgbClr val="FFFFCC"/>
                </a:solidFill>
                <a:effectLst/>
                <a:latin typeface="Times New Roman" charset="0"/>
                <a:ea typeface="ＭＳ Ｐゴシック" charset="-128"/>
                <a:cs typeface="ＭＳ Ｐゴシック" charset="-128"/>
              </a:rPr>
              <a:t>(Special) BROUWER                       NASH</a:t>
            </a:r>
          </a:p>
        </p:txBody>
      </p:sp>
      <p:sp>
        <p:nvSpPr>
          <p:cNvPr id="7" name="Right Arrow 6"/>
          <p:cNvSpPr/>
          <p:nvPr/>
        </p:nvSpPr>
        <p:spPr bwMode="auto">
          <a:xfrm>
            <a:off x="4368800" y="177800"/>
            <a:ext cx="622300" cy="266700"/>
          </a:xfrm>
          <a:prstGeom prst="rightArrow">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2" name="TextBox 11"/>
          <p:cNvSpPr txBox="1"/>
          <p:nvPr/>
        </p:nvSpPr>
        <p:spPr>
          <a:xfrm>
            <a:off x="330200" y="1031844"/>
            <a:ext cx="8585200" cy="1015663"/>
          </a:xfrm>
          <a:prstGeom prst="rect">
            <a:avLst/>
          </a:prstGeom>
          <a:noFill/>
        </p:spPr>
        <p:txBody>
          <a:bodyPr wrap="square" rtlCol="0">
            <a:spAutoFit/>
          </a:bodyPr>
          <a:lstStyle/>
          <a:p>
            <a:r>
              <a:rPr lang="en-US" sz="2000" dirty="0" smtClean="0">
                <a:latin typeface="Times New Roman"/>
                <a:cs typeface="Times New Roman"/>
              </a:rPr>
              <a:t>In particular, we restrict ourselves to the special class of </a:t>
            </a:r>
            <a:r>
              <a:rPr lang="en-US" sz="2000" dirty="0" smtClean="0">
                <a:solidFill>
                  <a:srgbClr val="49B1FF"/>
                </a:solidFill>
                <a:latin typeface="Times New Roman"/>
                <a:cs typeface="Times New Roman"/>
              </a:rPr>
              <a:t>separable multiplayer games</a:t>
            </a:r>
            <a:r>
              <a:rPr lang="en-US" sz="2000" dirty="0" smtClean="0">
                <a:latin typeface="Times New Roman"/>
                <a:cs typeface="Times New Roman"/>
              </a:rPr>
              <a:t>, aka </a:t>
            </a:r>
            <a:r>
              <a:rPr lang="en-US" sz="2000" dirty="0" err="1" smtClean="0">
                <a:solidFill>
                  <a:srgbClr val="49B1FF"/>
                </a:solidFill>
                <a:latin typeface="Times New Roman"/>
                <a:cs typeface="Times New Roman"/>
              </a:rPr>
              <a:t>polymatrix</a:t>
            </a:r>
            <a:r>
              <a:rPr lang="en-US" sz="2000" dirty="0" smtClean="0">
                <a:solidFill>
                  <a:srgbClr val="49B1FF"/>
                </a:solidFill>
                <a:latin typeface="Times New Roman"/>
                <a:cs typeface="Times New Roman"/>
              </a:rPr>
              <a:t> games</a:t>
            </a:r>
            <a:r>
              <a:rPr lang="en-US" sz="2000" dirty="0" smtClean="0">
                <a:latin typeface="Times New Roman"/>
                <a:cs typeface="Times New Roman"/>
              </a:rPr>
              <a:t>, which we saw earlier in the course. These are just graphical games with edge-wise separable utility functions.</a:t>
            </a:r>
            <a:endParaRPr lang="en-US" sz="2000" dirty="0">
              <a:latin typeface="Times New Roman"/>
              <a:cs typeface="Times New Roman"/>
            </a:endParaRPr>
          </a:p>
        </p:txBody>
      </p:sp>
      <p:sp>
        <p:nvSpPr>
          <p:cNvPr id="32" name="Cloud 31"/>
          <p:cNvSpPr/>
          <p:nvPr/>
        </p:nvSpPr>
        <p:spPr bwMode="auto">
          <a:xfrm>
            <a:off x="38100" y="2692400"/>
            <a:ext cx="6019800" cy="3429000"/>
          </a:xfrm>
          <a:prstGeom prst="cloud">
            <a:avLst/>
          </a:prstGeom>
          <a:solidFill>
            <a:schemeClr val="accent1">
              <a:alpha val="38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defRPr/>
            </a:pPr>
            <a:endParaRPr lang="en-US"/>
          </a:p>
        </p:txBody>
      </p:sp>
      <p:sp>
        <p:nvSpPr>
          <p:cNvPr id="34" name="Rectangle 6"/>
          <p:cNvSpPr>
            <a:spLocks noRot="1" noChangeArrowheads="1"/>
          </p:cNvSpPr>
          <p:nvPr/>
        </p:nvSpPr>
        <p:spPr bwMode="auto">
          <a:xfrm>
            <a:off x="5867400" y="4419600"/>
            <a:ext cx="3200400" cy="1447800"/>
          </a:xfrm>
          <a:prstGeom prst="rect">
            <a:avLst/>
          </a:prstGeom>
          <a:noFill/>
          <a:ln w="9525">
            <a:noFill/>
            <a:miter lim="800000"/>
            <a:headEnd/>
            <a:tailEnd/>
          </a:ln>
        </p:spPr>
        <p:txBody>
          <a:bodyPr>
            <a:prstTxWarp prst="textNoShape">
              <a:avLst/>
            </a:prstTxWarp>
          </a:bodyPr>
          <a:lstStyle/>
          <a:p>
            <a:pPr marL="342900" indent="-342900" eaLnBrk="1" hangingPunct="1">
              <a:lnSpc>
                <a:spcPct val="90000"/>
              </a:lnSpc>
              <a:spcBef>
                <a:spcPct val="20000"/>
              </a:spcBef>
              <a:buClr>
                <a:schemeClr val="hlink"/>
              </a:buClr>
              <a:buSzPct val="80000"/>
              <a:buFont typeface="Arial" charset="0"/>
              <a:buNone/>
            </a:pPr>
            <a:r>
              <a:rPr lang="en-US">
                <a:latin typeface="Times" charset="0"/>
              </a:rPr>
              <a:t>- player’s payoff is the sum of payoffs from all adjacent edges</a:t>
            </a:r>
          </a:p>
        </p:txBody>
      </p:sp>
      <p:grpSp>
        <p:nvGrpSpPr>
          <p:cNvPr id="36" name="Group 28"/>
          <p:cNvGrpSpPr>
            <a:grpSpLocks/>
          </p:cNvGrpSpPr>
          <p:nvPr/>
        </p:nvGrpSpPr>
        <p:grpSpPr bwMode="auto">
          <a:xfrm rot="-5400000">
            <a:off x="1951831" y="2264569"/>
            <a:ext cx="1811338" cy="4191000"/>
            <a:chOff x="5181603" y="1244434"/>
            <a:chExt cx="1811339" cy="4191701"/>
          </a:xfrm>
        </p:grpSpPr>
        <p:sp>
          <p:nvSpPr>
            <p:cNvPr id="54" name="Oval 14"/>
            <p:cNvSpPr>
              <a:spLocks noChangeArrowheads="1"/>
            </p:cNvSpPr>
            <p:nvPr/>
          </p:nvSpPr>
          <p:spPr bwMode="auto">
            <a:xfrm>
              <a:off x="5926142" y="3176423"/>
              <a:ext cx="457200" cy="457201"/>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55" name="Oval 14"/>
            <p:cNvSpPr>
              <a:spLocks noChangeArrowheads="1"/>
            </p:cNvSpPr>
            <p:nvPr/>
          </p:nvSpPr>
          <p:spPr bwMode="auto">
            <a:xfrm>
              <a:off x="6383343" y="2133434"/>
              <a:ext cx="457200" cy="457201"/>
            </a:xfrm>
            <a:prstGeom prst="ellipse">
              <a:avLst/>
            </a:prstGeom>
            <a:solidFill>
              <a:schemeClr val="tx1">
                <a:alpha val="50195"/>
              </a:schemeClr>
            </a:solidFill>
            <a:ln w="9525">
              <a:solidFill>
                <a:schemeClr val="tx1"/>
              </a:solidFill>
              <a:round/>
              <a:headEnd/>
              <a:tailEnd/>
            </a:ln>
          </p:spPr>
          <p:txBody>
            <a:bodyPr wrap="none" anchor="ctr">
              <a:prstTxWarp prst="textNoShape">
                <a:avLst/>
              </a:prstTxWarp>
            </a:bodyPr>
            <a:lstStyle/>
            <a:p>
              <a:endParaRPr lang="en-US"/>
            </a:p>
          </p:txBody>
        </p:sp>
        <p:sp>
          <p:nvSpPr>
            <p:cNvPr id="56" name="Oval 14"/>
            <p:cNvSpPr>
              <a:spLocks noChangeArrowheads="1"/>
            </p:cNvSpPr>
            <p:nvPr/>
          </p:nvSpPr>
          <p:spPr bwMode="auto">
            <a:xfrm>
              <a:off x="5240342" y="2438234"/>
              <a:ext cx="457200" cy="457201"/>
            </a:xfrm>
            <a:prstGeom prst="ellipse">
              <a:avLst/>
            </a:prstGeom>
            <a:solidFill>
              <a:schemeClr val="tx1">
                <a:alpha val="50195"/>
              </a:schemeClr>
            </a:solidFill>
            <a:ln w="9525">
              <a:solidFill>
                <a:schemeClr val="tx1"/>
              </a:solidFill>
              <a:round/>
              <a:headEnd/>
              <a:tailEnd/>
            </a:ln>
          </p:spPr>
          <p:txBody>
            <a:bodyPr wrap="none" anchor="ctr">
              <a:prstTxWarp prst="textNoShape">
                <a:avLst/>
              </a:prstTxWarp>
            </a:bodyPr>
            <a:lstStyle/>
            <a:p>
              <a:endParaRPr lang="en-US"/>
            </a:p>
          </p:txBody>
        </p:sp>
        <p:cxnSp>
          <p:nvCxnSpPr>
            <p:cNvPr id="57" name="Straight Connector 18"/>
            <p:cNvCxnSpPr>
              <a:cxnSpLocks noChangeShapeType="1"/>
              <a:endCxn id="54" idx="7"/>
            </p:cNvCxnSpPr>
            <p:nvPr/>
          </p:nvCxnSpPr>
          <p:spPr bwMode="auto">
            <a:xfrm rot="5400000">
              <a:off x="6099974" y="2807329"/>
              <a:ext cx="652463" cy="219075"/>
            </a:xfrm>
            <a:prstGeom prst="line">
              <a:avLst/>
            </a:prstGeom>
            <a:noFill/>
            <a:ln w="25400">
              <a:solidFill>
                <a:schemeClr val="tx1"/>
              </a:solidFill>
              <a:round/>
              <a:headEnd/>
              <a:tailEnd type="stealth"/>
            </a:ln>
          </p:spPr>
        </p:cxnSp>
        <p:cxnSp>
          <p:nvCxnSpPr>
            <p:cNvPr id="62" name="Straight Connector 20"/>
            <p:cNvCxnSpPr>
              <a:cxnSpLocks noChangeShapeType="1"/>
              <a:stCxn id="54" idx="1"/>
              <a:endCxn id="56" idx="5"/>
            </p:cNvCxnSpPr>
            <p:nvPr/>
          </p:nvCxnSpPr>
          <p:spPr bwMode="auto">
            <a:xfrm rot="16200000" flipV="1">
              <a:off x="5604673" y="2854954"/>
              <a:ext cx="414338" cy="361950"/>
            </a:xfrm>
            <a:prstGeom prst="line">
              <a:avLst/>
            </a:prstGeom>
            <a:noFill/>
            <a:ln w="25400">
              <a:solidFill>
                <a:schemeClr val="tx1"/>
              </a:solidFill>
              <a:round/>
              <a:headEnd type="stealth"/>
              <a:tailEnd type="none"/>
            </a:ln>
          </p:spPr>
        </p:cxnSp>
        <p:sp>
          <p:nvSpPr>
            <p:cNvPr id="64" name="Oval 14"/>
            <p:cNvSpPr>
              <a:spLocks noChangeArrowheads="1"/>
            </p:cNvSpPr>
            <p:nvPr/>
          </p:nvSpPr>
          <p:spPr bwMode="auto">
            <a:xfrm>
              <a:off x="6078545" y="4293019"/>
              <a:ext cx="457200" cy="457201"/>
            </a:xfrm>
            <a:prstGeom prst="ellipse">
              <a:avLst/>
            </a:prstGeom>
            <a:solidFill>
              <a:schemeClr val="tx1">
                <a:alpha val="50195"/>
              </a:schemeClr>
            </a:solidFill>
            <a:ln w="9525">
              <a:solidFill>
                <a:schemeClr val="tx1"/>
              </a:solidFill>
              <a:round/>
              <a:headEnd/>
              <a:tailEnd/>
            </a:ln>
          </p:spPr>
          <p:txBody>
            <a:bodyPr wrap="none" anchor="ctr">
              <a:prstTxWarp prst="textNoShape">
                <a:avLst/>
              </a:prstTxWarp>
            </a:bodyPr>
            <a:lstStyle/>
            <a:p>
              <a:endParaRPr lang="en-US"/>
            </a:p>
          </p:txBody>
        </p:sp>
        <p:cxnSp>
          <p:nvCxnSpPr>
            <p:cNvPr id="65" name="Straight Connector 33"/>
            <p:cNvCxnSpPr>
              <a:cxnSpLocks noChangeShapeType="1"/>
              <a:stCxn id="54" idx="4"/>
              <a:endCxn id="64" idx="0"/>
            </p:cNvCxnSpPr>
            <p:nvPr/>
          </p:nvCxnSpPr>
          <p:spPr bwMode="auto">
            <a:xfrm rot="5400000" flipV="1">
              <a:off x="5901245" y="3887121"/>
              <a:ext cx="659395" cy="152403"/>
            </a:xfrm>
            <a:prstGeom prst="line">
              <a:avLst/>
            </a:prstGeom>
            <a:noFill/>
            <a:ln w="25400">
              <a:solidFill>
                <a:schemeClr val="tx1"/>
              </a:solidFill>
              <a:round/>
              <a:headEnd type="stealth"/>
              <a:tailEnd type="stealth"/>
            </a:ln>
          </p:spPr>
        </p:cxnSp>
        <p:sp>
          <p:nvSpPr>
            <p:cNvPr id="66" name="TextBox 52"/>
            <p:cNvSpPr txBox="1">
              <a:spLocks noChangeArrowheads="1"/>
            </p:cNvSpPr>
            <p:nvPr/>
          </p:nvSpPr>
          <p:spPr bwMode="auto">
            <a:xfrm rot="5192642">
              <a:off x="5820574" y="1226177"/>
              <a:ext cx="825500" cy="862013"/>
            </a:xfrm>
            <a:prstGeom prst="rect">
              <a:avLst/>
            </a:prstGeom>
            <a:noFill/>
            <a:ln w="9525">
              <a:noFill/>
              <a:miter lim="800000"/>
              <a:headEnd/>
              <a:tailEnd/>
            </a:ln>
          </p:spPr>
          <p:txBody>
            <a:bodyPr wrap="none">
              <a:prstTxWarp prst="textNoShape">
                <a:avLst/>
              </a:prstTxWarp>
              <a:spAutoFit/>
            </a:bodyPr>
            <a:lstStyle/>
            <a:p>
              <a:r>
                <a:rPr lang="en-US" sz="5000">
                  <a:latin typeface="Times New Roman" charset="0"/>
                  <a:ea typeface="Times New Roman" charset="0"/>
                  <a:cs typeface="Times New Roman" charset="0"/>
                </a:rPr>
                <a:t>…</a:t>
              </a:r>
            </a:p>
          </p:txBody>
        </p:sp>
        <p:sp>
          <p:nvSpPr>
            <p:cNvPr id="67" name="TextBox 53"/>
            <p:cNvSpPr txBox="1">
              <a:spLocks noChangeArrowheads="1"/>
            </p:cNvSpPr>
            <p:nvPr/>
          </p:nvSpPr>
          <p:spPr bwMode="auto">
            <a:xfrm rot="5400000">
              <a:off x="5616407" y="4591586"/>
              <a:ext cx="827087" cy="862012"/>
            </a:xfrm>
            <a:prstGeom prst="rect">
              <a:avLst/>
            </a:prstGeom>
            <a:noFill/>
            <a:ln w="9525">
              <a:noFill/>
              <a:miter lim="800000"/>
              <a:headEnd/>
              <a:tailEnd/>
            </a:ln>
          </p:spPr>
          <p:txBody>
            <a:bodyPr wrap="none">
              <a:prstTxWarp prst="textNoShape">
                <a:avLst/>
              </a:prstTxWarp>
              <a:spAutoFit/>
            </a:bodyPr>
            <a:lstStyle/>
            <a:p>
              <a:r>
                <a:rPr lang="en-US" sz="5000">
                  <a:latin typeface="Times New Roman" charset="0"/>
                  <a:ea typeface="Times New Roman" charset="0"/>
                  <a:cs typeface="Times New Roman" charset="0"/>
                </a:rPr>
                <a:t>…</a:t>
              </a:r>
            </a:p>
          </p:txBody>
        </p:sp>
        <p:cxnSp>
          <p:nvCxnSpPr>
            <p:cNvPr id="68" name="Straight Connector 54"/>
            <p:cNvCxnSpPr>
              <a:cxnSpLocks noChangeShapeType="1"/>
              <a:stCxn id="55" idx="7"/>
            </p:cNvCxnSpPr>
            <p:nvPr/>
          </p:nvCxnSpPr>
          <p:spPr bwMode="auto">
            <a:xfrm rot="5400000" flipH="1" flipV="1">
              <a:off x="6735767" y="1942934"/>
              <a:ext cx="295275" cy="219075"/>
            </a:xfrm>
            <a:prstGeom prst="line">
              <a:avLst/>
            </a:prstGeom>
            <a:noFill/>
            <a:ln w="25400">
              <a:solidFill>
                <a:schemeClr val="tx1"/>
              </a:solidFill>
              <a:round/>
              <a:headEnd/>
              <a:tailEnd/>
            </a:ln>
          </p:spPr>
        </p:cxnSp>
        <p:cxnSp>
          <p:nvCxnSpPr>
            <p:cNvPr id="69" name="Straight Connector 57"/>
            <p:cNvCxnSpPr>
              <a:cxnSpLocks noChangeShapeType="1"/>
              <a:stCxn id="55" idx="0"/>
            </p:cNvCxnSpPr>
            <p:nvPr/>
          </p:nvCxnSpPr>
          <p:spPr bwMode="auto">
            <a:xfrm rot="5400000" flipH="1" flipV="1">
              <a:off x="6497642" y="1942934"/>
              <a:ext cx="304800" cy="76200"/>
            </a:xfrm>
            <a:prstGeom prst="line">
              <a:avLst/>
            </a:prstGeom>
            <a:noFill/>
            <a:ln w="25400">
              <a:solidFill>
                <a:schemeClr val="tx1"/>
              </a:solidFill>
              <a:round/>
              <a:headEnd/>
              <a:tailEnd/>
            </a:ln>
          </p:spPr>
        </p:cxnSp>
        <p:cxnSp>
          <p:nvCxnSpPr>
            <p:cNvPr id="70" name="Straight Connector 60"/>
            <p:cNvCxnSpPr>
              <a:cxnSpLocks noChangeShapeType="1"/>
              <a:stCxn id="55" idx="1"/>
            </p:cNvCxnSpPr>
            <p:nvPr/>
          </p:nvCxnSpPr>
          <p:spPr bwMode="auto">
            <a:xfrm rot="16200000" flipV="1">
              <a:off x="6230942" y="1981034"/>
              <a:ext cx="295275" cy="142875"/>
            </a:xfrm>
            <a:prstGeom prst="line">
              <a:avLst/>
            </a:prstGeom>
            <a:noFill/>
            <a:ln w="25400">
              <a:solidFill>
                <a:schemeClr val="tx1"/>
              </a:solidFill>
              <a:round/>
              <a:headEnd/>
              <a:tailEnd/>
            </a:ln>
          </p:spPr>
        </p:cxnSp>
        <p:cxnSp>
          <p:nvCxnSpPr>
            <p:cNvPr id="71" name="Straight Connector 63"/>
            <p:cNvCxnSpPr>
              <a:cxnSpLocks noChangeShapeType="1"/>
              <a:stCxn id="56" idx="7"/>
            </p:cNvCxnSpPr>
            <p:nvPr/>
          </p:nvCxnSpPr>
          <p:spPr bwMode="auto">
            <a:xfrm rot="5400000" flipH="1" flipV="1">
              <a:off x="5554666" y="2285834"/>
              <a:ext cx="295275" cy="142875"/>
            </a:xfrm>
            <a:prstGeom prst="line">
              <a:avLst/>
            </a:prstGeom>
            <a:noFill/>
            <a:ln w="25400">
              <a:solidFill>
                <a:schemeClr val="tx1"/>
              </a:solidFill>
              <a:round/>
              <a:headEnd/>
              <a:tailEnd/>
            </a:ln>
          </p:spPr>
        </p:cxnSp>
        <p:cxnSp>
          <p:nvCxnSpPr>
            <p:cNvPr id="72" name="Straight Connector 64"/>
            <p:cNvCxnSpPr>
              <a:cxnSpLocks noChangeShapeType="1"/>
              <a:stCxn id="56" idx="0"/>
            </p:cNvCxnSpPr>
            <p:nvPr/>
          </p:nvCxnSpPr>
          <p:spPr bwMode="auto">
            <a:xfrm rot="5400000" flipH="1" flipV="1">
              <a:off x="5316540" y="2285834"/>
              <a:ext cx="304800" cy="0"/>
            </a:xfrm>
            <a:prstGeom prst="line">
              <a:avLst/>
            </a:prstGeom>
            <a:noFill/>
            <a:ln w="25400">
              <a:solidFill>
                <a:schemeClr val="tx1"/>
              </a:solidFill>
              <a:round/>
              <a:headEnd/>
              <a:tailEnd/>
            </a:ln>
          </p:spPr>
        </p:cxnSp>
        <p:cxnSp>
          <p:nvCxnSpPr>
            <p:cNvPr id="73" name="Straight Connector 65"/>
            <p:cNvCxnSpPr>
              <a:cxnSpLocks noChangeShapeType="1"/>
              <a:stCxn id="56" idx="1"/>
            </p:cNvCxnSpPr>
            <p:nvPr/>
          </p:nvCxnSpPr>
          <p:spPr bwMode="auto">
            <a:xfrm rot="16200000" flipV="1">
              <a:off x="5092703" y="2290596"/>
              <a:ext cx="303212" cy="125412"/>
            </a:xfrm>
            <a:prstGeom prst="line">
              <a:avLst/>
            </a:prstGeom>
            <a:noFill/>
            <a:ln w="25400">
              <a:solidFill>
                <a:schemeClr val="tx1"/>
              </a:solidFill>
              <a:round/>
              <a:headEnd/>
              <a:tailEnd/>
            </a:ln>
          </p:spPr>
        </p:cxnSp>
        <p:cxnSp>
          <p:nvCxnSpPr>
            <p:cNvPr id="74" name="Straight Connector 73"/>
            <p:cNvCxnSpPr>
              <a:cxnSpLocks noChangeShapeType="1"/>
              <a:endCxn id="64" idx="5"/>
            </p:cNvCxnSpPr>
            <p:nvPr/>
          </p:nvCxnSpPr>
          <p:spPr bwMode="auto">
            <a:xfrm rot="16200000" flipV="1">
              <a:off x="6392563" y="4759494"/>
              <a:ext cx="371805" cy="219352"/>
            </a:xfrm>
            <a:prstGeom prst="line">
              <a:avLst/>
            </a:prstGeom>
            <a:noFill/>
            <a:ln w="25400">
              <a:solidFill>
                <a:schemeClr val="tx1"/>
              </a:solidFill>
              <a:round/>
              <a:headEnd/>
              <a:tailEnd/>
            </a:ln>
          </p:spPr>
        </p:cxnSp>
        <p:cxnSp>
          <p:nvCxnSpPr>
            <p:cNvPr id="75" name="Straight Connector 74"/>
            <p:cNvCxnSpPr>
              <a:cxnSpLocks noChangeShapeType="1"/>
            </p:cNvCxnSpPr>
            <p:nvPr/>
          </p:nvCxnSpPr>
          <p:spPr bwMode="auto">
            <a:xfrm rot="16200000" flipV="1">
              <a:off x="6154739" y="4902615"/>
              <a:ext cx="381000" cy="76200"/>
            </a:xfrm>
            <a:prstGeom prst="line">
              <a:avLst/>
            </a:prstGeom>
            <a:noFill/>
            <a:ln w="25400">
              <a:solidFill>
                <a:schemeClr val="tx1"/>
              </a:solidFill>
              <a:round/>
              <a:headEnd/>
              <a:tailEnd/>
            </a:ln>
          </p:spPr>
        </p:cxnSp>
      </p:grpSp>
      <p:sp>
        <p:nvSpPr>
          <p:cNvPr id="76" name="Rectangle 5"/>
          <p:cNvSpPr>
            <a:spLocks noRot="1" noChangeArrowheads="1"/>
          </p:cNvSpPr>
          <p:nvPr/>
        </p:nvSpPr>
        <p:spPr bwMode="auto">
          <a:xfrm>
            <a:off x="6172200" y="3581400"/>
            <a:ext cx="2743200" cy="990600"/>
          </a:xfrm>
          <a:prstGeom prst="rect">
            <a:avLst/>
          </a:prstGeom>
          <a:noFill/>
          <a:ln w="9525">
            <a:noFill/>
            <a:miter lim="800000"/>
            <a:headEnd/>
            <a:tailEnd/>
          </a:ln>
        </p:spPr>
        <p:txBody>
          <a:bodyPr>
            <a:prstTxWarp prst="textNoShape">
              <a:avLst/>
            </a:prstTxWarp>
          </a:bodyPr>
          <a:lstStyle/>
          <a:p>
            <a:pPr marL="342900" indent="-342900" eaLnBrk="1" hangingPunct="1">
              <a:lnSpc>
                <a:spcPct val="90000"/>
              </a:lnSpc>
              <a:spcBef>
                <a:spcPct val="20000"/>
              </a:spcBef>
              <a:buClr>
                <a:schemeClr val="hlink"/>
              </a:buClr>
              <a:buSzPct val="80000"/>
              <a:buFont typeface="Arial" charset="0"/>
              <a:buNone/>
            </a:pPr>
            <a:r>
              <a:rPr lang="en-US" dirty="0">
                <a:latin typeface="Times" charset="0"/>
              </a:rPr>
              <a:t>- edges are</a:t>
            </a:r>
            <a:r>
              <a:rPr lang="en-US" dirty="0" smtClean="0">
                <a:latin typeface="Times" charset="0"/>
              </a:rPr>
              <a:t> 2-player </a:t>
            </a:r>
            <a:r>
              <a:rPr lang="en-US" dirty="0">
                <a:latin typeface="Times" charset="0"/>
              </a:rPr>
              <a:t>games</a:t>
            </a:r>
          </a:p>
        </p:txBody>
      </p:sp>
      <p:pic>
        <p:nvPicPr>
          <p:cNvPr id="77" name="Picture 25" descr="latex-image-1.pdf"/>
          <p:cNvPicPr>
            <a:picLocks noChangeAspect="1"/>
          </p:cNvPicPr>
          <p:nvPr/>
        </p:nvPicPr>
        <p:blipFill>
          <a:blip r:embed="rId3"/>
          <a:srcRect/>
          <a:stretch>
            <a:fillRect/>
          </a:stretch>
        </p:blipFill>
        <p:spPr bwMode="auto">
          <a:xfrm>
            <a:off x="3124200" y="3835400"/>
            <a:ext cx="762000" cy="279400"/>
          </a:xfrm>
          <a:prstGeom prst="rect">
            <a:avLst/>
          </a:prstGeom>
          <a:noFill/>
          <a:ln w="9525">
            <a:noFill/>
            <a:miter lim="800000"/>
            <a:headEnd/>
            <a:tailEnd/>
          </a:ln>
        </p:spPr>
      </p:pic>
      <p:pic>
        <p:nvPicPr>
          <p:cNvPr id="78" name="Picture 26" descr="latex-image-1.pdf"/>
          <p:cNvPicPr>
            <a:picLocks noChangeAspect="1"/>
          </p:cNvPicPr>
          <p:nvPr/>
        </p:nvPicPr>
        <p:blipFill>
          <a:blip r:embed="rId4"/>
          <a:srcRect/>
          <a:stretch>
            <a:fillRect/>
          </a:stretch>
        </p:blipFill>
        <p:spPr bwMode="auto">
          <a:xfrm>
            <a:off x="2514600" y="4673600"/>
            <a:ext cx="815975" cy="298450"/>
          </a:xfrm>
          <a:prstGeom prst="rect">
            <a:avLst/>
          </a:prstGeom>
          <a:noFill/>
          <a:ln w="9525">
            <a:noFill/>
            <a:miter lim="800000"/>
            <a:headEnd/>
            <a:tailEnd/>
          </a:ln>
        </p:spPr>
      </p:pic>
      <p:pic>
        <p:nvPicPr>
          <p:cNvPr id="79" name="Picture 27" descr="latex-image-1.pdf"/>
          <p:cNvPicPr>
            <a:picLocks noChangeAspect="1"/>
          </p:cNvPicPr>
          <p:nvPr/>
        </p:nvPicPr>
        <p:blipFill>
          <a:blip r:embed="rId5"/>
          <a:srcRect/>
          <a:stretch>
            <a:fillRect/>
          </a:stretch>
        </p:blipFill>
        <p:spPr bwMode="auto">
          <a:xfrm>
            <a:off x="2181225" y="3573463"/>
            <a:ext cx="714375" cy="261937"/>
          </a:xfrm>
          <a:prstGeom prst="rect">
            <a:avLst/>
          </a:prstGeom>
          <a:noFill/>
          <a:ln w="9525">
            <a:noFill/>
            <a:miter lim="800000"/>
            <a:headEnd/>
            <a:tailEnd/>
          </a:ln>
        </p:spPr>
      </p:pic>
      <p:grpSp>
        <p:nvGrpSpPr>
          <p:cNvPr id="80" name="Group 34"/>
          <p:cNvGrpSpPr>
            <a:grpSpLocks/>
          </p:cNvGrpSpPr>
          <p:nvPr/>
        </p:nvGrpSpPr>
        <p:grpSpPr bwMode="auto">
          <a:xfrm>
            <a:off x="1730375" y="3733800"/>
            <a:ext cx="2460625" cy="1346200"/>
            <a:chOff x="2111375" y="2565400"/>
            <a:chExt cx="2460625" cy="1346200"/>
          </a:xfrm>
        </p:grpSpPr>
        <p:pic>
          <p:nvPicPr>
            <p:cNvPr id="81" name="Picture 31" descr="latex-image-1.pdf"/>
            <p:cNvPicPr>
              <a:picLocks noChangeAspect="1"/>
            </p:cNvPicPr>
            <p:nvPr/>
          </p:nvPicPr>
          <p:blipFill>
            <a:blip r:embed="rId6"/>
            <a:srcRect/>
            <a:stretch>
              <a:fillRect/>
            </a:stretch>
          </p:blipFill>
          <p:spPr bwMode="auto">
            <a:xfrm>
              <a:off x="4305300" y="2862263"/>
              <a:ext cx="266700" cy="203200"/>
            </a:xfrm>
            <a:prstGeom prst="rect">
              <a:avLst/>
            </a:prstGeom>
            <a:noFill/>
            <a:ln w="9525">
              <a:noFill/>
              <a:miter lim="800000"/>
              <a:headEnd/>
              <a:tailEnd/>
            </a:ln>
          </p:spPr>
        </p:pic>
        <p:pic>
          <p:nvPicPr>
            <p:cNvPr id="82" name="Picture 32" descr="latex-image-1.pdf"/>
            <p:cNvPicPr>
              <a:picLocks noChangeAspect="1"/>
            </p:cNvPicPr>
            <p:nvPr/>
          </p:nvPicPr>
          <p:blipFill>
            <a:blip r:embed="rId7"/>
            <a:srcRect/>
            <a:stretch>
              <a:fillRect/>
            </a:stretch>
          </p:blipFill>
          <p:spPr bwMode="auto">
            <a:xfrm>
              <a:off x="3206750" y="3041650"/>
              <a:ext cx="190500" cy="152400"/>
            </a:xfrm>
            <a:prstGeom prst="rect">
              <a:avLst/>
            </a:prstGeom>
            <a:noFill/>
            <a:ln w="9525">
              <a:noFill/>
              <a:miter lim="800000"/>
              <a:headEnd/>
              <a:tailEnd/>
            </a:ln>
          </p:spPr>
        </p:pic>
        <p:pic>
          <p:nvPicPr>
            <p:cNvPr id="83" name="Picture 33" descr="latex-image-1.pdf"/>
            <p:cNvPicPr>
              <a:picLocks noChangeAspect="1"/>
            </p:cNvPicPr>
            <p:nvPr/>
          </p:nvPicPr>
          <p:blipFill>
            <a:blip r:embed="rId8"/>
            <a:srcRect/>
            <a:stretch>
              <a:fillRect/>
            </a:stretch>
          </p:blipFill>
          <p:spPr bwMode="auto">
            <a:xfrm>
              <a:off x="2428875" y="3708400"/>
              <a:ext cx="279400" cy="203200"/>
            </a:xfrm>
            <a:prstGeom prst="rect">
              <a:avLst/>
            </a:prstGeom>
            <a:noFill/>
            <a:ln w="9525">
              <a:noFill/>
              <a:miter lim="800000"/>
              <a:headEnd/>
              <a:tailEnd/>
            </a:ln>
          </p:spPr>
        </p:pic>
        <p:pic>
          <p:nvPicPr>
            <p:cNvPr id="84" name="Picture 34" descr="latex-image-1.pdf"/>
            <p:cNvPicPr>
              <a:picLocks noChangeAspect="1"/>
            </p:cNvPicPr>
            <p:nvPr/>
          </p:nvPicPr>
          <p:blipFill>
            <a:blip r:embed="rId9"/>
            <a:srcRect/>
            <a:stretch>
              <a:fillRect/>
            </a:stretch>
          </p:blipFill>
          <p:spPr bwMode="auto">
            <a:xfrm>
              <a:off x="2111375" y="2565400"/>
              <a:ext cx="279400" cy="203200"/>
            </a:xfrm>
            <a:prstGeom prst="rect">
              <a:avLst/>
            </a:prstGeom>
            <a:noFill/>
            <a:ln w="9525">
              <a:noFill/>
              <a:miter lim="800000"/>
              <a:headEnd/>
              <a:tailEnd/>
            </a:ln>
          </p:spPr>
        </p:pic>
      </p:grpSp>
      <p:pic>
        <p:nvPicPr>
          <p:cNvPr id="85" name="Picture 84" descr="latex-image-1.pdf"/>
          <p:cNvPicPr>
            <a:picLocks noChangeAspect="1"/>
          </p:cNvPicPr>
          <p:nvPr/>
        </p:nvPicPr>
        <p:blipFill>
          <a:blip r:embed="rId10"/>
          <a:srcRect/>
          <a:stretch>
            <a:fillRect/>
          </a:stretch>
        </p:blipFill>
        <p:spPr bwMode="auto">
          <a:xfrm>
            <a:off x="6553200" y="5422900"/>
            <a:ext cx="2070100" cy="914400"/>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76"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p:cNvSpPr>
            <a:spLocks noGrp="1" noRot="1" noChangeArrowheads="1"/>
          </p:cNvSpPr>
          <p:nvPr>
            <p:ph type="title"/>
          </p:nvPr>
        </p:nvSpPr>
        <p:spPr>
          <a:xfrm>
            <a:off x="889000" y="3098800"/>
            <a:ext cx="7112000" cy="571500"/>
          </a:xfrm>
        </p:spPr>
        <p:txBody>
          <a:bodyPr anchor="t"/>
          <a:lstStyle/>
          <a:p>
            <a:pPr algn="l" eaLnBrk="1" hangingPunct="1"/>
            <a:r>
              <a:rPr lang="en-US" sz="2400" i="1" dirty="0" smtClean="0">
                <a:solidFill>
                  <a:schemeClr val="tx1"/>
                </a:solidFill>
                <a:effectLst/>
                <a:latin typeface="Times New Roman" charset="0"/>
                <a:ea typeface="ＭＳ Ｐゴシック" charset="-128"/>
                <a:cs typeface="ＭＳ Ｐゴシック" charset="-128"/>
              </a:rPr>
              <a:t>Can games perform conventional binary computation?</a:t>
            </a:r>
            <a:endParaRPr lang="en-US" sz="2400" i="1" dirty="0">
              <a:solidFill>
                <a:schemeClr val="tx1"/>
              </a:solidFill>
              <a:effectLst/>
              <a:latin typeface="Times New Roman" charset="0"/>
              <a:ea typeface="ＭＳ Ｐゴシック" charset="-128"/>
              <a:cs typeface="ＭＳ Ｐゴシック" charset="-128"/>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150"/>
          <p:cNvSpPr>
            <a:spLocks noGrp="1" noRot="1" noChangeArrowheads="1"/>
          </p:cNvSpPr>
          <p:nvPr>
            <p:ph type="title"/>
          </p:nvPr>
        </p:nvSpPr>
        <p:spPr>
          <a:xfrm>
            <a:off x="25400" y="-304800"/>
            <a:ext cx="8966200" cy="1143000"/>
          </a:xfrm>
        </p:spPr>
        <p:txBody>
          <a:bodyPr/>
          <a:lstStyle/>
          <a:p>
            <a:pPr eaLnBrk="1" hangingPunct="1"/>
            <a:r>
              <a:rPr lang="en-US" sz="3200" i="1" dirty="0" smtClean="0">
                <a:solidFill>
                  <a:srgbClr val="49B1FF"/>
                </a:solidFill>
                <a:effectLst/>
                <a:latin typeface="Times New Roman" charset="0"/>
                <a:ea typeface="ＭＳ Ｐゴシック" charset="-128"/>
                <a:cs typeface="ＭＳ Ｐゴシック" charset="-128"/>
              </a:rPr>
              <a:t>Binary </a:t>
            </a:r>
            <a:r>
              <a:rPr lang="en-US" sz="3200" i="1" dirty="0">
                <a:solidFill>
                  <a:srgbClr val="FFFFCC"/>
                </a:solidFill>
                <a:effectLst/>
                <a:latin typeface="Times New Roman" charset="0"/>
                <a:ea typeface="ＭＳ Ｐゴシック" charset="-128"/>
                <a:cs typeface="ＭＳ Ｐゴシック" charset="-128"/>
              </a:rPr>
              <a:t>C</a:t>
            </a:r>
            <a:r>
              <a:rPr lang="en-US" sz="3200" i="1" dirty="0" smtClean="0">
                <a:solidFill>
                  <a:srgbClr val="FFFFCC"/>
                </a:solidFill>
                <a:effectLst/>
                <a:latin typeface="Times New Roman" charset="0"/>
                <a:ea typeface="ＭＳ Ｐゴシック" charset="-128"/>
                <a:cs typeface="ＭＳ Ｐゴシック" charset="-128"/>
              </a:rPr>
              <a:t>omputation with Games</a:t>
            </a:r>
          </a:p>
        </p:txBody>
      </p:sp>
      <p:grpSp>
        <p:nvGrpSpPr>
          <p:cNvPr id="24" name="Group 23"/>
          <p:cNvGrpSpPr/>
          <p:nvPr/>
        </p:nvGrpSpPr>
        <p:grpSpPr>
          <a:xfrm>
            <a:off x="609600" y="2187695"/>
            <a:ext cx="1965228" cy="2069856"/>
            <a:chOff x="266223" y="1876485"/>
            <a:chExt cx="3440899" cy="3449936"/>
          </a:xfrm>
        </p:grpSpPr>
        <p:sp>
          <p:nvSpPr>
            <p:cNvPr id="35" name="Oval 3"/>
            <p:cNvSpPr>
              <a:spLocks noChangeArrowheads="1"/>
            </p:cNvSpPr>
            <p:nvPr/>
          </p:nvSpPr>
          <p:spPr bwMode="auto">
            <a:xfrm>
              <a:off x="638175" y="2009775"/>
              <a:ext cx="228600" cy="228600"/>
            </a:xfrm>
            <a:prstGeom prst="ellipse">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36" name="Oval 4"/>
            <p:cNvSpPr>
              <a:spLocks noChangeArrowheads="1"/>
            </p:cNvSpPr>
            <p:nvPr/>
          </p:nvSpPr>
          <p:spPr bwMode="auto">
            <a:xfrm>
              <a:off x="638175" y="4219575"/>
              <a:ext cx="228600" cy="228600"/>
            </a:xfrm>
            <a:prstGeom prst="ellipse">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37" name="Oval 5"/>
            <p:cNvSpPr>
              <a:spLocks noChangeArrowheads="1"/>
            </p:cNvSpPr>
            <p:nvPr/>
          </p:nvSpPr>
          <p:spPr bwMode="auto">
            <a:xfrm>
              <a:off x="3381375" y="3076575"/>
              <a:ext cx="228600" cy="228600"/>
            </a:xfrm>
            <a:prstGeom prst="ellipse">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cxnSp>
          <p:nvCxnSpPr>
            <p:cNvPr id="39" name="AutoShape 7"/>
            <p:cNvCxnSpPr>
              <a:cxnSpLocks noChangeShapeType="1"/>
              <a:stCxn id="35" idx="6"/>
              <a:endCxn id="37" idx="1"/>
            </p:cNvCxnSpPr>
            <p:nvPr/>
          </p:nvCxnSpPr>
          <p:spPr bwMode="auto">
            <a:xfrm>
              <a:off x="866775" y="2124075"/>
              <a:ext cx="2547938" cy="985838"/>
            </a:xfrm>
            <a:prstGeom prst="straightConnector1">
              <a:avLst/>
            </a:prstGeom>
            <a:noFill/>
            <a:ln w="38100">
              <a:solidFill>
                <a:schemeClr val="tx1"/>
              </a:solidFill>
              <a:miter lim="800000"/>
              <a:headEnd/>
              <a:tailEnd type="triangle" w="med" len="med"/>
            </a:ln>
          </p:spPr>
        </p:cxnSp>
        <p:cxnSp>
          <p:nvCxnSpPr>
            <p:cNvPr id="40" name="AutoShape 8"/>
            <p:cNvCxnSpPr>
              <a:cxnSpLocks noChangeShapeType="1"/>
              <a:stCxn id="36" idx="6"/>
              <a:endCxn id="37" idx="3"/>
            </p:cNvCxnSpPr>
            <p:nvPr/>
          </p:nvCxnSpPr>
          <p:spPr bwMode="auto">
            <a:xfrm flipV="1">
              <a:off x="866775" y="3271838"/>
              <a:ext cx="2547938" cy="1062037"/>
            </a:xfrm>
            <a:prstGeom prst="straightConnector1">
              <a:avLst/>
            </a:prstGeom>
            <a:noFill/>
            <a:ln w="38100">
              <a:solidFill>
                <a:schemeClr val="tx1"/>
              </a:solidFill>
              <a:miter lim="800000"/>
              <a:headEnd/>
              <a:tailEnd type="triangle" w="med" len="med"/>
            </a:ln>
          </p:spPr>
        </p:cxnSp>
        <p:sp>
          <p:nvSpPr>
            <p:cNvPr id="41" name="Text Box 9"/>
            <p:cNvSpPr txBox="1">
              <a:spLocks noChangeArrowheads="1"/>
            </p:cNvSpPr>
            <p:nvPr/>
          </p:nvSpPr>
          <p:spPr bwMode="auto">
            <a:xfrm>
              <a:off x="320494" y="1876485"/>
              <a:ext cx="384532" cy="1179870"/>
            </a:xfrm>
            <a:prstGeom prst="rect">
              <a:avLst/>
            </a:prstGeom>
            <a:noFill/>
            <a:ln w="9525">
              <a:noFill/>
              <a:miter lim="800000"/>
              <a:headEnd/>
              <a:tailEnd/>
            </a:ln>
          </p:spPr>
          <p:txBody>
            <a:bodyPr wrap="square">
              <a:prstTxWarp prst="textNoShape">
                <a:avLst/>
              </a:prstTxWarp>
              <a:spAutoFit/>
            </a:bodyPr>
            <a:lstStyle/>
            <a:p>
              <a:pPr algn="ctr" eaLnBrk="1" hangingPunct="1"/>
              <a:r>
                <a:rPr lang="en-US" sz="2000" i="1" dirty="0" err="1">
                  <a:latin typeface="Times New Roman" charset="0"/>
                </a:rPr>
                <a:t>x</a:t>
              </a:r>
              <a:endParaRPr lang="en-US" sz="2000" i="1" dirty="0">
                <a:latin typeface="Times New Roman" charset="0"/>
              </a:endParaRPr>
            </a:p>
          </p:txBody>
        </p:sp>
        <p:sp>
          <p:nvSpPr>
            <p:cNvPr id="42" name="Text Box 10"/>
            <p:cNvSpPr txBox="1">
              <a:spLocks noChangeArrowheads="1"/>
            </p:cNvSpPr>
            <p:nvPr/>
          </p:nvSpPr>
          <p:spPr bwMode="auto">
            <a:xfrm>
              <a:off x="266223" y="4146551"/>
              <a:ext cx="391478" cy="1179870"/>
            </a:xfrm>
            <a:prstGeom prst="rect">
              <a:avLst/>
            </a:prstGeom>
            <a:noFill/>
            <a:ln w="9525">
              <a:noFill/>
              <a:miter lim="800000"/>
              <a:headEnd/>
              <a:tailEnd/>
            </a:ln>
          </p:spPr>
          <p:txBody>
            <a:bodyPr wrap="square">
              <a:prstTxWarp prst="textNoShape">
                <a:avLst/>
              </a:prstTxWarp>
              <a:spAutoFit/>
            </a:bodyPr>
            <a:lstStyle/>
            <a:p>
              <a:pPr algn="ctr" eaLnBrk="1" hangingPunct="1"/>
              <a:r>
                <a:rPr lang="en-US" sz="2000" i="1" dirty="0" err="1">
                  <a:latin typeface="Times New Roman" charset="0"/>
                </a:rPr>
                <a:t>y</a:t>
              </a:r>
              <a:endParaRPr lang="en-US" sz="2000" i="1" dirty="0">
                <a:latin typeface="Times New Roman" charset="0"/>
              </a:endParaRPr>
            </a:p>
          </p:txBody>
        </p:sp>
        <p:sp>
          <p:nvSpPr>
            <p:cNvPr id="43" name="Text Box 11"/>
            <p:cNvSpPr txBox="1">
              <a:spLocks noChangeArrowheads="1"/>
            </p:cNvSpPr>
            <p:nvPr/>
          </p:nvSpPr>
          <p:spPr bwMode="auto">
            <a:xfrm>
              <a:off x="3336616" y="3216275"/>
              <a:ext cx="370506" cy="1179870"/>
            </a:xfrm>
            <a:prstGeom prst="rect">
              <a:avLst/>
            </a:prstGeom>
            <a:noFill/>
            <a:ln w="9525">
              <a:noFill/>
              <a:miter lim="800000"/>
              <a:headEnd/>
              <a:tailEnd/>
            </a:ln>
          </p:spPr>
          <p:txBody>
            <a:bodyPr wrap="square">
              <a:prstTxWarp prst="textNoShape">
                <a:avLst/>
              </a:prstTxWarp>
              <a:spAutoFit/>
            </a:bodyPr>
            <a:lstStyle/>
            <a:p>
              <a:pPr algn="ctr" eaLnBrk="1" hangingPunct="1"/>
              <a:r>
                <a:rPr lang="en-US" sz="2000" i="1" dirty="0" err="1">
                  <a:latin typeface="Times New Roman" charset="0"/>
                </a:rPr>
                <a:t>z</a:t>
              </a:r>
              <a:endParaRPr lang="en-US" sz="2000" i="1" dirty="0">
                <a:latin typeface="Times New Roman" charset="0"/>
              </a:endParaRPr>
            </a:p>
          </p:txBody>
        </p:sp>
      </p:grpSp>
      <p:sp>
        <p:nvSpPr>
          <p:cNvPr id="46" name="Text Box 14"/>
          <p:cNvSpPr txBox="1">
            <a:spLocks noChangeArrowheads="1"/>
          </p:cNvSpPr>
          <p:nvPr/>
        </p:nvSpPr>
        <p:spPr bwMode="auto">
          <a:xfrm>
            <a:off x="5346700" y="3651250"/>
            <a:ext cx="184150" cy="457200"/>
          </a:xfrm>
          <a:prstGeom prst="rect">
            <a:avLst/>
          </a:prstGeom>
          <a:noFill/>
          <a:ln w="9525">
            <a:noFill/>
            <a:miter lim="800000"/>
            <a:headEnd/>
            <a:tailEnd/>
          </a:ln>
        </p:spPr>
        <p:txBody>
          <a:bodyPr wrap="none">
            <a:prstTxWarp prst="textNoShape">
              <a:avLst/>
            </a:prstTxWarp>
            <a:spAutoFit/>
          </a:bodyPr>
          <a:lstStyle/>
          <a:p>
            <a:pPr algn="ctr" eaLnBrk="1" hangingPunct="1"/>
            <a:endParaRPr lang="en-US">
              <a:latin typeface="Times New Roman" charset="0"/>
            </a:endParaRPr>
          </a:p>
        </p:txBody>
      </p:sp>
      <p:sp>
        <p:nvSpPr>
          <p:cNvPr id="58" name="TextBox 57"/>
          <p:cNvSpPr txBox="1"/>
          <p:nvPr/>
        </p:nvSpPr>
        <p:spPr>
          <a:xfrm>
            <a:off x="3498075" y="628134"/>
            <a:ext cx="5321300" cy="646331"/>
          </a:xfrm>
          <a:prstGeom prst="rect">
            <a:avLst/>
          </a:prstGeom>
          <a:noFill/>
        </p:spPr>
        <p:txBody>
          <a:bodyPr wrap="square" rtlCol="0">
            <a:spAutoFit/>
          </a:bodyPr>
          <a:lstStyle/>
          <a:p>
            <a:r>
              <a:rPr lang="en-US" dirty="0" smtClean="0">
                <a:latin typeface="Times New Roman"/>
                <a:cs typeface="Times New Roman"/>
              </a:rPr>
              <a:t>- 3 players: </a:t>
            </a:r>
            <a:r>
              <a:rPr lang="en-US" i="1" dirty="0" smtClean="0">
                <a:latin typeface="Times New Roman"/>
                <a:cs typeface="Times New Roman"/>
              </a:rPr>
              <a:t>x</a:t>
            </a:r>
            <a:r>
              <a:rPr lang="en-US" dirty="0" smtClean="0">
                <a:latin typeface="Times New Roman"/>
                <a:cs typeface="Times New Roman"/>
              </a:rPr>
              <a:t>, </a:t>
            </a:r>
            <a:r>
              <a:rPr lang="en-US" i="1" dirty="0" smtClean="0">
                <a:latin typeface="Times New Roman"/>
                <a:cs typeface="Times New Roman"/>
              </a:rPr>
              <a:t>y</a:t>
            </a:r>
            <a:r>
              <a:rPr lang="en-US" dirty="0" smtClean="0">
                <a:latin typeface="Times New Roman"/>
                <a:cs typeface="Times New Roman"/>
              </a:rPr>
              <a:t>, </a:t>
            </a:r>
            <a:r>
              <a:rPr lang="en-US" i="1" dirty="0" smtClean="0">
                <a:latin typeface="Times New Roman"/>
                <a:cs typeface="Times New Roman"/>
              </a:rPr>
              <a:t>z  </a:t>
            </a:r>
            <a:br>
              <a:rPr lang="en-US" i="1" dirty="0" smtClean="0">
                <a:latin typeface="Times New Roman"/>
                <a:cs typeface="Times New Roman"/>
              </a:rPr>
            </a:br>
            <a:r>
              <a:rPr lang="en-US" i="1" dirty="0" smtClean="0">
                <a:latin typeface="Times New Roman"/>
                <a:cs typeface="Times New Roman"/>
              </a:rPr>
              <a:t> (may or may not be part of a larger graphical game)</a:t>
            </a:r>
            <a:endParaRPr lang="en-US" i="1" dirty="0">
              <a:latin typeface="Times New Roman"/>
              <a:cs typeface="Times New Roman"/>
            </a:endParaRPr>
          </a:p>
        </p:txBody>
      </p:sp>
      <p:sp>
        <p:nvSpPr>
          <p:cNvPr id="59" name="TextBox 58"/>
          <p:cNvSpPr txBox="1"/>
          <p:nvPr/>
        </p:nvSpPr>
        <p:spPr>
          <a:xfrm>
            <a:off x="3498075" y="1253729"/>
            <a:ext cx="3619647" cy="369332"/>
          </a:xfrm>
          <a:prstGeom prst="rect">
            <a:avLst/>
          </a:prstGeom>
          <a:noFill/>
        </p:spPr>
        <p:txBody>
          <a:bodyPr wrap="none" rtlCol="0">
            <a:spAutoFit/>
          </a:bodyPr>
          <a:lstStyle/>
          <a:p>
            <a:r>
              <a:rPr lang="en-US" dirty="0" smtClean="0">
                <a:latin typeface="Times New Roman"/>
                <a:cs typeface="Times New Roman"/>
              </a:rPr>
              <a:t>- every player has strategy set {0, 1}</a:t>
            </a:r>
            <a:endParaRPr lang="en-US" i="1" dirty="0">
              <a:latin typeface="Times New Roman"/>
              <a:cs typeface="Times New Roman"/>
            </a:endParaRPr>
          </a:p>
        </p:txBody>
      </p:sp>
      <p:sp>
        <p:nvSpPr>
          <p:cNvPr id="60" name="TextBox 59"/>
          <p:cNvSpPr txBox="1"/>
          <p:nvPr/>
        </p:nvSpPr>
        <p:spPr>
          <a:xfrm>
            <a:off x="3498075" y="1615163"/>
            <a:ext cx="5874525" cy="646331"/>
          </a:xfrm>
          <a:prstGeom prst="rect">
            <a:avLst/>
          </a:prstGeom>
          <a:noFill/>
        </p:spPr>
        <p:txBody>
          <a:bodyPr wrap="square" rtlCol="0">
            <a:spAutoFit/>
          </a:bodyPr>
          <a:lstStyle/>
          <a:p>
            <a:r>
              <a:rPr lang="en-US" i="1" dirty="0" smtClean="0">
                <a:latin typeface="Times New Roman"/>
                <a:cs typeface="Times New Roman"/>
              </a:rPr>
              <a:t>- x</a:t>
            </a:r>
            <a:r>
              <a:rPr lang="en-US" dirty="0" smtClean="0">
                <a:latin typeface="Times New Roman"/>
                <a:cs typeface="Times New Roman"/>
              </a:rPr>
              <a:t> and </a:t>
            </a:r>
            <a:r>
              <a:rPr lang="en-US" i="1" dirty="0" smtClean="0">
                <a:latin typeface="Times New Roman"/>
                <a:cs typeface="Times New Roman"/>
              </a:rPr>
              <a:t>y</a:t>
            </a:r>
            <a:r>
              <a:rPr lang="en-US" dirty="0" smtClean="0">
                <a:latin typeface="Times New Roman"/>
                <a:cs typeface="Times New Roman"/>
              </a:rPr>
              <a:t> do not care about </a:t>
            </a:r>
            <a:r>
              <a:rPr lang="en-US" i="1" dirty="0" smtClean="0">
                <a:latin typeface="Times New Roman"/>
                <a:cs typeface="Times New Roman"/>
              </a:rPr>
              <a:t>z </a:t>
            </a:r>
            <a:r>
              <a:rPr lang="en-US" dirty="0" smtClean="0">
                <a:latin typeface="Times New Roman"/>
                <a:cs typeface="Times New Roman"/>
              </a:rPr>
              <a:t>(but potentially care about other players), while </a:t>
            </a:r>
            <a:r>
              <a:rPr lang="en-US" i="1" dirty="0" smtClean="0">
                <a:latin typeface="Times New Roman"/>
                <a:cs typeface="Times New Roman"/>
              </a:rPr>
              <a:t>z</a:t>
            </a:r>
            <a:r>
              <a:rPr lang="en-US" dirty="0" smtClean="0">
                <a:latin typeface="Times New Roman"/>
                <a:cs typeface="Times New Roman"/>
              </a:rPr>
              <a:t> cares about </a:t>
            </a:r>
            <a:r>
              <a:rPr lang="en-US" i="1" dirty="0" smtClean="0">
                <a:latin typeface="Times New Roman"/>
                <a:cs typeface="Times New Roman"/>
              </a:rPr>
              <a:t>x</a:t>
            </a:r>
            <a:r>
              <a:rPr lang="en-US" dirty="0" smtClean="0">
                <a:latin typeface="Times New Roman"/>
                <a:cs typeface="Times New Roman"/>
              </a:rPr>
              <a:t> and </a:t>
            </a:r>
            <a:r>
              <a:rPr lang="en-US" i="1" dirty="0" smtClean="0">
                <a:latin typeface="Times New Roman"/>
                <a:cs typeface="Times New Roman"/>
              </a:rPr>
              <a:t>y (</a:t>
            </a:r>
            <a:r>
              <a:rPr lang="en-US" dirty="0" smtClean="0">
                <a:latin typeface="Times New Roman"/>
                <a:cs typeface="Times New Roman"/>
              </a:rPr>
              <a:t>but no other player)</a:t>
            </a:r>
            <a:endParaRPr lang="en-US" dirty="0">
              <a:latin typeface="Times New Roman"/>
              <a:cs typeface="Times New Roman"/>
            </a:endParaRPr>
          </a:p>
        </p:txBody>
      </p:sp>
      <p:sp>
        <p:nvSpPr>
          <p:cNvPr id="61" name="TextBox 60"/>
          <p:cNvSpPr txBox="1"/>
          <p:nvPr/>
        </p:nvSpPr>
        <p:spPr>
          <a:xfrm>
            <a:off x="3911600" y="2352795"/>
            <a:ext cx="1853008" cy="369332"/>
          </a:xfrm>
          <a:prstGeom prst="rect">
            <a:avLst/>
          </a:prstGeom>
          <a:noFill/>
        </p:spPr>
        <p:txBody>
          <a:bodyPr wrap="none" rtlCol="0">
            <a:spAutoFit/>
          </a:bodyPr>
          <a:lstStyle/>
          <a:p>
            <a:r>
              <a:rPr lang="en-US" i="1" dirty="0" smtClean="0">
                <a:latin typeface="Times New Roman"/>
                <a:cs typeface="Times New Roman"/>
              </a:rPr>
              <a:t>- </a:t>
            </a:r>
            <a:r>
              <a:rPr lang="en-US" i="1" dirty="0" err="1" smtClean="0">
                <a:latin typeface="Times New Roman"/>
                <a:cs typeface="Times New Roman"/>
              </a:rPr>
              <a:t>z</a:t>
            </a:r>
            <a:r>
              <a:rPr lang="en-US" i="1" dirty="0" smtClean="0">
                <a:latin typeface="Times New Roman"/>
                <a:cs typeface="Times New Roman"/>
              </a:rPr>
              <a:t>’ </a:t>
            </a:r>
            <a:r>
              <a:rPr lang="en-US" dirty="0" err="1" smtClean="0">
                <a:latin typeface="Times New Roman"/>
                <a:cs typeface="Times New Roman"/>
              </a:rPr>
              <a:t>s</a:t>
            </a:r>
            <a:r>
              <a:rPr lang="en-US" dirty="0" smtClean="0">
                <a:latin typeface="Times New Roman"/>
                <a:cs typeface="Times New Roman"/>
              </a:rPr>
              <a:t> payoff table:</a:t>
            </a:r>
            <a:endParaRPr lang="en-US" dirty="0">
              <a:latin typeface="Times New Roman"/>
              <a:cs typeface="Times New Roman"/>
            </a:endParaRPr>
          </a:p>
        </p:txBody>
      </p:sp>
      <p:sp>
        <p:nvSpPr>
          <p:cNvPr id="63" name="TextBox 62"/>
          <p:cNvSpPr txBox="1"/>
          <p:nvPr/>
        </p:nvSpPr>
        <p:spPr>
          <a:xfrm>
            <a:off x="4140200" y="3168650"/>
            <a:ext cx="588163" cy="369332"/>
          </a:xfrm>
          <a:prstGeom prst="rect">
            <a:avLst/>
          </a:prstGeom>
          <a:noFill/>
        </p:spPr>
        <p:txBody>
          <a:bodyPr wrap="none" rtlCol="0">
            <a:spAutoFit/>
          </a:bodyPr>
          <a:lstStyle/>
          <a:p>
            <a:r>
              <a:rPr lang="en-US" i="1" dirty="0" err="1" smtClean="0">
                <a:latin typeface="Times New Roman"/>
                <a:cs typeface="Times New Roman"/>
              </a:rPr>
              <a:t>z</a:t>
            </a:r>
            <a:r>
              <a:rPr lang="en-US" i="1" dirty="0" smtClean="0">
                <a:latin typeface="Times New Roman"/>
                <a:cs typeface="Times New Roman"/>
              </a:rPr>
              <a:t> </a:t>
            </a:r>
            <a:r>
              <a:rPr lang="en-US" dirty="0" smtClean="0">
                <a:latin typeface="Times New Roman"/>
                <a:cs typeface="Times New Roman"/>
              </a:rPr>
              <a:t>: 0</a:t>
            </a:r>
            <a:endParaRPr lang="en-US" dirty="0">
              <a:latin typeface="Times New Roman"/>
              <a:cs typeface="Times New Roman"/>
            </a:endParaRPr>
          </a:p>
        </p:txBody>
      </p:sp>
      <p:graphicFrame>
        <p:nvGraphicFramePr>
          <p:cNvPr id="80" name="Table 79"/>
          <p:cNvGraphicFramePr>
            <a:graphicFrameLocks noGrp="1"/>
          </p:cNvGraphicFramePr>
          <p:nvPr/>
        </p:nvGraphicFramePr>
        <p:xfrm>
          <a:off x="4902200" y="2919095"/>
          <a:ext cx="3594099" cy="1097280"/>
        </p:xfrm>
        <a:graphic>
          <a:graphicData uri="http://schemas.openxmlformats.org/drawingml/2006/table">
            <a:tbl>
              <a:tblPr firstRow="1" bandRow="1">
                <a:tableStyleId>{5940675A-B579-460E-94D1-54222C63F5DA}</a:tableStyleId>
              </a:tblPr>
              <a:tblGrid>
                <a:gridCol w="1198033"/>
                <a:gridCol w="1198033"/>
                <a:gridCol w="1198033"/>
              </a:tblGrid>
              <a:tr h="293198">
                <a:tc>
                  <a:txBody>
                    <a:bodyPr/>
                    <a:lstStyle/>
                    <a:p>
                      <a:pPr algn="ctr"/>
                      <a:endParaRPr lang="en-US" b="0" dirty="0">
                        <a:latin typeface="Times New Roman"/>
                        <a:cs typeface="Times New Roman"/>
                      </a:endParaRPr>
                    </a:p>
                  </a:txBody>
                  <a:tcPr anchor="ctr"/>
                </a:tc>
                <a:tc>
                  <a:txBody>
                    <a:bodyPr/>
                    <a:lstStyle/>
                    <a:p>
                      <a:pPr algn="ctr"/>
                      <a:r>
                        <a:rPr lang="en-US" i="1" dirty="0" err="1" smtClean="0">
                          <a:latin typeface="Times New Roman"/>
                          <a:cs typeface="Times New Roman"/>
                        </a:rPr>
                        <a:t>y</a:t>
                      </a:r>
                      <a:r>
                        <a:rPr lang="en-US" dirty="0" smtClean="0">
                          <a:latin typeface="Times New Roman"/>
                          <a:cs typeface="Times New Roman"/>
                        </a:rPr>
                        <a:t> : 0</a:t>
                      </a:r>
                      <a:endParaRPr lang="en-US" b="0" dirty="0">
                        <a:latin typeface="Times New Roman"/>
                        <a:cs typeface="Times New Roman"/>
                      </a:endParaRPr>
                    </a:p>
                  </a:txBody>
                  <a:tcPr anchor="ctr"/>
                </a:tc>
                <a:tc>
                  <a:txBody>
                    <a:bodyPr/>
                    <a:lstStyle/>
                    <a:p>
                      <a:pPr algn="ctr"/>
                      <a:r>
                        <a:rPr lang="en-US" i="1" dirty="0" err="1" smtClean="0">
                          <a:latin typeface="Times New Roman"/>
                          <a:cs typeface="Times New Roman"/>
                        </a:rPr>
                        <a:t>y</a:t>
                      </a:r>
                      <a:r>
                        <a:rPr lang="en-US" i="1" dirty="0" smtClean="0">
                          <a:latin typeface="Times New Roman"/>
                          <a:cs typeface="Times New Roman"/>
                        </a:rPr>
                        <a:t> </a:t>
                      </a:r>
                      <a:r>
                        <a:rPr lang="en-US" dirty="0" smtClean="0">
                          <a:latin typeface="Times New Roman"/>
                          <a:cs typeface="Times New Roman"/>
                        </a:rPr>
                        <a:t>: 1</a:t>
                      </a:r>
                      <a:endParaRPr lang="en-US" b="0" dirty="0">
                        <a:latin typeface="Times New Roman"/>
                        <a:cs typeface="Times New Roman"/>
                      </a:endParaRPr>
                    </a:p>
                  </a:txBody>
                  <a:tcPr anchor="ctr"/>
                </a:tc>
              </a:tr>
              <a:tr h="293198">
                <a:tc>
                  <a:txBody>
                    <a:bodyPr/>
                    <a:lstStyle/>
                    <a:p>
                      <a:pPr algn="ctr"/>
                      <a:r>
                        <a:rPr lang="en-US" i="1" dirty="0" err="1" smtClean="0">
                          <a:latin typeface="Times New Roman"/>
                          <a:cs typeface="Times New Roman"/>
                        </a:rPr>
                        <a:t>x</a:t>
                      </a:r>
                      <a:r>
                        <a:rPr lang="en-US" dirty="0" smtClean="0">
                          <a:latin typeface="Times New Roman"/>
                          <a:cs typeface="Times New Roman"/>
                        </a:rPr>
                        <a:t> : 0</a:t>
                      </a:r>
                      <a:endParaRPr lang="en-US" b="0" dirty="0">
                        <a:latin typeface="Times New Roman"/>
                        <a:cs typeface="Times New Roman"/>
                      </a:endParaRPr>
                    </a:p>
                  </a:txBody>
                  <a:tcPr anchor="ctr"/>
                </a:tc>
                <a:tc>
                  <a:txBody>
                    <a:bodyPr/>
                    <a:lstStyle/>
                    <a:p>
                      <a:pPr algn="ctr"/>
                      <a:r>
                        <a:rPr lang="en-US" b="0" dirty="0" smtClean="0">
                          <a:latin typeface="Times New Roman"/>
                          <a:cs typeface="Times New Roman"/>
                        </a:rPr>
                        <a:t>1</a:t>
                      </a:r>
                      <a:endParaRPr lang="en-US" b="0" dirty="0">
                        <a:latin typeface="Times New Roman"/>
                        <a:cs typeface="Times New Roman"/>
                      </a:endParaRPr>
                    </a:p>
                  </a:txBody>
                  <a:tcPr anchor="ctr"/>
                </a:tc>
                <a:tc>
                  <a:txBody>
                    <a:bodyPr/>
                    <a:lstStyle/>
                    <a:p>
                      <a:pPr algn="ctr"/>
                      <a:r>
                        <a:rPr lang="en-US" b="0" dirty="0" smtClean="0">
                          <a:latin typeface="Times New Roman"/>
                          <a:cs typeface="Times New Roman"/>
                        </a:rPr>
                        <a:t>0.5</a:t>
                      </a:r>
                      <a:endParaRPr lang="en-US" b="0" dirty="0">
                        <a:latin typeface="Times New Roman"/>
                        <a:cs typeface="Times New Roman"/>
                      </a:endParaRPr>
                    </a:p>
                  </a:txBody>
                  <a:tcPr anchor="ctr"/>
                </a:tc>
              </a:tr>
              <a:tr h="293198">
                <a:tc>
                  <a:txBody>
                    <a:bodyPr/>
                    <a:lstStyle/>
                    <a:p>
                      <a:pPr algn="ctr"/>
                      <a:r>
                        <a:rPr lang="en-US" i="1" dirty="0" err="1" smtClean="0">
                          <a:latin typeface="Times New Roman"/>
                          <a:cs typeface="Times New Roman"/>
                        </a:rPr>
                        <a:t>x</a:t>
                      </a:r>
                      <a:r>
                        <a:rPr lang="en-US" dirty="0" smtClean="0">
                          <a:latin typeface="Times New Roman"/>
                          <a:cs typeface="Times New Roman"/>
                        </a:rPr>
                        <a:t> : 1</a:t>
                      </a:r>
                      <a:endParaRPr lang="en-US" b="0" dirty="0">
                        <a:latin typeface="Times New Roman"/>
                        <a:cs typeface="Times New Roman"/>
                      </a:endParaRPr>
                    </a:p>
                  </a:txBody>
                  <a:tcPr anchor="ctr"/>
                </a:tc>
                <a:tc>
                  <a:txBody>
                    <a:bodyPr/>
                    <a:lstStyle/>
                    <a:p>
                      <a:pPr algn="ctr"/>
                      <a:r>
                        <a:rPr lang="en-US" b="0" dirty="0" smtClean="0">
                          <a:latin typeface="Times New Roman"/>
                          <a:cs typeface="Times New Roman"/>
                        </a:rPr>
                        <a:t>0.5</a:t>
                      </a:r>
                      <a:endParaRPr lang="en-US" b="0" dirty="0">
                        <a:latin typeface="Times New Roman"/>
                        <a:cs typeface="Times New Roman"/>
                      </a:endParaRPr>
                    </a:p>
                  </a:txBody>
                  <a:tcPr anchor="ctr"/>
                </a:tc>
                <a:tc>
                  <a:txBody>
                    <a:bodyPr/>
                    <a:lstStyle/>
                    <a:p>
                      <a:pPr algn="ctr"/>
                      <a:r>
                        <a:rPr lang="en-US" b="0" dirty="0" smtClean="0">
                          <a:latin typeface="Times New Roman"/>
                          <a:cs typeface="Times New Roman"/>
                        </a:rPr>
                        <a:t>0</a:t>
                      </a:r>
                      <a:endParaRPr lang="en-US" b="0" dirty="0">
                        <a:latin typeface="Times New Roman"/>
                        <a:cs typeface="Times New Roman"/>
                      </a:endParaRPr>
                    </a:p>
                  </a:txBody>
                  <a:tcPr anchor="ctr"/>
                </a:tc>
              </a:tr>
            </a:tbl>
          </a:graphicData>
        </a:graphic>
      </p:graphicFrame>
      <p:sp>
        <p:nvSpPr>
          <p:cNvPr id="86" name="TextBox 85"/>
          <p:cNvSpPr txBox="1"/>
          <p:nvPr/>
        </p:nvSpPr>
        <p:spPr>
          <a:xfrm>
            <a:off x="4187254" y="4697730"/>
            <a:ext cx="588163" cy="369332"/>
          </a:xfrm>
          <a:prstGeom prst="rect">
            <a:avLst/>
          </a:prstGeom>
          <a:noFill/>
        </p:spPr>
        <p:txBody>
          <a:bodyPr wrap="none" rtlCol="0">
            <a:spAutoFit/>
          </a:bodyPr>
          <a:lstStyle/>
          <a:p>
            <a:r>
              <a:rPr lang="en-US" i="1" dirty="0" err="1" smtClean="0">
                <a:latin typeface="Times New Roman"/>
                <a:cs typeface="Times New Roman"/>
              </a:rPr>
              <a:t>z</a:t>
            </a:r>
            <a:r>
              <a:rPr lang="en-US" i="1" dirty="0" smtClean="0">
                <a:latin typeface="Times New Roman"/>
                <a:cs typeface="Times New Roman"/>
              </a:rPr>
              <a:t> </a:t>
            </a:r>
            <a:r>
              <a:rPr lang="en-US" dirty="0" smtClean="0">
                <a:latin typeface="Times New Roman"/>
                <a:cs typeface="Times New Roman"/>
              </a:rPr>
              <a:t>: 1</a:t>
            </a:r>
            <a:endParaRPr lang="en-US" dirty="0">
              <a:latin typeface="Times New Roman"/>
              <a:cs typeface="Times New Roman"/>
            </a:endParaRPr>
          </a:p>
        </p:txBody>
      </p:sp>
      <p:graphicFrame>
        <p:nvGraphicFramePr>
          <p:cNvPr id="87" name="Table 86"/>
          <p:cNvGraphicFramePr>
            <a:graphicFrameLocks noGrp="1"/>
          </p:cNvGraphicFramePr>
          <p:nvPr/>
        </p:nvGraphicFramePr>
        <p:xfrm>
          <a:off x="5000054" y="4448175"/>
          <a:ext cx="3594099" cy="1097280"/>
        </p:xfrm>
        <a:graphic>
          <a:graphicData uri="http://schemas.openxmlformats.org/drawingml/2006/table">
            <a:tbl>
              <a:tblPr firstRow="1" bandRow="1">
                <a:tableStyleId>{5940675A-B579-460E-94D1-54222C63F5DA}</a:tableStyleId>
              </a:tblPr>
              <a:tblGrid>
                <a:gridCol w="1198033"/>
                <a:gridCol w="1198033"/>
                <a:gridCol w="1198033"/>
              </a:tblGrid>
              <a:tr h="293198">
                <a:tc>
                  <a:txBody>
                    <a:bodyPr/>
                    <a:lstStyle/>
                    <a:p>
                      <a:pPr algn="ctr"/>
                      <a:endParaRPr lang="en-US" b="0" dirty="0">
                        <a:latin typeface="Times New Roman"/>
                        <a:cs typeface="Times New Roman"/>
                      </a:endParaRPr>
                    </a:p>
                  </a:txBody>
                  <a:tcPr anchor="ctr"/>
                </a:tc>
                <a:tc>
                  <a:txBody>
                    <a:bodyPr/>
                    <a:lstStyle/>
                    <a:p>
                      <a:pPr algn="ctr"/>
                      <a:r>
                        <a:rPr lang="en-US" i="1" dirty="0" err="1" smtClean="0">
                          <a:latin typeface="Times New Roman"/>
                          <a:cs typeface="Times New Roman"/>
                        </a:rPr>
                        <a:t>y</a:t>
                      </a:r>
                      <a:r>
                        <a:rPr lang="en-US" dirty="0" smtClean="0">
                          <a:latin typeface="Times New Roman"/>
                          <a:cs typeface="Times New Roman"/>
                        </a:rPr>
                        <a:t> : 0</a:t>
                      </a:r>
                      <a:endParaRPr lang="en-US" b="0" dirty="0">
                        <a:latin typeface="Times New Roman"/>
                        <a:cs typeface="Times New Roman"/>
                      </a:endParaRPr>
                    </a:p>
                  </a:txBody>
                  <a:tcPr anchor="ctr"/>
                </a:tc>
                <a:tc>
                  <a:txBody>
                    <a:bodyPr/>
                    <a:lstStyle/>
                    <a:p>
                      <a:pPr algn="ctr"/>
                      <a:r>
                        <a:rPr lang="en-US" i="1" dirty="0" err="1" smtClean="0">
                          <a:latin typeface="Times New Roman"/>
                          <a:cs typeface="Times New Roman"/>
                        </a:rPr>
                        <a:t>y</a:t>
                      </a:r>
                      <a:r>
                        <a:rPr lang="en-US" i="1" dirty="0" smtClean="0">
                          <a:latin typeface="Times New Roman"/>
                          <a:cs typeface="Times New Roman"/>
                        </a:rPr>
                        <a:t> </a:t>
                      </a:r>
                      <a:r>
                        <a:rPr lang="en-US" dirty="0" smtClean="0">
                          <a:latin typeface="Times New Roman"/>
                          <a:cs typeface="Times New Roman"/>
                        </a:rPr>
                        <a:t>: 1</a:t>
                      </a:r>
                      <a:endParaRPr lang="en-US" b="0" dirty="0">
                        <a:latin typeface="Times New Roman"/>
                        <a:cs typeface="Times New Roman"/>
                      </a:endParaRPr>
                    </a:p>
                  </a:txBody>
                  <a:tcPr anchor="ctr"/>
                </a:tc>
              </a:tr>
              <a:tr h="293198">
                <a:tc>
                  <a:txBody>
                    <a:bodyPr/>
                    <a:lstStyle/>
                    <a:p>
                      <a:pPr algn="ctr"/>
                      <a:r>
                        <a:rPr lang="en-US" i="1" dirty="0" err="1" smtClean="0">
                          <a:latin typeface="Times New Roman"/>
                          <a:cs typeface="Times New Roman"/>
                        </a:rPr>
                        <a:t>x</a:t>
                      </a:r>
                      <a:r>
                        <a:rPr lang="en-US" dirty="0" smtClean="0">
                          <a:latin typeface="Times New Roman"/>
                          <a:cs typeface="Times New Roman"/>
                        </a:rPr>
                        <a:t> : 0</a:t>
                      </a:r>
                      <a:endParaRPr lang="en-US" b="0" dirty="0">
                        <a:latin typeface="Times New Roman"/>
                        <a:cs typeface="Times New Roman"/>
                      </a:endParaRPr>
                    </a:p>
                  </a:txBody>
                  <a:tcPr anchor="ctr"/>
                </a:tc>
                <a:tc>
                  <a:txBody>
                    <a:bodyPr/>
                    <a:lstStyle/>
                    <a:p>
                      <a:pPr algn="ctr"/>
                      <a:r>
                        <a:rPr lang="en-US" b="0" dirty="0" smtClean="0">
                          <a:latin typeface="Times New Roman"/>
                          <a:cs typeface="Times New Roman"/>
                        </a:rPr>
                        <a:t>0</a:t>
                      </a:r>
                      <a:endParaRPr lang="en-US" b="0" dirty="0">
                        <a:latin typeface="Times New Roman"/>
                        <a:cs typeface="Times New Roman"/>
                      </a:endParaRPr>
                    </a:p>
                  </a:txBody>
                  <a:tcPr anchor="ctr"/>
                </a:tc>
                <a:tc>
                  <a:txBody>
                    <a:bodyPr/>
                    <a:lstStyle/>
                    <a:p>
                      <a:pPr algn="ctr"/>
                      <a:r>
                        <a:rPr lang="en-US" b="0" dirty="0" smtClean="0">
                          <a:latin typeface="Times New Roman"/>
                          <a:cs typeface="Times New Roman"/>
                        </a:rPr>
                        <a:t>1</a:t>
                      </a:r>
                      <a:endParaRPr lang="en-US" b="0" dirty="0">
                        <a:latin typeface="Times New Roman"/>
                        <a:cs typeface="Times New Roman"/>
                      </a:endParaRPr>
                    </a:p>
                  </a:txBody>
                  <a:tcPr anchor="ctr"/>
                </a:tc>
              </a:tr>
              <a:tr h="293198">
                <a:tc>
                  <a:txBody>
                    <a:bodyPr/>
                    <a:lstStyle/>
                    <a:p>
                      <a:pPr algn="ctr"/>
                      <a:r>
                        <a:rPr lang="en-US" i="1" dirty="0" err="1" smtClean="0">
                          <a:latin typeface="Times New Roman"/>
                          <a:cs typeface="Times New Roman"/>
                        </a:rPr>
                        <a:t>x</a:t>
                      </a:r>
                      <a:r>
                        <a:rPr lang="en-US" dirty="0" smtClean="0">
                          <a:latin typeface="Times New Roman"/>
                          <a:cs typeface="Times New Roman"/>
                        </a:rPr>
                        <a:t> : 1</a:t>
                      </a:r>
                      <a:endParaRPr lang="en-US" b="0" dirty="0">
                        <a:latin typeface="Times New Roman"/>
                        <a:cs typeface="Times New Roman"/>
                      </a:endParaRPr>
                    </a:p>
                  </a:txBody>
                  <a:tcPr anchor="ctr"/>
                </a:tc>
                <a:tc>
                  <a:txBody>
                    <a:bodyPr/>
                    <a:lstStyle/>
                    <a:p>
                      <a:pPr algn="ctr"/>
                      <a:r>
                        <a:rPr lang="en-US" b="0" dirty="0" smtClean="0">
                          <a:latin typeface="Times New Roman"/>
                          <a:cs typeface="Times New Roman"/>
                        </a:rPr>
                        <a:t>1</a:t>
                      </a:r>
                      <a:endParaRPr lang="en-US" b="0" dirty="0">
                        <a:latin typeface="Times New Roman"/>
                        <a:cs typeface="Times New Roman"/>
                      </a:endParaRPr>
                    </a:p>
                  </a:txBody>
                  <a:tcPr anchor="ctr"/>
                </a:tc>
                <a:tc>
                  <a:txBody>
                    <a:bodyPr/>
                    <a:lstStyle/>
                    <a:p>
                      <a:pPr algn="ctr"/>
                      <a:r>
                        <a:rPr lang="en-US" b="0" dirty="0" smtClean="0">
                          <a:latin typeface="Times New Roman"/>
                          <a:cs typeface="Times New Roman"/>
                        </a:rPr>
                        <a:t>2</a:t>
                      </a:r>
                      <a:endParaRPr lang="en-US" b="0" dirty="0">
                        <a:latin typeface="Times New Roman"/>
                        <a:cs typeface="Times New Roman"/>
                      </a:endParaRPr>
                    </a:p>
                  </a:txBody>
                  <a:tcPr anchor="ctr"/>
                </a:tc>
              </a:tr>
            </a:tbl>
          </a:graphicData>
        </a:graphic>
      </p:graphicFrame>
      <p:sp>
        <p:nvSpPr>
          <p:cNvPr id="92" name="TextBox 91"/>
          <p:cNvSpPr txBox="1"/>
          <p:nvPr/>
        </p:nvSpPr>
        <p:spPr>
          <a:xfrm>
            <a:off x="73881" y="6114990"/>
            <a:ext cx="8252145" cy="400110"/>
          </a:xfrm>
          <a:prstGeom prst="rect">
            <a:avLst/>
          </a:prstGeom>
          <a:noFill/>
        </p:spPr>
        <p:txBody>
          <a:bodyPr wrap="none" rtlCol="0">
            <a:spAutoFit/>
          </a:bodyPr>
          <a:lstStyle/>
          <a:p>
            <a:r>
              <a:rPr lang="en-US" sz="2000" i="1" dirty="0" smtClean="0">
                <a:latin typeface="Times New Roman"/>
                <a:cs typeface="Times New Roman"/>
              </a:rPr>
              <a:t>So we obtained an OR gate, and we can similarly obtain AND and NOT gates.</a:t>
            </a:r>
            <a:endParaRPr lang="en-US" sz="2000" i="1" dirty="0">
              <a:latin typeface="Times New Roman"/>
              <a:cs typeface="Times New Roman"/>
            </a:endParaRPr>
          </a:p>
        </p:txBody>
      </p:sp>
      <p:sp>
        <p:nvSpPr>
          <p:cNvPr id="23" name="TextBox 22"/>
          <p:cNvSpPr txBox="1"/>
          <p:nvPr/>
        </p:nvSpPr>
        <p:spPr>
          <a:xfrm rot="1484417">
            <a:off x="7838888" y="2710914"/>
            <a:ext cx="1314821" cy="369332"/>
          </a:xfrm>
          <a:prstGeom prst="rect">
            <a:avLst/>
          </a:prstGeom>
          <a:noFill/>
          <a:ln>
            <a:solidFill>
              <a:srgbClr val="49B1FF"/>
            </a:solidFill>
          </a:ln>
        </p:spPr>
        <p:txBody>
          <a:bodyPr wrap="none" rtlCol="0">
            <a:spAutoFit/>
          </a:bodyPr>
          <a:lstStyle/>
          <a:p>
            <a:r>
              <a:rPr lang="en-US" b="1" dirty="0" smtClean="0">
                <a:solidFill>
                  <a:srgbClr val="49B1FF"/>
                </a:solidFill>
              </a:rPr>
              <a:t>separable</a:t>
            </a:r>
            <a:endParaRPr lang="en-US" b="1" dirty="0">
              <a:solidFill>
                <a:srgbClr val="49B1FF"/>
              </a:solidFill>
            </a:endParaRPr>
          </a:p>
        </p:txBody>
      </p:sp>
      <p:grpSp>
        <p:nvGrpSpPr>
          <p:cNvPr id="32" name="Group 31"/>
          <p:cNvGrpSpPr/>
          <p:nvPr/>
        </p:nvGrpSpPr>
        <p:grpSpPr>
          <a:xfrm>
            <a:off x="-1123972" y="1309132"/>
            <a:ext cx="5121275" cy="3659743"/>
            <a:chOff x="-1123972" y="1309132"/>
            <a:chExt cx="5121275" cy="3659743"/>
          </a:xfrm>
        </p:grpSpPr>
        <p:sp>
          <p:nvSpPr>
            <p:cNvPr id="26" name="Cloud 25"/>
            <p:cNvSpPr/>
            <p:nvPr/>
          </p:nvSpPr>
          <p:spPr bwMode="auto">
            <a:xfrm>
              <a:off x="-1123972" y="1309132"/>
              <a:ext cx="5121275" cy="3659743"/>
            </a:xfrm>
            <a:prstGeom prst="cloud">
              <a:avLst/>
            </a:prstGeom>
            <a:solidFill>
              <a:schemeClr val="accent1">
                <a:alpha val="38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defRPr/>
              </a:pPr>
              <a:endParaRPr lang="en-US" dirty="0"/>
            </a:p>
          </p:txBody>
        </p:sp>
        <p:sp>
          <p:nvSpPr>
            <p:cNvPr id="27" name="TextBox 26"/>
            <p:cNvSpPr txBox="1"/>
            <p:nvPr/>
          </p:nvSpPr>
          <p:spPr>
            <a:xfrm>
              <a:off x="2574828" y="2611259"/>
              <a:ext cx="457201" cy="492443"/>
            </a:xfrm>
            <a:prstGeom prst="rect">
              <a:avLst/>
            </a:prstGeom>
            <a:noFill/>
          </p:spPr>
          <p:txBody>
            <a:bodyPr wrap="none" rtlCol="0">
              <a:spAutoFit/>
            </a:bodyPr>
            <a:lstStyle/>
            <a:p>
              <a:r>
                <a:rPr lang="en-US" sz="2600" dirty="0" smtClean="0"/>
                <a:t>…</a:t>
              </a:r>
              <a:endParaRPr lang="en-US" sz="2600" dirty="0"/>
            </a:p>
          </p:txBody>
        </p:sp>
        <p:sp>
          <p:nvSpPr>
            <p:cNvPr id="28" name="TextBox 27"/>
            <p:cNvSpPr txBox="1"/>
            <p:nvPr/>
          </p:nvSpPr>
          <p:spPr>
            <a:xfrm>
              <a:off x="364835" y="2684027"/>
              <a:ext cx="457201" cy="492443"/>
            </a:xfrm>
            <a:prstGeom prst="rect">
              <a:avLst/>
            </a:prstGeom>
            <a:noFill/>
          </p:spPr>
          <p:txBody>
            <a:bodyPr wrap="none" rtlCol="0">
              <a:spAutoFit/>
            </a:bodyPr>
            <a:lstStyle/>
            <a:p>
              <a:r>
                <a:rPr lang="en-US" sz="2600" dirty="0" smtClean="0"/>
                <a:t>…</a:t>
              </a:r>
              <a:endParaRPr lang="en-US" sz="2600" dirty="0"/>
            </a:p>
          </p:txBody>
        </p:sp>
      </p:grpSp>
      <p:grpSp>
        <p:nvGrpSpPr>
          <p:cNvPr id="31" name="Group 30"/>
          <p:cNvGrpSpPr/>
          <p:nvPr/>
        </p:nvGrpSpPr>
        <p:grpSpPr>
          <a:xfrm>
            <a:off x="-311150" y="5016262"/>
            <a:ext cx="4483100" cy="1136888"/>
            <a:chOff x="-311150" y="5016262"/>
            <a:chExt cx="4483100" cy="1136888"/>
          </a:xfrm>
        </p:grpSpPr>
        <p:sp>
          <p:nvSpPr>
            <p:cNvPr id="88" name="TextBox 87"/>
            <p:cNvSpPr txBox="1"/>
            <p:nvPr/>
          </p:nvSpPr>
          <p:spPr>
            <a:xfrm>
              <a:off x="193496" y="5016262"/>
              <a:ext cx="3935693" cy="923330"/>
            </a:xfrm>
            <a:prstGeom prst="rect">
              <a:avLst/>
            </a:prstGeom>
            <a:noFill/>
          </p:spPr>
          <p:txBody>
            <a:bodyPr wrap="none" rtlCol="0">
              <a:spAutoFit/>
            </a:bodyPr>
            <a:lstStyle/>
            <a:p>
              <a:r>
                <a:rPr lang="en-US" b="1" dirty="0" smtClean="0">
                  <a:latin typeface="Times New Roman"/>
                  <a:cs typeface="Times New Roman"/>
                </a:rPr>
                <a:t>Claim</a:t>
              </a:r>
              <a:r>
                <a:rPr lang="en-US" dirty="0" smtClean="0">
                  <a:latin typeface="Times New Roman"/>
                  <a:cs typeface="Times New Roman"/>
                </a:rPr>
                <a:t>: In any Nash equilibrium where </a:t>
              </a:r>
              <a:br>
                <a:rPr lang="en-US" dirty="0" smtClean="0">
                  <a:latin typeface="Times New Roman"/>
                  <a:cs typeface="Times New Roman"/>
                </a:rPr>
              </a:br>
              <a:r>
                <a:rPr lang="en-US" dirty="0" smtClean="0">
                  <a:latin typeface="Times New Roman"/>
                  <a:cs typeface="Times New Roman"/>
                </a:rPr>
                <a:t>Pr[</a:t>
              </a:r>
              <a:r>
                <a:rPr lang="en-US" i="1" dirty="0" smtClean="0">
                  <a:latin typeface="Times New Roman"/>
                  <a:cs typeface="Times New Roman"/>
                </a:rPr>
                <a:t>x</a:t>
              </a:r>
              <a:r>
                <a:rPr lang="en-US" dirty="0" smtClean="0">
                  <a:latin typeface="Times New Roman"/>
                  <a:cs typeface="Times New Roman"/>
                </a:rPr>
                <a:t>:1], Pr[</a:t>
              </a:r>
              <a:r>
                <a:rPr lang="en-US" i="1" dirty="0" smtClean="0">
                  <a:latin typeface="Times New Roman"/>
                  <a:cs typeface="Times New Roman"/>
                </a:rPr>
                <a:t>y</a:t>
              </a:r>
              <a:r>
                <a:rPr lang="en-US" dirty="0" smtClean="0">
                  <a:latin typeface="Times New Roman"/>
                  <a:cs typeface="Times New Roman"/>
                </a:rPr>
                <a:t>:1] </a:t>
              </a:r>
              <a:r>
                <a:rPr lang="en-US" sz="1400" dirty="0" err="1" smtClean="0">
                  <a:sym typeface="Symbol"/>
                </a:rPr>
                <a:t></a:t>
              </a:r>
              <a:r>
                <a:rPr lang="en-US" sz="1400" dirty="0" smtClean="0">
                  <a:sym typeface="Symbol"/>
                </a:rPr>
                <a:t> </a:t>
              </a:r>
              <a:r>
                <a:rPr lang="en-US" dirty="0" smtClean="0">
                  <a:latin typeface="Times New Roman"/>
                  <a:cs typeface="Times New Roman"/>
                  <a:sym typeface="Symbol"/>
                </a:rPr>
                <a:t>{0,1}, we have:</a:t>
              </a:r>
              <a:br>
                <a:rPr lang="en-US" dirty="0" smtClean="0">
                  <a:latin typeface="Times New Roman"/>
                  <a:cs typeface="Times New Roman"/>
                  <a:sym typeface="Symbol"/>
                </a:rPr>
              </a:br>
              <a:r>
                <a:rPr lang="en-US" dirty="0" smtClean="0">
                  <a:latin typeface="Times New Roman"/>
                  <a:cs typeface="Times New Roman"/>
                  <a:sym typeface="Symbol"/>
                </a:rPr>
                <a:t>                                                                .</a:t>
              </a:r>
              <a:endParaRPr lang="en-US" dirty="0" smtClean="0">
                <a:latin typeface="Times New Roman"/>
                <a:cs typeface="Times New Roman"/>
              </a:endParaRPr>
            </a:p>
          </p:txBody>
        </p:sp>
        <p:pic>
          <p:nvPicPr>
            <p:cNvPr id="30" name="Picture 29" descr="latex-image-1.pdf"/>
            <p:cNvPicPr>
              <a:picLocks noChangeAspect="1"/>
            </p:cNvPicPr>
            <p:nvPr/>
          </p:nvPicPr>
          <p:blipFill>
            <a:blip r:embed="rId3"/>
            <a:stretch>
              <a:fillRect/>
            </a:stretch>
          </p:blipFill>
          <p:spPr>
            <a:xfrm>
              <a:off x="-311150" y="5378450"/>
              <a:ext cx="4483100" cy="774700"/>
            </a:xfrm>
            <a:prstGeom prst="rect">
              <a:avLst/>
            </a:prstGeom>
          </p:spPr>
        </p:pic>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1000"/>
                                        <p:tgtEl>
                                          <p:spTgt spid="58"/>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10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fade">
                                      <p:cBhvr>
                                        <p:cTn id="18" dur="1000"/>
                                        <p:tgtEl>
                                          <p:spTgt spid="5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1000"/>
                                        <p:tgtEl>
                                          <p:spTgt spid="6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1000"/>
                                        <p:tgtEl>
                                          <p:spTgt spid="61"/>
                                        </p:tgtEl>
                                      </p:cBhvr>
                                    </p:animEffect>
                                  </p:childTnLst>
                                </p:cTn>
                              </p:par>
                              <p:par>
                                <p:cTn id="29" presetID="10" presetClass="entr" presetSubtype="0"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1000"/>
                                        <p:tgtEl>
                                          <p:spTgt spid="8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fade">
                                      <p:cBhvr>
                                        <p:cTn id="34" dur="1000"/>
                                        <p:tgtEl>
                                          <p:spTgt spid="6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fade">
                                      <p:cBhvr>
                                        <p:cTn id="37" dur="1000"/>
                                        <p:tgtEl>
                                          <p:spTgt spid="86"/>
                                        </p:tgtEl>
                                      </p:cBhvr>
                                    </p:animEffect>
                                  </p:childTnLst>
                                </p:cTn>
                              </p:par>
                              <p:par>
                                <p:cTn id="38" presetID="10" presetClass="entr" presetSubtype="0" fill="hold" nodeType="withEffect">
                                  <p:stCondLst>
                                    <p:cond delay="0"/>
                                  </p:stCondLst>
                                  <p:childTnLst>
                                    <p:set>
                                      <p:cBhvr>
                                        <p:cTn id="39" dur="1" fill="hold">
                                          <p:stCondLst>
                                            <p:cond delay="0"/>
                                          </p:stCondLst>
                                        </p:cTn>
                                        <p:tgtEl>
                                          <p:spTgt spid="87"/>
                                        </p:tgtEl>
                                        <p:attrNameLst>
                                          <p:attrName>style.visibility</p:attrName>
                                        </p:attrNameLst>
                                      </p:cBhvr>
                                      <p:to>
                                        <p:strVal val="visible"/>
                                      </p:to>
                                    </p:set>
                                    <p:animEffect transition="in" filter="fade">
                                      <p:cBhvr>
                                        <p:cTn id="40" dur="1000"/>
                                        <p:tgtEl>
                                          <p:spTgt spid="8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10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2"/>
                                        </p:tgtEl>
                                        <p:attrNameLst>
                                          <p:attrName>style.visibility</p:attrName>
                                        </p:attrNameLst>
                                      </p:cBhvr>
                                      <p:to>
                                        <p:strVal val="visible"/>
                                      </p:to>
                                    </p:set>
                                    <p:animEffect transition="in" filter="fade">
                                      <p:cBhvr>
                                        <p:cTn id="55"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3" grpId="0"/>
      <p:bldP spid="86" grpId="0"/>
      <p:bldP spid="92" grpId="0"/>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150"/>
          <p:cNvSpPr>
            <a:spLocks noGrp="1" noRot="1" noChangeArrowheads="1"/>
          </p:cNvSpPr>
          <p:nvPr>
            <p:ph type="title"/>
          </p:nvPr>
        </p:nvSpPr>
        <p:spPr>
          <a:xfrm>
            <a:off x="25400" y="-304800"/>
            <a:ext cx="8966200" cy="1143000"/>
          </a:xfrm>
        </p:spPr>
        <p:txBody>
          <a:bodyPr/>
          <a:lstStyle/>
          <a:p>
            <a:pPr eaLnBrk="1" hangingPunct="1"/>
            <a:r>
              <a:rPr lang="en-US" sz="3200" i="1" dirty="0" smtClean="0">
                <a:solidFill>
                  <a:srgbClr val="FFFFCC"/>
                </a:solidFill>
                <a:effectLst/>
                <a:latin typeface="Times New Roman" charset="0"/>
                <a:ea typeface="ＭＳ Ｐゴシック" charset="-128"/>
                <a:cs typeface="ＭＳ Ｐゴシック" charset="-128"/>
              </a:rPr>
              <a:t>A possible PPAD-hardness reduction</a:t>
            </a:r>
          </a:p>
        </p:txBody>
      </p:sp>
      <p:sp>
        <p:nvSpPr>
          <p:cNvPr id="24" name="Rectangle 9"/>
          <p:cNvSpPr>
            <a:spLocks noChangeArrowheads="1"/>
          </p:cNvSpPr>
          <p:nvPr/>
        </p:nvSpPr>
        <p:spPr bwMode="auto">
          <a:xfrm>
            <a:off x="1748971" y="1993900"/>
            <a:ext cx="4169228" cy="22860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grpSp>
        <p:nvGrpSpPr>
          <p:cNvPr id="25" name="Group 10"/>
          <p:cNvGrpSpPr>
            <a:grpSpLocks/>
          </p:cNvGrpSpPr>
          <p:nvPr/>
        </p:nvGrpSpPr>
        <p:grpSpPr bwMode="auto">
          <a:xfrm>
            <a:off x="1871209" y="3636962"/>
            <a:ext cx="368300" cy="566738"/>
            <a:chOff x="834" y="2640"/>
            <a:chExt cx="258" cy="357"/>
          </a:xfrm>
        </p:grpSpPr>
        <p:sp>
          <p:nvSpPr>
            <p:cNvPr id="26" name="Oval 11"/>
            <p:cNvSpPr>
              <a:spLocks noChangeArrowheads="1"/>
            </p:cNvSpPr>
            <p:nvPr/>
          </p:nvSpPr>
          <p:spPr bwMode="auto">
            <a:xfrm>
              <a:off x="864" y="2736"/>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nvGrpSpPr>
            <p:cNvPr id="27" name="Group 12"/>
            <p:cNvGrpSpPr>
              <a:grpSpLocks/>
            </p:cNvGrpSpPr>
            <p:nvPr/>
          </p:nvGrpSpPr>
          <p:grpSpPr bwMode="auto">
            <a:xfrm>
              <a:off x="834" y="2640"/>
              <a:ext cx="258" cy="357"/>
              <a:chOff x="834" y="2640"/>
              <a:chExt cx="258" cy="357"/>
            </a:xfrm>
          </p:grpSpPr>
          <p:sp>
            <p:nvSpPr>
              <p:cNvPr id="28" name="Rectangle 13"/>
              <p:cNvSpPr>
                <a:spLocks noChangeArrowheads="1"/>
              </p:cNvSpPr>
              <p:nvPr/>
            </p:nvSpPr>
            <p:spPr bwMode="auto">
              <a:xfrm>
                <a:off x="834" y="2670"/>
                <a:ext cx="258" cy="288"/>
              </a:xfrm>
              <a:prstGeom prst="rect">
                <a:avLst/>
              </a:prstGeom>
              <a:noFill/>
              <a:ln w="9525">
                <a:noFill/>
                <a:miter lim="800000"/>
                <a:headEnd/>
                <a:tailEnd/>
              </a:ln>
            </p:spPr>
            <p:txBody>
              <a:bodyPr wrap="none">
                <a:prstTxWarp prst="textNoShape">
                  <a:avLst/>
                </a:prstTxWarp>
                <a:spAutoFit/>
              </a:bodyPr>
              <a:lstStyle/>
              <a:p>
                <a:r>
                  <a:rPr lang="en-US" b="1">
                    <a:solidFill>
                      <a:schemeClr val="bg2"/>
                    </a:solidFill>
                    <a:sym typeface="Symbol" charset="2"/>
                  </a:rPr>
                  <a:t></a:t>
                </a:r>
              </a:p>
            </p:txBody>
          </p:sp>
          <p:sp>
            <p:nvSpPr>
              <p:cNvPr id="29" name="Line 14"/>
              <p:cNvSpPr>
                <a:spLocks noChangeShapeType="1"/>
              </p:cNvSpPr>
              <p:nvPr/>
            </p:nvSpPr>
            <p:spPr bwMode="auto">
              <a:xfrm flipV="1">
                <a:off x="960" y="264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0" name="Line 15"/>
              <p:cNvSpPr>
                <a:spLocks noChangeShapeType="1"/>
              </p:cNvSpPr>
              <p:nvPr/>
            </p:nvSpPr>
            <p:spPr bwMode="auto">
              <a:xfrm rot="1500000" flipV="1">
                <a:off x="868" y="2900"/>
                <a:ext cx="9" cy="75"/>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1" name="Line 16"/>
              <p:cNvSpPr>
                <a:spLocks noChangeShapeType="1"/>
              </p:cNvSpPr>
              <p:nvPr/>
            </p:nvSpPr>
            <p:spPr bwMode="auto">
              <a:xfrm rot="20100000" flipV="1">
                <a:off x="1044" y="290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grpSp>
        <p:nvGrpSpPr>
          <p:cNvPr id="32" name="Group 17"/>
          <p:cNvGrpSpPr>
            <a:grpSpLocks/>
          </p:cNvGrpSpPr>
          <p:nvPr/>
        </p:nvGrpSpPr>
        <p:grpSpPr bwMode="auto">
          <a:xfrm>
            <a:off x="2899909" y="2951162"/>
            <a:ext cx="368300" cy="566738"/>
            <a:chOff x="1440" y="2619"/>
            <a:chExt cx="258" cy="357"/>
          </a:xfrm>
        </p:grpSpPr>
        <p:sp>
          <p:nvSpPr>
            <p:cNvPr id="33" name="Oval 18"/>
            <p:cNvSpPr>
              <a:spLocks noChangeArrowheads="1"/>
            </p:cNvSpPr>
            <p:nvPr/>
          </p:nvSpPr>
          <p:spPr bwMode="auto">
            <a:xfrm>
              <a:off x="1470" y="2715"/>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34" name="Rectangle 19"/>
            <p:cNvSpPr>
              <a:spLocks noChangeArrowheads="1"/>
            </p:cNvSpPr>
            <p:nvPr/>
          </p:nvSpPr>
          <p:spPr bwMode="auto">
            <a:xfrm>
              <a:off x="1440" y="2649"/>
              <a:ext cx="258" cy="288"/>
            </a:xfrm>
            <a:prstGeom prst="rect">
              <a:avLst/>
            </a:prstGeom>
            <a:noFill/>
            <a:ln w="9525">
              <a:noFill/>
              <a:miter lim="800000"/>
              <a:headEnd/>
              <a:tailEnd/>
            </a:ln>
          </p:spPr>
          <p:txBody>
            <a:bodyPr wrap="none">
              <a:prstTxWarp prst="textNoShape">
                <a:avLst/>
              </a:prstTxWarp>
              <a:spAutoFit/>
            </a:bodyPr>
            <a:lstStyle/>
            <a:p>
              <a:r>
                <a:rPr lang="en-US" b="1">
                  <a:solidFill>
                    <a:schemeClr val="bg2"/>
                  </a:solidFill>
                  <a:sym typeface="Symbol" charset="2"/>
                </a:rPr>
                <a:t></a:t>
              </a:r>
            </a:p>
          </p:txBody>
        </p:sp>
        <p:sp>
          <p:nvSpPr>
            <p:cNvPr id="38" name="Line 20"/>
            <p:cNvSpPr>
              <a:spLocks noChangeShapeType="1"/>
            </p:cNvSpPr>
            <p:nvPr/>
          </p:nvSpPr>
          <p:spPr bwMode="auto">
            <a:xfrm flipV="1">
              <a:off x="1566" y="2619"/>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44" name="Line 21"/>
            <p:cNvSpPr>
              <a:spLocks noChangeShapeType="1"/>
            </p:cNvSpPr>
            <p:nvPr/>
          </p:nvSpPr>
          <p:spPr bwMode="auto">
            <a:xfrm rot="1500000" flipV="1">
              <a:off x="1479" y="288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45" name="Line 22"/>
            <p:cNvSpPr>
              <a:spLocks noChangeShapeType="1"/>
            </p:cNvSpPr>
            <p:nvPr/>
          </p:nvSpPr>
          <p:spPr bwMode="auto">
            <a:xfrm rot="20100000" flipV="1">
              <a:off x="1650" y="288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47" name="Group 23"/>
          <p:cNvGrpSpPr>
            <a:grpSpLocks/>
          </p:cNvGrpSpPr>
          <p:nvPr/>
        </p:nvGrpSpPr>
        <p:grpSpPr bwMode="auto">
          <a:xfrm>
            <a:off x="3217409" y="2189162"/>
            <a:ext cx="368300" cy="566738"/>
            <a:chOff x="1841" y="2160"/>
            <a:chExt cx="258" cy="357"/>
          </a:xfrm>
        </p:grpSpPr>
        <p:sp>
          <p:nvSpPr>
            <p:cNvPr id="48" name="Oval 24"/>
            <p:cNvSpPr>
              <a:spLocks noChangeArrowheads="1"/>
            </p:cNvSpPr>
            <p:nvPr/>
          </p:nvSpPr>
          <p:spPr bwMode="auto">
            <a:xfrm>
              <a:off x="1862" y="2256"/>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49" name="Line 25"/>
            <p:cNvSpPr>
              <a:spLocks noChangeShapeType="1"/>
            </p:cNvSpPr>
            <p:nvPr/>
          </p:nvSpPr>
          <p:spPr bwMode="auto">
            <a:xfrm flipV="1">
              <a:off x="1958" y="216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0" name="Line 26"/>
            <p:cNvSpPr>
              <a:spLocks noChangeShapeType="1"/>
            </p:cNvSpPr>
            <p:nvPr/>
          </p:nvSpPr>
          <p:spPr bwMode="auto">
            <a:xfrm rot="1500000" flipV="1">
              <a:off x="1871"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1" name="Line 27"/>
            <p:cNvSpPr>
              <a:spLocks noChangeShapeType="1"/>
            </p:cNvSpPr>
            <p:nvPr/>
          </p:nvSpPr>
          <p:spPr bwMode="auto">
            <a:xfrm rot="20100000" flipV="1">
              <a:off x="2042"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2" name="Rectangle 28"/>
            <p:cNvSpPr>
              <a:spLocks noChangeArrowheads="1"/>
            </p:cNvSpPr>
            <p:nvPr/>
          </p:nvSpPr>
          <p:spPr bwMode="auto">
            <a:xfrm>
              <a:off x="1841" y="2172"/>
              <a:ext cx="258" cy="288"/>
            </a:xfrm>
            <a:prstGeom prst="rect">
              <a:avLst/>
            </a:prstGeom>
            <a:noFill/>
            <a:ln w="9525">
              <a:noFill/>
              <a:miter lim="800000"/>
              <a:headEnd/>
              <a:tailEnd/>
            </a:ln>
          </p:spPr>
          <p:txBody>
            <a:bodyPr wrap="none">
              <a:prstTxWarp prst="textNoShape">
                <a:avLst/>
              </a:prstTxWarp>
              <a:spAutoFit/>
            </a:bodyPr>
            <a:lstStyle/>
            <a:p>
              <a:r>
                <a:rPr lang="en-US" b="1" dirty="0" err="1">
                  <a:solidFill>
                    <a:schemeClr val="bg2"/>
                  </a:solidFill>
                  <a:sym typeface="Symbol" charset="2"/>
                </a:rPr>
                <a:t></a:t>
              </a:r>
              <a:endParaRPr lang="en-US" b="1" dirty="0">
                <a:solidFill>
                  <a:schemeClr val="bg2"/>
                </a:solidFill>
                <a:sym typeface="Symbol" charset="2"/>
              </a:endParaRPr>
            </a:p>
          </p:txBody>
        </p:sp>
      </p:grpSp>
      <p:grpSp>
        <p:nvGrpSpPr>
          <p:cNvPr id="65" name="Group 36"/>
          <p:cNvGrpSpPr>
            <a:grpSpLocks/>
          </p:cNvGrpSpPr>
          <p:nvPr/>
        </p:nvGrpSpPr>
        <p:grpSpPr bwMode="auto">
          <a:xfrm>
            <a:off x="2620509" y="3636962"/>
            <a:ext cx="368300" cy="566738"/>
            <a:chOff x="1841" y="2160"/>
            <a:chExt cx="258" cy="357"/>
          </a:xfrm>
        </p:grpSpPr>
        <p:sp>
          <p:nvSpPr>
            <p:cNvPr id="66" name="Oval 37"/>
            <p:cNvSpPr>
              <a:spLocks noChangeArrowheads="1"/>
            </p:cNvSpPr>
            <p:nvPr/>
          </p:nvSpPr>
          <p:spPr bwMode="auto">
            <a:xfrm>
              <a:off x="1862" y="2256"/>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67" name="Line 38"/>
            <p:cNvSpPr>
              <a:spLocks noChangeShapeType="1"/>
            </p:cNvSpPr>
            <p:nvPr/>
          </p:nvSpPr>
          <p:spPr bwMode="auto">
            <a:xfrm flipV="1">
              <a:off x="1958" y="216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8" name="Line 39"/>
            <p:cNvSpPr>
              <a:spLocks noChangeShapeType="1"/>
            </p:cNvSpPr>
            <p:nvPr/>
          </p:nvSpPr>
          <p:spPr bwMode="auto">
            <a:xfrm rot="1500000" flipV="1">
              <a:off x="1871"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9" name="Line 40"/>
            <p:cNvSpPr>
              <a:spLocks noChangeShapeType="1"/>
            </p:cNvSpPr>
            <p:nvPr/>
          </p:nvSpPr>
          <p:spPr bwMode="auto">
            <a:xfrm rot="20100000" flipV="1">
              <a:off x="2042"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0" name="Rectangle 41"/>
            <p:cNvSpPr>
              <a:spLocks noChangeArrowheads="1"/>
            </p:cNvSpPr>
            <p:nvPr/>
          </p:nvSpPr>
          <p:spPr bwMode="auto">
            <a:xfrm>
              <a:off x="1841" y="2172"/>
              <a:ext cx="258" cy="288"/>
            </a:xfrm>
            <a:prstGeom prst="rect">
              <a:avLst/>
            </a:prstGeom>
            <a:noFill/>
            <a:ln w="9525">
              <a:noFill/>
              <a:miter lim="800000"/>
              <a:headEnd/>
              <a:tailEnd/>
            </a:ln>
          </p:spPr>
          <p:txBody>
            <a:bodyPr wrap="none">
              <a:prstTxWarp prst="textNoShape">
                <a:avLst/>
              </a:prstTxWarp>
              <a:spAutoFit/>
            </a:bodyPr>
            <a:lstStyle/>
            <a:p>
              <a:r>
                <a:rPr lang="en-US" b="1" dirty="0" err="1">
                  <a:solidFill>
                    <a:schemeClr val="bg2"/>
                  </a:solidFill>
                  <a:sym typeface="Symbol" charset="2"/>
                </a:rPr>
                <a:t></a:t>
              </a:r>
              <a:endParaRPr lang="en-US" b="1" dirty="0">
                <a:solidFill>
                  <a:schemeClr val="bg2"/>
                </a:solidFill>
                <a:sym typeface="Symbol" charset="2"/>
              </a:endParaRPr>
            </a:p>
          </p:txBody>
        </p:sp>
      </p:grpSp>
      <p:grpSp>
        <p:nvGrpSpPr>
          <p:cNvPr id="71" name="Group 48"/>
          <p:cNvGrpSpPr>
            <a:grpSpLocks/>
          </p:cNvGrpSpPr>
          <p:nvPr/>
        </p:nvGrpSpPr>
        <p:grpSpPr bwMode="auto">
          <a:xfrm>
            <a:off x="2544309" y="2036762"/>
            <a:ext cx="368300" cy="566738"/>
            <a:chOff x="1841" y="2160"/>
            <a:chExt cx="258" cy="357"/>
          </a:xfrm>
        </p:grpSpPr>
        <p:sp>
          <p:nvSpPr>
            <p:cNvPr id="72" name="Oval 49"/>
            <p:cNvSpPr>
              <a:spLocks noChangeArrowheads="1"/>
            </p:cNvSpPr>
            <p:nvPr/>
          </p:nvSpPr>
          <p:spPr bwMode="auto">
            <a:xfrm>
              <a:off x="1862" y="2256"/>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 name="Line 50"/>
            <p:cNvSpPr>
              <a:spLocks noChangeShapeType="1"/>
            </p:cNvSpPr>
            <p:nvPr/>
          </p:nvSpPr>
          <p:spPr bwMode="auto">
            <a:xfrm flipV="1">
              <a:off x="1958" y="216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4" name="Line 51"/>
            <p:cNvSpPr>
              <a:spLocks noChangeShapeType="1"/>
            </p:cNvSpPr>
            <p:nvPr/>
          </p:nvSpPr>
          <p:spPr bwMode="auto">
            <a:xfrm rot="1500000" flipV="1">
              <a:off x="1871"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5" name="Line 52"/>
            <p:cNvSpPr>
              <a:spLocks noChangeShapeType="1"/>
            </p:cNvSpPr>
            <p:nvPr/>
          </p:nvSpPr>
          <p:spPr bwMode="auto">
            <a:xfrm rot="20100000" flipV="1">
              <a:off x="2042"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6" name="Rectangle 53"/>
            <p:cNvSpPr>
              <a:spLocks noChangeArrowheads="1"/>
            </p:cNvSpPr>
            <p:nvPr/>
          </p:nvSpPr>
          <p:spPr bwMode="auto">
            <a:xfrm>
              <a:off x="1841" y="2172"/>
              <a:ext cx="258" cy="288"/>
            </a:xfrm>
            <a:prstGeom prst="rect">
              <a:avLst/>
            </a:prstGeom>
            <a:noFill/>
            <a:ln w="9525">
              <a:noFill/>
              <a:miter lim="800000"/>
              <a:headEnd/>
              <a:tailEnd/>
            </a:ln>
          </p:spPr>
          <p:txBody>
            <a:bodyPr wrap="none">
              <a:prstTxWarp prst="textNoShape">
                <a:avLst/>
              </a:prstTxWarp>
              <a:spAutoFit/>
            </a:bodyPr>
            <a:lstStyle/>
            <a:p>
              <a:r>
                <a:rPr lang="en-US" b="1">
                  <a:solidFill>
                    <a:schemeClr val="bg2"/>
                  </a:solidFill>
                  <a:sym typeface="Symbol" charset="2"/>
                </a:rPr>
                <a:t></a:t>
              </a:r>
            </a:p>
          </p:txBody>
        </p:sp>
      </p:grpSp>
      <p:grpSp>
        <p:nvGrpSpPr>
          <p:cNvPr id="77" name="Group 60"/>
          <p:cNvGrpSpPr>
            <a:grpSpLocks/>
          </p:cNvGrpSpPr>
          <p:nvPr/>
        </p:nvGrpSpPr>
        <p:grpSpPr bwMode="auto">
          <a:xfrm>
            <a:off x="3285671" y="3594100"/>
            <a:ext cx="401638" cy="600075"/>
            <a:chOff x="5123" y="3435"/>
            <a:chExt cx="281" cy="378"/>
          </a:xfrm>
        </p:grpSpPr>
        <p:sp>
          <p:nvSpPr>
            <p:cNvPr id="78" name="Oval 61"/>
            <p:cNvSpPr>
              <a:spLocks noChangeArrowheads="1"/>
            </p:cNvSpPr>
            <p:nvPr/>
          </p:nvSpPr>
          <p:spPr bwMode="auto">
            <a:xfrm>
              <a:off x="5162" y="3531"/>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9" name="Line 62"/>
            <p:cNvSpPr>
              <a:spLocks noChangeShapeType="1"/>
            </p:cNvSpPr>
            <p:nvPr/>
          </p:nvSpPr>
          <p:spPr bwMode="auto">
            <a:xfrm flipV="1">
              <a:off x="5258" y="3435"/>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81" name="Rectangle 63"/>
            <p:cNvSpPr>
              <a:spLocks noChangeArrowheads="1"/>
            </p:cNvSpPr>
            <p:nvPr/>
          </p:nvSpPr>
          <p:spPr bwMode="auto">
            <a:xfrm>
              <a:off x="5123" y="3444"/>
              <a:ext cx="281" cy="288"/>
            </a:xfrm>
            <a:prstGeom prst="rect">
              <a:avLst/>
            </a:prstGeom>
            <a:noFill/>
            <a:ln w="9525">
              <a:noFill/>
              <a:miter lim="800000"/>
              <a:headEnd/>
              <a:tailEnd/>
            </a:ln>
          </p:spPr>
          <p:txBody>
            <a:bodyPr wrap="none">
              <a:prstTxWarp prst="textNoShape">
                <a:avLst/>
              </a:prstTxWarp>
              <a:spAutoFit/>
            </a:bodyPr>
            <a:lstStyle/>
            <a:p>
              <a:r>
                <a:rPr lang="en-US" b="1">
                  <a:solidFill>
                    <a:schemeClr val="bg2"/>
                  </a:solidFill>
                  <a:sym typeface="Symbol" charset="2"/>
                </a:rPr>
                <a:t></a:t>
              </a:r>
            </a:p>
          </p:txBody>
        </p:sp>
        <p:sp>
          <p:nvSpPr>
            <p:cNvPr id="82" name="Line 64"/>
            <p:cNvSpPr>
              <a:spLocks noChangeShapeType="1"/>
            </p:cNvSpPr>
            <p:nvPr/>
          </p:nvSpPr>
          <p:spPr bwMode="auto">
            <a:xfrm flipV="1">
              <a:off x="5259" y="3717"/>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83" name="Group 65"/>
          <p:cNvGrpSpPr>
            <a:grpSpLocks/>
          </p:cNvGrpSpPr>
          <p:nvPr/>
        </p:nvGrpSpPr>
        <p:grpSpPr bwMode="auto">
          <a:xfrm>
            <a:off x="2269671" y="2908300"/>
            <a:ext cx="401638" cy="600075"/>
            <a:chOff x="5123" y="3435"/>
            <a:chExt cx="281" cy="378"/>
          </a:xfrm>
        </p:grpSpPr>
        <p:sp>
          <p:nvSpPr>
            <p:cNvPr id="84" name="Oval 66"/>
            <p:cNvSpPr>
              <a:spLocks noChangeArrowheads="1"/>
            </p:cNvSpPr>
            <p:nvPr/>
          </p:nvSpPr>
          <p:spPr bwMode="auto">
            <a:xfrm>
              <a:off x="5162" y="3531"/>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85" name="Line 67"/>
            <p:cNvSpPr>
              <a:spLocks noChangeShapeType="1"/>
            </p:cNvSpPr>
            <p:nvPr/>
          </p:nvSpPr>
          <p:spPr bwMode="auto">
            <a:xfrm flipV="1">
              <a:off x="5258" y="3435"/>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89" name="Rectangle 68"/>
            <p:cNvSpPr>
              <a:spLocks noChangeArrowheads="1"/>
            </p:cNvSpPr>
            <p:nvPr/>
          </p:nvSpPr>
          <p:spPr bwMode="auto">
            <a:xfrm>
              <a:off x="5123" y="3444"/>
              <a:ext cx="281" cy="288"/>
            </a:xfrm>
            <a:prstGeom prst="rect">
              <a:avLst/>
            </a:prstGeom>
            <a:noFill/>
            <a:ln w="9525">
              <a:noFill/>
              <a:miter lim="800000"/>
              <a:headEnd/>
              <a:tailEnd/>
            </a:ln>
          </p:spPr>
          <p:txBody>
            <a:bodyPr wrap="none">
              <a:prstTxWarp prst="textNoShape">
                <a:avLst/>
              </a:prstTxWarp>
              <a:spAutoFit/>
            </a:bodyPr>
            <a:lstStyle/>
            <a:p>
              <a:r>
                <a:rPr lang="en-US" b="1">
                  <a:solidFill>
                    <a:schemeClr val="bg2"/>
                  </a:solidFill>
                  <a:sym typeface="Symbol" charset="2"/>
                </a:rPr>
                <a:t></a:t>
              </a:r>
            </a:p>
          </p:txBody>
        </p:sp>
        <p:sp>
          <p:nvSpPr>
            <p:cNvPr id="90" name="Line 69"/>
            <p:cNvSpPr>
              <a:spLocks noChangeShapeType="1"/>
            </p:cNvSpPr>
            <p:nvPr/>
          </p:nvSpPr>
          <p:spPr bwMode="auto">
            <a:xfrm flipV="1">
              <a:off x="5259" y="3717"/>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92" name="Group 70"/>
          <p:cNvGrpSpPr>
            <a:grpSpLocks/>
          </p:cNvGrpSpPr>
          <p:nvPr/>
        </p:nvGrpSpPr>
        <p:grpSpPr bwMode="auto">
          <a:xfrm>
            <a:off x="1964871" y="2384425"/>
            <a:ext cx="401638" cy="600075"/>
            <a:chOff x="5123" y="3435"/>
            <a:chExt cx="281" cy="378"/>
          </a:xfrm>
        </p:grpSpPr>
        <p:sp>
          <p:nvSpPr>
            <p:cNvPr id="93" name="Oval 71"/>
            <p:cNvSpPr>
              <a:spLocks noChangeArrowheads="1"/>
            </p:cNvSpPr>
            <p:nvPr/>
          </p:nvSpPr>
          <p:spPr bwMode="auto">
            <a:xfrm>
              <a:off x="5162" y="3531"/>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94" name="Line 72"/>
            <p:cNvSpPr>
              <a:spLocks noChangeShapeType="1"/>
            </p:cNvSpPr>
            <p:nvPr/>
          </p:nvSpPr>
          <p:spPr bwMode="auto">
            <a:xfrm flipV="1">
              <a:off x="5258" y="3435"/>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95" name="Rectangle 73"/>
            <p:cNvSpPr>
              <a:spLocks noChangeArrowheads="1"/>
            </p:cNvSpPr>
            <p:nvPr/>
          </p:nvSpPr>
          <p:spPr bwMode="auto">
            <a:xfrm>
              <a:off x="5123" y="3444"/>
              <a:ext cx="281" cy="288"/>
            </a:xfrm>
            <a:prstGeom prst="rect">
              <a:avLst/>
            </a:prstGeom>
            <a:noFill/>
            <a:ln w="9525">
              <a:noFill/>
              <a:miter lim="800000"/>
              <a:headEnd/>
              <a:tailEnd/>
            </a:ln>
          </p:spPr>
          <p:txBody>
            <a:bodyPr wrap="none">
              <a:prstTxWarp prst="textNoShape">
                <a:avLst/>
              </a:prstTxWarp>
              <a:spAutoFit/>
            </a:bodyPr>
            <a:lstStyle/>
            <a:p>
              <a:r>
                <a:rPr lang="en-US" b="1">
                  <a:solidFill>
                    <a:schemeClr val="bg2"/>
                  </a:solidFill>
                  <a:sym typeface="Symbol" charset="2"/>
                </a:rPr>
                <a:t></a:t>
              </a:r>
            </a:p>
          </p:txBody>
        </p:sp>
        <p:sp>
          <p:nvSpPr>
            <p:cNvPr id="96" name="Line 74"/>
            <p:cNvSpPr>
              <a:spLocks noChangeShapeType="1"/>
            </p:cNvSpPr>
            <p:nvPr/>
          </p:nvSpPr>
          <p:spPr bwMode="auto">
            <a:xfrm flipV="1">
              <a:off x="5259" y="3717"/>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cxnSp>
        <p:nvCxnSpPr>
          <p:cNvPr id="155" name="Straight Connector 154"/>
          <p:cNvCxnSpPr>
            <a:cxnSpLocks noChangeShapeType="1"/>
          </p:cNvCxnSpPr>
          <p:nvPr/>
        </p:nvCxnSpPr>
        <p:spPr bwMode="auto">
          <a:xfrm rot="5400000">
            <a:off x="3678578" y="4512468"/>
            <a:ext cx="381000" cy="1587"/>
          </a:xfrm>
          <a:prstGeom prst="line">
            <a:avLst/>
          </a:prstGeom>
          <a:noFill/>
          <a:ln w="76200">
            <a:solidFill>
              <a:schemeClr val="tx1"/>
            </a:solidFill>
            <a:round/>
            <a:headEnd type="stealth" w="med" len="med"/>
            <a:tailEnd/>
          </a:ln>
        </p:spPr>
      </p:cxnSp>
      <p:cxnSp>
        <p:nvCxnSpPr>
          <p:cNvPr id="156" name="Straight Connector 155"/>
          <p:cNvCxnSpPr>
            <a:cxnSpLocks noChangeShapeType="1"/>
          </p:cNvCxnSpPr>
          <p:nvPr/>
        </p:nvCxnSpPr>
        <p:spPr bwMode="auto">
          <a:xfrm rot="5400000">
            <a:off x="3667465" y="1858168"/>
            <a:ext cx="381000" cy="1588"/>
          </a:xfrm>
          <a:prstGeom prst="line">
            <a:avLst/>
          </a:prstGeom>
          <a:noFill/>
          <a:ln w="76200">
            <a:solidFill>
              <a:schemeClr val="tx1"/>
            </a:solidFill>
            <a:round/>
            <a:headEnd type="stealth" w="med" len="med"/>
            <a:tailEnd/>
          </a:ln>
        </p:spPr>
      </p:cxnSp>
      <p:grpSp>
        <p:nvGrpSpPr>
          <p:cNvPr id="161" name="Group 17"/>
          <p:cNvGrpSpPr>
            <a:grpSpLocks/>
          </p:cNvGrpSpPr>
          <p:nvPr/>
        </p:nvGrpSpPr>
        <p:grpSpPr bwMode="auto">
          <a:xfrm>
            <a:off x="3924648" y="2289175"/>
            <a:ext cx="368300" cy="566738"/>
            <a:chOff x="1440" y="2619"/>
            <a:chExt cx="258" cy="357"/>
          </a:xfrm>
        </p:grpSpPr>
        <p:sp>
          <p:nvSpPr>
            <p:cNvPr id="162" name="Oval 18"/>
            <p:cNvSpPr>
              <a:spLocks noChangeArrowheads="1"/>
            </p:cNvSpPr>
            <p:nvPr/>
          </p:nvSpPr>
          <p:spPr bwMode="auto">
            <a:xfrm>
              <a:off x="1470" y="2715"/>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3" name="Rectangle 19"/>
            <p:cNvSpPr>
              <a:spLocks noChangeArrowheads="1"/>
            </p:cNvSpPr>
            <p:nvPr/>
          </p:nvSpPr>
          <p:spPr bwMode="auto">
            <a:xfrm>
              <a:off x="1440" y="2649"/>
              <a:ext cx="258" cy="288"/>
            </a:xfrm>
            <a:prstGeom prst="rect">
              <a:avLst/>
            </a:prstGeom>
            <a:noFill/>
            <a:ln w="9525">
              <a:noFill/>
              <a:miter lim="800000"/>
              <a:headEnd/>
              <a:tailEnd/>
            </a:ln>
          </p:spPr>
          <p:txBody>
            <a:bodyPr wrap="none">
              <a:prstTxWarp prst="textNoShape">
                <a:avLst/>
              </a:prstTxWarp>
              <a:spAutoFit/>
            </a:bodyPr>
            <a:lstStyle/>
            <a:p>
              <a:r>
                <a:rPr lang="en-US" b="1" dirty="0" err="1">
                  <a:solidFill>
                    <a:schemeClr val="bg2"/>
                  </a:solidFill>
                  <a:sym typeface="Symbol" charset="2"/>
                </a:rPr>
                <a:t></a:t>
              </a:r>
              <a:endParaRPr lang="en-US" b="1" dirty="0">
                <a:solidFill>
                  <a:schemeClr val="bg2"/>
                </a:solidFill>
                <a:sym typeface="Symbol" charset="2"/>
              </a:endParaRPr>
            </a:p>
          </p:txBody>
        </p:sp>
        <p:sp>
          <p:nvSpPr>
            <p:cNvPr id="164" name="Line 20"/>
            <p:cNvSpPr>
              <a:spLocks noChangeShapeType="1"/>
            </p:cNvSpPr>
            <p:nvPr/>
          </p:nvSpPr>
          <p:spPr bwMode="auto">
            <a:xfrm flipV="1">
              <a:off x="1566" y="2619"/>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65" name="Line 21"/>
            <p:cNvSpPr>
              <a:spLocks noChangeShapeType="1"/>
            </p:cNvSpPr>
            <p:nvPr/>
          </p:nvSpPr>
          <p:spPr bwMode="auto">
            <a:xfrm rot="1500000" flipV="1">
              <a:off x="1479" y="288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66" name="Line 22"/>
            <p:cNvSpPr>
              <a:spLocks noChangeShapeType="1"/>
            </p:cNvSpPr>
            <p:nvPr/>
          </p:nvSpPr>
          <p:spPr bwMode="auto">
            <a:xfrm rot="20100000" flipV="1">
              <a:off x="1650" y="288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167" name="Group 65"/>
          <p:cNvGrpSpPr>
            <a:grpSpLocks/>
          </p:cNvGrpSpPr>
          <p:nvPr/>
        </p:nvGrpSpPr>
        <p:grpSpPr bwMode="auto">
          <a:xfrm>
            <a:off x="4347038" y="2994025"/>
            <a:ext cx="401638" cy="600075"/>
            <a:chOff x="5123" y="3435"/>
            <a:chExt cx="281" cy="378"/>
          </a:xfrm>
        </p:grpSpPr>
        <p:sp>
          <p:nvSpPr>
            <p:cNvPr id="168" name="Oval 66"/>
            <p:cNvSpPr>
              <a:spLocks noChangeArrowheads="1"/>
            </p:cNvSpPr>
            <p:nvPr/>
          </p:nvSpPr>
          <p:spPr bwMode="auto">
            <a:xfrm>
              <a:off x="5162" y="3531"/>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69" name="Line 67"/>
            <p:cNvSpPr>
              <a:spLocks noChangeShapeType="1"/>
            </p:cNvSpPr>
            <p:nvPr/>
          </p:nvSpPr>
          <p:spPr bwMode="auto">
            <a:xfrm flipV="1">
              <a:off x="5258" y="3435"/>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70" name="Rectangle 68"/>
            <p:cNvSpPr>
              <a:spLocks noChangeArrowheads="1"/>
            </p:cNvSpPr>
            <p:nvPr/>
          </p:nvSpPr>
          <p:spPr bwMode="auto">
            <a:xfrm>
              <a:off x="5123" y="3444"/>
              <a:ext cx="281" cy="288"/>
            </a:xfrm>
            <a:prstGeom prst="rect">
              <a:avLst/>
            </a:prstGeom>
            <a:noFill/>
            <a:ln w="9525">
              <a:noFill/>
              <a:miter lim="800000"/>
              <a:headEnd/>
              <a:tailEnd/>
            </a:ln>
          </p:spPr>
          <p:txBody>
            <a:bodyPr wrap="none">
              <a:prstTxWarp prst="textNoShape">
                <a:avLst/>
              </a:prstTxWarp>
              <a:spAutoFit/>
            </a:bodyPr>
            <a:lstStyle/>
            <a:p>
              <a:r>
                <a:rPr lang="en-US" b="1">
                  <a:solidFill>
                    <a:schemeClr val="bg2"/>
                  </a:solidFill>
                  <a:sym typeface="Symbol" charset="2"/>
                </a:rPr>
                <a:t></a:t>
              </a:r>
            </a:p>
          </p:txBody>
        </p:sp>
        <p:sp>
          <p:nvSpPr>
            <p:cNvPr id="171" name="Line 69"/>
            <p:cNvSpPr>
              <a:spLocks noChangeShapeType="1"/>
            </p:cNvSpPr>
            <p:nvPr/>
          </p:nvSpPr>
          <p:spPr bwMode="auto">
            <a:xfrm flipV="1">
              <a:off x="5259" y="3717"/>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172" name="Group 36"/>
          <p:cNvGrpSpPr>
            <a:grpSpLocks/>
          </p:cNvGrpSpPr>
          <p:nvPr/>
        </p:nvGrpSpPr>
        <p:grpSpPr bwMode="auto">
          <a:xfrm>
            <a:off x="3721503" y="2951162"/>
            <a:ext cx="368300" cy="566738"/>
            <a:chOff x="1841" y="2160"/>
            <a:chExt cx="258" cy="357"/>
          </a:xfrm>
        </p:grpSpPr>
        <p:sp>
          <p:nvSpPr>
            <p:cNvPr id="173" name="Oval 37"/>
            <p:cNvSpPr>
              <a:spLocks noChangeArrowheads="1"/>
            </p:cNvSpPr>
            <p:nvPr/>
          </p:nvSpPr>
          <p:spPr bwMode="auto">
            <a:xfrm>
              <a:off x="1862" y="2256"/>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74" name="Line 38"/>
            <p:cNvSpPr>
              <a:spLocks noChangeShapeType="1"/>
            </p:cNvSpPr>
            <p:nvPr/>
          </p:nvSpPr>
          <p:spPr bwMode="auto">
            <a:xfrm flipV="1">
              <a:off x="1958" y="216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75" name="Line 39"/>
            <p:cNvSpPr>
              <a:spLocks noChangeShapeType="1"/>
            </p:cNvSpPr>
            <p:nvPr/>
          </p:nvSpPr>
          <p:spPr bwMode="auto">
            <a:xfrm rot="1500000" flipV="1">
              <a:off x="1871"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76" name="Line 40"/>
            <p:cNvSpPr>
              <a:spLocks noChangeShapeType="1"/>
            </p:cNvSpPr>
            <p:nvPr/>
          </p:nvSpPr>
          <p:spPr bwMode="auto">
            <a:xfrm rot="20100000" flipV="1">
              <a:off x="2042"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77" name="Rectangle 41"/>
            <p:cNvSpPr>
              <a:spLocks noChangeArrowheads="1"/>
            </p:cNvSpPr>
            <p:nvPr/>
          </p:nvSpPr>
          <p:spPr bwMode="auto">
            <a:xfrm>
              <a:off x="1841" y="2172"/>
              <a:ext cx="258" cy="288"/>
            </a:xfrm>
            <a:prstGeom prst="rect">
              <a:avLst/>
            </a:prstGeom>
            <a:noFill/>
            <a:ln w="9525">
              <a:noFill/>
              <a:miter lim="800000"/>
              <a:headEnd/>
              <a:tailEnd/>
            </a:ln>
          </p:spPr>
          <p:txBody>
            <a:bodyPr wrap="none">
              <a:prstTxWarp prst="textNoShape">
                <a:avLst/>
              </a:prstTxWarp>
              <a:spAutoFit/>
            </a:bodyPr>
            <a:lstStyle/>
            <a:p>
              <a:r>
                <a:rPr lang="en-US" b="1" dirty="0" err="1">
                  <a:solidFill>
                    <a:schemeClr val="bg2"/>
                  </a:solidFill>
                  <a:sym typeface="Symbol" charset="2"/>
                </a:rPr>
                <a:t></a:t>
              </a:r>
              <a:endParaRPr lang="en-US" b="1" dirty="0">
                <a:solidFill>
                  <a:schemeClr val="bg2"/>
                </a:solidFill>
                <a:sym typeface="Symbol" charset="2"/>
              </a:endParaRPr>
            </a:p>
          </p:txBody>
        </p:sp>
      </p:grpSp>
      <p:grpSp>
        <p:nvGrpSpPr>
          <p:cNvPr id="178" name="Group 36"/>
          <p:cNvGrpSpPr>
            <a:grpSpLocks/>
          </p:cNvGrpSpPr>
          <p:nvPr/>
        </p:nvGrpSpPr>
        <p:grpSpPr bwMode="auto">
          <a:xfrm>
            <a:off x="3888331" y="3656012"/>
            <a:ext cx="368300" cy="566738"/>
            <a:chOff x="1841" y="2160"/>
            <a:chExt cx="258" cy="357"/>
          </a:xfrm>
        </p:grpSpPr>
        <p:sp>
          <p:nvSpPr>
            <p:cNvPr id="179" name="Oval 37"/>
            <p:cNvSpPr>
              <a:spLocks noChangeArrowheads="1"/>
            </p:cNvSpPr>
            <p:nvPr/>
          </p:nvSpPr>
          <p:spPr bwMode="auto">
            <a:xfrm>
              <a:off x="1862" y="2256"/>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80" name="Line 38"/>
            <p:cNvSpPr>
              <a:spLocks noChangeShapeType="1"/>
            </p:cNvSpPr>
            <p:nvPr/>
          </p:nvSpPr>
          <p:spPr bwMode="auto">
            <a:xfrm flipV="1">
              <a:off x="1958" y="216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81" name="Line 39"/>
            <p:cNvSpPr>
              <a:spLocks noChangeShapeType="1"/>
            </p:cNvSpPr>
            <p:nvPr/>
          </p:nvSpPr>
          <p:spPr bwMode="auto">
            <a:xfrm rot="1500000" flipV="1">
              <a:off x="1871"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82" name="Line 40"/>
            <p:cNvSpPr>
              <a:spLocks noChangeShapeType="1"/>
            </p:cNvSpPr>
            <p:nvPr/>
          </p:nvSpPr>
          <p:spPr bwMode="auto">
            <a:xfrm rot="20100000" flipV="1">
              <a:off x="2042"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83" name="Rectangle 41"/>
            <p:cNvSpPr>
              <a:spLocks noChangeArrowheads="1"/>
            </p:cNvSpPr>
            <p:nvPr/>
          </p:nvSpPr>
          <p:spPr bwMode="auto">
            <a:xfrm>
              <a:off x="1841" y="2172"/>
              <a:ext cx="258" cy="288"/>
            </a:xfrm>
            <a:prstGeom prst="rect">
              <a:avLst/>
            </a:prstGeom>
            <a:noFill/>
            <a:ln w="9525">
              <a:noFill/>
              <a:miter lim="800000"/>
              <a:headEnd/>
              <a:tailEnd/>
            </a:ln>
          </p:spPr>
          <p:txBody>
            <a:bodyPr wrap="none">
              <a:prstTxWarp prst="textNoShape">
                <a:avLst/>
              </a:prstTxWarp>
              <a:spAutoFit/>
            </a:bodyPr>
            <a:lstStyle/>
            <a:p>
              <a:r>
                <a:rPr lang="en-US" b="1" dirty="0" err="1">
                  <a:solidFill>
                    <a:schemeClr val="bg2"/>
                  </a:solidFill>
                  <a:sym typeface="Symbol" charset="2"/>
                </a:rPr>
                <a:t></a:t>
              </a:r>
              <a:endParaRPr lang="en-US" b="1" dirty="0">
                <a:solidFill>
                  <a:schemeClr val="bg2"/>
                </a:solidFill>
                <a:sym typeface="Symbol" charset="2"/>
              </a:endParaRPr>
            </a:p>
          </p:txBody>
        </p:sp>
      </p:grpSp>
      <p:grpSp>
        <p:nvGrpSpPr>
          <p:cNvPr id="208" name="Group 36"/>
          <p:cNvGrpSpPr>
            <a:grpSpLocks/>
          </p:cNvGrpSpPr>
          <p:nvPr/>
        </p:nvGrpSpPr>
        <p:grpSpPr bwMode="auto">
          <a:xfrm>
            <a:off x="4604833" y="2265362"/>
            <a:ext cx="368300" cy="566738"/>
            <a:chOff x="1841" y="2160"/>
            <a:chExt cx="258" cy="357"/>
          </a:xfrm>
        </p:grpSpPr>
        <p:sp>
          <p:nvSpPr>
            <p:cNvPr id="209" name="Oval 37"/>
            <p:cNvSpPr>
              <a:spLocks noChangeArrowheads="1"/>
            </p:cNvSpPr>
            <p:nvPr/>
          </p:nvSpPr>
          <p:spPr bwMode="auto">
            <a:xfrm>
              <a:off x="1862" y="2256"/>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0" name="Line 38"/>
            <p:cNvSpPr>
              <a:spLocks noChangeShapeType="1"/>
            </p:cNvSpPr>
            <p:nvPr/>
          </p:nvSpPr>
          <p:spPr bwMode="auto">
            <a:xfrm flipV="1">
              <a:off x="1958" y="216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11" name="Line 39"/>
            <p:cNvSpPr>
              <a:spLocks noChangeShapeType="1"/>
            </p:cNvSpPr>
            <p:nvPr/>
          </p:nvSpPr>
          <p:spPr bwMode="auto">
            <a:xfrm rot="1500000" flipV="1">
              <a:off x="1871"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12" name="Line 40"/>
            <p:cNvSpPr>
              <a:spLocks noChangeShapeType="1"/>
            </p:cNvSpPr>
            <p:nvPr/>
          </p:nvSpPr>
          <p:spPr bwMode="auto">
            <a:xfrm rot="20100000" flipV="1">
              <a:off x="2042"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13" name="Rectangle 41"/>
            <p:cNvSpPr>
              <a:spLocks noChangeArrowheads="1"/>
            </p:cNvSpPr>
            <p:nvPr/>
          </p:nvSpPr>
          <p:spPr bwMode="auto">
            <a:xfrm>
              <a:off x="1841" y="2172"/>
              <a:ext cx="258" cy="288"/>
            </a:xfrm>
            <a:prstGeom prst="rect">
              <a:avLst/>
            </a:prstGeom>
            <a:noFill/>
            <a:ln w="9525">
              <a:noFill/>
              <a:miter lim="800000"/>
              <a:headEnd/>
              <a:tailEnd/>
            </a:ln>
          </p:spPr>
          <p:txBody>
            <a:bodyPr wrap="none">
              <a:prstTxWarp prst="textNoShape">
                <a:avLst/>
              </a:prstTxWarp>
              <a:spAutoFit/>
            </a:bodyPr>
            <a:lstStyle/>
            <a:p>
              <a:r>
                <a:rPr lang="en-US" b="1" dirty="0" err="1">
                  <a:solidFill>
                    <a:schemeClr val="bg2"/>
                  </a:solidFill>
                  <a:sym typeface="Symbol" charset="2"/>
                </a:rPr>
                <a:t></a:t>
              </a:r>
              <a:endParaRPr lang="en-US" b="1" dirty="0">
                <a:solidFill>
                  <a:schemeClr val="bg2"/>
                </a:solidFill>
                <a:sym typeface="Symbol" charset="2"/>
              </a:endParaRPr>
            </a:p>
          </p:txBody>
        </p:sp>
      </p:grpSp>
      <p:grpSp>
        <p:nvGrpSpPr>
          <p:cNvPr id="214" name="Group 17"/>
          <p:cNvGrpSpPr>
            <a:grpSpLocks/>
          </p:cNvGrpSpPr>
          <p:nvPr/>
        </p:nvGrpSpPr>
        <p:grpSpPr bwMode="auto">
          <a:xfrm>
            <a:off x="5266454" y="2143914"/>
            <a:ext cx="368300" cy="566738"/>
            <a:chOff x="1440" y="2619"/>
            <a:chExt cx="258" cy="357"/>
          </a:xfrm>
        </p:grpSpPr>
        <p:sp>
          <p:nvSpPr>
            <p:cNvPr id="215" name="Oval 18"/>
            <p:cNvSpPr>
              <a:spLocks noChangeArrowheads="1"/>
            </p:cNvSpPr>
            <p:nvPr/>
          </p:nvSpPr>
          <p:spPr bwMode="auto">
            <a:xfrm>
              <a:off x="1470" y="2715"/>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6" name="Rectangle 19"/>
            <p:cNvSpPr>
              <a:spLocks noChangeArrowheads="1"/>
            </p:cNvSpPr>
            <p:nvPr/>
          </p:nvSpPr>
          <p:spPr bwMode="auto">
            <a:xfrm>
              <a:off x="1440" y="2649"/>
              <a:ext cx="258" cy="288"/>
            </a:xfrm>
            <a:prstGeom prst="rect">
              <a:avLst/>
            </a:prstGeom>
            <a:noFill/>
            <a:ln w="9525">
              <a:noFill/>
              <a:miter lim="800000"/>
              <a:headEnd/>
              <a:tailEnd/>
            </a:ln>
          </p:spPr>
          <p:txBody>
            <a:bodyPr wrap="none">
              <a:prstTxWarp prst="textNoShape">
                <a:avLst/>
              </a:prstTxWarp>
              <a:spAutoFit/>
            </a:bodyPr>
            <a:lstStyle/>
            <a:p>
              <a:r>
                <a:rPr lang="en-US" b="1" dirty="0" err="1">
                  <a:solidFill>
                    <a:schemeClr val="bg2"/>
                  </a:solidFill>
                  <a:sym typeface="Symbol" charset="2"/>
                </a:rPr>
                <a:t></a:t>
              </a:r>
              <a:endParaRPr lang="en-US" b="1" dirty="0">
                <a:solidFill>
                  <a:schemeClr val="bg2"/>
                </a:solidFill>
                <a:sym typeface="Symbol" charset="2"/>
              </a:endParaRPr>
            </a:p>
          </p:txBody>
        </p:sp>
        <p:sp>
          <p:nvSpPr>
            <p:cNvPr id="217" name="Line 20"/>
            <p:cNvSpPr>
              <a:spLocks noChangeShapeType="1"/>
            </p:cNvSpPr>
            <p:nvPr/>
          </p:nvSpPr>
          <p:spPr bwMode="auto">
            <a:xfrm flipV="1">
              <a:off x="1566" y="2619"/>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18" name="Line 21"/>
            <p:cNvSpPr>
              <a:spLocks noChangeShapeType="1"/>
            </p:cNvSpPr>
            <p:nvPr/>
          </p:nvSpPr>
          <p:spPr bwMode="auto">
            <a:xfrm rot="1500000" flipV="1">
              <a:off x="1479" y="288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19" name="Line 22"/>
            <p:cNvSpPr>
              <a:spLocks noChangeShapeType="1"/>
            </p:cNvSpPr>
            <p:nvPr/>
          </p:nvSpPr>
          <p:spPr bwMode="auto">
            <a:xfrm rot="20100000" flipV="1">
              <a:off x="1650" y="288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220" name="Group 17"/>
          <p:cNvGrpSpPr>
            <a:grpSpLocks/>
          </p:cNvGrpSpPr>
          <p:nvPr/>
        </p:nvGrpSpPr>
        <p:grpSpPr bwMode="auto">
          <a:xfrm>
            <a:off x="5019358" y="2994025"/>
            <a:ext cx="368300" cy="566738"/>
            <a:chOff x="1440" y="2619"/>
            <a:chExt cx="258" cy="357"/>
          </a:xfrm>
        </p:grpSpPr>
        <p:sp>
          <p:nvSpPr>
            <p:cNvPr id="221" name="Oval 18"/>
            <p:cNvSpPr>
              <a:spLocks noChangeArrowheads="1"/>
            </p:cNvSpPr>
            <p:nvPr/>
          </p:nvSpPr>
          <p:spPr bwMode="auto">
            <a:xfrm>
              <a:off x="1470" y="2715"/>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22" name="Rectangle 19"/>
            <p:cNvSpPr>
              <a:spLocks noChangeArrowheads="1"/>
            </p:cNvSpPr>
            <p:nvPr/>
          </p:nvSpPr>
          <p:spPr bwMode="auto">
            <a:xfrm>
              <a:off x="1440" y="2649"/>
              <a:ext cx="258" cy="288"/>
            </a:xfrm>
            <a:prstGeom prst="rect">
              <a:avLst/>
            </a:prstGeom>
            <a:noFill/>
            <a:ln w="9525">
              <a:noFill/>
              <a:miter lim="800000"/>
              <a:headEnd/>
              <a:tailEnd/>
            </a:ln>
          </p:spPr>
          <p:txBody>
            <a:bodyPr wrap="none">
              <a:prstTxWarp prst="textNoShape">
                <a:avLst/>
              </a:prstTxWarp>
              <a:spAutoFit/>
            </a:bodyPr>
            <a:lstStyle/>
            <a:p>
              <a:r>
                <a:rPr lang="en-US" b="1">
                  <a:solidFill>
                    <a:schemeClr val="bg2"/>
                  </a:solidFill>
                  <a:sym typeface="Symbol" charset="2"/>
                </a:rPr>
                <a:t></a:t>
              </a:r>
            </a:p>
          </p:txBody>
        </p:sp>
        <p:sp>
          <p:nvSpPr>
            <p:cNvPr id="223" name="Line 20"/>
            <p:cNvSpPr>
              <a:spLocks noChangeShapeType="1"/>
            </p:cNvSpPr>
            <p:nvPr/>
          </p:nvSpPr>
          <p:spPr bwMode="auto">
            <a:xfrm flipV="1">
              <a:off x="1566" y="2619"/>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24" name="Line 21"/>
            <p:cNvSpPr>
              <a:spLocks noChangeShapeType="1"/>
            </p:cNvSpPr>
            <p:nvPr/>
          </p:nvSpPr>
          <p:spPr bwMode="auto">
            <a:xfrm rot="1500000" flipV="1">
              <a:off x="1479" y="288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25" name="Line 22"/>
            <p:cNvSpPr>
              <a:spLocks noChangeShapeType="1"/>
            </p:cNvSpPr>
            <p:nvPr/>
          </p:nvSpPr>
          <p:spPr bwMode="auto">
            <a:xfrm rot="20100000" flipV="1">
              <a:off x="1650" y="288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226" name="Group 17"/>
          <p:cNvGrpSpPr>
            <a:grpSpLocks/>
          </p:cNvGrpSpPr>
          <p:nvPr/>
        </p:nvGrpSpPr>
        <p:grpSpPr bwMode="auto">
          <a:xfrm>
            <a:off x="4604833" y="3662362"/>
            <a:ext cx="368300" cy="566738"/>
            <a:chOff x="1440" y="2619"/>
            <a:chExt cx="258" cy="357"/>
          </a:xfrm>
        </p:grpSpPr>
        <p:sp>
          <p:nvSpPr>
            <p:cNvPr id="227" name="Oval 18"/>
            <p:cNvSpPr>
              <a:spLocks noChangeArrowheads="1"/>
            </p:cNvSpPr>
            <p:nvPr/>
          </p:nvSpPr>
          <p:spPr bwMode="auto">
            <a:xfrm>
              <a:off x="1470" y="2715"/>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28" name="Rectangle 19"/>
            <p:cNvSpPr>
              <a:spLocks noChangeArrowheads="1"/>
            </p:cNvSpPr>
            <p:nvPr/>
          </p:nvSpPr>
          <p:spPr bwMode="auto">
            <a:xfrm>
              <a:off x="1440" y="2649"/>
              <a:ext cx="258" cy="288"/>
            </a:xfrm>
            <a:prstGeom prst="rect">
              <a:avLst/>
            </a:prstGeom>
            <a:noFill/>
            <a:ln w="9525">
              <a:noFill/>
              <a:miter lim="800000"/>
              <a:headEnd/>
              <a:tailEnd/>
            </a:ln>
          </p:spPr>
          <p:txBody>
            <a:bodyPr wrap="none">
              <a:prstTxWarp prst="textNoShape">
                <a:avLst/>
              </a:prstTxWarp>
              <a:spAutoFit/>
            </a:bodyPr>
            <a:lstStyle/>
            <a:p>
              <a:r>
                <a:rPr lang="en-US" b="1" dirty="0" err="1">
                  <a:solidFill>
                    <a:schemeClr val="bg2"/>
                  </a:solidFill>
                  <a:sym typeface="Symbol" charset="2"/>
                </a:rPr>
                <a:t></a:t>
              </a:r>
              <a:endParaRPr lang="en-US" b="1" dirty="0">
                <a:solidFill>
                  <a:schemeClr val="bg2"/>
                </a:solidFill>
                <a:sym typeface="Symbol" charset="2"/>
              </a:endParaRPr>
            </a:p>
          </p:txBody>
        </p:sp>
        <p:sp>
          <p:nvSpPr>
            <p:cNvPr id="229" name="Line 20"/>
            <p:cNvSpPr>
              <a:spLocks noChangeShapeType="1"/>
            </p:cNvSpPr>
            <p:nvPr/>
          </p:nvSpPr>
          <p:spPr bwMode="auto">
            <a:xfrm flipV="1">
              <a:off x="1566" y="2619"/>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30" name="Line 21"/>
            <p:cNvSpPr>
              <a:spLocks noChangeShapeType="1"/>
            </p:cNvSpPr>
            <p:nvPr/>
          </p:nvSpPr>
          <p:spPr bwMode="auto">
            <a:xfrm rot="1500000" flipV="1">
              <a:off x="1479" y="288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31" name="Line 22"/>
            <p:cNvSpPr>
              <a:spLocks noChangeShapeType="1"/>
            </p:cNvSpPr>
            <p:nvPr/>
          </p:nvSpPr>
          <p:spPr bwMode="auto">
            <a:xfrm rot="20100000" flipV="1">
              <a:off x="1650" y="288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232" name="Group 17"/>
          <p:cNvGrpSpPr>
            <a:grpSpLocks/>
          </p:cNvGrpSpPr>
          <p:nvPr/>
        </p:nvGrpSpPr>
        <p:grpSpPr bwMode="auto">
          <a:xfrm>
            <a:off x="5286058" y="3502025"/>
            <a:ext cx="368300" cy="566738"/>
            <a:chOff x="1440" y="2619"/>
            <a:chExt cx="258" cy="357"/>
          </a:xfrm>
        </p:grpSpPr>
        <p:sp>
          <p:nvSpPr>
            <p:cNvPr id="233" name="Oval 18"/>
            <p:cNvSpPr>
              <a:spLocks noChangeArrowheads="1"/>
            </p:cNvSpPr>
            <p:nvPr/>
          </p:nvSpPr>
          <p:spPr bwMode="auto">
            <a:xfrm>
              <a:off x="1470" y="2715"/>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34" name="Rectangle 19"/>
            <p:cNvSpPr>
              <a:spLocks noChangeArrowheads="1"/>
            </p:cNvSpPr>
            <p:nvPr/>
          </p:nvSpPr>
          <p:spPr bwMode="auto">
            <a:xfrm>
              <a:off x="1440" y="2649"/>
              <a:ext cx="258" cy="288"/>
            </a:xfrm>
            <a:prstGeom prst="rect">
              <a:avLst/>
            </a:prstGeom>
            <a:noFill/>
            <a:ln w="9525">
              <a:noFill/>
              <a:miter lim="800000"/>
              <a:headEnd/>
              <a:tailEnd/>
            </a:ln>
          </p:spPr>
          <p:txBody>
            <a:bodyPr wrap="none">
              <a:prstTxWarp prst="textNoShape">
                <a:avLst/>
              </a:prstTxWarp>
              <a:spAutoFit/>
            </a:bodyPr>
            <a:lstStyle/>
            <a:p>
              <a:r>
                <a:rPr lang="en-US" b="1">
                  <a:solidFill>
                    <a:schemeClr val="bg2"/>
                  </a:solidFill>
                  <a:sym typeface="Symbol" charset="2"/>
                </a:rPr>
                <a:t></a:t>
              </a:r>
            </a:p>
          </p:txBody>
        </p:sp>
        <p:sp>
          <p:nvSpPr>
            <p:cNvPr id="235" name="Line 20"/>
            <p:cNvSpPr>
              <a:spLocks noChangeShapeType="1"/>
            </p:cNvSpPr>
            <p:nvPr/>
          </p:nvSpPr>
          <p:spPr bwMode="auto">
            <a:xfrm flipV="1">
              <a:off x="1566" y="2619"/>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36" name="Line 21"/>
            <p:cNvSpPr>
              <a:spLocks noChangeShapeType="1"/>
            </p:cNvSpPr>
            <p:nvPr/>
          </p:nvSpPr>
          <p:spPr bwMode="auto">
            <a:xfrm rot="1500000" flipV="1">
              <a:off x="1479" y="288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37" name="Line 22"/>
            <p:cNvSpPr>
              <a:spLocks noChangeShapeType="1"/>
            </p:cNvSpPr>
            <p:nvPr/>
          </p:nvSpPr>
          <p:spPr bwMode="auto">
            <a:xfrm rot="20100000" flipV="1">
              <a:off x="1650" y="288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241" name="Group 240"/>
          <p:cNvGrpSpPr/>
          <p:nvPr/>
        </p:nvGrpSpPr>
        <p:grpSpPr>
          <a:xfrm>
            <a:off x="1748970" y="5772150"/>
            <a:ext cx="4169229" cy="923330"/>
            <a:chOff x="1748970" y="5772150"/>
            <a:chExt cx="4169229" cy="923330"/>
          </a:xfrm>
        </p:grpSpPr>
        <p:sp>
          <p:nvSpPr>
            <p:cNvPr id="138" name="Rectangle 137"/>
            <p:cNvSpPr/>
            <p:nvPr/>
          </p:nvSpPr>
          <p:spPr bwMode="auto">
            <a:xfrm>
              <a:off x="1748970" y="5829300"/>
              <a:ext cx="4169229" cy="8509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35" name="TextBox 134"/>
            <p:cNvSpPr txBox="1"/>
            <p:nvPr/>
          </p:nvSpPr>
          <p:spPr>
            <a:xfrm>
              <a:off x="1843731" y="5772150"/>
              <a:ext cx="3982447" cy="923330"/>
            </a:xfrm>
            <a:prstGeom prst="rect">
              <a:avLst/>
            </a:prstGeom>
            <a:noFill/>
          </p:spPr>
          <p:txBody>
            <a:bodyPr wrap="square" rtlCol="0">
              <a:spAutoFit/>
            </a:bodyPr>
            <a:lstStyle/>
            <a:p>
              <a:r>
                <a:rPr lang="en-US" dirty="0" smtClean="0">
                  <a:latin typeface="Times New Roman"/>
                  <a:cs typeface="Times New Roman"/>
                </a:rPr>
                <a:t>game gadget whose purpose is to have players </a:t>
              </a:r>
              <a:r>
                <a:rPr lang="en-US" i="1" dirty="0" smtClean="0">
                  <a:latin typeface="Times New Roman"/>
                  <a:cs typeface="Times New Roman"/>
                </a:rPr>
                <a:t>x</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z</a:t>
              </a:r>
              <a:r>
                <a:rPr lang="en-US" i="1" baseline="-25000" dirty="0" err="1" smtClean="0">
                  <a:latin typeface="Times New Roman"/>
                  <a:cs typeface="Times New Roman"/>
                </a:rPr>
                <a:t>m</a:t>
              </a:r>
              <a:r>
                <a:rPr lang="en-US" dirty="0" smtClean="0">
                  <a:latin typeface="Times New Roman"/>
                  <a:cs typeface="Times New Roman"/>
                </a:rPr>
                <a:t> play </a:t>
              </a:r>
              <a:r>
                <a:rPr lang="en-US" b="1" dirty="0" smtClean="0">
                  <a:solidFill>
                    <a:srgbClr val="FF0000"/>
                  </a:solidFill>
                  <a:latin typeface="Times New Roman"/>
                  <a:cs typeface="Times New Roman"/>
                </a:rPr>
                <a:t>pure strategies</a:t>
              </a:r>
              <a:r>
                <a:rPr lang="en-US" dirty="0" smtClean="0">
                  <a:solidFill>
                    <a:srgbClr val="FF0000"/>
                  </a:solidFill>
                  <a:latin typeface="Times New Roman"/>
                  <a:cs typeface="Times New Roman"/>
                </a:rPr>
                <a:t> </a:t>
              </a:r>
              <a:r>
                <a:rPr lang="en-US" dirty="0" smtClean="0">
                  <a:latin typeface="Times New Roman"/>
                  <a:cs typeface="Times New Roman"/>
                </a:rPr>
                <a:t>in any Nash equilibrium</a:t>
              </a:r>
              <a:endParaRPr lang="en-US" dirty="0">
                <a:latin typeface="Times New Roman"/>
                <a:cs typeface="Times New Roman"/>
              </a:endParaRPr>
            </a:p>
          </p:txBody>
        </p:sp>
      </p:grpSp>
      <p:sp>
        <p:nvSpPr>
          <p:cNvPr id="140" name="TextBox 139"/>
          <p:cNvSpPr txBox="1"/>
          <p:nvPr/>
        </p:nvSpPr>
        <p:spPr>
          <a:xfrm>
            <a:off x="5943948" y="4478479"/>
            <a:ext cx="2984152" cy="1200329"/>
          </a:xfrm>
          <a:prstGeom prst="rect">
            <a:avLst/>
          </a:prstGeom>
          <a:noFill/>
        </p:spPr>
        <p:txBody>
          <a:bodyPr wrap="square" rtlCol="0">
            <a:spAutoFit/>
          </a:bodyPr>
          <a:lstStyle/>
          <a:p>
            <a:r>
              <a:rPr lang="en-US" dirty="0" smtClean="0">
                <a:latin typeface="Times New Roman"/>
                <a:cs typeface="Times New Roman"/>
              </a:rPr>
              <a:t>interpret these pure strategies as the coordinates </a:t>
            </a:r>
            <a:r>
              <a:rPr lang="en-US" i="1" dirty="0" err="1" smtClean="0">
                <a:latin typeface="Times New Roman"/>
                <a:cs typeface="Times New Roman"/>
              </a:rPr>
              <a:t>i</a:t>
            </a:r>
            <a:r>
              <a:rPr lang="en-US" dirty="0" smtClean="0">
                <a:latin typeface="Times New Roman"/>
                <a:cs typeface="Times New Roman"/>
              </a:rPr>
              <a:t>, </a:t>
            </a:r>
            <a:r>
              <a:rPr lang="en-US" i="1" dirty="0" err="1" smtClean="0">
                <a:latin typeface="Times New Roman"/>
                <a:cs typeface="Times New Roman"/>
              </a:rPr>
              <a:t>j</a:t>
            </a:r>
            <a:r>
              <a:rPr lang="en-US" dirty="0" smtClean="0">
                <a:latin typeface="Times New Roman"/>
                <a:cs typeface="Times New Roman"/>
              </a:rPr>
              <a:t>, </a:t>
            </a:r>
            <a:r>
              <a:rPr lang="en-US" i="1" dirty="0" err="1" smtClean="0">
                <a:latin typeface="Times New Roman"/>
                <a:cs typeface="Times New Roman"/>
              </a:rPr>
              <a:t>k</a:t>
            </a:r>
            <a:r>
              <a:rPr lang="en-US" dirty="0" smtClean="0">
                <a:latin typeface="Times New Roman"/>
                <a:cs typeface="Times New Roman"/>
              </a:rPr>
              <a:t> of a point in the subdivision of the hypercube</a:t>
            </a:r>
            <a:endParaRPr lang="en-US" dirty="0">
              <a:latin typeface="Times New Roman"/>
              <a:cs typeface="Times New Roman"/>
            </a:endParaRPr>
          </a:p>
        </p:txBody>
      </p:sp>
      <p:sp>
        <p:nvSpPr>
          <p:cNvPr id="141" name="TextBox 140"/>
          <p:cNvSpPr txBox="1"/>
          <p:nvPr/>
        </p:nvSpPr>
        <p:spPr>
          <a:xfrm>
            <a:off x="6020148" y="2462033"/>
            <a:ext cx="2984152" cy="1477328"/>
          </a:xfrm>
          <a:prstGeom prst="rect">
            <a:avLst/>
          </a:prstGeom>
          <a:noFill/>
        </p:spPr>
        <p:txBody>
          <a:bodyPr wrap="square" rtlCol="0">
            <a:spAutoFit/>
          </a:bodyPr>
          <a:lstStyle/>
          <a:p>
            <a:r>
              <a:rPr lang="en-US" dirty="0" smtClean="0">
                <a:latin typeface="Times New Roman"/>
                <a:cs typeface="Times New Roman"/>
              </a:rPr>
              <a:t>check if the point (</a:t>
            </a:r>
            <a:r>
              <a:rPr lang="en-US" i="1" dirty="0" err="1" smtClean="0">
                <a:latin typeface="Times New Roman"/>
                <a:cs typeface="Times New Roman"/>
              </a:rPr>
              <a:t>i</a:t>
            </a:r>
            <a:r>
              <a:rPr lang="en-US" dirty="0" smtClean="0">
                <a:latin typeface="Times New Roman"/>
                <a:cs typeface="Times New Roman"/>
              </a:rPr>
              <a:t>, </a:t>
            </a:r>
            <a:r>
              <a:rPr lang="en-US" i="1" dirty="0" err="1" smtClean="0">
                <a:latin typeface="Times New Roman"/>
                <a:cs typeface="Times New Roman"/>
              </a:rPr>
              <a:t>j</a:t>
            </a:r>
            <a:r>
              <a:rPr lang="en-US" dirty="0" smtClean="0">
                <a:latin typeface="Times New Roman"/>
                <a:cs typeface="Times New Roman"/>
              </a:rPr>
              <a:t>, </a:t>
            </a:r>
            <a:r>
              <a:rPr lang="en-US" i="1" dirty="0" err="1" smtClean="0">
                <a:latin typeface="Times New Roman"/>
                <a:cs typeface="Times New Roman"/>
              </a:rPr>
              <a:t>k</a:t>
            </a:r>
            <a:r>
              <a:rPr lang="en-US" dirty="0" smtClean="0">
                <a:latin typeface="Times New Roman"/>
                <a:cs typeface="Times New Roman"/>
              </a:rPr>
              <a:t>) </a:t>
            </a:r>
            <a:r>
              <a:rPr lang="en-US" dirty="0" err="1" smtClean="0">
                <a:sym typeface="Symbol"/>
              </a:rPr>
              <a:t></a:t>
            </a:r>
            <a:r>
              <a:rPr lang="en-US" dirty="0" smtClean="0"/>
              <a:t> </a:t>
            </a:r>
            <a:r>
              <a:rPr lang="en-US" dirty="0" smtClean="0">
                <a:latin typeface="Times New Roman"/>
                <a:cs typeface="Times New Roman"/>
              </a:rPr>
              <a:t>2</a:t>
            </a:r>
            <a:r>
              <a:rPr lang="en-US" baseline="30000" dirty="0" smtClean="0">
                <a:latin typeface="Times New Roman"/>
                <a:cs typeface="Times New Roman"/>
              </a:rPr>
              <a:t>-</a:t>
            </a:r>
            <a:r>
              <a:rPr lang="en-US" i="1" baseline="30000" dirty="0" smtClean="0">
                <a:latin typeface="Times New Roman"/>
                <a:cs typeface="Times New Roman"/>
              </a:rPr>
              <a:t>m </a:t>
            </a:r>
            <a:r>
              <a:rPr lang="en-US" dirty="0" smtClean="0">
                <a:latin typeface="Times New Roman"/>
                <a:cs typeface="Times New Roman"/>
              </a:rPr>
              <a:t>is panchromatic; all this is done in pure strategies, since the “input” to this part is in pure strategies</a:t>
            </a:r>
            <a:endParaRPr lang="en-US" dirty="0">
              <a:latin typeface="Times New Roman"/>
              <a:cs typeface="Times New Roman"/>
            </a:endParaRPr>
          </a:p>
        </p:txBody>
      </p:sp>
      <p:grpSp>
        <p:nvGrpSpPr>
          <p:cNvPr id="244" name="Group 243"/>
          <p:cNvGrpSpPr/>
          <p:nvPr/>
        </p:nvGrpSpPr>
        <p:grpSpPr>
          <a:xfrm>
            <a:off x="1761671" y="660564"/>
            <a:ext cx="4296576" cy="710301"/>
            <a:chOff x="1761671" y="660564"/>
            <a:chExt cx="4296576" cy="710301"/>
          </a:xfrm>
        </p:grpSpPr>
        <p:sp>
          <p:nvSpPr>
            <p:cNvPr id="146" name="Rectangle 120"/>
            <p:cNvSpPr>
              <a:spLocks noChangeArrowheads="1"/>
            </p:cNvSpPr>
            <p:nvPr/>
          </p:nvSpPr>
          <p:spPr bwMode="auto">
            <a:xfrm>
              <a:off x="1761671" y="660564"/>
              <a:ext cx="4169228" cy="514186"/>
            </a:xfrm>
            <a:prstGeom prst="rect">
              <a:avLst/>
            </a:prstGeom>
            <a:solidFill>
              <a:schemeClr val="accent1"/>
            </a:solidFill>
            <a:ln w="9525">
              <a:solidFill>
                <a:schemeClr val="tx1"/>
              </a:solidFill>
              <a:round/>
              <a:headEnd/>
              <a:tailEnd/>
            </a:ln>
          </p:spPr>
          <p:txBody>
            <a:bodyPr>
              <a:prstTxWarp prst="textNoShape">
                <a:avLst/>
              </a:prstTxWarp>
            </a:bodyPr>
            <a:lstStyle/>
            <a:p>
              <a:endParaRPr lang="en-US"/>
            </a:p>
          </p:txBody>
        </p:sp>
        <p:cxnSp>
          <p:nvCxnSpPr>
            <p:cNvPr id="153" name="Straight Connector 152"/>
            <p:cNvCxnSpPr>
              <a:cxnSpLocks noChangeShapeType="1"/>
            </p:cNvCxnSpPr>
            <p:nvPr/>
          </p:nvCxnSpPr>
          <p:spPr bwMode="auto">
            <a:xfrm rot="5400000">
              <a:off x="3666671" y="1179571"/>
              <a:ext cx="381000" cy="1588"/>
            </a:xfrm>
            <a:prstGeom prst="line">
              <a:avLst/>
            </a:prstGeom>
            <a:noFill/>
            <a:ln w="76200">
              <a:solidFill>
                <a:schemeClr val="tx1"/>
              </a:solidFill>
              <a:round/>
              <a:headEnd type="stealth" w="med" len="med"/>
              <a:tailEnd/>
            </a:ln>
          </p:spPr>
        </p:cxnSp>
        <p:sp>
          <p:nvSpPr>
            <p:cNvPr id="142" name="TextBox 141"/>
            <p:cNvSpPr txBox="1"/>
            <p:nvPr/>
          </p:nvSpPr>
          <p:spPr>
            <a:xfrm>
              <a:off x="1787070" y="666699"/>
              <a:ext cx="4271177" cy="369332"/>
            </a:xfrm>
            <a:prstGeom prst="rect">
              <a:avLst/>
            </a:prstGeom>
            <a:noFill/>
          </p:spPr>
          <p:txBody>
            <a:bodyPr wrap="square" rtlCol="0">
              <a:spAutoFit/>
            </a:bodyPr>
            <a:lstStyle/>
            <a:p>
              <a:r>
                <a:rPr lang="en-US" i="1" dirty="0" smtClean="0">
                  <a:latin typeface="Times New Roman"/>
                  <a:cs typeface="Times New Roman"/>
                </a:rPr>
                <a:t>if input </a:t>
              </a:r>
              <a:r>
                <a:rPr lang="en-US" i="1" dirty="0" smtClean="0">
                  <a:solidFill>
                    <a:srgbClr val="FF0000"/>
                  </a:solidFill>
                  <a:latin typeface="Times New Roman"/>
                  <a:cs typeface="Times New Roman"/>
                </a:rPr>
                <a:t>is 0 </a:t>
              </a:r>
              <a:r>
                <a:rPr lang="en-US" i="1" dirty="0" smtClean="0">
                  <a:latin typeface="Times New Roman"/>
                  <a:cs typeface="Times New Roman"/>
                </a:rPr>
                <a:t>enter a mode with no Nash eq.</a:t>
              </a:r>
              <a:endParaRPr lang="en-US" i="1" dirty="0">
                <a:latin typeface="Times New Roman"/>
                <a:cs typeface="Times New Roman"/>
              </a:endParaRPr>
            </a:p>
          </p:txBody>
        </p:sp>
      </p:grpSp>
      <p:grpSp>
        <p:nvGrpSpPr>
          <p:cNvPr id="148" name="Group 70"/>
          <p:cNvGrpSpPr>
            <a:grpSpLocks/>
          </p:cNvGrpSpPr>
          <p:nvPr/>
        </p:nvGrpSpPr>
        <p:grpSpPr bwMode="auto">
          <a:xfrm>
            <a:off x="3714510" y="1381124"/>
            <a:ext cx="274429" cy="447675"/>
            <a:chOff x="5162" y="3531"/>
            <a:chExt cx="192" cy="282"/>
          </a:xfrm>
        </p:grpSpPr>
        <p:sp>
          <p:nvSpPr>
            <p:cNvPr id="149" name="Oval 71"/>
            <p:cNvSpPr>
              <a:spLocks noChangeArrowheads="1"/>
            </p:cNvSpPr>
            <p:nvPr/>
          </p:nvSpPr>
          <p:spPr bwMode="auto">
            <a:xfrm>
              <a:off x="5162" y="3531"/>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52" name="Line 74"/>
            <p:cNvSpPr>
              <a:spLocks noChangeShapeType="1"/>
            </p:cNvSpPr>
            <p:nvPr/>
          </p:nvSpPr>
          <p:spPr bwMode="auto">
            <a:xfrm flipV="1">
              <a:off x="5259" y="3717"/>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sp>
        <p:nvSpPr>
          <p:cNvPr id="154" name="Rectangle 153"/>
          <p:cNvSpPr/>
          <p:nvPr/>
        </p:nvSpPr>
        <p:spPr>
          <a:xfrm>
            <a:off x="4055351" y="1425058"/>
            <a:ext cx="3377848" cy="369332"/>
          </a:xfrm>
          <a:prstGeom prst="rect">
            <a:avLst/>
          </a:prstGeom>
        </p:spPr>
        <p:txBody>
          <a:bodyPr wrap="none">
            <a:spAutoFit/>
          </a:bodyPr>
          <a:lstStyle/>
          <a:p>
            <a:r>
              <a:rPr lang="en-US" dirty="0" smtClean="0">
                <a:latin typeface="Times New Roman"/>
                <a:cs typeface="Times New Roman"/>
              </a:rPr>
              <a:t> “output” 1 if it is, and 0 if it is not</a:t>
            </a:r>
            <a:endParaRPr lang="en-US" dirty="0"/>
          </a:p>
        </p:txBody>
      </p:sp>
      <p:sp>
        <p:nvSpPr>
          <p:cNvPr id="157" name="TextBox 156"/>
          <p:cNvSpPr txBox="1"/>
          <p:nvPr/>
        </p:nvSpPr>
        <p:spPr>
          <a:xfrm rot="20641879">
            <a:off x="413805" y="6030331"/>
            <a:ext cx="864427" cy="369332"/>
          </a:xfrm>
          <a:prstGeom prst="rect">
            <a:avLst/>
          </a:prstGeom>
          <a:noFill/>
          <a:ln>
            <a:solidFill>
              <a:srgbClr val="49B1FF"/>
            </a:solidFill>
          </a:ln>
        </p:spPr>
        <p:txBody>
          <a:bodyPr wrap="none" rtlCol="0">
            <a:spAutoFit/>
          </a:bodyPr>
          <a:lstStyle/>
          <a:p>
            <a:r>
              <a:rPr lang="en-US" b="1" dirty="0" smtClean="0">
                <a:solidFill>
                  <a:srgbClr val="49B1FF"/>
                </a:solidFill>
              </a:rPr>
              <a:t>exists</a:t>
            </a:r>
            <a:endParaRPr lang="en-US" b="1" dirty="0">
              <a:solidFill>
                <a:srgbClr val="49B1FF"/>
              </a:solidFill>
            </a:endParaRPr>
          </a:p>
        </p:txBody>
      </p:sp>
      <p:sp>
        <p:nvSpPr>
          <p:cNvPr id="158" name="TextBox 157"/>
          <p:cNvSpPr txBox="1"/>
          <p:nvPr/>
        </p:nvSpPr>
        <p:spPr>
          <a:xfrm rot="20621618">
            <a:off x="272477" y="3364983"/>
            <a:ext cx="864427" cy="369332"/>
          </a:xfrm>
          <a:prstGeom prst="rect">
            <a:avLst/>
          </a:prstGeom>
          <a:noFill/>
          <a:ln>
            <a:solidFill>
              <a:srgbClr val="49B1FF"/>
            </a:solidFill>
          </a:ln>
        </p:spPr>
        <p:txBody>
          <a:bodyPr wrap="none" rtlCol="0">
            <a:spAutoFit/>
          </a:bodyPr>
          <a:lstStyle/>
          <a:p>
            <a:r>
              <a:rPr lang="en-US" b="1" dirty="0" smtClean="0">
                <a:solidFill>
                  <a:srgbClr val="49B1FF"/>
                </a:solidFill>
              </a:rPr>
              <a:t>exists</a:t>
            </a:r>
            <a:endParaRPr lang="en-US" b="1" dirty="0">
              <a:solidFill>
                <a:srgbClr val="49B1FF"/>
              </a:solidFill>
            </a:endParaRPr>
          </a:p>
        </p:txBody>
      </p:sp>
      <p:sp>
        <p:nvSpPr>
          <p:cNvPr id="159" name="TextBox 158"/>
          <p:cNvSpPr txBox="1"/>
          <p:nvPr/>
        </p:nvSpPr>
        <p:spPr>
          <a:xfrm rot="20646846">
            <a:off x="-22826" y="677663"/>
            <a:ext cx="1810637" cy="369332"/>
          </a:xfrm>
          <a:prstGeom prst="rect">
            <a:avLst/>
          </a:prstGeom>
          <a:noFill/>
          <a:ln>
            <a:solidFill>
              <a:srgbClr val="FF6600"/>
            </a:solidFill>
          </a:ln>
        </p:spPr>
        <p:txBody>
          <a:bodyPr wrap="none" rtlCol="0">
            <a:spAutoFit/>
          </a:bodyPr>
          <a:lstStyle/>
          <a:p>
            <a:r>
              <a:rPr lang="en-US" b="1" dirty="0" smtClean="0">
                <a:solidFill>
                  <a:srgbClr val="FF0000"/>
                </a:solidFill>
              </a:rPr>
              <a:t>does not exist</a:t>
            </a:r>
            <a:endParaRPr lang="en-US" b="1" dirty="0">
              <a:solidFill>
                <a:srgbClr val="FF0000"/>
              </a:solidFill>
            </a:endParaRPr>
          </a:p>
        </p:txBody>
      </p:sp>
      <p:sp>
        <p:nvSpPr>
          <p:cNvPr id="240" name="TextBox 239"/>
          <p:cNvSpPr txBox="1"/>
          <p:nvPr/>
        </p:nvSpPr>
        <p:spPr>
          <a:xfrm rot="20688746">
            <a:off x="212613" y="1020762"/>
            <a:ext cx="1709760" cy="369332"/>
          </a:xfrm>
          <a:prstGeom prst="rect">
            <a:avLst/>
          </a:prstGeom>
          <a:noFill/>
        </p:spPr>
        <p:txBody>
          <a:bodyPr wrap="none" rtlCol="0">
            <a:spAutoFit/>
          </a:bodyPr>
          <a:lstStyle/>
          <a:p>
            <a:r>
              <a:rPr lang="en-US" dirty="0" smtClean="0">
                <a:latin typeface="Times New Roman"/>
                <a:cs typeface="Times New Roman"/>
              </a:rPr>
              <a:t>unconditionally</a:t>
            </a:r>
            <a:endParaRPr lang="en-US" dirty="0">
              <a:latin typeface="Times New Roman"/>
              <a:cs typeface="Times New Roman"/>
            </a:endParaRPr>
          </a:p>
        </p:txBody>
      </p:sp>
      <p:grpSp>
        <p:nvGrpSpPr>
          <p:cNvPr id="243" name="Group 242"/>
          <p:cNvGrpSpPr/>
          <p:nvPr/>
        </p:nvGrpSpPr>
        <p:grpSpPr>
          <a:xfrm>
            <a:off x="580571" y="4680282"/>
            <a:ext cx="5363377" cy="1117269"/>
            <a:chOff x="580571" y="4680282"/>
            <a:chExt cx="5363377" cy="1117269"/>
          </a:xfrm>
        </p:grpSpPr>
        <p:grpSp>
          <p:nvGrpSpPr>
            <p:cNvPr id="242" name="Group 241"/>
            <p:cNvGrpSpPr/>
            <p:nvPr/>
          </p:nvGrpSpPr>
          <p:grpSpPr>
            <a:xfrm>
              <a:off x="1400139" y="4680282"/>
              <a:ext cx="4543809" cy="1117269"/>
              <a:chOff x="1400139" y="4680282"/>
              <a:chExt cx="4543809" cy="1117269"/>
            </a:xfrm>
          </p:grpSpPr>
          <p:sp>
            <p:nvSpPr>
              <p:cNvPr id="136" name="Rectangle 116"/>
              <p:cNvSpPr>
                <a:spLocks noChangeArrowheads="1"/>
              </p:cNvSpPr>
              <p:nvPr/>
            </p:nvSpPr>
            <p:spPr bwMode="auto">
              <a:xfrm>
                <a:off x="1748970" y="4776304"/>
                <a:ext cx="4169229" cy="513246"/>
              </a:xfrm>
              <a:prstGeom prst="rect">
                <a:avLst/>
              </a:prstGeom>
              <a:solidFill>
                <a:schemeClr val="accent1"/>
              </a:solidFill>
              <a:ln w="9525">
                <a:solidFill>
                  <a:schemeClr val="tx1"/>
                </a:solidFill>
                <a:round/>
                <a:headEnd/>
                <a:tailEnd/>
              </a:ln>
            </p:spPr>
            <p:txBody>
              <a:bodyPr>
                <a:prstTxWarp prst="textNoShape">
                  <a:avLst/>
                </a:prstTxWarp>
              </a:bodyPr>
              <a:lstStyle/>
              <a:p>
                <a:endParaRPr lang="en-US"/>
              </a:p>
            </p:txBody>
          </p:sp>
          <p:grpSp>
            <p:nvGrpSpPr>
              <p:cNvPr id="137" name="Group 112"/>
              <p:cNvGrpSpPr>
                <a:grpSpLocks/>
              </p:cNvGrpSpPr>
              <p:nvPr/>
            </p:nvGrpSpPr>
            <p:grpSpPr bwMode="auto">
              <a:xfrm>
                <a:off x="1780231" y="4691062"/>
                <a:ext cx="438869" cy="547688"/>
                <a:chOff x="1129453" y="5825069"/>
                <a:chExt cx="470747" cy="648543"/>
              </a:xfrm>
            </p:grpSpPr>
            <p:sp>
              <p:nvSpPr>
                <p:cNvPr id="143" name="Oval 106"/>
                <p:cNvSpPr>
                  <a:spLocks noChangeArrowheads="1"/>
                </p:cNvSpPr>
                <p:nvPr/>
              </p:nvSpPr>
              <p:spPr bwMode="auto">
                <a:xfrm>
                  <a:off x="1129453" y="6019800"/>
                  <a:ext cx="470747" cy="453812"/>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44"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grpSp>
            <p:nvGrpSpPr>
              <p:cNvPr id="190" name="Group 112"/>
              <p:cNvGrpSpPr>
                <a:grpSpLocks/>
              </p:cNvGrpSpPr>
              <p:nvPr/>
            </p:nvGrpSpPr>
            <p:grpSpPr bwMode="auto">
              <a:xfrm>
                <a:off x="2599843" y="4691062"/>
                <a:ext cx="438869" cy="547688"/>
                <a:chOff x="1129453" y="5825069"/>
                <a:chExt cx="470747" cy="648543"/>
              </a:xfrm>
            </p:grpSpPr>
            <p:sp>
              <p:nvSpPr>
                <p:cNvPr id="191" name="Oval 106"/>
                <p:cNvSpPr>
                  <a:spLocks noChangeArrowheads="1"/>
                </p:cNvSpPr>
                <p:nvPr/>
              </p:nvSpPr>
              <p:spPr bwMode="auto">
                <a:xfrm>
                  <a:off x="1129453" y="6019800"/>
                  <a:ext cx="470747" cy="453812"/>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92"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grpSp>
            <p:nvGrpSpPr>
              <p:cNvPr id="193" name="Group 112"/>
              <p:cNvGrpSpPr>
                <a:grpSpLocks/>
              </p:cNvGrpSpPr>
              <p:nvPr/>
            </p:nvGrpSpPr>
            <p:grpSpPr bwMode="auto">
              <a:xfrm>
                <a:off x="3097675" y="4707727"/>
                <a:ext cx="438869" cy="545643"/>
                <a:chOff x="1129453" y="5825069"/>
                <a:chExt cx="470747" cy="646122"/>
              </a:xfrm>
            </p:grpSpPr>
            <p:sp>
              <p:nvSpPr>
                <p:cNvPr id="194" name="Oval 106"/>
                <p:cNvSpPr>
                  <a:spLocks noChangeArrowheads="1"/>
                </p:cNvSpPr>
                <p:nvPr/>
              </p:nvSpPr>
              <p:spPr bwMode="auto">
                <a:xfrm>
                  <a:off x="1129453" y="6004766"/>
                  <a:ext cx="470747" cy="453813"/>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95"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grpSp>
            <p:nvGrpSpPr>
              <p:cNvPr id="196" name="Group 112"/>
              <p:cNvGrpSpPr>
                <a:grpSpLocks/>
              </p:cNvGrpSpPr>
              <p:nvPr/>
            </p:nvGrpSpPr>
            <p:grpSpPr bwMode="auto">
              <a:xfrm>
                <a:off x="3918309" y="4689017"/>
                <a:ext cx="438869" cy="547688"/>
                <a:chOff x="1129453" y="5825069"/>
                <a:chExt cx="470747" cy="648543"/>
              </a:xfrm>
            </p:grpSpPr>
            <p:sp>
              <p:nvSpPr>
                <p:cNvPr id="197" name="Oval 106"/>
                <p:cNvSpPr>
                  <a:spLocks noChangeArrowheads="1"/>
                </p:cNvSpPr>
                <p:nvPr/>
              </p:nvSpPr>
              <p:spPr bwMode="auto">
                <a:xfrm>
                  <a:off x="1129453" y="6019800"/>
                  <a:ext cx="470747" cy="453812"/>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98"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grpSp>
            <p:nvGrpSpPr>
              <p:cNvPr id="199" name="Group 112"/>
              <p:cNvGrpSpPr>
                <a:grpSpLocks/>
              </p:cNvGrpSpPr>
              <p:nvPr/>
            </p:nvGrpSpPr>
            <p:grpSpPr bwMode="auto">
              <a:xfrm>
                <a:off x="4416141" y="4705682"/>
                <a:ext cx="438869" cy="545643"/>
                <a:chOff x="1129453" y="5825069"/>
                <a:chExt cx="470747" cy="646122"/>
              </a:xfrm>
            </p:grpSpPr>
            <p:sp>
              <p:nvSpPr>
                <p:cNvPr id="200" name="Oval 106"/>
                <p:cNvSpPr>
                  <a:spLocks noChangeArrowheads="1"/>
                </p:cNvSpPr>
                <p:nvPr/>
              </p:nvSpPr>
              <p:spPr bwMode="auto">
                <a:xfrm>
                  <a:off x="1129453" y="6004766"/>
                  <a:ext cx="470747" cy="453813"/>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201"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pic>
            <p:nvPicPr>
              <p:cNvPr id="185" name="Picture 184" descr="latex-image-1.pdf"/>
              <p:cNvPicPr>
                <a:picLocks noChangeAspect="1"/>
              </p:cNvPicPr>
              <p:nvPr/>
            </p:nvPicPr>
            <p:blipFill>
              <a:blip r:embed="rId3"/>
              <a:stretch>
                <a:fillRect/>
              </a:stretch>
            </p:blipFill>
            <p:spPr>
              <a:xfrm>
                <a:off x="1400139" y="4716462"/>
                <a:ext cx="1879600" cy="685800"/>
              </a:xfrm>
              <a:prstGeom prst="rect">
                <a:avLst/>
              </a:prstGeom>
            </p:spPr>
          </p:pic>
          <p:pic>
            <p:nvPicPr>
              <p:cNvPr id="186" name="Picture 185" descr="latex-image-1.pdf"/>
              <p:cNvPicPr>
                <a:picLocks noChangeAspect="1"/>
              </p:cNvPicPr>
              <p:nvPr/>
            </p:nvPicPr>
            <p:blipFill>
              <a:blip r:embed="rId4"/>
              <a:stretch>
                <a:fillRect/>
              </a:stretch>
            </p:blipFill>
            <p:spPr>
              <a:xfrm>
                <a:off x="2707204" y="4680282"/>
                <a:ext cx="1854200" cy="711200"/>
              </a:xfrm>
              <a:prstGeom prst="rect">
                <a:avLst/>
              </a:prstGeom>
            </p:spPr>
          </p:pic>
          <p:pic>
            <p:nvPicPr>
              <p:cNvPr id="187" name="Picture 186" descr="latex-image-1.pdf"/>
              <p:cNvPicPr>
                <a:picLocks noChangeAspect="1"/>
              </p:cNvPicPr>
              <p:nvPr/>
            </p:nvPicPr>
            <p:blipFill>
              <a:blip r:embed="rId5"/>
              <a:stretch>
                <a:fillRect/>
              </a:stretch>
            </p:blipFill>
            <p:spPr>
              <a:xfrm>
                <a:off x="1934709" y="4701717"/>
                <a:ext cx="1752600" cy="711200"/>
              </a:xfrm>
              <a:prstGeom prst="rect">
                <a:avLst/>
              </a:prstGeom>
            </p:spPr>
          </p:pic>
          <p:pic>
            <p:nvPicPr>
              <p:cNvPr id="188" name="Picture 187" descr="latex-image-1.pdf"/>
              <p:cNvPicPr>
                <a:picLocks noChangeAspect="1"/>
              </p:cNvPicPr>
              <p:nvPr/>
            </p:nvPicPr>
            <p:blipFill>
              <a:blip r:embed="rId6"/>
              <a:stretch>
                <a:fillRect/>
              </a:stretch>
            </p:blipFill>
            <p:spPr>
              <a:xfrm>
                <a:off x="3266758" y="4707731"/>
                <a:ext cx="1752600" cy="685800"/>
              </a:xfrm>
              <a:prstGeom prst="rect">
                <a:avLst/>
              </a:prstGeom>
            </p:spPr>
          </p:pic>
          <p:grpSp>
            <p:nvGrpSpPr>
              <p:cNvPr id="202" name="Group 112"/>
              <p:cNvGrpSpPr>
                <a:grpSpLocks/>
              </p:cNvGrpSpPr>
              <p:nvPr/>
            </p:nvGrpSpPr>
            <p:grpSpPr bwMode="auto">
              <a:xfrm>
                <a:off x="5323809" y="4680282"/>
                <a:ext cx="438869" cy="547688"/>
                <a:chOff x="1129453" y="5825069"/>
                <a:chExt cx="470747" cy="648543"/>
              </a:xfrm>
            </p:grpSpPr>
            <p:sp>
              <p:nvSpPr>
                <p:cNvPr id="203" name="Oval 106"/>
                <p:cNvSpPr>
                  <a:spLocks noChangeArrowheads="1"/>
                </p:cNvSpPr>
                <p:nvPr/>
              </p:nvSpPr>
              <p:spPr bwMode="auto">
                <a:xfrm>
                  <a:off x="1129453" y="6019800"/>
                  <a:ext cx="470747" cy="453812"/>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204"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pic>
            <p:nvPicPr>
              <p:cNvPr id="189" name="Picture 188" descr="latex-image-1.pdf"/>
              <p:cNvPicPr>
                <a:picLocks noChangeAspect="1"/>
              </p:cNvPicPr>
              <p:nvPr/>
            </p:nvPicPr>
            <p:blipFill>
              <a:blip r:embed="rId7"/>
              <a:stretch>
                <a:fillRect/>
              </a:stretch>
            </p:blipFill>
            <p:spPr>
              <a:xfrm>
                <a:off x="4115148" y="4691062"/>
                <a:ext cx="1828800" cy="685800"/>
              </a:xfrm>
              <a:prstGeom prst="rect">
                <a:avLst/>
              </a:prstGeom>
            </p:spPr>
          </p:pic>
          <p:sp>
            <p:nvSpPr>
              <p:cNvPr id="205" name="TextBox 204"/>
              <p:cNvSpPr txBox="1"/>
              <p:nvPr/>
            </p:nvSpPr>
            <p:spPr>
              <a:xfrm>
                <a:off x="2165092" y="4797187"/>
                <a:ext cx="373344" cy="369332"/>
              </a:xfrm>
              <a:prstGeom prst="rect">
                <a:avLst/>
              </a:prstGeom>
              <a:noFill/>
            </p:spPr>
            <p:txBody>
              <a:bodyPr wrap="none" rtlCol="0">
                <a:spAutoFit/>
              </a:bodyPr>
              <a:lstStyle/>
              <a:p>
                <a:r>
                  <a:rPr lang="en-US" dirty="0" smtClean="0"/>
                  <a:t>…</a:t>
                </a:r>
                <a:endParaRPr lang="en-US" dirty="0"/>
              </a:p>
            </p:txBody>
          </p:sp>
          <p:sp>
            <p:nvSpPr>
              <p:cNvPr id="206" name="TextBox 205"/>
              <p:cNvSpPr txBox="1"/>
              <p:nvPr/>
            </p:nvSpPr>
            <p:spPr>
              <a:xfrm>
                <a:off x="3500504" y="4801828"/>
                <a:ext cx="373344" cy="369332"/>
              </a:xfrm>
              <a:prstGeom prst="rect">
                <a:avLst/>
              </a:prstGeom>
              <a:noFill/>
            </p:spPr>
            <p:txBody>
              <a:bodyPr wrap="none" rtlCol="0">
                <a:spAutoFit/>
              </a:bodyPr>
              <a:lstStyle/>
              <a:p>
                <a:r>
                  <a:rPr lang="en-US" dirty="0" smtClean="0"/>
                  <a:t>…</a:t>
                </a:r>
                <a:endParaRPr lang="en-US" dirty="0"/>
              </a:p>
            </p:txBody>
          </p:sp>
          <p:sp>
            <p:nvSpPr>
              <p:cNvPr id="207" name="TextBox 206"/>
              <p:cNvSpPr txBox="1"/>
              <p:nvPr/>
            </p:nvSpPr>
            <p:spPr>
              <a:xfrm>
                <a:off x="4893110" y="4802665"/>
                <a:ext cx="373344" cy="369332"/>
              </a:xfrm>
              <a:prstGeom prst="rect">
                <a:avLst/>
              </a:prstGeom>
              <a:noFill/>
            </p:spPr>
            <p:txBody>
              <a:bodyPr wrap="none" rtlCol="0">
                <a:spAutoFit/>
              </a:bodyPr>
              <a:lstStyle/>
              <a:p>
                <a:r>
                  <a:rPr lang="en-US" dirty="0" smtClean="0"/>
                  <a:t>…</a:t>
                </a:r>
                <a:endParaRPr lang="en-US" dirty="0"/>
              </a:p>
            </p:txBody>
          </p:sp>
          <p:cxnSp>
            <p:nvCxnSpPr>
              <p:cNvPr id="139" name="Straight Connector 138"/>
              <p:cNvCxnSpPr>
                <a:cxnSpLocks noChangeShapeType="1"/>
              </p:cNvCxnSpPr>
              <p:nvPr/>
            </p:nvCxnSpPr>
            <p:spPr bwMode="auto">
              <a:xfrm rot="5400000">
                <a:off x="3665877" y="5606257"/>
                <a:ext cx="381000" cy="1587"/>
              </a:xfrm>
              <a:prstGeom prst="line">
                <a:avLst/>
              </a:prstGeom>
              <a:noFill/>
              <a:ln w="76200">
                <a:solidFill>
                  <a:schemeClr val="tx1"/>
                </a:solidFill>
                <a:round/>
                <a:headEnd type="stealth" w="med" len="med"/>
                <a:tailEnd/>
              </a:ln>
            </p:spPr>
          </p:cxnSp>
        </p:grpSp>
        <p:pic>
          <p:nvPicPr>
            <p:cNvPr id="184" name="Picture 183" descr="latex-image-1.pdf"/>
            <p:cNvPicPr>
              <a:picLocks noChangeAspect="1"/>
            </p:cNvPicPr>
            <p:nvPr/>
          </p:nvPicPr>
          <p:blipFill>
            <a:blip r:embed="rId8"/>
            <a:stretch>
              <a:fillRect/>
            </a:stretch>
          </p:blipFill>
          <p:spPr>
            <a:xfrm>
              <a:off x="580571" y="4716462"/>
              <a:ext cx="1778000" cy="685800"/>
            </a:xfrm>
            <a:prstGeom prst="rect">
              <a:avLst/>
            </a:prstGeom>
          </p:spPr>
        </p:pic>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fade">
                                      <p:cBhvr>
                                        <p:cTn id="7" dur="2000"/>
                                        <p:tgtEl>
                                          <p:spTgt spid="241"/>
                                        </p:tgtEl>
                                      </p:cBhvr>
                                    </p:animEffect>
                                  </p:childTnLst>
                                </p:cTn>
                              </p:par>
                              <p:par>
                                <p:cTn id="8" presetID="10" presetClass="entr" presetSubtype="0" fill="hold" nodeType="withEffect">
                                  <p:stCondLst>
                                    <p:cond delay="0"/>
                                  </p:stCondLst>
                                  <p:childTnLst>
                                    <p:set>
                                      <p:cBhvr>
                                        <p:cTn id="9" dur="1" fill="hold">
                                          <p:stCondLst>
                                            <p:cond delay="0"/>
                                          </p:stCondLst>
                                        </p:cTn>
                                        <p:tgtEl>
                                          <p:spTgt spid="243"/>
                                        </p:tgtEl>
                                        <p:attrNameLst>
                                          <p:attrName>style.visibility</p:attrName>
                                        </p:attrNameLst>
                                      </p:cBhvr>
                                      <p:to>
                                        <p:strVal val="visible"/>
                                      </p:to>
                                    </p:set>
                                    <p:animEffect transition="in" filter="fade">
                                      <p:cBhvr>
                                        <p:cTn id="10" dur="1000"/>
                                        <p:tgtEl>
                                          <p:spTgt spid="2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0"/>
                                        </p:tgtEl>
                                        <p:attrNameLst>
                                          <p:attrName>style.visibility</p:attrName>
                                        </p:attrNameLst>
                                      </p:cBhvr>
                                      <p:to>
                                        <p:strVal val="visible"/>
                                      </p:to>
                                    </p:set>
                                    <p:animEffect transition="in" filter="fade">
                                      <p:cBhvr>
                                        <p:cTn id="15" dur="2000"/>
                                        <p:tgtEl>
                                          <p:spTgt spid="14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5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par>
                                <p:cTn id="22" presetID="3" presetClass="entr" presetSubtype="1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linds(horizontal)">
                                      <p:cBhvr>
                                        <p:cTn id="24" dur="500"/>
                                        <p:tgtEl>
                                          <p:spTgt spid="25"/>
                                        </p:tgtEl>
                                      </p:cBhvr>
                                    </p:animEffect>
                                  </p:childTnLst>
                                </p:cTn>
                              </p:par>
                            </p:childTnLst>
                          </p:cTn>
                        </p:par>
                        <p:par>
                          <p:cTn id="25" fill="hold">
                            <p:stCondLst>
                              <p:cond delay="500"/>
                            </p:stCondLst>
                            <p:childTnLst>
                              <p:par>
                                <p:cTn id="26" presetID="3" presetClass="entr" presetSubtype="10" fill="hold" nodeType="after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blinds(horizontal)">
                                      <p:cBhvr>
                                        <p:cTn id="28" dur="500"/>
                                        <p:tgtEl>
                                          <p:spTgt spid="65"/>
                                        </p:tgtEl>
                                      </p:cBhvr>
                                    </p:animEffec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par>
                          <p:cTn id="31" fill="hold">
                            <p:stCondLst>
                              <p:cond delay="1000"/>
                            </p:stCondLst>
                            <p:childTnLst>
                              <p:par>
                                <p:cTn id="32" presetID="3" presetClass="entr" presetSubtype="10"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blinds(horizontal)">
                                      <p:cBhvr>
                                        <p:cTn id="34" dur="500"/>
                                        <p:tgtEl>
                                          <p:spTgt spid="32"/>
                                        </p:tgtEl>
                                      </p:cBhvr>
                                    </p:animEffect>
                                  </p:childTnLst>
                                </p:cTn>
                              </p:par>
                            </p:childTnLst>
                          </p:cTn>
                        </p:par>
                        <p:par>
                          <p:cTn id="35" fill="hold">
                            <p:stCondLst>
                              <p:cond delay="1500"/>
                            </p:stCondLst>
                            <p:childTnLst>
                              <p:par>
                                <p:cTn id="36" presetID="3" presetClass="entr" presetSubtype="10" fill="hold" nodeType="afterEffect">
                                  <p:stCondLst>
                                    <p:cond delay="0"/>
                                  </p:stCondLst>
                                  <p:childTnLst>
                                    <p:set>
                                      <p:cBhvr>
                                        <p:cTn id="37" dur="1" fill="hold">
                                          <p:stCondLst>
                                            <p:cond delay="0"/>
                                          </p:stCondLst>
                                        </p:cTn>
                                        <p:tgtEl>
                                          <p:spTgt spid="83"/>
                                        </p:tgtEl>
                                        <p:attrNameLst>
                                          <p:attrName>style.visibility</p:attrName>
                                        </p:attrNameLst>
                                      </p:cBhvr>
                                      <p:to>
                                        <p:strVal val="visible"/>
                                      </p:to>
                                    </p:set>
                                    <p:animEffect transition="in" filter="blinds(horizontal)">
                                      <p:cBhvr>
                                        <p:cTn id="38" dur="500"/>
                                        <p:tgtEl>
                                          <p:spTgt spid="83"/>
                                        </p:tgtEl>
                                      </p:cBhvr>
                                    </p:animEffect>
                                  </p:childTnLst>
                                </p:cTn>
                              </p:par>
                              <p:par>
                                <p:cTn id="39" presetID="3" presetClass="entr" presetSubtype="10" fill="hold" nodeType="with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blinds(horizontal)">
                                      <p:cBhvr>
                                        <p:cTn id="41" dur="500"/>
                                        <p:tgtEl>
                                          <p:spTgt spid="71"/>
                                        </p:tgtEl>
                                      </p:cBhvr>
                                    </p:animEffect>
                                  </p:childTnLst>
                                </p:cTn>
                              </p:par>
                              <p:par>
                                <p:cTn id="42" presetID="1" presetClass="entr" presetSubtype="0" fill="hold" nodeType="withEffect">
                                  <p:stCondLst>
                                    <p:cond delay="0"/>
                                  </p:stCondLst>
                                  <p:childTnLst>
                                    <p:set>
                                      <p:cBhvr>
                                        <p:cTn id="43" dur="1" fill="hold">
                                          <p:stCondLst>
                                            <p:cond delay="0"/>
                                          </p:stCondLst>
                                        </p:cTn>
                                        <p:tgtEl>
                                          <p:spTgt spid="92"/>
                                        </p:tgtEl>
                                        <p:attrNameLst>
                                          <p:attrName>style.visibility</p:attrName>
                                        </p:attrNameLst>
                                      </p:cBhvr>
                                      <p:to>
                                        <p:strVal val="visible"/>
                                      </p:to>
                                    </p:set>
                                  </p:childTnLst>
                                </p:cTn>
                              </p:par>
                              <p:par>
                                <p:cTn id="44" presetID="3" presetClass="entr" presetSubtype="10"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blinds(horizontal)">
                                      <p:cBhvr>
                                        <p:cTn id="46" dur="500"/>
                                        <p:tgtEl>
                                          <p:spTgt spid="47"/>
                                        </p:tgtEl>
                                      </p:cBhvr>
                                    </p:animEffect>
                                  </p:childTnLst>
                                </p:cTn>
                              </p:par>
                              <p:par>
                                <p:cTn id="47" presetID="3" presetClass="entr" presetSubtype="10" fill="hold" nodeType="withEffect">
                                  <p:stCondLst>
                                    <p:cond delay="0"/>
                                  </p:stCondLst>
                                  <p:childTnLst>
                                    <p:set>
                                      <p:cBhvr>
                                        <p:cTn id="48" dur="1" fill="hold">
                                          <p:stCondLst>
                                            <p:cond delay="0"/>
                                          </p:stCondLst>
                                        </p:cTn>
                                        <p:tgtEl>
                                          <p:spTgt spid="161"/>
                                        </p:tgtEl>
                                        <p:attrNameLst>
                                          <p:attrName>style.visibility</p:attrName>
                                        </p:attrNameLst>
                                      </p:cBhvr>
                                      <p:to>
                                        <p:strVal val="visible"/>
                                      </p:to>
                                    </p:set>
                                    <p:animEffect transition="in" filter="blinds(horizontal)">
                                      <p:cBhvr>
                                        <p:cTn id="49" dur="500"/>
                                        <p:tgtEl>
                                          <p:spTgt spid="161"/>
                                        </p:tgtEl>
                                      </p:cBhvr>
                                    </p:animEffect>
                                  </p:childTnLst>
                                </p:cTn>
                              </p:par>
                              <p:par>
                                <p:cTn id="50" presetID="3" presetClass="entr" presetSubtype="10" fill="hold" nodeType="withEffect">
                                  <p:stCondLst>
                                    <p:cond delay="0"/>
                                  </p:stCondLst>
                                  <p:childTnLst>
                                    <p:set>
                                      <p:cBhvr>
                                        <p:cTn id="51" dur="1" fill="hold">
                                          <p:stCondLst>
                                            <p:cond delay="0"/>
                                          </p:stCondLst>
                                        </p:cTn>
                                        <p:tgtEl>
                                          <p:spTgt spid="167"/>
                                        </p:tgtEl>
                                        <p:attrNameLst>
                                          <p:attrName>style.visibility</p:attrName>
                                        </p:attrNameLst>
                                      </p:cBhvr>
                                      <p:to>
                                        <p:strVal val="visible"/>
                                      </p:to>
                                    </p:set>
                                    <p:animEffect transition="in" filter="blinds(horizontal)">
                                      <p:cBhvr>
                                        <p:cTn id="52" dur="500"/>
                                        <p:tgtEl>
                                          <p:spTgt spid="167"/>
                                        </p:tgtEl>
                                      </p:cBhvr>
                                    </p:animEffect>
                                  </p:childTnLst>
                                </p:cTn>
                              </p:par>
                              <p:par>
                                <p:cTn id="53" presetID="3" presetClass="entr" presetSubtype="10" fill="hold" nodeType="withEffect">
                                  <p:stCondLst>
                                    <p:cond delay="0"/>
                                  </p:stCondLst>
                                  <p:childTnLst>
                                    <p:set>
                                      <p:cBhvr>
                                        <p:cTn id="54" dur="1" fill="hold">
                                          <p:stCondLst>
                                            <p:cond delay="0"/>
                                          </p:stCondLst>
                                        </p:cTn>
                                        <p:tgtEl>
                                          <p:spTgt spid="172"/>
                                        </p:tgtEl>
                                        <p:attrNameLst>
                                          <p:attrName>style.visibility</p:attrName>
                                        </p:attrNameLst>
                                      </p:cBhvr>
                                      <p:to>
                                        <p:strVal val="visible"/>
                                      </p:to>
                                    </p:set>
                                    <p:animEffect transition="in" filter="blinds(horizontal)">
                                      <p:cBhvr>
                                        <p:cTn id="55" dur="500"/>
                                        <p:tgtEl>
                                          <p:spTgt spid="172"/>
                                        </p:tgtEl>
                                      </p:cBhvr>
                                    </p:animEffect>
                                  </p:childTnLst>
                                </p:cTn>
                              </p:par>
                              <p:par>
                                <p:cTn id="56" presetID="3" presetClass="entr" presetSubtype="10" fill="hold" nodeType="withEffect">
                                  <p:stCondLst>
                                    <p:cond delay="0"/>
                                  </p:stCondLst>
                                  <p:childTnLst>
                                    <p:set>
                                      <p:cBhvr>
                                        <p:cTn id="57" dur="1" fill="hold">
                                          <p:stCondLst>
                                            <p:cond delay="0"/>
                                          </p:stCondLst>
                                        </p:cTn>
                                        <p:tgtEl>
                                          <p:spTgt spid="178"/>
                                        </p:tgtEl>
                                        <p:attrNameLst>
                                          <p:attrName>style.visibility</p:attrName>
                                        </p:attrNameLst>
                                      </p:cBhvr>
                                      <p:to>
                                        <p:strVal val="visible"/>
                                      </p:to>
                                    </p:set>
                                    <p:animEffect transition="in" filter="blinds(horizontal)">
                                      <p:cBhvr>
                                        <p:cTn id="58" dur="500"/>
                                        <p:tgtEl>
                                          <p:spTgt spid="178"/>
                                        </p:tgtEl>
                                      </p:cBhvr>
                                    </p:animEffect>
                                  </p:childTnLst>
                                </p:cTn>
                              </p:par>
                              <p:par>
                                <p:cTn id="59" presetID="3" presetClass="entr" presetSubtype="10" fill="hold" nodeType="withEffect">
                                  <p:stCondLst>
                                    <p:cond delay="0"/>
                                  </p:stCondLst>
                                  <p:childTnLst>
                                    <p:set>
                                      <p:cBhvr>
                                        <p:cTn id="60" dur="1" fill="hold">
                                          <p:stCondLst>
                                            <p:cond delay="0"/>
                                          </p:stCondLst>
                                        </p:cTn>
                                        <p:tgtEl>
                                          <p:spTgt spid="208"/>
                                        </p:tgtEl>
                                        <p:attrNameLst>
                                          <p:attrName>style.visibility</p:attrName>
                                        </p:attrNameLst>
                                      </p:cBhvr>
                                      <p:to>
                                        <p:strVal val="visible"/>
                                      </p:to>
                                    </p:set>
                                    <p:animEffect transition="in" filter="blinds(horizontal)">
                                      <p:cBhvr>
                                        <p:cTn id="61" dur="500"/>
                                        <p:tgtEl>
                                          <p:spTgt spid="208"/>
                                        </p:tgtEl>
                                      </p:cBhvr>
                                    </p:animEffect>
                                  </p:childTnLst>
                                </p:cTn>
                              </p:par>
                              <p:par>
                                <p:cTn id="62" presetID="3" presetClass="entr" presetSubtype="10" fill="hold" nodeType="withEffect">
                                  <p:stCondLst>
                                    <p:cond delay="0"/>
                                  </p:stCondLst>
                                  <p:childTnLst>
                                    <p:set>
                                      <p:cBhvr>
                                        <p:cTn id="63" dur="1" fill="hold">
                                          <p:stCondLst>
                                            <p:cond delay="0"/>
                                          </p:stCondLst>
                                        </p:cTn>
                                        <p:tgtEl>
                                          <p:spTgt spid="214"/>
                                        </p:tgtEl>
                                        <p:attrNameLst>
                                          <p:attrName>style.visibility</p:attrName>
                                        </p:attrNameLst>
                                      </p:cBhvr>
                                      <p:to>
                                        <p:strVal val="visible"/>
                                      </p:to>
                                    </p:set>
                                    <p:animEffect transition="in" filter="blinds(horizontal)">
                                      <p:cBhvr>
                                        <p:cTn id="64" dur="500"/>
                                        <p:tgtEl>
                                          <p:spTgt spid="214"/>
                                        </p:tgtEl>
                                      </p:cBhvr>
                                    </p:animEffect>
                                  </p:childTnLst>
                                </p:cTn>
                              </p:par>
                              <p:par>
                                <p:cTn id="65" presetID="3" presetClass="entr" presetSubtype="10" fill="hold" nodeType="withEffect">
                                  <p:stCondLst>
                                    <p:cond delay="0"/>
                                  </p:stCondLst>
                                  <p:childTnLst>
                                    <p:set>
                                      <p:cBhvr>
                                        <p:cTn id="66" dur="1" fill="hold">
                                          <p:stCondLst>
                                            <p:cond delay="0"/>
                                          </p:stCondLst>
                                        </p:cTn>
                                        <p:tgtEl>
                                          <p:spTgt spid="220"/>
                                        </p:tgtEl>
                                        <p:attrNameLst>
                                          <p:attrName>style.visibility</p:attrName>
                                        </p:attrNameLst>
                                      </p:cBhvr>
                                      <p:to>
                                        <p:strVal val="visible"/>
                                      </p:to>
                                    </p:set>
                                    <p:animEffect transition="in" filter="blinds(horizontal)">
                                      <p:cBhvr>
                                        <p:cTn id="67" dur="500"/>
                                        <p:tgtEl>
                                          <p:spTgt spid="220"/>
                                        </p:tgtEl>
                                      </p:cBhvr>
                                    </p:animEffect>
                                  </p:childTnLst>
                                </p:cTn>
                              </p:par>
                              <p:par>
                                <p:cTn id="68" presetID="3" presetClass="entr" presetSubtype="10" fill="hold" nodeType="withEffect">
                                  <p:stCondLst>
                                    <p:cond delay="0"/>
                                  </p:stCondLst>
                                  <p:childTnLst>
                                    <p:set>
                                      <p:cBhvr>
                                        <p:cTn id="69" dur="1" fill="hold">
                                          <p:stCondLst>
                                            <p:cond delay="0"/>
                                          </p:stCondLst>
                                        </p:cTn>
                                        <p:tgtEl>
                                          <p:spTgt spid="226"/>
                                        </p:tgtEl>
                                        <p:attrNameLst>
                                          <p:attrName>style.visibility</p:attrName>
                                        </p:attrNameLst>
                                      </p:cBhvr>
                                      <p:to>
                                        <p:strVal val="visible"/>
                                      </p:to>
                                    </p:set>
                                    <p:animEffect transition="in" filter="blinds(horizontal)">
                                      <p:cBhvr>
                                        <p:cTn id="70" dur="500"/>
                                        <p:tgtEl>
                                          <p:spTgt spid="226"/>
                                        </p:tgtEl>
                                      </p:cBhvr>
                                    </p:animEffect>
                                  </p:childTnLst>
                                </p:cTn>
                              </p:par>
                              <p:par>
                                <p:cTn id="71" presetID="3" presetClass="entr" presetSubtype="10" fill="hold" nodeType="withEffect">
                                  <p:stCondLst>
                                    <p:cond delay="0"/>
                                  </p:stCondLst>
                                  <p:childTnLst>
                                    <p:set>
                                      <p:cBhvr>
                                        <p:cTn id="72" dur="1" fill="hold">
                                          <p:stCondLst>
                                            <p:cond delay="0"/>
                                          </p:stCondLst>
                                        </p:cTn>
                                        <p:tgtEl>
                                          <p:spTgt spid="232"/>
                                        </p:tgtEl>
                                        <p:attrNameLst>
                                          <p:attrName>style.visibility</p:attrName>
                                        </p:attrNameLst>
                                      </p:cBhvr>
                                      <p:to>
                                        <p:strVal val="visible"/>
                                      </p:to>
                                    </p:set>
                                    <p:animEffect transition="in" filter="blinds(horizontal)">
                                      <p:cBhvr>
                                        <p:cTn id="73" dur="500"/>
                                        <p:tgtEl>
                                          <p:spTgt spid="23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41"/>
                                        </p:tgtEl>
                                        <p:attrNameLst>
                                          <p:attrName>style.visibility</p:attrName>
                                        </p:attrNameLst>
                                      </p:cBhvr>
                                      <p:to>
                                        <p:strVal val="visible"/>
                                      </p:to>
                                    </p:set>
                                    <p:animEffect transition="in" filter="fade">
                                      <p:cBhvr>
                                        <p:cTn id="78" dur="1000"/>
                                        <p:tgtEl>
                                          <p:spTgt spid="141"/>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4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56"/>
                                        </p:tgtEl>
                                        <p:attrNameLst>
                                          <p:attrName>style.visibility</p:attrName>
                                        </p:attrNameLst>
                                      </p:cBhvr>
                                      <p:to>
                                        <p:strVal val="visible"/>
                                      </p:to>
                                    </p:set>
                                  </p:childTnLst>
                                </p:cTn>
                              </p:par>
                              <p:par>
                                <p:cTn id="85" presetID="10" presetClass="entr" presetSubtype="0" fill="hold" grpId="0" nodeType="withEffect">
                                  <p:stCondLst>
                                    <p:cond delay="0"/>
                                  </p:stCondLst>
                                  <p:childTnLst>
                                    <p:set>
                                      <p:cBhvr>
                                        <p:cTn id="86" dur="1" fill="hold">
                                          <p:stCondLst>
                                            <p:cond delay="0"/>
                                          </p:stCondLst>
                                        </p:cTn>
                                        <p:tgtEl>
                                          <p:spTgt spid="154"/>
                                        </p:tgtEl>
                                        <p:attrNameLst>
                                          <p:attrName>style.visibility</p:attrName>
                                        </p:attrNameLst>
                                      </p:cBhvr>
                                      <p:to>
                                        <p:strVal val="visible"/>
                                      </p:to>
                                    </p:set>
                                    <p:animEffect transition="in" filter="fade">
                                      <p:cBhvr>
                                        <p:cTn id="87" dur="2000"/>
                                        <p:tgtEl>
                                          <p:spTgt spid="15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44"/>
                                        </p:tgtEl>
                                        <p:attrNameLst>
                                          <p:attrName>style.visibility</p:attrName>
                                        </p:attrNameLst>
                                      </p:cBhvr>
                                      <p:to>
                                        <p:strVal val="visible"/>
                                      </p:to>
                                    </p:set>
                                    <p:animEffect transition="in" filter="fade">
                                      <p:cBhvr>
                                        <p:cTn id="92" dur="1000"/>
                                        <p:tgtEl>
                                          <p:spTgt spid="244"/>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5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5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5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40" grpId="0"/>
      <p:bldP spid="141" grpId="0"/>
      <p:bldP spid="154" grpId="0"/>
      <p:bldP spid="157" grpId="0" animBg="1"/>
      <p:bldP spid="158" grpId="0" animBg="1"/>
      <p:bldP spid="159" grpId="0" animBg="1"/>
      <p:bldP spid="240"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p:cNvSpPr txBox="1"/>
          <p:nvPr/>
        </p:nvSpPr>
        <p:spPr>
          <a:xfrm>
            <a:off x="3505200" y="4791333"/>
            <a:ext cx="5041900" cy="830997"/>
          </a:xfrm>
          <a:prstGeom prst="rect">
            <a:avLst/>
          </a:prstGeom>
          <a:noFill/>
        </p:spPr>
        <p:txBody>
          <a:bodyPr wrap="square" rtlCol="0">
            <a:spAutoFit/>
          </a:bodyPr>
          <a:lstStyle/>
          <a:p>
            <a:r>
              <a:rPr lang="en-US" sz="2400" i="1" dirty="0" smtClean="0">
                <a:solidFill>
                  <a:srgbClr val="FFFFFF"/>
                </a:solidFill>
                <a:latin typeface="Times New Roman"/>
                <a:cs typeface="Times New Roman"/>
              </a:rPr>
              <a:t>Towards PPAD-hardness of SPERNER, BROUWER, NASH…</a:t>
            </a:r>
            <a:endParaRPr lang="en-US" sz="2400" i="1" dirty="0">
              <a:solidFill>
                <a:srgbClr val="FFFFFF"/>
              </a:solidFill>
              <a:latin typeface="Times New Roman"/>
              <a:cs typeface="Times New Roman"/>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p:cNvSpPr txBox="1"/>
          <p:nvPr/>
        </p:nvSpPr>
        <p:spPr>
          <a:xfrm>
            <a:off x="1193800" y="2259687"/>
            <a:ext cx="7696200" cy="430887"/>
          </a:xfrm>
          <a:prstGeom prst="rect">
            <a:avLst/>
          </a:prstGeom>
          <a:noFill/>
        </p:spPr>
        <p:txBody>
          <a:bodyPr wrap="square" rtlCol="0">
            <a:spAutoFit/>
          </a:bodyPr>
          <a:lstStyle/>
          <a:p>
            <a:r>
              <a:rPr lang="en-US" sz="2200" i="1" dirty="0" smtClean="0">
                <a:solidFill>
                  <a:srgbClr val="FFFFFF"/>
                </a:solidFill>
                <a:latin typeface="Times New Roman"/>
                <a:cs typeface="Times New Roman"/>
              </a:rPr>
              <a:t>- real numbers seem to play a fundamental role in the reduction</a:t>
            </a:r>
            <a:endParaRPr lang="en-US" sz="2200" i="1" dirty="0">
              <a:solidFill>
                <a:srgbClr val="FFFFFF"/>
              </a:solidFill>
              <a:latin typeface="Times New Roman"/>
              <a:cs typeface="Times New Roman"/>
            </a:endParaRPr>
          </a:p>
        </p:txBody>
      </p:sp>
      <p:sp>
        <p:nvSpPr>
          <p:cNvPr id="3" name="TextBox 2"/>
          <p:cNvSpPr txBox="1"/>
          <p:nvPr/>
        </p:nvSpPr>
        <p:spPr>
          <a:xfrm>
            <a:off x="673100" y="1061759"/>
            <a:ext cx="7200900" cy="430887"/>
          </a:xfrm>
          <a:prstGeom prst="rect">
            <a:avLst/>
          </a:prstGeom>
          <a:noFill/>
        </p:spPr>
        <p:txBody>
          <a:bodyPr wrap="square" rtlCol="0">
            <a:spAutoFit/>
          </a:bodyPr>
          <a:lstStyle/>
          <a:p>
            <a:r>
              <a:rPr lang="en-US" sz="2200" i="1" dirty="0" smtClean="0">
                <a:solidFill>
                  <a:srgbClr val="FFFFFF"/>
                </a:solidFill>
                <a:latin typeface="Times New Roman"/>
                <a:cs typeface="Times New Roman"/>
              </a:rPr>
              <a:t>bottom line:</a:t>
            </a:r>
            <a:endParaRPr lang="en-US" sz="2200" i="1" dirty="0">
              <a:solidFill>
                <a:srgbClr val="FFFFFF"/>
              </a:solidFill>
              <a:latin typeface="Times New Roman"/>
              <a:cs typeface="Times New Roman"/>
            </a:endParaRPr>
          </a:p>
        </p:txBody>
      </p:sp>
      <p:sp>
        <p:nvSpPr>
          <p:cNvPr id="4" name="Rectangle 3"/>
          <p:cNvSpPr/>
          <p:nvPr/>
        </p:nvSpPr>
        <p:spPr>
          <a:xfrm>
            <a:off x="1193800" y="1877655"/>
            <a:ext cx="7035800" cy="400110"/>
          </a:xfrm>
          <a:prstGeom prst="rect">
            <a:avLst/>
          </a:prstGeom>
        </p:spPr>
        <p:txBody>
          <a:bodyPr wrap="square">
            <a:spAutoFit/>
          </a:bodyPr>
          <a:lstStyle/>
          <a:p>
            <a:r>
              <a:rPr lang="en-US" sz="2000" i="1" dirty="0" smtClean="0">
                <a:solidFill>
                  <a:srgbClr val="FFFFFF"/>
                </a:solidFill>
                <a:latin typeface="Times New Roman"/>
                <a:cs typeface="Times New Roman"/>
              </a:rPr>
              <a:t>- a reduction restricted to pure strategy </a:t>
            </a:r>
            <a:r>
              <a:rPr lang="en-US" sz="2000" i="1" dirty="0" err="1" smtClean="0">
                <a:solidFill>
                  <a:srgbClr val="FFFFFF"/>
                </a:solidFill>
                <a:latin typeface="Times New Roman"/>
                <a:cs typeface="Times New Roman"/>
              </a:rPr>
              <a:t>equilibria</a:t>
            </a:r>
            <a:r>
              <a:rPr lang="en-US" sz="2000" i="1" dirty="0" smtClean="0">
                <a:solidFill>
                  <a:srgbClr val="FFFFFF"/>
                </a:solidFill>
                <a:latin typeface="Times New Roman"/>
                <a:cs typeface="Times New Roman"/>
              </a:rPr>
              <a:t> is likely to fail</a:t>
            </a:r>
            <a:endParaRPr lang="en-US" sz="2000" dirty="0"/>
          </a:p>
        </p:txBody>
      </p:sp>
      <p:sp>
        <p:nvSpPr>
          <p:cNvPr id="5" name="Rectangle 2"/>
          <p:cNvSpPr>
            <a:spLocks noGrp="1" noRot="1" noChangeArrowheads="1"/>
          </p:cNvSpPr>
          <p:nvPr>
            <p:ph type="title"/>
          </p:nvPr>
        </p:nvSpPr>
        <p:spPr>
          <a:xfrm>
            <a:off x="889000" y="3098800"/>
            <a:ext cx="4902200" cy="571500"/>
          </a:xfrm>
        </p:spPr>
        <p:txBody>
          <a:bodyPr anchor="t"/>
          <a:lstStyle/>
          <a:p>
            <a:pPr algn="l" eaLnBrk="1" hangingPunct="1"/>
            <a:r>
              <a:rPr lang="en-US" sz="2400" i="1" dirty="0" smtClean="0">
                <a:solidFill>
                  <a:schemeClr val="tx1"/>
                </a:solidFill>
                <a:effectLst/>
                <a:latin typeface="Times New Roman" charset="0"/>
                <a:ea typeface="ＭＳ Ｐゴシック" charset="-128"/>
                <a:cs typeface="ＭＳ Ｐゴシック" charset="-128"/>
              </a:rPr>
              <a:t>Can games do </a:t>
            </a:r>
            <a:r>
              <a:rPr lang="en-US" sz="2400" b="1" i="1" dirty="0">
                <a:solidFill>
                  <a:srgbClr val="3366FF"/>
                </a:solidFill>
                <a:effectLst/>
                <a:latin typeface="Times New Roman" charset="0"/>
                <a:ea typeface="ＭＳ Ｐゴシック" charset="-128"/>
                <a:cs typeface="ＭＳ Ｐゴシック" charset="-128"/>
              </a:rPr>
              <a:t>real </a:t>
            </a:r>
            <a:r>
              <a:rPr lang="en-US" sz="2400" i="1" dirty="0" smtClean="0">
                <a:solidFill>
                  <a:schemeClr val="tx1"/>
                </a:solidFill>
                <a:effectLst/>
                <a:latin typeface="Times New Roman" charset="0"/>
                <a:ea typeface="ＭＳ Ｐゴシック" charset="-128"/>
                <a:cs typeface="ＭＳ Ｐゴシック" charset="-128"/>
              </a:rPr>
              <a:t>arithmetic?</a:t>
            </a:r>
            <a:endParaRPr lang="en-US" sz="2400" i="1" dirty="0">
              <a:solidFill>
                <a:schemeClr val="tx1"/>
              </a:solidFill>
              <a:effectLst/>
              <a:latin typeface="Times New Roman" charset="0"/>
              <a:ea typeface="ＭＳ Ｐゴシック" charset="-128"/>
              <a:cs typeface="ＭＳ Ｐゴシック" charset="-128"/>
            </a:endParaRPr>
          </a:p>
        </p:txBody>
      </p:sp>
      <p:sp>
        <p:nvSpPr>
          <p:cNvPr id="7" name="Rectangle 2"/>
          <p:cNvSpPr txBox="1">
            <a:spLocks noRot="1" noChangeArrowheads="1"/>
          </p:cNvSpPr>
          <p:nvPr/>
        </p:nvSpPr>
        <p:spPr bwMode="auto">
          <a:xfrm>
            <a:off x="850900" y="3670300"/>
            <a:ext cx="7556500" cy="114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2400" b="0" i="1" u="none" strike="noStrike" kern="0" cap="none" spc="0" normalizeH="0" baseline="0" noProof="0" dirty="0" smtClean="0">
                <a:ln>
                  <a:noFill/>
                </a:ln>
                <a:effectLst/>
                <a:uLnTx/>
                <a:uFillTx/>
                <a:latin typeface="Times New Roman" charset="0"/>
                <a:ea typeface="ＭＳ Ｐゴシック" charset="-128"/>
                <a:cs typeface="ＭＳ Ｐゴシック" charset="-128"/>
              </a:rPr>
              <a:t>What in a</a:t>
            </a:r>
            <a:r>
              <a:rPr kumimoji="0" lang="en-US" sz="2400" b="0" i="1" u="none" strike="noStrike" kern="0" cap="none" spc="0" normalizeH="0" noProof="0" dirty="0" smtClean="0">
                <a:ln>
                  <a:noFill/>
                </a:ln>
                <a:effectLst/>
                <a:uLnTx/>
                <a:uFillTx/>
                <a:latin typeface="Times New Roman" charset="0"/>
                <a:ea typeface="ＭＳ Ｐゴシック" charset="-128"/>
                <a:cs typeface="ＭＳ Ｐゴシック" charset="-128"/>
              </a:rPr>
              <a:t> Nash equilibrium is capable of storing </a:t>
            </a:r>
            <a:r>
              <a:rPr kumimoji="0" lang="en-US" sz="2400" b="0" i="1" u="none" strike="noStrike" kern="0" cap="none" spc="0" normalizeH="0" noProof="0" dirty="0" err="1" smtClean="0">
                <a:ln>
                  <a:noFill/>
                </a:ln>
                <a:effectLst/>
                <a:uLnTx/>
                <a:uFillTx/>
                <a:latin typeface="Times New Roman" charset="0"/>
                <a:ea typeface="ＭＳ Ｐゴシック" charset="-128"/>
                <a:cs typeface="ＭＳ Ｐゴシック" charset="-128"/>
              </a:rPr>
              <a:t>reals</a:t>
            </a:r>
            <a:r>
              <a:rPr kumimoji="0" lang="en-US" sz="2400" b="0" i="1" u="none" strike="noStrike" kern="0" cap="none" spc="0" normalizeH="0" noProof="0" dirty="0" smtClean="0">
                <a:ln>
                  <a:noFill/>
                </a:ln>
                <a:effectLst/>
                <a:uLnTx/>
                <a:uFillTx/>
                <a:latin typeface="Times New Roman" charset="0"/>
                <a:ea typeface="ＭＳ Ｐゴシック" charset="-128"/>
                <a:cs typeface="ＭＳ Ｐゴシック" charset="-128"/>
              </a:rPr>
              <a:t>?</a:t>
            </a:r>
            <a:endParaRPr kumimoji="0" lang="en-US" sz="2400" b="0" i="1" u="none" strike="noStrike" kern="0" cap="none" spc="0" normalizeH="0" baseline="0" noProof="0" dirty="0">
              <a:ln>
                <a:noFill/>
              </a:ln>
              <a:effectLst/>
              <a:uLnTx/>
              <a:uFillTx/>
              <a:latin typeface="Times New Roman" charset="0"/>
              <a:ea typeface="ＭＳ Ｐゴシック" charset="-128"/>
              <a:cs typeface="ＭＳ Ｐゴシック" charset="-128"/>
            </a:endParaRPr>
          </a:p>
        </p:txBody>
      </p:sp>
      <p:sp>
        <p:nvSpPr>
          <p:cNvPr id="8" name="Rectangle 7"/>
          <p:cNvSpPr/>
          <p:nvPr/>
        </p:nvSpPr>
        <p:spPr>
          <a:xfrm>
            <a:off x="1193800" y="1509811"/>
            <a:ext cx="7035800" cy="400110"/>
          </a:xfrm>
          <a:prstGeom prst="rect">
            <a:avLst/>
          </a:prstGeom>
        </p:spPr>
        <p:txBody>
          <a:bodyPr wrap="square">
            <a:spAutoFit/>
          </a:bodyPr>
          <a:lstStyle/>
          <a:p>
            <a:r>
              <a:rPr lang="en-US" sz="2000" i="1" dirty="0" smtClean="0">
                <a:solidFill>
                  <a:srgbClr val="FFFFFF"/>
                </a:solidFill>
                <a:latin typeface="Times New Roman"/>
                <a:cs typeface="Times New Roman"/>
              </a:rPr>
              <a:t>- need feedback in the circuit</a:t>
            </a:r>
            <a:endParaRPr lang="en-US" sz="2000"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P spid="5"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76200" y="-165100"/>
            <a:ext cx="7772400" cy="1143000"/>
          </a:xfrm>
        </p:spPr>
        <p:txBody>
          <a:bodyPr/>
          <a:lstStyle/>
          <a:p>
            <a:pPr eaLnBrk="1" hangingPunct="1"/>
            <a:r>
              <a:rPr lang="en-US" sz="3600" i="1" dirty="0">
                <a:effectLst/>
                <a:latin typeface="Times New Roman" charset="0"/>
                <a:ea typeface="ＭＳ Ｐゴシック" charset="-128"/>
                <a:cs typeface="ＭＳ Ｐゴシック" charset="-128"/>
              </a:rPr>
              <a:t>Games that do </a:t>
            </a:r>
            <a:r>
              <a:rPr lang="en-US" sz="3600" b="1" i="1" dirty="0">
                <a:solidFill>
                  <a:srgbClr val="49B1FF"/>
                </a:solidFill>
                <a:effectLst/>
                <a:latin typeface="Times New Roman" charset="0"/>
                <a:ea typeface="ＭＳ Ｐゴシック" charset="-128"/>
                <a:cs typeface="ＭＳ Ｐゴシック" charset="-128"/>
              </a:rPr>
              <a:t>real </a:t>
            </a:r>
            <a:r>
              <a:rPr lang="en-US" sz="3600" i="1" dirty="0">
                <a:effectLst/>
                <a:latin typeface="Times New Roman" charset="0"/>
                <a:ea typeface="ＭＳ Ｐゴシック" charset="-128"/>
                <a:cs typeface="ＭＳ Ｐゴシック" charset="-128"/>
              </a:rPr>
              <a:t>arithmetic</a:t>
            </a:r>
          </a:p>
        </p:txBody>
      </p:sp>
      <p:grpSp>
        <p:nvGrpSpPr>
          <p:cNvPr id="48" name="Group 47"/>
          <p:cNvGrpSpPr/>
          <p:nvPr/>
        </p:nvGrpSpPr>
        <p:grpSpPr>
          <a:xfrm>
            <a:off x="-325438" y="2869578"/>
            <a:ext cx="5121275" cy="3659743"/>
            <a:chOff x="-325438" y="3251200"/>
            <a:chExt cx="5121275" cy="3659743"/>
          </a:xfrm>
        </p:grpSpPr>
        <p:sp>
          <p:nvSpPr>
            <p:cNvPr id="43" name="Cloud 42"/>
            <p:cNvSpPr/>
            <p:nvPr/>
          </p:nvSpPr>
          <p:spPr bwMode="auto">
            <a:xfrm>
              <a:off x="-325438" y="3251200"/>
              <a:ext cx="5121275" cy="3659743"/>
            </a:xfrm>
            <a:prstGeom prst="cloud">
              <a:avLst/>
            </a:prstGeom>
            <a:solidFill>
              <a:schemeClr val="accent1">
                <a:alpha val="38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defRPr/>
              </a:pPr>
              <a:endParaRPr lang="en-US" dirty="0"/>
            </a:p>
          </p:txBody>
        </p:sp>
        <p:sp>
          <p:nvSpPr>
            <p:cNvPr id="44" name="TextBox 43"/>
            <p:cNvSpPr txBox="1"/>
            <p:nvPr/>
          </p:nvSpPr>
          <p:spPr>
            <a:xfrm>
              <a:off x="3424162" y="4566027"/>
              <a:ext cx="457201" cy="492443"/>
            </a:xfrm>
            <a:prstGeom prst="rect">
              <a:avLst/>
            </a:prstGeom>
            <a:noFill/>
          </p:spPr>
          <p:txBody>
            <a:bodyPr wrap="none" rtlCol="0">
              <a:spAutoFit/>
            </a:bodyPr>
            <a:lstStyle/>
            <a:p>
              <a:r>
                <a:rPr lang="en-US" sz="2600" dirty="0" smtClean="0"/>
                <a:t>…</a:t>
              </a:r>
              <a:endParaRPr lang="en-US" sz="2600" dirty="0"/>
            </a:p>
          </p:txBody>
        </p:sp>
        <p:sp>
          <p:nvSpPr>
            <p:cNvPr id="45" name="TextBox 44"/>
            <p:cNvSpPr txBox="1"/>
            <p:nvPr/>
          </p:nvSpPr>
          <p:spPr>
            <a:xfrm>
              <a:off x="528369" y="4600695"/>
              <a:ext cx="457201" cy="492443"/>
            </a:xfrm>
            <a:prstGeom prst="rect">
              <a:avLst/>
            </a:prstGeom>
            <a:noFill/>
          </p:spPr>
          <p:txBody>
            <a:bodyPr wrap="none" rtlCol="0">
              <a:spAutoFit/>
            </a:bodyPr>
            <a:lstStyle/>
            <a:p>
              <a:r>
                <a:rPr lang="en-US" sz="2600" dirty="0" smtClean="0"/>
                <a:t>…</a:t>
              </a:r>
              <a:endParaRPr lang="en-US" sz="2600" dirty="0"/>
            </a:p>
          </p:txBody>
        </p:sp>
        <p:grpSp>
          <p:nvGrpSpPr>
            <p:cNvPr id="42" name="Group 41"/>
            <p:cNvGrpSpPr/>
            <p:nvPr/>
          </p:nvGrpSpPr>
          <p:grpSpPr>
            <a:xfrm>
              <a:off x="501657" y="3730625"/>
              <a:ext cx="3091473" cy="2166640"/>
              <a:chOff x="501657" y="3730625"/>
              <a:chExt cx="3091473" cy="2166640"/>
            </a:xfrm>
          </p:grpSpPr>
          <p:sp>
            <p:nvSpPr>
              <p:cNvPr id="622595" name="Oval 3"/>
              <p:cNvSpPr>
                <a:spLocks noChangeArrowheads="1"/>
              </p:cNvSpPr>
              <p:nvPr/>
            </p:nvSpPr>
            <p:spPr bwMode="auto">
              <a:xfrm>
                <a:off x="762000" y="4162425"/>
                <a:ext cx="228600" cy="228600"/>
              </a:xfrm>
              <a:prstGeom prst="ellipse">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622596" name="Oval 4"/>
              <p:cNvSpPr>
                <a:spLocks noChangeArrowheads="1"/>
              </p:cNvSpPr>
              <p:nvPr/>
            </p:nvSpPr>
            <p:spPr bwMode="auto">
              <a:xfrm>
                <a:off x="774700" y="5407025"/>
                <a:ext cx="228600" cy="228600"/>
              </a:xfrm>
              <a:prstGeom prst="ellipse">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622597" name="Oval 5"/>
              <p:cNvSpPr>
                <a:spLocks noChangeArrowheads="1"/>
              </p:cNvSpPr>
              <p:nvPr/>
            </p:nvSpPr>
            <p:spPr bwMode="auto">
              <a:xfrm>
                <a:off x="1790700" y="4822825"/>
                <a:ext cx="228600" cy="228600"/>
              </a:xfrm>
              <a:prstGeom prst="ellipse">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622598" name="Oval 6"/>
              <p:cNvSpPr>
                <a:spLocks noChangeArrowheads="1"/>
              </p:cNvSpPr>
              <p:nvPr/>
            </p:nvSpPr>
            <p:spPr bwMode="auto">
              <a:xfrm>
                <a:off x="3186421" y="4822825"/>
                <a:ext cx="228600" cy="228600"/>
              </a:xfrm>
              <a:prstGeom prst="ellipse">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cxnSp>
            <p:nvCxnSpPr>
              <p:cNvPr id="622599" name="AutoShape 7"/>
              <p:cNvCxnSpPr>
                <a:cxnSpLocks noChangeShapeType="1"/>
                <a:stCxn id="622595" idx="5"/>
                <a:endCxn id="622597" idx="1"/>
              </p:cNvCxnSpPr>
              <p:nvPr/>
            </p:nvCxnSpPr>
            <p:spPr bwMode="auto">
              <a:xfrm rot="16200000" flipH="1">
                <a:off x="1141272" y="4173397"/>
                <a:ext cx="498756" cy="867056"/>
              </a:xfrm>
              <a:prstGeom prst="straightConnector1">
                <a:avLst/>
              </a:prstGeom>
              <a:noFill/>
              <a:ln w="38100">
                <a:solidFill>
                  <a:schemeClr val="tx1"/>
                </a:solidFill>
                <a:miter lim="800000"/>
                <a:headEnd/>
                <a:tailEnd type="triangle" w="med" len="med"/>
              </a:ln>
            </p:spPr>
          </p:cxnSp>
          <p:cxnSp>
            <p:nvCxnSpPr>
              <p:cNvPr id="622600" name="AutoShape 8"/>
              <p:cNvCxnSpPr>
                <a:cxnSpLocks noChangeShapeType="1"/>
                <a:stCxn id="622596" idx="7"/>
                <a:endCxn id="622597" idx="3"/>
              </p:cNvCxnSpPr>
              <p:nvPr/>
            </p:nvCxnSpPr>
            <p:spPr bwMode="auto">
              <a:xfrm rot="5400000" flipH="1" flipV="1">
                <a:off x="1185722" y="4802047"/>
                <a:ext cx="422556" cy="854356"/>
              </a:xfrm>
              <a:prstGeom prst="straightConnector1">
                <a:avLst/>
              </a:prstGeom>
              <a:noFill/>
              <a:ln w="38100">
                <a:solidFill>
                  <a:schemeClr val="tx1"/>
                </a:solidFill>
                <a:miter lim="800000"/>
                <a:headEnd/>
                <a:tailEnd type="triangle" w="med" len="med"/>
              </a:ln>
            </p:spPr>
          </p:cxnSp>
          <p:sp>
            <p:nvSpPr>
              <p:cNvPr id="622601" name="Text Box 9"/>
              <p:cNvSpPr txBox="1">
                <a:spLocks noChangeArrowheads="1"/>
              </p:cNvSpPr>
              <p:nvPr/>
            </p:nvSpPr>
            <p:spPr bwMode="auto">
              <a:xfrm>
                <a:off x="501657" y="3730625"/>
                <a:ext cx="422261" cy="461665"/>
              </a:xfrm>
              <a:prstGeom prst="rect">
                <a:avLst/>
              </a:prstGeom>
              <a:noFill/>
              <a:ln w="9525">
                <a:noFill/>
                <a:miter lim="800000"/>
                <a:headEnd/>
                <a:tailEnd/>
              </a:ln>
            </p:spPr>
            <p:txBody>
              <a:bodyPr wrap="none">
                <a:prstTxWarp prst="textNoShape">
                  <a:avLst/>
                </a:prstTxWarp>
                <a:spAutoFit/>
              </a:bodyPr>
              <a:lstStyle/>
              <a:p>
                <a:pPr algn="ctr" eaLnBrk="1" hangingPunct="1"/>
                <a:r>
                  <a:rPr lang="en-US" sz="2400" i="1" dirty="0" err="1">
                    <a:latin typeface="Times New Roman" charset="0"/>
                  </a:rPr>
                  <a:t>x</a:t>
                </a:r>
                <a:endParaRPr lang="en-US" sz="2400" i="1" dirty="0">
                  <a:latin typeface="Times New Roman" charset="0"/>
                </a:endParaRPr>
              </a:p>
            </p:txBody>
          </p:sp>
          <p:sp>
            <p:nvSpPr>
              <p:cNvPr id="622602" name="Text Box 10"/>
              <p:cNvSpPr txBox="1">
                <a:spLocks noChangeArrowheads="1"/>
              </p:cNvSpPr>
              <p:nvPr/>
            </p:nvSpPr>
            <p:spPr bwMode="auto">
              <a:xfrm>
                <a:off x="588954" y="5435600"/>
                <a:ext cx="425467" cy="461665"/>
              </a:xfrm>
              <a:prstGeom prst="rect">
                <a:avLst/>
              </a:prstGeom>
              <a:noFill/>
              <a:ln w="9525">
                <a:noFill/>
                <a:miter lim="800000"/>
                <a:headEnd/>
                <a:tailEnd/>
              </a:ln>
            </p:spPr>
            <p:txBody>
              <a:bodyPr wrap="none">
                <a:prstTxWarp prst="textNoShape">
                  <a:avLst/>
                </a:prstTxWarp>
                <a:spAutoFit/>
              </a:bodyPr>
              <a:lstStyle/>
              <a:p>
                <a:pPr algn="ctr" eaLnBrk="1" hangingPunct="1"/>
                <a:r>
                  <a:rPr lang="en-US" sz="2400" i="1">
                    <a:latin typeface="Times New Roman" charset="0"/>
                  </a:rPr>
                  <a:t>y</a:t>
                </a:r>
              </a:p>
            </p:txBody>
          </p:sp>
          <p:sp>
            <p:nvSpPr>
              <p:cNvPr id="622603" name="Text Box 11"/>
              <p:cNvSpPr txBox="1">
                <a:spLocks noChangeArrowheads="1"/>
              </p:cNvSpPr>
              <p:nvPr/>
            </p:nvSpPr>
            <p:spPr bwMode="auto">
              <a:xfrm>
                <a:off x="3187700" y="4911725"/>
                <a:ext cx="405430" cy="461665"/>
              </a:xfrm>
              <a:prstGeom prst="rect">
                <a:avLst/>
              </a:prstGeom>
              <a:noFill/>
              <a:ln w="9525">
                <a:noFill/>
                <a:miter lim="800000"/>
                <a:headEnd/>
                <a:tailEnd/>
              </a:ln>
            </p:spPr>
            <p:txBody>
              <a:bodyPr wrap="none">
                <a:prstTxWarp prst="textNoShape">
                  <a:avLst/>
                </a:prstTxWarp>
                <a:spAutoFit/>
              </a:bodyPr>
              <a:lstStyle/>
              <a:p>
                <a:pPr algn="ctr" eaLnBrk="1" hangingPunct="1"/>
                <a:r>
                  <a:rPr lang="en-US" sz="2400" i="1" dirty="0" err="1">
                    <a:latin typeface="Times New Roman" charset="0"/>
                  </a:rPr>
                  <a:t>z</a:t>
                </a:r>
                <a:endParaRPr lang="en-US" sz="2400" i="1" dirty="0">
                  <a:latin typeface="Times New Roman" charset="0"/>
                </a:endParaRPr>
              </a:p>
            </p:txBody>
          </p:sp>
          <p:cxnSp>
            <p:nvCxnSpPr>
              <p:cNvPr id="622604" name="AutoShape 12"/>
              <p:cNvCxnSpPr>
                <a:cxnSpLocks noChangeShapeType="1"/>
                <a:stCxn id="622597" idx="6"/>
                <a:endCxn id="622598" idx="2"/>
              </p:cNvCxnSpPr>
              <p:nvPr/>
            </p:nvCxnSpPr>
            <p:spPr bwMode="auto">
              <a:xfrm>
                <a:off x="2019300" y="4937125"/>
                <a:ext cx="1167121" cy="1588"/>
              </a:xfrm>
              <a:prstGeom prst="straightConnector1">
                <a:avLst/>
              </a:prstGeom>
              <a:noFill/>
              <a:ln w="38100">
                <a:solidFill>
                  <a:schemeClr val="tx1"/>
                </a:solidFill>
                <a:miter lim="800000"/>
                <a:headEnd type="triangle" w="med" len="med"/>
                <a:tailEnd type="triangle" w="med" len="med"/>
              </a:ln>
            </p:spPr>
          </p:cxnSp>
          <p:sp>
            <p:nvSpPr>
              <p:cNvPr id="622605" name="Text Box 13"/>
              <p:cNvSpPr txBox="1">
                <a:spLocks noChangeArrowheads="1"/>
              </p:cNvSpPr>
              <p:nvPr/>
            </p:nvSpPr>
            <p:spPr bwMode="auto">
              <a:xfrm>
                <a:off x="1790700" y="4938713"/>
                <a:ext cx="490940" cy="461665"/>
              </a:xfrm>
              <a:prstGeom prst="rect">
                <a:avLst/>
              </a:prstGeom>
              <a:noFill/>
              <a:ln w="9525">
                <a:noFill/>
                <a:miter lim="800000"/>
                <a:headEnd/>
                <a:tailEnd/>
              </a:ln>
            </p:spPr>
            <p:txBody>
              <a:bodyPr wrap="none">
                <a:prstTxWarp prst="textNoShape">
                  <a:avLst/>
                </a:prstTxWarp>
                <a:spAutoFit/>
              </a:bodyPr>
              <a:lstStyle/>
              <a:p>
                <a:pPr algn="ctr" eaLnBrk="1" hangingPunct="1"/>
                <a:r>
                  <a:rPr lang="en-US" sz="2400" i="1" dirty="0" err="1">
                    <a:latin typeface="Times New Roman" charset="0"/>
                  </a:rPr>
                  <a:t>w</a:t>
                </a:r>
                <a:endParaRPr lang="en-US" sz="2400" i="1" dirty="0">
                  <a:latin typeface="Times New Roman" charset="0"/>
                </a:endParaRPr>
              </a:p>
            </p:txBody>
          </p:sp>
        </p:grpSp>
      </p:grpSp>
      <p:sp>
        <p:nvSpPr>
          <p:cNvPr id="622606" name="Text Box 14"/>
          <p:cNvSpPr txBox="1">
            <a:spLocks noChangeArrowheads="1"/>
          </p:cNvSpPr>
          <p:nvPr/>
        </p:nvSpPr>
        <p:spPr bwMode="auto">
          <a:xfrm>
            <a:off x="5394325" y="5435600"/>
            <a:ext cx="184150" cy="457200"/>
          </a:xfrm>
          <a:prstGeom prst="rect">
            <a:avLst/>
          </a:prstGeom>
          <a:noFill/>
          <a:ln w="9525">
            <a:noFill/>
            <a:miter lim="800000"/>
            <a:headEnd/>
            <a:tailEnd/>
          </a:ln>
        </p:spPr>
        <p:txBody>
          <a:bodyPr wrap="none">
            <a:prstTxWarp prst="textNoShape">
              <a:avLst/>
            </a:prstTxWarp>
            <a:spAutoFit/>
          </a:bodyPr>
          <a:lstStyle/>
          <a:p>
            <a:pPr algn="ctr" eaLnBrk="1" hangingPunct="1"/>
            <a:endParaRPr lang="en-US">
              <a:latin typeface="Times New Roman" charset="0"/>
            </a:endParaRPr>
          </a:p>
        </p:txBody>
      </p:sp>
      <p:sp>
        <p:nvSpPr>
          <p:cNvPr id="622607" name="Text Box 15"/>
          <p:cNvSpPr txBox="1">
            <a:spLocks noChangeArrowheads="1"/>
          </p:cNvSpPr>
          <p:nvPr/>
        </p:nvSpPr>
        <p:spPr bwMode="auto">
          <a:xfrm>
            <a:off x="1824178" y="3336303"/>
            <a:ext cx="3833681" cy="923330"/>
          </a:xfrm>
          <a:prstGeom prst="rect">
            <a:avLst/>
          </a:prstGeom>
          <a:noFill/>
          <a:ln w="9525">
            <a:noFill/>
            <a:miter lim="800000"/>
            <a:headEnd/>
            <a:tailEnd/>
          </a:ln>
        </p:spPr>
        <p:txBody>
          <a:bodyPr wrap="none">
            <a:prstTxWarp prst="textNoShape">
              <a:avLst/>
            </a:prstTxWarp>
            <a:spAutoFit/>
          </a:bodyPr>
          <a:lstStyle/>
          <a:p>
            <a:pPr eaLnBrk="1" hangingPunct="1"/>
            <a:r>
              <a:rPr lang="en-US" i="1" dirty="0" err="1">
                <a:latin typeface="Times New Roman" charset="0"/>
              </a:rPr>
              <a:t>w</a:t>
            </a:r>
            <a:r>
              <a:rPr lang="en-US" dirty="0">
                <a:latin typeface="Times New Roman" charset="0"/>
              </a:rPr>
              <a:t> is paid: </a:t>
            </a:r>
          </a:p>
          <a:p>
            <a:pPr eaLnBrk="1" hangingPunct="1"/>
            <a:r>
              <a:rPr lang="en-US" dirty="0">
                <a:latin typeface="Times New Roman" charset="0"/>
              </a:rPr>
              <a:t>      - $</a:t>
            </a:r>
            <a:r>
              <a:rPr lang="en-US" dirty="0" smtClean="0">
                <a:latin typeface="Times New Roman" charset="0"/>
              </a:rPr>
              <a:t> </a:t>
            </a:r>
            <a:r>
              <a:rPr lang="en-US" dirty="0" err="1" smtClean="0">
                <a:latin typeface="Times New Roman" charset="0"/>
              </a:rPr>
              <a:t>Pr[</a:t>
            </a:r>
            <a:r>
              <a:rPr lang="en-US" i="1" dirty="0" err="1" smtClean="0">
                <a:latin typeface="Times New Roman" charset="0"/>
              </a:rPr>
              <a:t>x</a:t>
            </a:r>
            <a:r>
              <a:rPr lang="en-US" i="1" dirty="0" smtClean="0">
                <a:latin typeface="Times New Roman" charset="0"/>
              </a:rPr>
              <a:t> </a:t>
            </a:r>
            <a:r>
              <a:rPr lang="en-US" dirty="0" smtClean="0">
                <a:latin typeface="Times New Roman" charset="0"/>
              </a:rPr>
              <a:t>: 1]</a:t>
            </a:r>
            <a:r>
              <a:rPr lang="en-US" i="1" dirty="0" smtClean="0">
                <a:latin typeface="Times New Roman" charset="0"/>
                <a:ea typeface="Times New Roman" charset="0"/>
                <a:cs typeface="Times New Roman" charset="0"/>
              </a:rPr>
              <a:t> +</a:t>
            </a:r>
            <a:r>
              <a:rPr lang="en-US" dirty="0" err="1" smtClean="0">
                <a:latin typeface="Times New Roman" charset="0"/>
                <a:ea typeface="Times New Roman" charset="0"/>
                <a:cs typeface="Times New Roman" charset="0"/>
              </a:rPr>
              <a:t>Pr[</a:t>
            </a:r>
            <a:r>
              <a:rPr lang="en-US" i="1" dirty="0" err="1" smtClean="0">
                <a:latin typeface="Times New Roman" charset="0"/>
              </a:rPr>
              <a:t>y</a:t>
            </a:r>
            <a:r>
              <a:rPr lang="en-US" i="1" dirty="0" smtClean="0">
                <a:latin typeface="Times New Roman" charset="0"/>
              </a:rPr>
              <a:t> </a:t>
            </a:r>
            <a:r>
              <a:rPr lang="en-US" dirty="0" smtClean="0">
                <a:latin typeface="Times New Roman" charset="0"/>
              </a:rPr>
              <a:t>: 1] </a:t>
            </a:r>
            <a:r>
              <a:rPr lang="en-US" dirty="0">
                <a:latin typeface="Times New Roman" charset="0"/>
              </a:rPr>
              <a:t>for playing 0</a:t>
            </a:r>
          </a:p>
          <a:p>
            <a:pPr eaLnBrk="1" hangingPunct="1"/>
            <a:r>
              <a:rPr lang="en-US" dirty="0">
                <a:latin typeface="Times New Roman" charset="0"/>
              </a:rPr>
              <a:t>      - $</a:t>
            </a:r>
            <a:r>
              <a:rPr lang="en-US" dirty="0" smtClean="0">
                <a:latin typeface="Times New Roman" charset="0"/>
              </a:rPr>
              <a:t> </a:t>
            </a:r>
            <a:r>
              <a:rPr lang="en-US" dirty="0" err="1" smtClean="0">
                <a:latin typeface="Times New Roman" charset="0"/>
              </a:rPr>
              <a:t>Pr[</a:t>
            </a:r>
            <a:r>
              <a:rPr lang="en-US" i="1" dirty="0" err="1" smtClean="0">
                <a:latin typeface="Times New Roman" charset="0"/>
              </a:rPr>
              <a:t>z</a:t>
            </a:r>
            <a:r>
              <a:rPr lang="en-US" i="1" dirty="0" smtClean="0">
                <a:latin typeface="Times New Roman" charset="0"/>
              </a:rPr>
              <a:t> </a:t>
            </a:r>
            <a:r>
              <a:rPr lang="en-US" dirty="0" smtClean="0">
                <a:latin typeface="Times New Roman" charset="0"/>
              </a:rPr>
              <a:t>:1] </a:t>
            </a:r>
            <a:r>
              <a:rPr lang="en-US" dirty="0">
                <a:latin typeface="Times New Roman" charset="0"/>
              </a:rPr>
              <a:t>for playing 1</a:t>
            </a:r>
          </a:p>
        </p:txBody>
      </p:sp>
      <p:sp>
        <p:nvSpPr>
          <p:cNvPr id="622608" name="Text Box 16"/>
          <p:cNvSpPr txBox="1">
            <a:spLocks noChangeArrowheads="1"/>
          </p:cNvSpPr>
          <p:nvPr/>
        </p:nvSpPr>
        <p:spPr bwMode="auto">
          <a:xfrm>
            <a:off x="3216275" y="4979068"/>
            <a:ext cx="2362200" cy="646331"/>
          </a:xfrm>
          <a:prstGeom prst="rect">
            <a:avLst/>
          </a:prstGeom>
          <a:noFill/>
          <a:ln w="9525">
            <a:noFill/>
            <a:miter lim="800000"/>
            <a:headEnd/>
            <a:tailEnd/>
          </a:ln>
        </p:spPr>
        <p:txBody>
          <a:bodyPr>
            <a:prstTxWarp prst="textNoShape">
              <a:avLst/>
            </a:prstTxWarp>
            <a:spAutoFit/>
          </a:bodyPr>
          <a:lstStyle/>
          <a:p>
            <a:pPr eaLnBrk="1" hangingPunct="1"/>
            <a:r>
              <a:rPr lang="en-US" i="1" dirty="0">
                <a:latin typeface="Times New Roman" charset="0"/>
              </a:rPr>
              <a:t>z</a:t>
            </a:r>
            <a:r>
              <a:rPr lang="en-US" dirty="0">
                <a:latin typeface="Times New Roman" charset="0"/>
              </a:rPr>
              <a:t> is paid to play the </a:t>
            </a:r>
            <a:r>
              <a:rPr lang="en-US" dirty="0" smtClean="0">
                <a:latin typeface="Times New Roman" charset="0"/>
              </a:rPr>
              <a:t>“opposite” </a:t>
            </a:r>
            <a:r>
              <a:rPr lang="en-US" dirty="0">
                <a:latin typeface="Times New Roman" charset="0"/>
              </a:rPr>
              <a:t>of </a:t>
            </a:r>
            <a:r>
              <a:rPr lang="en-US" i="1" dirty="0">
                <a:latin typeface="Times New Roman" charset="0"/>
              </a:rPr>
              <a:t>w</a:t>
            </a:r>
            <a:endParaRPr lang="en-US" i="1" dirty="0">
              <a:solidFill>
                <a:srgbClr val="FF0000"/>
              </a:solidFill>
              <a:latin typeface="Times New Roman" charset="0"/>
            </a:endParaRPr>
          </a:p>
        </p:txBody>
      </p:sp>
      <p:sp>
        <p:nvSpPr>
          <p:cNvPr id="622610" name="Rectangle 18"/>
          <p:cNvSpPr>
            <a:spLocks noChangeArrowheads="1"/>
          </p:cNvSpPr>
          <p:nvPr/>
        </p:nvSpPr>
        <p:spPr bwMode="auto">
          <a:xfrm>
            <a:off x="139700" y="952500"/>
            <a:ext cx="4521200" cy="400110"/>
          </a:xfrm>
          <a:prstGeom prst="rect">
            <a:avLst/>
          </a:prstGeom>
          <a:noFill/>
          <a:ln w="9525">
            <a:noFill/>
            <a:miter lim="800000"/>
            <a:headEnd/>
            <a:tailEnd/>
          </a:ln>
        </p:spPr>
        <p:txBody>
          <a:bodyPr wrap="square">
            <a:prstTxWarp prst="textNoShape">
              <a:avLst/>
            </a:prstTxWarp>
            <a:spAutoFit/>
          </a:bodyPr>
          <a:lstStyle/>
          <a:p>
            <a:r>
              <a:rPr lang="en-US" sz="2000" dirty="0" smtClean="0">
                <a:latin typeface="Times New Roman" charset="0"/>
              </a:rPr>
              <a:t>Suppose two </a:t>
            </a:r>
            <a:r>
              <a:rPr lang="en-US" sz="2000" dirty="0">
                <a:latin typeface="Times New Roman" charset="0"/>
              </a:rPr>
              <a:t>strategies per </a:t>
            </a:r>
            <a:r>
              <a:rPr lang="en-US" sz="2000" dirty="0" smtClean="0">
                <a:latin typeface="Times New Roman" charset="0"/>
              </a:rPr>
              <a:t>player:  {</a:t>
            </a:r>
            <a:r>
              <a:rPr lang="en-US" sz="2000" dirty="0">
                <a:latin typeface="Times New Roman" charset="0"/>
              </a:rPr>
              <a:t>0,1</a:t>
            </a:r>
            <a:r>
              <a:rPr lang="en-US" sz="2000" dirty="0" smtClean="0">
                <a:latin typeface="Times New Roman" charset="0"/>
              </a:rPr>
              <a:t>}</a:t>
            </a:r>
          </a:p>
        </p:txBody>
      </p:sp>
      <p:sp>
        <p:nvSpPr>
          <p:cNvPr id="622615" name="Text Box 23"/>
          <p:cNvSpPr txBox="1">
            <a:spLocks noChangeArrowheads="1"/>
          </p:cNvSpPr>
          <p:nvPr/>
        </p:nvSpPr>
        <p:spPr bwMode="auto">
          <a:xfrm>
            <a:off x="177800" y="1931988"/>
            <a:ext cx="8153400" cy="400110"/>
          </a:xfrm>
          <a:prstGeom prst="rect">
            <a:avLst/>
          </a:prstGeom>
          <a:noFill/>
          <a:ln w="9525">
            <a:noFill/>
            <a:miter lim="800000"/>
            <a:headEnd/>
            <a:tailEnd/>
          </a:ln>
        </p:spPr>
        <p:txBody>
          <a:bodyPr>
            <a:prstTxWarp prst="textNoShape">
              <a:avLst/>
            </a:prstTxWarp>
            <a:spAutoFit/>
          </a:bodyPr>
          <a:lstStyle/>
          <a:p>
            <a:r>
              <a:rPr lang="en-US" sz="2000" dirty="0">
                <a:latin typeface="Times New Roman" charset="0"/>
              </a:rPr>
              <a:t>e.g.</a:t>
            </a:r>
            <a:r>
              <a:rPr lang="en-US" sz="2000" dirty="0" smtClean="0">
                <a:latin typeface="Times New Roman" charset="0"/>
              </a:rPr>
              <a:t> </a:t>
            </a:r>
            <a:r>
              <a:rPr lang="en-US" sz="2000" i="1" dirty="0" smtClean="0">
                <a:solidFill>
                  <a:srgbClr val="3366FF"/>
                </a:solidFill>
                <a:latin typeface="Times New Roman" charset="0"/>
              </a:rPr>
              <a:t>addition game</a:t>
            </a:r>
            <a:endParaRPr lang="en-US" sz="2000" i="1" dirty="0">
              <a:solidFill>
                <a:srgbClr val="3366FF"/>
              </a:solidFill>
              <a:latin typeface="Times New Roman" charset="0"/>
            </a:endParaRPr>
          </a:p>
        </p:txBody>
      </p:sp>
      <p:sp>
        <p:nvSpPr>
          <p:cNvPr id="24" name="Rectangle 23"/>
          <p:cNvSpPr/>
          <p:nvPr/>
        </p:nvSpPr>
        <p:spPr>
          <a:xfrm>
            <a:off x="304800" y="1321832"/>
            <a:ext cx="7620000" cy="400110"/>
          </a:xfrm>
          <a:prstGeom prst="rect">
            <a:avLst/>
          </a:prstGeom>
        </p:spPr>
        <p:txBody>
          <a:bodyPr wrap="square">
            <a:spAutoFit/>
          </a:bodyPr>
          <a:lstStyle/>
          <a:p>
            <a:r>
              <a:rPr lang="en-US" sz="2000" dirty="0" smtClean="0">
                <a:latin typeface="Times New Roman" charset="0"/>
              </a:rPr>
              <a:t>then  mixed strategy </a:t>
            </a:r>
            <a:r>
              <a:rPr lang="en-US" sz="2000" dirty="0" err="1" smtClean="0">
                <a:latin typeface="Times New Roman" charset="0"/>
                <a:sym typeface="Symbol" charset="2"/>
              </a:rPr>
              <a:t></a:t>
            </a:r>
            <a:r>
              <a:rPr lang="en-US" sz="2000" dirty="0" smtClean="0">
                <a:latin typeface="Times New Roman" charset="0"/>
              </a:rPr>
              <a:t> a number in [0,1]   (the probability of playing 1)</a:t>
            </a:r>
            <a:endParaRPr lang="en-US" sz="2000" dirty="0">
              <a:latin typeface="Times New Roman" charset="0"/>
            </a:endParaRPr>
          </a:p>
        </p:txBody>
      </p:sp>
      <p:grpSp>
        <p:nvGrpSpPr>
          <p:cNvPr id="46" name="Group 45"/>
          <p:cNvGrpSpPr/>
          <p:nvPr/>
        </p:nvGrpSpPr>
        <p:grpSpPr>
          <a:xfrm>
            <a:off x="4305300" y="2637803"/>
            <a:ext cx="4826000" cy="1130300"/>
            <a:chOff x="1498600" y="2565400"/>
            <a:chExt cx="4826000" cy="1130300"/>
          </a:xfrm>
        </p:grpSpPr>
        <p:pic>
          <p:nvPicPr>
            <p:cNvPr id="27" name="Picture 26" descr="latex-image-1.pdf"/>
            <p:cNvPicPr>
              <a:picLocks noChangeAspect="1"/>
            </p:cNvPicPr>
            <p:nvPr/>
          </p:nvPicPr>
          <p:blipFill>
            <a:blip r:embed="rId3"/>
            <a:stretch>
              <a:fillRect/>
            </a:stretch>
          </p:blipFill>
          <p:spPr>
            <a:xfrm>
              <a:off x="1498600" y="2908300"/>
              <a:ext cx="3606800" cy="787400"/>
            </a:xfrm>
            <a:prstGeom prst="rect">
              <a:avLst/>
            </a:prstGeom>
          </p:spPr>
        </p:pic>
        <p:pic>
          <p:nvPicPr>
            <p:cNvPr id="29" name="Picture 28" descr="latex-image-1.pdf"/>
            <p:cNvPicPr>
              <a:picLocks noChangeAspect="1"/>
            </p:cNvPicPr>
            <p:nvPr/>
          </p:nvPicPr>
          <p:blipFill>
            <a:blip r:embed="rId4"/>
            <a:stretch>
              <a:fillRect/>
            </a:stretch>
          </p:blipFill>
          <p:spPr>
            <a:xfrm>
              <a:off x="1498600" y="2565400"/>
              <a:ext cx="4826000" cy="787400"/>
            </a:xfrm>
            <a:prstGeom prst="rect">
              <a:avLst/>
            </a:prstGeom>
          </p:spPr>
        </p:pic>
        <p:sp>
          <p:nvSpPr>
            <p:cNvPr id="32" name="Rectangle 31"/>
            <p:cNvSpPr/>
            <p:nvPr/>
          </p:nvSpPr>
          <p:spPr bwMode="auto">
            <a:xfrm>
              <a:off x="2692400" y="2743200"/>
              <a:ext cx="3429000" cy="787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grpSp>
        <p:nvGrpSpPr>
          <p:cNvPr id="47" name="Group 46"/>
          <p:cNvGrpSpPr/>
          <p:nvPr/>
        </p:nvGrpSpPr>
        <p:grpSpPr>
          <a:xfrm>
            <a:off x="5054600" y="4171705"/>
            <a:ext cx="4102100" cy="1257300"/>
            <a:chOff x="5245100" y="2781300"/>
            <a:chExt cx="4102100" cy="1257300"/>
          </a:xfrm>
        </p:grpSpPr>
        <p:pic>
          <p:nvPicPr>
            <p:cNvPr id="30" name="Picture 29" descr="latex-image-1.pdf"/>
            <p:cNvPicPr>
              <a:picLocks noChangeAspect="1"/>
            </p:cNvPicPr>
            <p:nvPr/>
          </p:nvPicPr>
          <p:blipFill>
            <a:blip r:embed="rId5"/>
            <a:stretch>
              <a:fillRect/>
            </a:stretch>
          </p:blipFill>
          <p:spPr>
            <a:xfrm>
              <a:off x="5245100" y="2781300"/>
              <a:ext cx="3022600" cy="787400"/>
            </a:xfrm>
            <a:prstGeom prst="rect">
              <a:avLst/>
            </a:prstGeom>
          </p:spPr>
        </p:pic>
        <p:pic>
          <p:nvPicPr>
            <p:cNvPr id="31" name="Picture 30" descr="latex-image-1.pdf"/>
            <p:cNvPicPr>
              <a:picLocks noChangeAspect="1"/>
            </p:cNvPicPr>
            <p:nvPr/>
          </p:nvPicPr>
          <p:blipFill>
            <a:blip r:embed="rId6"/>
            <a:stretch>
              <a:fillRect/>
            </a:stretch>
          </p:blipFill>
          <p:spPr>
            <a:xfrm>
              <a:off x="5257800" y="3251200"/>
              <a:ext cx="4089400" cy="787400"/>
            </a:xfrm>
            <a:prstGeom prst="rect">
              <a:avLst/>
            </a:prstGeom>
          </p:spPr>
        </p:pic>
        <p:sp>
          <p:nvSpPr>
            <p:cNvPr id="33" name="Rectangle 32"/>
            <p:cNvSpPr/>
            <p:nvPr/>
          </p:nvSpPr>
          <p:spPr bwMode="auto">
            <a:xfrm>
              <a:off x="6438900" y="2933700"/>
              <a:ext cx="267970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sp>
        <p:nvSpPr>
          <p:cNvPr id="38" name="TextBox 37"/>
          <p:cNvSpPr txBox="1"/>
          <p:nvPr/>
        </p:nvSpPr>
        <p:spPr>
          <a:xfrm rot="1484417">
            <a:off x="7596336" y="510102"/>
            <a:ext cx="1314821" cy="369332"/>
          </a:xfrm>
          <a:prstGeom prst="rect">
            <a:avLst/>
          </a:prstGeom>
          <a:noFill/>
          <a:ln>
            <a:solidFill>
              <a:srgbClr val="49B1FF"/>
            </a:solidFill>
          </a:ln>
        </p:spPr>
        <p:txBody>
          <a:bodyPr wrap="none" rtlCol="0">
            <a:spAutoFit/>
          </a:bodyPr>
          <a:lstStyle/>
          <a:p>
            <a:r>
              <a:rPr lang="en-US" b="1" dirty="0" smtClean="0">
                <a:solidFill>
                  <a:srgbClr val="49B1FF"/>
                </a:solidFill>
              </a:rPr>
              <a:t>separable</a:t>
            </a:r>
            <a:endParaRPr lang="en-US" b="1" dirty="0">
              <a:solidFill>
                <a:srgbClr val="49B1FF"/>
              </a:solidFill>
            </a:endParaRPr>
          </a:p>
        </p:txBody>
      </p:sp>
      <p:grpSp>
        <p:nvGrpSpPr>
          <p:cNvPr id="40" name="Group 39"/>
          <p:cNvGrpSpPr/>
          <p:nvPr/>
        </p:nvGrpSpPr>
        <p:grpSpPr>
          <a:xfrm>
            <a:off x="1824178" y="6032500"/>
            <a:ext cx="6764486" cy="941321"/>
            <a:chOff x="1824178" y="6032500"/>
            <a:chExt cx="6764486" cy="941321"/>
          </a:xfrm>
        </p:grpSpPr>
        <p:sp>
          <p:nvSpPr>
            <p:cNvPr id="34" name="TextBox 33"/>
            <p:cNvSpPr txBox="1"/>
            <p:nvPr/>
          </p:nvSpPr>
          <p:spPr>
            <a:xfrm>
              <a:off x="1824178" y="6032500"/>
              <a:ext cx="1135523" cy="400110"/>
            </a:xfrm>
            <a:prstGeom prst="rect">
              <a:avLst/>
            </a:prstGeom>
            <a:noFill/>
          </p:spPr>
          <p:txBody>
            <a:bodyPr wrap="square" rtlCol="0">
              <a:spAutoFit/>
            </a:bodyPr>
            <a:lstStyle/>
            <a:p>
              <a:r>
                <a:rPr lang="en-US" sz="2000" b="1" dirty="0" smtClean="0">
                  <a:solidFill>
                    <a:srgbClr val="49B1FF"/>
                  </a:solidFill>
                  <a:latin typeface="Times New Roman"/>
                  <a:cs typeface="Times New Roman"/>
                </a:rPr>
                <a:t>Claim:</a:t>
              </a:r>
              <a:endParaRPr lang="en-US" sz="2000" b="1" dirty="0">
                <a:solidFill>
                  <a:srgbClr val="49B1FF"/>
                </a:solidFill>
                <a:latin typeface="Times New Roman"/>
                <a:cs typeface="Times New Roman"/>
              </a:endParaRPr>
            </a:p>
          </p:txBody>
        </p:sp>
        <p:grpSp>
          <p:nvGrpSpPr>
            <p:cNvPr id="49" name="Group 48"/>
            <p:cNvGrpSpPr/>
            <p:nvPr/>
          </p:nvGrpSpPr>
          <p:grpSpPr>
            <a:xfrm>
              <a:off x="2281640" y="6035159"/>
              <a:ext cx="6307024" cy="938662"/>
              <a:chOff x="2281640" y="6035159"/>
              <a:chExt cx="6307024" cy="938662"/>
            </a:xfrm>
          </p:grpSpPr>
          <p:sp>
            <p:nvSpPr>
              <p:cNvPr id="35" name="TextBox 34"/>
              <p:cNvSpPr txBox="1"/>
              <p:nvPr/>
            </p:nvSpPr>
            <p:spPr>
              <a:xfrm>
                <a:off x="2680301" y="6035159"/>
                <a:ext cx="5908363" cy="707886"/>
              </a:xfrm>
              <a:prstGeom prst="rect">
                <a:avLst/>
              </a:prstGeom>
              <a:noFill/>
            </p:spPr>
            <p:txBody>
              <a:bodyPr wrap="square" rtlCol="0">
                <a:spAutoFit/>
              </a:bodyPr>
              <a:lstStyle/>
              <a:p>
                <a:r>
                  <a:rPr lang="en-US" sz="2000" dirty="0" smtClean="0">
                    <a:latin typeface="Times New Roman"/>
                    <a:cs typeface="Times New Roman"/>
                  </a:rPr>
                  <a:t>In any Nash equilibrium of a game containing the above gadget                                                                    .</a:t>
                </a:r>
                <a:endParaRPr lang="en-US" sz="2000" dirty="0">
                  <a:latin typeface="Times New Roman"/>
                  <a:cs typeface="Times New Roman"/>
                </a:endParaRPr>
              </a:p>
            </p:txBody>
          </p:sp>
          <p:pic>
            <p:nvPicPr>
              <p:cNvPr id="39" name="Picture 38" descr="latex-image-1.pdf"/>
              <p:cNvPicPr>
                <a:picLocks noChangeAspect="1"/>
              </p:cNvPicPr>
              <p:nvPr/>
            </p:nvPicPr>
            <p:blipFill>
              <a:blip r:embed="rId7"/>
              <a:stretch>
                <a:fillRect/>
              </a:stretch>
            </p:blipFill>
            <p:spPr>
              <a:xfrm>
                <a:off x="2281640" y="6186421"/>
                <a:ext cx="5740400" cy="787400"/>
              </a:xfrm>
              <a:prstGeom prst="rect">
                <a:avLst/>
              </a:prstGeom>
            </p:spPr>
          </p:pic>
        </p:grpSp>
      </p:grpSp>
    </p:spTree>
    <p:extLst>
      <p:ext uri="{BB962C8B-B14F-4D97-AF65-F5344CB8AC3E}">
        <p14:creationId xmlns:p14="http://schemas.microsoft.com/office/powerpoint/2010/main" val="25410165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2610"/>
                                        </p:tgtEl>
                                        <p:attrNameLst>
                                          <p:attrName>style.visibility</p:attrName>
                                        </p:attrNameLst>
                                      </p:cBhvr>
                                      <p:to>
                                        <p:strVal val="visible"/>
                                      </p:to>
                                    </p:set>
                                    <p:animEffect transition="in" filter="fade">
                                      <p:cBhvr>
                                        <p:cTn id="7" dur="1000"/>
                                        <p:tgtEl>
                                          <p:spTgt spid="6226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22615"/>
                                        </p:tgtEl>
                                        <p:attrNameLst>
                                          <p:attrName>style.visibility</p:attrName>
                                        </p:attrNameLst>
                                      </p:cBhvr>
                                      <p:to>
                                        <p:strVal val="visible"/>
                                      </p:to>
                                    </p:set>
                                    <p:animEffect transition="in" filter="fade">
                                      <p:cBhvr>
                                        <p:cTn id="17" dur="2000"/>
                                        <p:tgtEl>
                                          <p:spTgt spid="622615"/>
                                        </p:tgtEl>
                                      </p:cBhvr>
                                    </p:animEffect>
                                  </p:childTnLst>
                                </p:cTn>
                              </p:par>
                              <p:par>
                                <p:cTn id="18" presetID="10" presetClass="entr" presetSubtype="0" fill="hold" nodeType="with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fade">
                                      <p:cBhvr>
                                        <p:cTn id="20" dur="1000"/>
                                        <p:tgtEl>
                                          <p:spTgt spid="48"/>
                                        </p:tgtEl>
                                      </p:cBhvr>
                                    </p:animEffect>
                                  </p:childTnLst>
                                </p:cTn>
                              </p:par>
                              <p:par>
                                <p:cTn id="21" presetID="3" presetClass="entr" presetSubtype="10" fill="hold" grpId="0" nodeType="withEffect" nodePh="1">
                                  <p:stCondLst>
                                    <p:cond delay="0"/>
                                  </p:stCondLst>
                                  <p:endCondLst>
                                    <p:cond evt="begin" delay="0">
                                      <p:tn val="21"/>
                                    </p:cond>
                                  </p:endCondLst>
                                  <p:childTnLst>
                                    <p:set>
                                      <p:cBhvr>
                                        <p:cTn id="22" dur="1" fill="hold">
                                          <p:stCondLst>
                                            <p:cond delay="0"/>
                                          </p:stCondLst>
                                        </p:cTn>
                                        <p:tgtEl>
                                          <p:spTgt spid="622606"/>
                                        </p:tgtEl>
                                        <p:attrNameLst>
                                          <p:attrName>style.visibility</p:attrName>
                                        </p:attrNameLst>
                                      </p:cBhvr>
                                      <p:to>
                                        <p:strVal val="visible"/>
                                      </p:to>
                                    </p:set>
                                    <p:animEffect transition="in" filter="blinds(horizontal)">
                                      <p:cBhvr>
                                        <p:cTn id="23" dur="500"/>
                                        <p:tgtEl>
                                          <p:spTgt spid="62260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62260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10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2260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1000"/>
                                        <p:tgtEl>
                                          <p:spTgt spid="4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1000"/>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606" grpId="0"/>
      <p:bldP spid="622607" grpId="0" autoUpdateAnimBg="0"/>
      <p:bldP spid="622608" grpId="0" autoUpdateAnimBg="0"/>
      <p:bldP spid="622610" grpId="0"/>
      <p:bldP spid="622615" grpId="0"/>
      <p:bldP spid="24" grpId="0"/>
      <p:bldP spid="3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76200" y="-165100"/>
            <a:ext cx="7772400" cy="1143000"/>
          </a:xfrm>
        </p:spPr>
        <p:txBody>
          <a:bodyPr/>
          <a:lstStyle/>
          <a:p>
            <a:pPr eaLnBrk="1" hangingPunct="1"/>
            <a:r>
              <a:rPr lang="en-US" sz="3600" i="1" dirty="0">
                <a:effectLst/>
                <a:latin typeface="Times New Roman" charset="0"/>
                <a:ea typeface="ＭＳ Ｐゴシック" charset="-128"/>
                <a:cs typeface="ＭＳ Ｐゴシック" charset="-128"/>
              </a:rPr>
              <a:t>Games that do </a:t>
            </a:r>
            <a:r>
              <a:rPr lang="en-US" sz="3600" b="1" i="1" dirty="0">
                <a:solidFill>
                  <a:srgbClr val="49B1FF"/>
                </a:solidFill>
                <a:effectLst/>
                <a:latin typeface="Times New Roman" charset="0"/>
                <a:ea typeface="ＭＳ Ｐゴシック" charset="-128"/>
                <a:cs typeface="ＭＳ Ｐゴシック" charset="-128"/>
              </a:rPr>
              <a:t>real </a:t>
            </a:r>
            <a:r>
              <a:rPr lang="en-US" sz="3600" i="1" dirty="0">
                <a:effectLst/>
                <a:latin typeface="Times New Roman" charset="0"/>
                <a:ea typeface="ＭＳ Ｐゴシック" charset="-128"/>
                <a:cs typeface="ＭＳ Ｐゴシック" charset="-128"/>
              </a:rPr>
              <a:t>arithmetic</a:t>
            </a:r>
          </a:p>
        </p:txBody>
      </p:sp>
      <p:grpSp>
        <p:nvGrpSpPr>
          <p:cNvPr id="2" name="Group 47"/>
          <p:cNvGrpSpPr/>
          <p:nvPr/>
        </p:nvGrpSpPr>
        <p:grpSpPr>
          <a:xfrm>
            <a:off x="-325438" y="2856878"/>
            <a:ext cx="5121275" cy="3659743"/>
            <a:chOff x="-325438" y="3251200"/>
            <a:chExt cx="5121275" cy="3659743"/>
          </a:xfrm>
        </p:grpSpPr>
        <p:sp>
          <p:nvSpPr>
            <p:cNvPr id="43" name="Cloud 42"/>
            <p:cNvSpPr/>
            <p:nvPr/>
          </p:nvSpPr>
          <p:spPr bwMode="auto">
            <a:xfrm>
              <a:off x="-325438" y="3251200"/>
              <a:ext cx="5121275" cy="3659743"/>
            </a:xfrm>
            <a:prstGeom prst="cloud">
              <a:avLst/>
            </a:prstGeom>
            <a:solidFill>
              <a:schemeClr val="accent1">
                <a:alpha val="38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defRPr/>
              </a:pPr>
              <a:endParaRPr lang="en-US" dirty="0"/>
            </a:p>
          </p:txBody>
        </p:sp>
        <p:sp>
          <p:nvSpPr>
            <p:cNvPr id="44" name="TextBox 43"/>
            <p:cNvSpPr txBox="1"/>
            <p:nvPr/>
          </p:nvSpPr>
          <p:spPr>
            <a:xfrm>
              <a:off x="3424162" y="4566027"/>
              <a:ext cx="457201" cy="492443"/>
            </a:xfrm>
            <a:prstGeom prst="rect">
              <a:avLst/>
            </a:prstGeom>
            <a:noFill/>
          </p:spPr>
          <p:txBody>
            <a:bodyPr wrap="none" rtlCol="0">
              <a:spAutoFit/>
            </a:bodyPr>
            <a:lstStyle/>
            <a:p>
              <a:r>
                <a:rPr lang="en-US" sz="2600" dirty="0" smtClean="0"/>
                <a:t>…</a:t>
              </a:r>
              <a:endParaRPr lang="en-US" sz="2600" dirty="0"/>
            </a:p>
          </p:txBody>
        </p:sp>
        <p:sp>
          <p:nvSpPr>
            <p:cNvPr id="45" name="TextBox 44"/>
            <p:cNvSpPr txBox="1"/>
            <p:nvPr/>
          </p:nvSpPr>
          <p:spPr>
            <a:xfrm>
              <a:off x="528369" y="4600695"/>
              <a:ext cx="457201" cy="492443"/>
            </a:xfrm>
            <a:prstGeom prst="rect">
              <a:avLst/>
            </a:prstGeom>
            <a:noFill/>
          </p:spPr>
          <p:txBody>
            <a:bodyPr wrap="none" rtlCol="0">
              <a:spAutoFit/>
            </a:bodyPr>
            <a:lstStyle/>
            <a:p>
              <a:r>
                <a:rPr lang="en-US" sz="2600" dirty="0" smtClean="0"/>
                <a:t>…</a:t>
              </a:r>
              <a:endParaRPr lang="en-US" sz="2600" dirty="0"/>
            </a:p>
          </p:txBody>
        </p:sp>
        <p:grpSp>
          <p:nvGrpSpPr>
            <p:cNvPr id="3" name="Group 41"/>
            <p:cNvGrpSpPr/>
            <p:nvPr/>
          </p:nvGrpSpPr>
          <p:grpSpPr>
            <a:xfrm>
              <a:off x="501657" y="3730625"/>
              <a:ext cx="3091473" cy="2166640"/>
              <a:chOff x="501657" y="3730625"/>
              <a:chExt cx="3091473" cy="2166640"/>
            </a:xfrm>
          </p:grpSpPr>
          <p:sp>
            <p:nvSpPr>
              <p:cNvPr id="622595" name="Oval 3"/>
              <p:cNvSpPr>
                <a:spLocks noChangeArrowheads="1"/>
              </p:cNvSpPr>
              <p:nvPr/>
            </p:nvSpPr>
            <p:spPr bwMode="auto">
              <a:xfrm>
                <a:off x="762000" y="4162425"/>
                <a:ext cx="228600" cy="228600"/>
              </a:xfrm>
              <a:prstGeom prst="ellipse">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622596" name="Oval 4"/>
              <p:cNvSpPr>
                <a:spLocks noChangeArrowheads="1"/>
              </p:cNvSpPr>
              <p:nvPr/>
            </p:nvSpPr>
            <p:spPr bwMode="auto">
              <a:xfrm>
                <a:off x="774700" y="5407025"/>
                <a:ext cx="228600" cy="228600"/>
              </a:xfrm>
              <a:prstGeom prst="ellipse">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622597" name="Oval 5"/>
              <p:cNvSpPr>
                <a:spLocks noChangeArrowheads="1"/>
              </p:cNvSpPr>
              <p:nvPr/>
            </p:nvSpPr>
            <p:spPr bwMode="auto">
              <a:xfrm>
                <a:off x="1790700" y="4822825"/>
                <a:ext cx="228600" cy="228600"/>
              </a:xfrm>
              <a:prstGeom prst="ellipse">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622598" name="Oval 6"/>
              <p:cNvSpPr>
                <a:spLocks noChangeArrowheads="1"/>
              </p:cNvSpPr>
              <p:nvPr/>
            </p:nvSpPr>
            <p:spPr bwMode="auto">
              <a:xfrm>
                <a:off x="3186421" y="4822825"/>
                <a:ext cx="228600" cy="228600"/>
              </a:xfrm>
              <a:prstGeom prst="ellipse">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cxnSp>
            <p:nvCxnSpPr>
              <p:cNvPr id="622599" name="AutoShape 7"/>
              <p:cNvCxnSpPr>
                <a:cxnSpLocks noChangeShapeType="1"/>
                <a:stCxn id="622595" idx="5"/>
                <a:endCxn id="622597" idx="1"/>
              </p:cNvCxnSpPr>
              <p:nvPr/>
            </p:nvCxnSpPr>
            <p:spPr bwMode="auto">
              <a:xfrm rot="16200000" flipH="1">
                <a:off x="1141272" y="4173397"/>
                <a:ext cx="498756" cy="867056"/>
              </a:xfrm>
              <a:prstGeom prst="straightConnector1">
                <a:avLst/>
              </a:prstGeom>
              <a:noFill/>
              <a:ln w="38100">
                <a:solidFill>
                  <a:schemeClr val="tx1"/>
                </a:solidFill>
                <a:miter lim="800000"/>
                <a:headEnd/>
                <a:tailEnd type="triangle" w="med" len="med"/>
              </a:ln>
            </p:spPr>
          </p:cxnSp>
          <p:cxnSp>
            <p:nvCxnSpPr>
              <p:cNvPr id="622600" name="AutoShape 8"/>
              <p:cNvCxnSpPr>
                <a:cxnSpLocks noChangeShapeType="1"/>
                <a:stCxn id="622596" idx="7"/>
                <a:endCxn id="622597" idx="3"/>
              </p:cNvCxnSpPr>
              <p:nvPr/>
            </p:nvCxnSpPr>
            <p:spPr bwMode="auto">
              <a:xfrm rot="5400000" flipH="1" flipV="1">
                <a:off x="1185722" y="4802047"/>
                <a:ext cx="422556" cy="854356"/>
              </a:xfrm>
              <a:prstGeom prst="straightConnector1">
                <a:avLst/>
              </a:prstGeom>
              <a:noFill/>
              <a:ln w="38100">
                <a:solidFill>
                  <a:schemeClr val="tx1"/>
                </a:solidFill>
                <a:miter lim="800000"/>
                <a:headEnd/>
                <a:tailEnd type="triangle" w="med" len="med"/>
              </a:ln>
            </p:spPr>
          </p:cxnSp>
          <p:sp>
            <p:nvSpPr>
              <p:cNvPr id="622601" name="Text Box 9"/>
              <p:cNvSpPr txBox="1">
                <a:spLocks noChangeArrowheads="1"/>
              </p:cNvSpPr>
              <p:nvPr/>
            </p:nvSpPr>
            <p:spPr bwMode="auto">
              <a:xfrm>
                <a:off x="501657" y="3730625"/>
                <a:ext cx="422261" cy="461665"/>
              </a:xfrm>
              <a:prstGeom prst="rect">
                <a:avLst/>
              </a:prstGeom>
              <a:noFill/>
              <a:ln w="9525">
                <a:noFill/>
                <a:miter lim="800000"/>
                <a:headEnd/>
                <a:tailEnd/>
              </a:ln>
            </p:spPr>
            <p:txBody>
              <a:bodyPr wrap="none">
                <a:prstTxWarp prst="textNoShape">
                  <a:avLst/>
                </a:prstTxWarp>
                <a:spAutoFit/>
              </a:bodyPr>
              <a:lstStyle/>
              <a:p>
                <a:pPr algn="ctr" eaLnBrk="1" hangingPunct="1"/>
                <a:r>
                  <a:rPr lang="en-US" sz="2400" i="1" dirty="0" err="1">
                    <a:latin typeface="Times New Roman" charset="0"/>
                  </a:rPr>
                  <a:t>x</a:t>
                </a:r>
                <a:endParaRPr lang="en-US" sz="2400" i="1" dirty="0">
                  <a:latin typeface="Times New Roman" charset="0"/>
                </a:endParaRPr>
              </a:p>
            </p:txBody>
          </p:sp>
          <p:sp>
            <p:nvSpPr>
              <p:cNvPr id="622602" name="Text Box 10"/>
              <p:cNvSpPr txBox="1">
                <a:spLocks noChangeArrowheads="1"/>
              </p:cNvSpPr>
              <p:nvPr/>
            </p:nvSpPr>
            <p:spPr bwMode="auto">
              <a:xfrm>
                <a:off x="588954" y="5435600"/>
                <a:ext cx="425467" cy="461665"/>
              </a:xfrm>
              <a:prstGeom prst="rect">
                <a:avLst/>
              </a:prstGeom>
              <a:noFill/>
              <a:ln w="9525">
                <a:noFill/>
                <a:miter lim="800000"/>
                <a:headEnd/>
                <a:tailEnd/>
              </a:ln>
            </p:spPr>
            <p:txBody>
              <a:bodyPr wrap="none">
                <a:prstTxWarp prst="textNoShape">
                  <a:avLst/>
                </a:prstTxWarp>
                <a:spAutoFit/>
              </a:bodyPr>
              <a:lstStyle/>
              <a:p>
                <a:pPr algn="ctr" eaLnBrk="1" hangingPunct="1"/>
                <a:r>
                  <a:rPr lang="en-US" sz="2400" i="1">
                    <a:latin typeface="Times New Roman" charset="0"/>
                  </a:rPr>
                  <a:t>y</a:t>
                </a:r>
              </a:p>
            </p:txBody>
          </p:sp>
          <p:sp>
            <p:nvSpPr>
              <p:cNvPr id="622603" name="Text Box 11"/>
              <p:cNvSpPr txBox="1">
                <a:spLocks noChangeArrowheads="1"/>
              </p:cNvSpPr>
              <p:nvPr/>
            </p:nvSpPr>
            <p:spPr bwMode="auto">
              <a:xfrm>
                <a:off x="3187700" y="4911725"/>
                <a:ext cx="405430" cy="461665"/>
              </a:xfrm>
              <a:prstGeom prst="rect">
                <a:avLst/>
              </a:prstGeom>
              <a:noFill/>
              <a:ln w="9525">
                <a:noFill/>
                <a:miter lim="800000"/>
                <a:headEnd/>
                <a:tailEnd/>
              </a:ln>
            </p:spPr>
            <p:txBody>
              <a:bodyPr wrap="none">
                <a:prstTxWarp prst="textNoShape">
                  <a:avLst/>
                </a:prstTxWarp>
                <a:spAutoFit/>
              </a:bodyPr>
              <a:lstStyle/>
              <a:p>
                <a:pPr algn="ctr" eaLnBrk="1" hangingPunct="1"/>
                <a:r>
                  <a:rPr lang="en-US" sz="2400" i="1" dirty="0" err="1">
                    <a:latin typeface="Times New Roman" charset="0"/>
                  </a:rPr>
                  <a:t>z</a:t>
                </a:r>
                <a:endParaRPr lang="en-US" sz="2400" i="1" dirty="0">
                  <a:latin typeface="Times New Roman" charset="0"/>
                </a:endParaRPr>
              </a:p>
            </p:txBody>
          </p:sp>
          <p:cxnSp>
            <p:nvCxnSpPr>
              <p:cNvPr id="622604" name="AutoShape 12"/>
              <p:cNvCxnSpPr>
                <a:cxnSpLocks noChangeShapeType="1"/>
                <a:stCxn id="622597" idx="6"/>
                <a:endCxn id="622598" idx="2"/>
              </p:cNvCxnSpPr>
              <p:nvPr/>
            </p:nvCxnSpPr>
            <p:spPr bwMode="auto">
              <a:xfrm>
                <a:off x="2019300" y="4937125"/>
                <a:ext cx="1167121" cy="1588"/>
              </a:xfrm>
              <a:prstGeom prst="straightConnector1">
                <a:avLst/>
              </a:prstGeom>
              <a:noFill/>
              <a:ln w="38100">
                <a:solidFill>
                  <a:schemeClr val="tx1"/>
                </a:solidFill>
                <a:miter lim="800000"/>
                <a:headEnd type="triangle" w="med" len="med"/>
                <a:tailEnd type="triangle" w="med" len="med"/>
              </a:ln>
            </p:spPr>
          </p:cxnSp>
          <p:sp>
            <p:nvSpPr>
              <p:cNvPr id="622605" name="Text Box 13"/>
              <p:cNvSpPr txBox="1">
                <a:spLocks noChangeArrowheads="1"/>
              </p:cNvSpPr>
              <p:nvPr/>
            </p:nvSpPr>
            <p:spPr bwMode="auto">
              <a:xfrm>
                <a:off x="1790700" y="4938713"/>
                <a:ext cx="490940" cy="461665"/>
              </a:xfrm>
              <a:prstGeom prst="rect">
                <a:avLst/>
              </a:prstGeom>
              <a:noFill/>
              <a:ln w="9525">
                <a:noFill/>
                <a:miter lim="800000"/>
                <a:headEnd/>
                <a:tailEnd/>
              </a:ln>
            </p:spPr>
            <p:txBody>
              <a:bodyPr wrap="none">
                <a:prstTxWarp prst="textNoShape">
                  <a:avLst/>
                </a:prstTxWarp>
                <a:spAutoFit/>
              </a:bodyPr>
              <a:lstStyle/>
              <a:p>
                <a:pPr algn="ctr" eaLnBrk="1" hangingPunct="1"/>
                <a:r>
                  <a:rPr lang="en-US" sz="2400" i="1" dirty="0" err="1">
                    <a:latin typeface="Times New Roman" charset="0"/>
                  </a:rPr>
                  <a:t>w</a:t>
                </a:r>
                <a:endParaRPr lang="en-US" sz="2400" i="1" dirty="0">
                  <a:latin typeface="Times New Roman" charset="0"/>
                </a:endParaRPr>
              </a:p>
            </p:txBody>
          </p:sp>
        </p:grpSp>
      </p:grpSp>
      <p:sp>
        <p:nvSpPr>
          <p:cNvPr id="622606" name="Text Box 14"/>
          <p:cNvSpPr txBox="1">
            <a:spLocks noChangeArrowheads="1"/>
          </p:cNvSpPr>
          <p:nvPr/>
        </p:nvSpPr>
        <p:spPr bwMode="auto">
          <a:xfrm>
            <a:off x="5394325" y="5435600"/>
            <a:ext cx="184150" cy="457200"/>
          </a:xfrm>
          <a:prstGeom prst="rect">
            <a:avLst/>
          </a:prstGeom>
          <a:noFill/>
          <a:ln w="9525">
            <a:noFill/>
            <a:miter lim="800000"/>
            <a:headEnd/>
            <a:tailEnd/>
          </a:ln>
        </p:spPr>
        <p:txBody>
          <a:bodyPr wrap="none">
            <a:prstTxWarp prst="textNoShape">
              <a:avLst/>
            </a:prstTxWarp>
            <a:spAutoFit/>
          </a:bodyPr>
          <a:lstStyle/>
          <a:p>
            <a:pPr algn="ctr" eaLnBrk="1" hangingPunct="1"/>
            <a:endParaRPr lang="en-US">
              <a:latin typeface="Times New Roman" charset="0"/>
            </a:endParaRPr>
          </a:p>
        </p:txBody>
      </p:sp>
      <p:sp>
        <p:nvSpPr>
          <p:cNvPr id="622607" name="Text Box 15"/>
          <p:cNvSpPr txBox="1">
            <a:spLocks noChangeArrowheads="1"/>
          </p:cNvSpPr>
          <p:nvPr/>
        </p:nvSpPr>
        <p:spPr bwMode="auto">
          <a:xfrm>
            <a:off x="1824178" y="3336303"/>
            <a:ext cx="3833681" cy="923330"/>
          </a:xfrm>
          <a:prstGeom prst="rect">
            <a:avLst/>
          </a:prstGeom>
          <a:noFill/>
          <a:ln w="9525">
            <a:noFill/>
            <a:miter lim="800000"/>
            <a:headEnd/>
            <a:tailEnd/>
          </a:ln>
        </p:spPr>
        <p:txBody>
          <a:bodyPr wrap="none">
            <a:prstTxWarp prst="textNoShape">
              <a:avLst/>
            </a:prstTxWarp>
            <a:spAutoFit/>
          </a:bodyPr>
          <a:lstStyle/>
          <a:p>
            <a:pPr eaLnBrk="1" hangingPunct="1"/>
            <a:r>
              <a:rPr lang="en-US" i="1" dirty="0" err="1">
                <a:latin typeface="Times New Roman" charset="0"/>
              </a:rPr>
              <a:t>w</a:t>
            </a:r>
            <a:r>
              <a:rPr lang="en-US" dirty="0">
                <a:latin typeface="Times New Roman" charset="0"/>
              </a:rPr>
              <a:t> is paid: </a:t>
            </a:r>
          </a:p>
          <a:p>
            <a:pPr eaLnBrk="1" hangingPunct="1"/>
            <a:r>
              <a:rPr lang="en-US" dirty="0">
                <a:latin typeface="Times New Roman" charset="0"/>
              </a:rPr>
              <a:t>      - $</a:t>
            </a:r>
            <a:r>
              <a:rPr lang="en-US" dirty="0" smtClean="0">
                <a:latin typeface="Times New Roman" charset="0"/>
              </a:rPr>
              <a:t> </a:t>
            </a:r>
            <a:r>
              <a:rPr lang="en-US" dirty="0" err="1" smtClean="0">
                <a:latin typeface="Times New Roman" charset="0"/>
              </a:rPr>
              <a:t>Pr[</a:t>
            </a:r>
            <a:r>
              <a:rPr lang="en-US" i="1" dirty="0" err="1" smtClean="0">
                <a:latin typeface="Times New Roman" charset="0"/>
              </a:rPr>
              <a:t>x</a:t>
            </a:r>
            <a:r>
              <a:rPr lang="en-US" i="1" dirty="0" smtClean="0">
                <a:latin typeface="Times New Roman" charset="0"/>
              </a:rPr>
              <a:t> </a:t>
            </a:r>
            <a:r>
              <a:rPr lang="en-US" dirty="0" smtClean="0">
                <a:latin typeface="Times New Roman" charset="0"/>
              </a:rPr>
              <a:t>: 1]</a:t>
            </a:r>
            <a:r>
              <a:rPr lang="en-US" i="1" dirty="0" smtClean="0">
                <a:latin typeface="Times New Roman" charset="0"/>
                <a:ea typeface="Times New Roman" charset="0"/>
                <a:cs typeface="Times New Roman" charset="0"/>
              </a:rPr>
              <a:t> </a:t>
            </a:r>
            <a:r>
              <a:rPr lang="en-US" b="1" dirty="0" smtClean="0">
                <a:solidFill>
                  <a:srgbClr val="FF6600"/>
                </a:solidFill>
                <a:latin typeface="Times New Roman" charset="0"/>
                <a:ea typeface="Times New Roman" charset="0"/>
                <a:cs typeface="Times New Roman" charset="0"/>
              </a:rPr>
              <a:t>-</a:t>
            </a:r>
            <a:r>
              <a:rPr lang="en-US" b="1" i="1" dirty="0" smtClean="0">
                <a:solidFill>
                  <a:srgbClr val="FF6600"/>
                </a:solidFill>
                <a:latin typeface="Times New Roman" charset="0"/>
                <a:ea typeface="Times New Roman" charset="0"/>
                <a:cs typeface="Times New Roman" charset="0"/>
              </a:rPr>
              <a:t> </a:t>
            </a:r>
            <a:r>
              <a:rPr lang="en-US" dirty="0" err="1" smtClean="0">
                <a:latin typeface="Times New Roman" charset="0"/>
                <a:ea typeface="Times New Roman" charset="0"/>
                <a:cs typeface="Times New Roman" charset="0"/>
              </a:rPr>
              <a:t>Pr[</a:t>
            </a:r>
            <a:r>
              <a:rPr lang="en-US" i="1" dirty="0" err="1" smtClean="0">
                <a:latin typeface="Times New Roman" charset="0"/>
              </a:rPr>
              <a:t>y</a:t>
            </a:r>
            <a:r>
              <a:rPr lang="en-US" i="1" dirty="0" smtClean="0">
                <a:latin typeface="Times New Roman" charset="0"/>
              </a:rPr>
              <a:t> </a:t>
            </a:r>
            <a:r>
              <a:rPr lang="en-US" dirty="0" smtClean="0">
                <a:latin typeface="Times New Roman" charset="0"/>
              </a:rPr>
              <a:t>: 1] </a:t>
            </a:r>
            <a:r>
              <a:rPr lang="en-US" dirty="0">
                <a:latin typeface="Times New Roman" charset="0"/>
              </a:rPr>
              <a:t>for playing 0</a:t>
            </a:r>
          </a:p>
          <a:p>
            <a:pPr eaLnBrk="1" hangingPunct="1"/>
            <a:r>
              <a:rPr lang="en-US" dirty="0">
                <a:latin typeface="Times New Roman" charset="0"/>
              </a:rPr>
              <a:t>      - $</a:t>
            </a:r>
            <a:r>
              <a:rPr lang="en-US" dirty="0" smtClean="0">
                <a:latin typeface="Times New Roman" charset="0"/>
              </a:rPr>
              <a:t> </a:t>
            </a:r>
            <a:r>
              <a:rPr lang="en-US" dirty="0" err="1" smtClean="0">
                <a:latin typeface="Times New Roman" charset="0"/>
              </a:rPr>
              <a:t>Pr[</a:t>
            </a:r>
            <a:r>
              <a:rPr lang="en-US" i="1" dirty="0" err="1" smtClean="0">
                <a:latin typeface="Times New Roman" charset="0"/>
              </a:rPr>
              <a:t>z</a:t>
            </a:r>
            <a:r>
              <a:rPr lang="en-US" i="1" dirty="0" smtClean="0">
                <a:latin typeface="Times New Roman" charset="0"/>
              </a:rPr>
              <a:t> </a:t>
            </a:r>
            <a:r>
              <a:rPr lang="en-US" dirty="0" smtClean="0">
                <a:latin typeface="Times New Roman" charset="0"/>
              </a:rPr>
              <a:t>:1] </a:t>
            </a:r>
            <a:r>
              <a:rPr lang="en-US" dirty="0">
                <a:latin typeface="Times New Roman" charset="0"/>
              </a:rPr>
              <a:t>for playing 1</a:t>
            </a:r>
          </a:p>
        </p:txBody>
      </p:sp>
      <p:sp>
        <p:nvSpPr>
          <p:cNvPr id="622608" name="Text Box 16"/>
          <p:cNvSpPr txBox="1">
            <a:spLocks noChangeArrowheads="1"/>
          </p:cNvSpPr>
          <p:nvPr/>
        </p:nvSpPr>
        <p:spPr bwMode="auto">
          <a:xfrm>
            <a:off x="3216275" y="4979068"/>
            <a:ext cx="2362200" cy="646331"/>
          </a:xfrm>
          <a:prstGeom prst="rect">
            <a:avLst/>
          </a:prstGeom>
          <a:noFill/>
          <a:ln w="9525">
            <a:noFill/>
            <a:miter lim="800000"/>
            <a:headEnd/>
            <a:tailEnd/>
          </a:ln>
        </p:spPr>
        <p:txBody>
          <a:bodyPr>
            <a:prstTxWarp prst="textNoShape">
              <a:avLst/>
            </a:prstTxWarp>
            <a:spAutoFit/>
          </a:bodyPr>
          <a:lstStyle/>
          <a:p>
            <a:pPr eaLnBrk="1" hangingPunct="1"/>
            <a:r>
              <a:rPr lang="en-US" i="1" dirty="0">
                <a:latin typeface="Times New Roman" charset="0"/>
              </a:rPr>
              <a:t>z</a:t>
            </a:r>
            <a:r>
              <a:rPr lang="en-US" dirty="0">
                <a:latin typeface="Times New Roman" charset="0"/>
              </a:rPr>
              <a:t> is paid to play the </a:t>
            </a:r>
            <a:r>
              <a:rPr lang="en-US" dirty="0" smtClean="0">
                <a:latin typeface="Times New Roman" charset="0"/>
              </a:rPr>
              <a:t>“opposite” </a:t>
            </a:r>
            <a:r>
              <a:rPr lang="en-US" dirty="0">
                <a:latin typeface="Times New Roman" charset="0"/>
              </a:rPr>
              <a:t>of </a:t>
            </a:r>
            <a:r>
              <a:rPr lang="en-US" i="1" dirty="0">
                <a:latin typeface="Times New Roman" charset="0"/>
              </a:rPr>
              <a:t>w</a:t>
            </a:r>
            <a:endParaRPr lang="en-US" i="1" dirty="0">
              <a:solidFill>
                <a:srgbClr val="FF0000"/>
              </a:solidFill>
              <a:latin typeface="Times New Roman" charset="0"/>
            </a:endParaRPr>
          </a:p>
        </p:txBody>
      </p:sp>
      <p:sp>
        <p:nvSpPr>
          <p:cNvPr id="622610" name="Rectangle 18"/>
          <p:cNvSpPr>
            <a:spLocks noChangeArrowheads="1"/>
          </p:cNvSpPr>
          <p:nvPr/>
        </p:nvSpPr>
        <p:spPr bwMode="auto">
          <a:xfrm>
            <a:off x="139700" y="952500"/>
            <a:ext cx="4521200" cy="400110"/>
          </a:xfrm>
          <a:prstGeom prst="rect">
            <a:avLst/>
          </a:prstGeom>
          <a:noFill/>
          <a:ln w="9525">
            <a:noFill/>
            <a:miter lim="800000"/>
            <a:headEnd/>
            <a:tailEnd/>
          </a:ln>
        </p:spPr>
        <p:txBody>
          <a:bodyPr wrap="square">
            <a:prstTxWarp prst="textNoShape">
              <a:avLst/>
            </a:prstTxWarp>
            <a:spAutoFit/>
          </a:bodyPr>
          <a:lstStyle/>
          <a:p>
            <a:r>
              <a:rPr lang="en-US" sz="2000" dirty="0" smtClean="0">
                <a:latin typeface="Times New Roman" charset="0"/>
              </a:rPr>
              <a:t>Suppose two </a:t>
            </a:r>
            <a:r>
              <a:rPr lang="en-US" sz="2000" dirty="0">
                <a:latin typeface="Times New Roman" charset="0"/>
              </a:rPr>
              <a:t>strategies per </a:t>
            </a:r>
            <a:r>
              <a:rPr lang="en-US" sz="2000" dirty="0" smtClean="0">
                <a:latin typeface="Times New Roman" charset="0"/>
              </a:rPr>
              <a:t>player:  {</a:t>
            </a:r>
            <a:r>
              <a:rPr lang="en-US" sz="2000" dirty="0">
                <a:latin typeface="Times New Roman" charset="0"/>
              </a:rPr>
              <a:t>0,1</a:t>
            </a:r>
            <a:r>
              <a:rPr lang="en-US" sz="2000" dirty="0" smtClean="0">
                <a:latin typeface="Times New Roman" charset="0"/>
              </a:rPr>
              <a:t>}</a:t>
            </a:r>
          </a:p>
        </p:txBody>
      </p:sp>
      <p:sp>
        <p:nvSpPr>
          <p:cNvPr id="622615" name="Text Box 23"/>
          <p:cNvSpPr txBox="1">
            <a:spLocks noChangeArrowheads="1"/>
          </p:cNvSpPr>
          <p:nvPr/>
        </p:nvSpPr>
        <p:spPr bwMode="auto">
          <a:xfrm>
            <a:off x="177800" y="1931988"/>
            <a:ext cx="8153400" cy="400110"/>
          </a:xfrm>
          <a:prstGeom prst="rect">
            <a:avLst/>
          </a:prstGeom>
          <a:noFill/>
          <a:ln w="9525">
            <a:noFill/>
            <a:miter lim="800000"/>
            <a:headEnd/>
            <a:tailEnd/>
          </a:ln>
        </p:spPr>
        <p:txBody>
          <a:bodyPr>
            <a:prstTxWarp prst="textNoShape">
              <a:avLst/>
            </a:prstTxWarp>
            <a:spAutoFit/>
          </a:bodyPr>
          <a:lstStyle/>
          <a:p>
            <a:r>
              <a:rPr lang="en-US" sz="2000" dirty="0">
                <a:latin typeface="Times New Roman" charset="0"/>
              </a:rPr>
              <a:t>e.g.</a:t>
            </a:r>
            <a:r>
              <a:rPr lang="en-US" sz="2000" dirty="0" smtClean="0">
                <a:latin typeface="Times New Roman" charset="0"/>
              </a:rPr>
              <a:t> </a:t>
            </a:r>
            <a:r>
              <a:rPr lang="en-US" sz="2000" i="1" dirty="0" smtClean="0">
                <a:solidFill>
                  <a:srgbClr val="3366FF"/>
                </a:solidFill>
                <a:latin typeface="Times New Roman" charset="0"/>
              </a:rPr>
              <a:t>subtraction </a:t>
            </a:r>
            <a:endParaRPr lang="en-US" sz="2000" i="1" dirty="0">
              <a:solidFill>
                <a:srgbClr val="3366FF"/>
              </a:solidFill>
              <a:latin typeface="Times New Roman" charset="0"/>
            </a:endParaRPr>
          </a:p>
        </p:txBody>
      </p:sp>
      <p:sp>
        <p:nvSpPr>
          <p:cNvPr id="24" name="Rectangle 23"/>
          <p:cNvSpPr/>
          <p:nvPr/>
        </p:nvSpPr>
        <p:spPr>
          <a:xfrm>
            <a:off x="304800" y="1321832"/>
            <a:ext cx="7620000" cy="400110"/>
          </a:xfrm>
          <a:prstGeom prst="rect">
            <a:avLst/>
          </a:prstGeom>
        </p:spPr>
        <p:txBody>
          <a:bodyPr wrap="square">
            <a:spAutoFit/>
          </a:bodyPr>
          <a:lstStyle/>
          <a:p>
            <a:r>
              <a:rPr lang="en-US" sz="2000" dirty="0" smtClean="0">
                <a:latin typeface="Times New Roman" charset="0"/>
              </a:rPr>
              <a:t>then  mixed strategy </a:t>
            </a:r>
            <a:r>
              <a:rPr lang="en-US" sz="2000" dirty="0" err="1" smtClean="0">
                <a:latin typeface="Times New Roman" charset="0"/>
                <a:sym typeface="Symbol" charset="2"/>
              </a:rPr>
              <a:t></a:t>
            </a:r>
            <a:r>
              <a:rPr lang="en-US" sz="2000" dirty="0" smtClean="0">
                <a:latin typeface="Times New Roman" charset="0"/>
              </a:rPr>
              <a:t> a number in [0,1]   (the probability of playing 1)</a:t>
            </a:r>
            <a:endParaRPr lang="en-US" sz="2000" dirty="0">
              <a:latin typeface="Times New Roman" charset="0"/>
            </a:endParaRPr>
          </a:p>
        </p:txBody>
      </p:sp>
      <p:grpSp>
        <p:nvGrpSpPr>
          <p:cNvPr id="5" name="Group 46"/>
          <p:cNvGrpSpPr/>
          <p:nvPr/>
        </p:nvGrpSpPr>
        <p:grpSpPr>
          <a:xfrm>
            <a:off x="5054600" y="4171705"/>
            <a:ext cx="4102100" cy="1257300"/>
            <a:chOff x="5245100" y="2781300"/>
            <a:chExt cx="4102100" cy="1257300"/>
          </a:xfrm>
        </p:grpSpPr>
        <p:pic>
          <p:nvPicPr>
            <p:cNvPr id="30" name="Picture 29" descr="latex-image-1.pdf"/>
            <p:cNvPicPr>
              <a:picLocks noChangeAspect="1"/>
            </p:cNvPicPr>
            <p:nvPr/>
          </p:nvPicPr>
          <p:blipFill>
            <a:blip r:embed="rId3"/>
            <a:stretch>
              <a:fillRect/>
            </a:stretch>
          </p:blipFill>
          <p:spPr>
            <a:xfrm>
              <a:off x="5245100" y="2781300"/>
              <a:ext cx="3022600" cy="787400"/>
            </a:xfrm>
            <a:prstGeom prst="rect">
              <a:avLst/>
            </a:prstGeom>
          </p:spPr>
        </p:pic>
        <p:pic>
          <p:nvPicPr>
            <p:cNvPr id="31" name="Picture 30" descr="latex-image-1.pdf"/>
            <p:cNvPicPr>
              <a:picLocks noChangeAspect="1"/>
            </p:cNvPicPr>
            <p:nvPr/>
          </p:nvPicPr>
          <p:blipFill>
            <a:blip r:embed="rId4"/>
            <a:stretch>
              <a:fillRect/>
            </a:stretch>
          </p:blipFill>
          <p:spPr>
            <a:xfrm>
              <a:off x="5257800" y="3251200"/>
              <a:ext cx="4089400" cy="787400"/>
            </a:xfrm>
            <a:prstGeom prst="rect">
              <a:avLst/>
            </a:prstGeom>
          </p:spPr>
        </p:pic>
        <p:sp>
          <p:nvSpPr>
            <p:cNvPr id="33" name="Rectangle 32"/>
            <p:cNvSpPr/>
            <p:nvPr/>
          </p:nvSpPr>
          <p:spPr bwMode="auto">
            <a:xfrm>
              <a:off x="6438900" y="2933700"/>
              <a:ext cx="267970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grpSp>
        <p:nvGrpSpPr>
          <p:cNvPr id="47" name="Group 46"/>
          <p:cNvGrpSpPr/>
          <p:nvPr/>
        </p:nvGrpSpPr>
        <p:grpSpPr>
          <a:xfrm>
            <a:off x="4305300" y="2641600"/>
            <a:ext cx="4826000" cy="1126503"/>
            <a:chOff x="4305300" y="2641600"/>
            <a:chExt cx="4826000" cy="1126503"/>
          </a:xfrm>
        </p:grpSpPr>
        <p:grpSp>
          <p:nvGrpSpPr>
            <p:cNvPr id="4" name="Group 45"/>
            <p:cNvGrpSpPr/>
            <p:nvPr/>
          </p:nvGrpSpPr>
          <p:grpSpPr>
            <a:xfrm>
              <a:off x="4305300" y="2815603"/>
              <a:ext cx="4622800" cy="952500"/>
              <a:chOff x="1498600" y="2743200"/>
              <a:chExt cx="4622800" cy="952500"/>
            </a:xfrm>
          </p:grpSpPr>
          <p:pic>
            <p:nvPicPr>
              <p:cNvPr id="27" name="Picture 26" descr="latex-image-1.pdf"/>
              <p:cNvPicPr>
                <a:picLocks noChangeAspect="1"/>
              </p:cNvPicPr>
              <p:nvPr/>
            </p:nvPicPr>
            <p:blipFill>
              <a:blip r:embed="rId5"/>
              <a:stretch>
                <a:fillRect/>
              </a:stretch>
            </p:blipFill>
            <p:spPr>
              <a:xfrm>
                <a:off x="1498600" y="2908300"/>
                <a:ext cx="3606800" cy="787400"/>
              </a:xfrm>
              <a:prstGeom prst="rect">
                <a:avLst/>
              </a:prstGeom>
            </p:spPr>
          </p:pic>
          <p:sp>
            <p:nvSpPr>
              <p:cNvPr id="32" name="Rectangle 31"/>
              <p:cNvSpPr/>
              <p:nvPr/>
            </p:nvSpPr>
            <p:spPr bwMode="auto">
              <a:xfrm>
                <a:off x="2692400" y="2743200"/>
                <a:ext cx="3429000" cy="787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pic>
          <p:nvPicPr>
            <p:cNvPr id="40" name="Picture 39" descr="latex-image-1.pdf"/>
            <p:cNvPicPr>
              <a:picLocks noChangeAspect="1"/>
            </p:cNvPicPr>
            <p:nvPr/>
          </p:nvPicPr>
          <p:blipFill>
            <a:blip r:embed="rId6"/>
            <a:stretch>
              <a:fillRect/>
            </a:stretch>
          </p:blipFill>
          <p:spPr>
            <a:xfrm>
              <a:off x="4305300" y="2641600"/>
              <a:ext cx="4826000" cy="787400"/>
            </a:xfrm>
            <a:prstGeom prst="rect">
              <a:avLst/>
            </a:prstGeom>
          </p:spPr>
        </p:pic>
      </p:grpSp>
      <p:grpSp>
        <p:nvGrpSpPr>
          <p:cNvPr id="48" name="Group 47"/>
          <p:cNvGrpSpPr/>
          <p:nvPr/>
        </p:nvGrpSpPr>
        <p:grpSpPr>
          <a:xfrm>
            <a:off x="1824178" y="6032500"/>
            <a:ext cx="6764486" cy="939800"/>
            <a:chOff x="1824178" y="6032500"/>
            <a:chExt cx="6764486" cy="939800"/>
          </a:xfrm>
        </p:grpSpPr>
        <p:sp>
          <p:nvSpPr>
            <p:cNvPr id="34" name="TextBox 33"/>
            <p:cNvSpPr txBox="1"/>
            <p:nvPr/>
          </p:nvSpPr>
          <p:spPr>
            <a:xfrm>
              <a:off x="1824178" y="6032500"/>
              <a:ext cx="1135523" cy="400110"/>
            </a:xfrm>
            <a:prstGeom prst="rect">
              <a:avLst/>
            </a:prstGeom>
            <a:noFill/>
          </p:spPr>
          <p:txBody>
            <a:bodyPr wrap="square" rtlCol="0">
              <a:spAutoFit/>
            </a:bodyPr>
            <a:lstStyle/>
            <a:p>
              <a:r>
                <a:rPr lang="en-US" sz="2000" b="1" dirty="0" smtClean="0">
                  <a:solidFill>
                    <a:srgbClr val="49B1FF"/>
                  </a:solidFill>
                  <a:latin typeface="Times New Roman"/>
                  <a:cs typeface="Times New Roman"/>
                </a:rPr>
                <a:t>Claim:</a:t>
              </a:r>
              <a:endParaRPr lang="en-US" sz="2000" b="1" dirty="0">
                <a:solidFill>
                  <a:srgbClr val="49B1FF"/>
                </a:solidFill>
                <a:latin typeface="Times New Roman"/>
                <a:cs typeface="Times New Roman"/>
              </a:endParaRPr>
            </a:p>
          </p:txBody>
        </p:sp>
        <p:grpSp>
          <p:nvGrpSpPr>
            <p:cNvPr id="42" name="Group 41"/>
            <p:cNvGrpSpPr/>
            <p:nvPr/>
          </p:nvGrpSpPr>
          <p:grpSpPr>
            <a:xfrm>
              <a:off x="2273300" y="6035159"/>
              <a:ext cx="6315364" cy="937141"/>
              <a:chOff x="2273300" y="6035159"/>
              <a:chExt cx="6315364" cy="937141"/>
            </a:xfrm>
          </p:grpSpPr>
          <p:sp>
            <p:nvSpPr>
              <p:cNvPr id="35" name="TextBox 34"/>
              <p:cNvSpPr txBox="1"/>
              <p:nvPr/>
            </p:nvSpPr>
            <p:spPr>
              <a:xfrm>
                <a:off x="2680301" y="6035159"/>
                <a:ext cx="5908363" cy="707886"/>
              </a:xfrm>
              <a:prstGeom prst="rect">
                <a:avLst/>
              </a:prstGeom>
              <a:noFill/>
            </p:spPr>
            <p:txBody>
              <a:bodyPr wrap="square" rtlCol="0">
                <a:spAutoFit/>
              </a:bodyPr>
              <a:lstStyle/>
              <a:p>
                <a:r>
                  <a:rPr lang="en-US" sz="2000" dirty="0" smtClean="0">
                    <a:latin typeface="Times New Roman"/>
                    <a:cs typeface="Times New Roman"/>
                  </a:rPr>
                  <a:t>In any Nash equilibrium of a game containing the above gadget                                                                    .</a:t>
                </a:r>
                <a:endParaRPr lang="en-US" sz="2000" dirty="0">
                  <a:latin typeface="Times New Roman"/>
                  <a:cs typeface="Times New Roman"/>
                </a:endParaRPr>
              </a:p>
            </p:txBody>
          </p:sp>
          <p:pic>
            <p:nvPicPr>
              <p:cNvPr id="41" name="Picture 40" descr="latex-image-1.pdf"/>
              <p:cNvPicPr>
                <a:picLocks noChangeAspect="1"/>
              </p:cNvPicPr>
              <p:nvPr/>
            </p:nvPicPr>
            <p:blipFill>
              <a:blip r:embed="rId7"/>
              <a:stretch>
                <a:fillRect/>
              </a:stretch>
            </p:blipFill>
            <p:spPr>
              <a:xfrm>
                <a:off x="2273300" y="6184900"/>
                <a:ext cx="5791200" cy="787400"/>
              </a:xfrm>
              <a:prstGeom prst="rect">
                <a:avLst/>
              </a:prstGeom>
            </p:spPr>
          </p:pic>
        </p:grpSp>
      </p:grpSp>
      <p:sp>
        <p:nvSpPr>
          <p:cNvPr id="46" name="TextBox 45"/>
          <p:cNvSpPr txBox="1"/>
          <p:nvPr/>
        </p:nvSpPr>
        <p:spPr>
          <a:xfrm rot="1484417">
            <a:off x="7596336" y="510102"/>
            <a:ext cx="1314821" cy="369332"/>
          </a:xfrm>
          <a:prstGeom prst="rect">
            <a:avLst/>
          </a:prstGeom>
          <a:noFill/>
          <a:ln>
            <a:solidFill>
              <a:srgbClr val="49B1FF"/>
            </a:solidFill>
          </a:ln>
        </p:spPr>
        <p:txBody>
          <a:bodyPr wrap="none" rtlCol="0">
            <a:spAutoFit/>
          </a:bodyPr>
          <a:lstStyle/>
          <a:p>
            <a:r>
              <a:rPr lang="en-US" b="1" dirty="0" smtClean="0">
                <a:solidFill>
                  <a:srgbClr val="49B1FF"/>
                </a:solidFill>
              </a:rPr>
              <a:t>separable</a:t>
            </a:r>
            <a:endParaRPr lang="en-US" b="1" dirty="0">
              <a:solidFill>
                <a:srgbClr val="49B1FF"/>
              </a:solidFill>
            </a:endParaRPr>
          </a:p>
        </p:txBody>
      </p:sp>
    </p:spTree>
    <p:extLst>
      <p:ext uri="{BB962C8B-B14F-4D97-AF65-F5344CB8AC3E}">
        <p14:creationId xmlns:p14="http://schemas.microsoft.com/office/powerpoint/2010/main" val="18392318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2"/>
          <p:cNvSpPr>
            <a:spLocks noGrp="1" noRot="1" noChangeArrowheads="1"/>
          </p:cNvSpPr>
          <p:nvPr>
            <p:ph type="title"/>
          </p:nvPr>
        </p:nvSpPr>
        <p:spPr>
          <a:xfrm>
            <a:off x="889000" y="3098800"/>
            <a:ext cx="5969000" cy="1651000"/>
          </a:xfrm>
        </p:spPr>
        <p:txBody>
          <a:bodyPr anchor="t"/>
          <a:lstStyle/>
          <a:p>
            <a:pPr algn="l" eaLnBrk="1" hangingPunct="1"/>
            <a:r>
              <a:rPr lang="en-US" sz="2000" i="1" dirty="0" smtClean="0">
                <a:solidFill>
                  <a:schemeClr val="tx1"/>
                </a:solidFill>
                <a:effectLst/>
                <a:latin typeface="Times New Roman" charset="0"/>
                <a:ea typeface="ＭＳ Ｐゴシック" charset="-128"/>
                <a:cs typeface="ＭＳ Ｐゴシック" charset="-128"/>
              </a:rPr>
              <a:t>From now on, use the name of the node and the probability of that node playing 1 interchangeably.</a:t>
            </a:r>
            <a:endParaRPr lang="en-US" sz="2000" i="1" dirty="0">
              <a:solidFill>
                <a:schemeClr val="tx1"/>
              </a:solidFill>
              <a:effectLst/>
              <a:latin typeface="Times New Roman" charset="0"/>
              <a:ea typeface="ＭＳ Ｐゴシック" charset="-128"/>
              <a:cs typeface="ＭＳ Ｐゴシック" charset="-128"/>
            </a:endParaRPr>
          </a:p>
        </p:txBody>
      </p:sp>
      <p:grpSp>
        <p:nvGrpSpPr>
          <p:cNvPr id="14" name="Group 13"/>
          <p:cNvGrpSpPr/>
          <p:nvPr/>
        </p:nvGrpSpPr>
        <p:grpSpPr>
          <a:xfrm>
            <a:off x="1435100" y="4140200"/>
            <a:ext cx="3670300" cy="787400"/>
            <a:chOff x="1435100" y="4140200"/>
            <a:chExt cx="3670300" cy="787400"/>
          </a:xfrm>
        </p:grpSpPr>
        <p:pic>
          <p:nvPicPr>
            <p:cNvPr id="10" name="Picture 9" descr="latex-image-1.pdf"/>
            <p:cNvPicPr>
              <a:picLocks noChangeAspect="1"/>
            </p:cNvPicPr>
            <p:nvPr/>
          </p:nvPicPr>
          <p:blipFill>
            <a:blip r:embed="rId3"/>
            <a:stretch>
              <a:fillRect/>
            </a:stretch>
          </p:blipFill>
          <p:spPr>
            <a:xfrm>
              <a:off x="1435100" y="4229100"/>
              <a:ext cx="1701800" cy="660400"/>
            </a:xfrm>
            <a:prstGeom prst="rect">
              <a:avLst/>
            </a:prstGeom>
          </p:spPr>
        </p:pic>
        <p:pic>
          <p:nvPicPr>
            <p:cNvPr id="11" name="Picture 10" descr="latex-image-1.pdf"/>
            <p:cNvPicPr>
              <a:picLocks noChangeAspect="1"/>
            </p:cNvPicPr>
            <p:nvPr/>
          </p:nvPicPr>
          <p:blipFill>
            <a:blip r:embed="rId4"/>
            <a:stretch>
              <a:fillRect/>
            </a:stretch>
          </p:blipFill>
          <p:spPr>
            <a:xfrm>
              <a:off x="2692400" y="4140200"/>
              <a:ext cx="2413000" cy="787400"/>
            </a:xfrm>
            <a:prstGeom prst="rect">
              <a:avLst/>
            </a:prstGeom>
          </p:spPr>
        </p:pic>
        <p:sp>
          <p:nvSpPr>
            <p:cNvPr id="13" name="Freeform 12"/>
            <p:cNvSpPr/>
            <p:nvPr/>
          </p:nvSpPr>
          <p:spPr bwMode="auto">
            <a:xfrm>
              <a:off x="3086100" y="4322233"/>
              <a:ext cx="736600" cy="357717"/>
            </a:xfrm>
            <a:custGeom>
              <a:avLst/>
              <a:gdLst>
                <a:gd name="connsiteX0" fmla="*/ 0 w 736600"/>
                <a:gd name="connsiteY0" fmla="*/ 198967 h 357717"/>
                <a:gd name="connsiteX1" fmla="*/ 177800 w 736600"/>
                <a:gd name="connsiteY1" fmla="*/ 21167 h 357717"/>
                <a:gd name="connsiteX2" fmla="*/ 520700 w 736600"/>
                <a:gd name="connsiteY2" fmla="*/ 325967 h 357717"/>
                <a:gd name="connsiteX3" fmla="*/ 736600 w 736600"/>
                <a:gd name="connsiteY3" fmla="*/ 211667 h 357717"/>
              </a:gdLst>
              <a:ahLst/>
              <a:cxnLst>
                <a:cxn ang="0">
                  <a:pos x="connsiteX0" y="connsiteY0"/>
                </a:cxn>
                <a:cxn ang="0">
                  <a:pos x="connsiteX1" y="connsiteY1"/>
                </a:cxn>
                <a:cxn ang="0">
                  <a:pos x="connsiteX2" y="connsiteY2"/>
                </a:cxn>
                <a:cxn ang="0">
                  <a:pos x="connsiteX3" y="connsiteY3"/>
                </a:cxn>
              </a:cxnLst>
              <a:rect l="l" t="t" r="r" b="b"/>
              <a:pathLst>
                <a:path w="736600" h="357717">
                  <a:moveTo>
                    <a:pt x="0" y="198967"/>
                  </a:moveTo>
                  <a:cubicBezTo>
                    <a:pt x="45508" y="99483"/>
                    <a:pt x="91017" y="0"/>
                    <a:pt x="177800" y="21167"/>
                  </a:cubicBezTo>
                  <a:cubicBezTo>
                    <a:pt x="264583" y="42334"/>
                    <a:pt x="427567" y="294217"/>
                    <a:pt x="520700" y="325967"/>
                  </a:cubicBezTo>
                  <a:cubicBezTo>
                    <a:pt x="613833" y="357717"/>
                    <a:pt x="736600" y="211667"/>
                    <a:pt x="736600" y="211667"/>
                  </a:cubicBezTo>
                </a:path>
              </a:pathLst>
            </a:custGeom>
            <a:noFill/>
            <a:ln w="9525" cap="flat" cmpd="sng" algn="ctr">
              <a:solidFill>
                <a:schemeClr val="tx1"/>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spTree>
    <p:extLst>
      <p:ext uri="{BB962C8B-B14F-4D97-AF65-F5344CB8AC3E}">
        <p14:creationId xmlns:p14="http://schemas.microsoft.com/office/powerpoint/2010/main" val="27054900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76200" y="-165100"/>
            <a:ext cx="7772400" cy="1143000"/>
          </a:xfrm>
        </p:spPr>
        <p:txBody>
          <a:bodyPr/>
          <a:lstStyle/>
          <a:p>
            <a:pPr eaLnBrk="1" hangingPunct="1"/>
            <a:r>
              <a:rPr lang="en-US" sz="3600" i="1" dirty="0">
                <a:effectLst/>
                <a:latin typeface="Times New Roman" charset="0"/>
                <a:ea typeface="ＭＳ Ｐゴシック" charset="-128"/>
                <a:cs typeface="ＭＳ Ｐゴシック" charset="-128"/>
              </a:rPr>
              <a:t>Games that do </a:t>
            </a:r>
            <a:r>
              <a:rPr lang="en-US" sz="3600" b="1" i="1" dirty="0">
                <a:solidFill>
                  <a:srgbClr val="49B1FF"/>
                </a:solidFill>
                <a:effectLst/>
                <a:latin typeface="Times New Roman" charset="0"/>
                <a:ea typeface="ＭＳ Ｐゴシック" charset="-128"/>
                <a:cs typeface="ＭＳ Ｐゴシック" charset="-128"/>
              </a:rPr>
              <a:t>real </a:t>
            </a:r>
            <a:r>
              <a:rPr lang="en-US" sz="3600" i="1" dirty="0">
                <a:effectLst/>
                <a:latin typeface="Times New Roman" charset="0"/>
                <a:ea typeface="ＭＳ Ｐゴシック" charset="-128"/>
                <a:cs typeface="ＭＳ Ｐゴシック" charset="-128"/>
              </a:rPr>
              <a:t>arithmetic</a:t>
            </a:r>
          </a:p>
        </p:txBody>
      </p:sp>
      <p:grpSp>
        <p:nvGrpSpPr>
          <p:cNvPr id="18" name="Group 17"/>
          <p:cNvGrpSpPr/>
          <p:nvPr/>
        </p:nvGrpSpPr>
        <p:grpSpPr>
          <a:xfrm>
            <a:off x="635000" y="1282700"/>
            <a:ext cx="7127434" cy="2857500"/>
            <a:chOff x="635000" y="1282700"/>
            <a:chExt cx="7127434" cy="2857500"/>
          </a:xfrm>
        </p:grpSpPr>
        <p:sp>
          <p:nvSpPr>
            <p:cNvPr id="31" name="TextBox 30"/>
            <p:cNvSpPr txBox="1"/>
            <p:nvPr/>
          </p:nvSpPr>
          <p:spPr>
            <a:xfrm>
              <a:off x="2440453" y="1409700"/>
              <a:ext cx="812354" cy="369332"/>
            </a:xfrm>
            <a:prstGeom prst="rect">
              <a:avLst/>
            </a:prstGeom>
            <a:noFill/>
          </p:spPr>
          <p:txBody>
            <a:bodyPr wrap="none" rtlCol="0">
              <a:spAutoFit/>
            </a:bodyPr>
            <a:lstStyle/>
            <a:p>
              <a:r>
                <a:rPr lang="en-US" dirty="0" smtClean="0"/>
                <a:t>copy :</a:t>
              </a:r>
              <a:endParaRPr lang="en-US" dirty="0"/>
            </a:p>
          </p:txBody>
        </p:sp>
        <p:sp>
          <p:nvSpPr>
            <p:cNvPr id="36" name="TextBox 35"/>
            <p:cNvSpPr txBox="1"/>
            <p:nvPr/>
          </p:nvSpPr>
          <p:spPr>
            <a:xfrm>
              <a:off x="2113554" y="1931432"/>
              <a:ext cx="1151953" cy="369332"/>
            </a:xfrm>
            <a:prstGeom prst="rect">
              <a:avLst/>
            </a:prstGeom>
            <a:noFill/>
          </p:spPr>
          <p:txBody>
            <a:bodyPr wrap="none" rtlCol="0">
              <a:spAutoFit/>
            </a:bodyPr>
            <a:lstStyle/>
            <a:p>
              <a:r>
                <a:rPr lang="en-US" dirty="0" smtClean="0"/>
                <a:t>addition :</a:t>
              </a:r>
              <a:endParaRPr lang="en-US" dirty="0"/>
            </a:p>
          </p:txBody>
        </p:sp>
        <p:sp>
          <p:nvSpPr>
            <p:cNvPr id="39" name="TextBox 38"/>
            <p:cNvSpPr txBox="1"/>
            <p:nvPr/>
          </p:nvSpPr>
          <p:spPr>
            <a:xfrm>
              <a:off x="1816418" y="2453164"/>
              <a:ext cx="1465854" cy="369332"/>
            </a:xfrm>
            <a:prstGeom prst="rect">
              <a:avLst/>
            </a:prstGeom>
            <a:noFill/>
          </p:spPr>
          <p:txBody>
            <a:bodyPr wrap="none" rtlCol="0">
              <a:spAutoFit/>
            </a:bodyPr>
            <a:lstStyle/>
            <a:p>
              <a:r>
                <a:rPr lang="en-US" dirty="0" smtClean="0"/>
                <a:t>subtraction :</a:t>
              </a:r>
              <a:endParaRPr lang="en-US" dirty="0"/>
            </a:p>
          </p:txBody>
        </p:sp>
        <p:sp>
          <p:nvSpPr>
            <p:cNvPr id="43" name="TextBox 42"/>
            <p:cNvSpPr txBox="1"/>
            <p:nvPr/>
          </p:nvSpPr>
          <p:spPr>
            <a:xfrm>
              <a:off x="635000" y="2974896"/>
              <a:ext cx="2671975" cy="369332"/>
            </a:xfrm>
            <a:prstGeom prst="rect">
              <a:avLst/>
            </a:prstGeom>
            <a:noFill/>
          </p:spPr>
          <p:txBody>
            <a:bodyPr wrap="none" rtlCol="0">
              <a:spAutoFit/>
            </a:bodyPr>
            <a:lstStyle/>
            <a:p>
              <a:r>
                <a:rPr lang="en-US" dirty="0" smtClean="0"/>
                <a:t>set equal to a constant :</a:t>
              </a:r>
              <a:endParaRPr lang="en-US" dirty="0"/>
            </a:p>
          </p:txBody>
        </p:sp>
        <p:pic>
          <p:nvPicPr>
            <p:cNvPr id="44" name="Picture 43" descr="latex-image-1.pdf"/>
            <p:cNvPicPr>
              <a:picLocks noChangeAspect="1"/>
            </p:cNvPicPr>
            <p:nvPr/>
          </p:nvPicPr>
          <p:blipFill>
            <a:blip r:embed="rId3"/>
            <a:stretch>
              <a:fillRect/>
            </a:stretch>
          </p:blipFill>
          <p:spPr>
            <a:xfrm>
              <a:off x="2095500" y="1739900"/>
              <a:ext cx="3505200" cy="787400"/>
            </a:xfrm>
            <a:prstGeom prst="rect">
              <a:avLst/>
            </a:prstGeom>
          </p:spPr>
        </p:pic>
        <p:pic>
          <p:nvPicPr>
            <p:cNvPr id="45" name="Picture 44" descr="latex-image-1.pdf"/>
            <p:cNvPicPr>
              <a:picLocks noChangeAspect="1"/>
            </p:cNvPicPr>
            <p:nvPr/>
          </p:nvPicPr>
          <p:blipFill>
            <a:blip r:embed="rId4"/>
            <a:stretch>
              <a:fillRect/>
            </a:stretch>
          </p:blipFill>
          <p:spPr>
            <a:xfrm>
              <a:off x="2097553" y="2275364"/>
              <a:ext cx="3556000" cy="787400"/>
            </a:xfrm>
            <a:prstGeom prst="rect">
              <a:avLst/>
            </a:prstGeom>
          </p:spPr>
        </p:pic>
        <p:pic>
          <p:nvPicPr>
            <p:cNvPr id="48" name="Picture 47" descr="latex-image-1.pdf"/>
            <p:cNvPicPr>
              <a:picLocks noChangeAspect="1"/>
            </p:cNvPicPr>
            <p:nvPr/>
          </p:nvPicPr>
          <p:blipFill>
            <a:blip r:embed="rId5"/>
            <a:stretch>
              <a:fillRect/>
            </a:stretch>
          </p:blipFill>
          <p:spPr>
            <a:xfrm>
              <a:off x="2095500" y="2781300"/>
              <a:ext cx="4191000" cy="787400"/>
            </a:xfrm>
            <a:prstGeom prst="rect">
              <a:avLst/>
            </a:prstGeom>
          </p:spPr>
        </p:pic>
        <p:sp>
          <p:nvSpPr>
            <p:cNvPr id="49" name="TextBox 48"/>
            <p:cNvSpPr txBox="1"/>
            <p:nvPr/>
          </p:nvSpPr>
          <p:spPr>
            <a:xfrm>
              <a:off x="885632" y="3568700"/>
              <a:ext cx="2393692" cy="369332"/>
            </a:xfrm>
            <a:prstGeom prst="rect">
              <a:avLst/>
            </a:prstGeom>
            <a:noFill/>
          </p:spPr>
          <p:txBody>
            <a:bodyPr wrap="none" rtlCol="0">
              <a:spAutoFit/>
            </a:bodyPr>
            <a:lstStyle/>
            <a:p>
              <a:r>
                <a:rPr lang="en-US" dirty="0" smtClean="0"/>
                <a:t>multiply by constant :</a:t>
              </a:r>
              <a:endParaRPr lang="en-US" dirty="0"/>
            </a:p>
          </p:txBody>
        </p:sp>
        <p:pic>
          <p:nvPicPr>
            <p:cNvPr id="50" name="Picture 49" descr="latex-image-1.pdf"/>
            <p:cNvPicPr>
              <a:picLocks noChangeAspect="1"/>
            </p:cNvPicPr>
            <p:nvPr/>
          </p:nvPicPr>
          <p:blipFill>
            <a:blip r:embed="rId6"/>
            <a:stretch>
              <a:fillRect/>
            </a:stretch>
          </p:blipFill>
          <p:spPr>
            <a:xfrm>
              <a:off x="2095500" y="3352800"/>
              <a:ext cx="3403600" cy="787400"/>
            </a:xfrm>
            <a:prstGeom prst="rect">
              <a:avLst/>
            </a:prstGeom>
          </p:spPr>
        </p:pic>
        <p:pic>
          <p:nvPicPr>
            <p:cNvPr id="51" name="Picture 50" descr="latex-image-1.pdf"/>
            <p:cNvPicPr>
              <a:picLocks noChangeAspect="1"/>
            </p:cNvPicPr>
            <p:nvPr/>
          </p:nvPicPr>
          <p:blipFill>
            <a:blip r:embed="rId7"/>
            <a:stretch>
              <a:fillRect/>
            </a:stretch>
          </p:blipFill>
          <p:spPr>
            <a:xfrm>
              <a:off x="2108200" y="1282700"/>
              <a:ext cx="2159000" cy="660400"/>
            </a:xfrm>
            <a:prstGeom prst="rect">
              <a:avLst/>
            </a:prstGeom>
          </p:spPr>
        </p:pic>
        <p:sp>
          <p:nvSpPr>
            <p:cNvPr id="52" name="TextBox 51"/>
            <p:cNvSpPr txBox="1"/>
            <p:nvPr/>
          </p:nvSpPr>
          <p:spPr>
            <a:xfrm rot="1484417">
              <a:off x="6447613" y="2347383"/>
              <a:ext cx="1314821" cy="369332"/>
            </a:xfrm>
            <a:prstGeom prst="rect">
              <a:avLst/>
            </a:prstGeom>
            <a:noFill/>
            <a:ln>
              <a:solidFill>
                <a:srgbClr val="49B1FF"/>
              </a:solidFill>
            </a:ln>
          </p:spPr>
          <p:txBody>
            <a:bodyPr wrap="none" rtlCol="0">
              <a:spAutoFit/>
            </a:bodyPr>
            <a:lstStyle/>
            <a:p>
              <a:r>
                <a:rPr lang="en-US" b="1" dirty="0" smtClean="0">
                  <a:solidFill>
                    <a:srgbClr val="49B1FF"/>
                  </a:solidFill>
                </a:rPr>
                <a:t>separable</a:t>
              </a:r>
              <a:endParaRPr lang="en-US" b="1" dirty="0">
                <a:solidFill>
                  <a:srgbClr val="49B1FF"/>
                </a:solidFill>
              </a:endParaRPr>
            </a:p>
          </p:txBody>
        </p:sp>
      </p:grpSp>
      <p:cxnSp>
        <p:nvCxnSpPr>
          <p:cNvPr id="54" name="Straight Connector 53"/>
          <p:cNvCxnSpPr/>
          <p:nvPr/>
        </p:nvCxnSpPr>
        <p:spPr bwMode="auto">
          <a:xfrm flipV="1">
            <a:off x="241300" y="4673600"/>
            <a:ext cx="8559800" cy="0"/>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19" name="Group 18"/>
          <p:cNvGrpSpPr/>
          <p:nvPr/>
        </p:nvGrpSpPr>
        <p:grpSpPr>
          <a:xfrm>
            <a:off x="859115" y="4838700"/>
            <a:ext cx="6365725" cy="711200"/>
            <a:chOff x="859115" y="4838700"/>
            <a:chExt cx="6365725" cy="711200"/>
          </a:xfrm>
        </p:grpSpPr>
        <p:pic>
          <p:nvPicPr>
            <p:cNvPr id="55" name="Picture 54" descr="latex-image-1.pdf"/>
            <p:cNvPicPr>
              <a:picLocks noChangeAspect="1"/>
            </p:cNvPicPr>
            <p:nvPr/>
          </p:nvPicPr>
          <p:blipFill>
            <a:blip r:embed="rId8"/>
            <a:stretch>
              <a:fillRect/>
            </a:stretch>
          </p:blipFill>
          <p:spPr>
            <a:xfrm>
              <a:off x="2493617" y="4838700"/>
              <a:ext cx="2463800" cy="711200"/>
            </a:xfrm>
            <a:prstGeom prst="rect">
              <a:avLst/>
            </a:prstGeom>
          </p:spPr>
        </p:pic>
        <p:sp>
          <p:nvSpPr>
            <p:cNvPr id="56" name="TextBox 55"/>
            <p:cNvSpPr txBox="1"/>
            <p:nvPr/>
          </p:nvSpPr>
          <p:spPr>
            <a:xfrm>
              <a:off x="859115" y="4978400"/>
              <a:ext cx="2866402" cy="369332"/>
            </a:xfrm>
            <a:prstGeom prst="rect">
              <a:avLst/>
            </a:prstGeom>
            <a:noFill/>
          </p:spPr>
          <p:txBody>
            <a:bodyPr wrap="none" rtlCol="0">
              <a:spAutoFit/>
            </a:bodyPr>
            <a:lstStyle/>
            <a:p>
              <a:r>
                <a:rPr lang="en-US" dirty="0" smtClean="0"/>
                <a:t>can also do multiplication</a:t>
              </a:r>
              <a:endParaRPr lang="en-US" dirty="0"/>
            </a:p>
          </p:txBody>
        </p:sp>
        <p:sp>
          <p:nvSpPr>
            <p:cNvPr id="57" name="TextBox 56"/>
            <p:cNvSpPr txBox="1"/>
            <p:nvPr/>
          </p:nvSpPr>
          <p:spPr>
            <a:xfrm rot="1484417">
              <a:off x="5325274" y="5173080"/>
              <a:ext cx="1899566" cy="369332"/>
            </a:xfrm>
            <a:prstGeom prst="rect">
              <a:avLst/>
            </a:prstGeom>
            <a:noFill/>
            <a:ln>
              <a:solidFill>
                <a:srgbClr val="49B1FF"/>
              </a:solidFill>
            </a:ln>
          </p:spPr>
          <p:txBody>
            <a:bodyPr wrap="none" rtlCol="0">
              <a:spAutoFit/>
            </a:bodyPr>
            <a:lstStyle/>
            <a:p>
              <a:r>
                <a:rPr lang="en-US" b="1" dirty="0" smtClean="0">
                  <a:solidFill>
                    <a:srgbClr val="49B1FF"/>
                  </a:solidFill>
                </a:rPr>
                <a:t>non separable!</a:t>
              </a:r>
              <a:endParaRPr lang="en-US" b="1" dirty="0">
                <a:solidFill>
                  <a:srgbClr val="49B1FF"/>
                </a:solidFill>
              </a:endParaRPr>
            </a:p>
          </p:txBody>
        </p:sp>
      </p:grpSp>
      <p:sp>
        <p:nvSpPr>
          <p:cNvPr id="20" name="TextBox 19"/>
          <p:cNvSpPr txBox="1"/>
          <p:nvPr/>
        </p:nvSpPr>
        <p:spPr>
          <a:xfrm>
            <a:off x="1816418" y="5922952"/>
            <a:ext cx="3069270" cy="369332"/>
          </a:xfrm>
          <a:prstGeom prst="rect">
            <a:avLst/>
          </a:prstGeom>
          <a:noFill/>
        </p:spPr>
        <p:txBody>
          <a:bodyPr wrap="none" rtlCol="0">
            <a:spAutoFit/>
          </a:bodyPr>
          <a:lstStyle/>
          <a:p>
            <a:r>
              <a:rPr lang="en-US" i="1" dirty="0" smtClean="0">
                <a:latin typeface="Times New Roman"/>
                <a:cs typeface="Times New Roman"/>
              </a:rPr>
              <a:t>won’t be used in our reduction</a:t>
            </a:r>
            <a:endParaRPr lang="en-US" i="1" dirty="0">
              <a:latin typeface="Times New Roman"/>
              <a:cs typeface="Times New Roman"/>
            </a:endParaRPr>
          </a:p>
        </p:txBody>
      </p:sp>
    </p:spTree>
    <p:extLst>
      <p:ext uri="{BB962C8B-B14F-4D97-AF65-F5344CB8AC3E}">
        <p14:creationId xmlns:p14="http://schemas.microsoft.com/office/powerpoint/2010/main" val="22525434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2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76200" y="-165100"/>
            <a:ext cx="7772400" cy="1143000"/>
          </a:xfrm>
        </p:spPr>
        <p:txBody>
          <a:bodyPr/>
          <a:lstStyle/>
          <a:p>
            <a:pPr eaLnBrk="1" hangingPunct="1"/>
            <a:r>
              <a:rPr lang="en-US" sz="3600" i="1" dirty="0" smtClean="0">
                <a:effectLst/>
                <a:latin typeface="Times New Roman" charset="0"/>
                <a:ea typeface="ＭＳ Ｐゴシック" charset="-128"/>
                <a:cs typeface="ＭＳ Ｐゴシック" charset="-128"/>
              </a:rPr>
              <a:t>Comparison Gadget</a:t>
            </a:r>
            <a:endParaRPr lang="en-US" sz="3600" i="1" dirty="0">
              <a:effectLst/>
              <a:latin typeface="Times New Roman" charset="0"/>
              <a:ea typeface="ＭＳ Ｐゴシック" charset="-128"/>
              <a:cs typeface="ＭＳ Ｐゴシック" charset="-128"/>
            </a:endParaRPr>
          </a:p>
        </p:txBody>
      </p:sp>
      <p:pic>
        <p:nvPicPr>
          <p:cNvPr id="19" name="Picture 18" descr="latex-image-1.pdf"/>
          <p:cNvPicPr>
            <a:picLocks noChangeAspect="1"/>
          </p:cNvPicPr>
          <p:nvPr/>
        </p:nvPicPr>
        <p:blipFill>
          <a:blip r:embed="rId3"/>
          <a:stretch>
            <a:fillRect/>
          </a:stretch>
        </p:blipFill>
        <p:spPr>
          <a:xfrm>
            <a:off x="1778000" y="1670050"/>
            <a:ext cx="3657600" cy="1498600"/>
          </a:xfrm>
          <a:prstGeom prst="rect">
            <a:avLst/>
          </a:prstGeom>
        </p:spPr>
      </p:pic>
      <p:grpSp>
        <p:nvGrpSpPr>
          <p:cNvPr id="24" name="Group 23"/>
          <p:cNvGrpSpPr/>
          <p:nvPr/>
        </p:nvGrpSpPr>
        <p:grpSpPr>
          <a:xfrm>
            <a:off x="4051300" y="2959100"/>
            <a:ext cx="2030406" cy="1182132"/>
            <a:chOff x="4051300" y="2959100"/>
            <a:chExt cx="2030406" cy="1182132"/>
          </a:xfrm>
        </p:grpSpPr>
        <p:sp>
          <p:nvSpPr>
            <p:cNvPr id="21" name="TextBox 20"/>
            <p:cNvSpPr txBox="1"/>
            <p:nvPr/>
          </p:nvSpPr>
          <p:spPr>
            <a:xfrm>
              <a:off x="4948238" y="3771900"/>
              <a:ext cx="1133468" cy="369332"/>
            </a:xfrm>
            <a:prstGeom prst="rect">
              <a:avLst/>
            </a:prstGeom>
            <a:noFill/>
          </p:spPr>
          <p:txBody>
            <a:bodyPr wrap="none" rtlCol="0">
              <a:spAutoFit/>
            </a:bodyPr>
            <a:lstStyle/>
            <a:p>
              <a:r>
                <a:rPr lang="en-US" dirty="0" smtClean="0">
                  <a:latin typeface="Times New Roman"/>
                  <a:cs typeface="Times New Roman"/>
                </a:rPr>
                <a:t>brittleness</a:t>
              </a:r>
              <a:endParaRPr lang="en-US" dirty="0">
                <a:latin typeface="Times New Roman"/>
                <a:cs typeface="Times New Roman"/>
              </a:endParaRPr>
            </a:p>
          </p:txBody>
        </p:sp>
        <p:cxnSp>
          <p:nvCxnSpPr>
            <p:cNvPr id="23" name="Straight Arrow Connector 22"/>
            <p:cNvCxnSpPr/>
            <p:nvPr/>
          </p:nvCxnSpPr>
          <p:spPr bwMode="auto">
            <a:xfrm rot="10800000">
              <a:off x="4051300" y="2959100"/>
              <a:ext cx="1549400" cy="812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2" name="TextBox 1"/>
          <p:cNvSpPr txBox="1"/>
          <p:nvPr/>
        </p:nvSpPr>
        <p:spPr>
          <a:xfrm>
            <a:off x="1460500" y="4864100"/>
            <a:ext cx="4380789" cy="369332"/>
          </a:xfrm>
          <a:prstGeom prst="rect">
            <a:avLst/>
          </a:prstGeom>
          <a:noFill/>
        </p:spPr>
        <p:txBody>
          <a:bodyPr wrap="none" rtlCol="0">
            <a:spAutoFit/>
          </a:bodyPr>
          <a:lstStyle/>
          <a:p>
            <a:r>
              <a:rPr lang="en-US" dirty="0" smtClean="0">
                <a:latin typeface="Times New Roman"/>
                <a:cs typeface="Times New Roman"/>
              </a:rPr>
              <a:t>Unfortunately, it has to be brittle! (</a:t>
            </a:r>
            <a:r>
              <a:rPr lang="en-US" b="1" dirty="0" smtClean="0">
                <a:latin typeface="Times New Roman"/>
                <a:cs typeface="Times New Roman"/>
              </a:rPr>
              <a:t>Exercise</a:t>
            </a:r>
            <a:r>
              <a:rPr lang="en-US" dirty="0" smtClean="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2024350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76200" y="-165100"/>
            <a:ext cx="7772400" cy="1143000"/>
          </a:xfrm>
        </p:spPr>
        <p:txBody>
          <a:bodyPr/>
          <a:lstStyle/>
          <a:p>
            <a:pPr eaLnBrk="1" hangingPunct="1"/>
            <a:r>
              <a:rPr lang="en-US" sz="3600" i="1" dirty="0" smtClean="0">
                <a:effectLst/>
                <a:latin typeface="Times New Roman" charset="0"/>
                <a:ea typeface="ＭＳ Ｐゴシック" charset="-128"/>
                <a:cs typeface="ＭＳ Ｐゴシック" charset="-128"/>
              </a:rPr>
              <a:t>Our Gates</a:t>
            </a:r>
            <a:endParaRPr lang="en-US" sz="3600" i="1" dirty="0">
              <a:effectLst/>
              <a:latin typeface="Times New Roman" charset="0"/>
              <a:ea typeface="ＭＳ Ｐゴシック" charset="-128"/>
              <a:cs typeface="ＭＳ Ｐゴシック" charset="-128"/>
            </a:endParaRPr>
          </a:p>
        </p:txBody>
      </p:sp>
      <p:grpSp>
        <p:nvGrpSpPr>
          <p:cNvPr id="83" name="Group 82"/>
          <p:cNvGrpSpPr/>
          <p:nvPr/>
        </p:nvGrpSpPr>
        <p:grpSpPr>
          <a:xfrm>
            <a:off x="466691" y="1816726"/>
            <a:ext cx="4579509" cy="613136"/>
            <a:chOff x="466691" y="1816726"/>
            <a:chExt cx="4579509" cy="613136"/>
          </a:xfrm>
        </p:grpSpPr>
        <p:grpSp>
          <p:nvGrpSpPr>
            <p:cNvPr id="2" name="Group 10"/>
            <p:cNvGrpSpPr>
              <a:grpSpLocks/>
            </p:cNvGrpSpPr>
            <p:nvPr/>
          </p:nvGrpSpPr>
          <p:grpSpPr bwMode="auto">
            <a:xfrm>
              <a:off x="4011613" y="1846575"/>
              <a:ext cx="368300" cy="566738"/>
              <a:chOff x="843" y="2640"/>
              <a:chExt cx="258" cy="357"/>
            </a:xfrm>
          </p:grpSpPr>
          <p:sp>
            <p:nvSpPr>
              <p:cNvPr id="16" name="Oval 11"/>
              <p:cNvSpPr>
                <a:spLocks noChangeArrowheads="1"/>
              </p:cNvSpPr>
              <p:nvPr/>
            </p:nvSpPr>
            <p:spPr bwMode="auto">
              <a:xfrm>
                <a:off x="864" y="2736"/>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nvGrpSpPr>
              <p:cNvPr id="3" name="Group 12"/>
              <p:cNvGrpSpPr>
                <a:grpSpLocks/>
              </p:cNvGrpSpPr>
              <p:nvPr/>
            </p:nvGrpSpPr>
            <p:grpSpPr bwMode="auto">
              <a:xfrm>
                <a:off x="843" y="2640"/>
                <a:ext cx="258" cy="357"/>
                <a:chOff x="843" y="2640"/>
                <a:chExt cx="258" cy="357"/>
              </a:xfrm>
            </p:grpSpPr>
            <p:sp>
              <p:nvSpPr>
                <p:cNvPr id="21" name="Rectangle 13"/>
                <p:cNvSpPr>
                  <a:spLocks noChangeArrowheads="1"/>
                </p:cNvSpPr>
                <p:nvPr/>
              </p:nvSpPr>
              <p:spPr bwMode="auto">
                <a:xfrm>
                  <a:off x="843" y="2694"/>
                  <a:ext cx="258" cy="288"/>
                </a:xfrm>
                <a:prstGeom prst="rect">
                  <a:avLst/>
                </a:prstGeom>
                <a:noFill/>
                <a:ln w="9525">
                  <a:noFill/>
                  <a:miter lim="800000"/>
                  <a:headEnd/>
                  <a:tailEnd/>
                </a:ln>
              </p:spPr>
              <p:txBody>
                <a:bodyPr wrap="none">
                  <a:prstTxWarp prst="textNoShape">
                    <a:avLst/>
                  </a:prstTxWarp>
                  <a:spAutoFit/>
                </a:bodyPr>
                <a:lstStyle/>
                <a:p>
                  <a:r>
                    <a:rPr lang="en-US" b="1" dirty="0" err="1">
                      <a:solidFill>
                        <a:schemeClr val="bg2"/>
                      </a:solidFill>
                      <a:sym typeface="Symbol" pitchFamily="31" charset="2"/>
                    </a:rPr>
                    <a:t></a:t>
                  </a:r>
                  <a:endParaRPr lang="en-US" b="1" dirty="0">
                    <a:solidFill>
                      <a:schemeClr val="bg2"/>
                    </a:solidFill>
                    <a:sym typeface="Symbol" pitchFamily="31" charset="2"/>
                  </a:endParaRPr>
                </a:p>
              </p:txBody>
            </p:sp>
            <p:sp>
              <p:nvSpPr>
                <p:cNvPr id="22" name="Line 14"/>
                <p:cNvSpPr>
                  <a:spLocks noChangeShapeType="1"/>
                </p:cNvSpPr>
                <p:nvPr/>
              </p:nvSpPr>
              <p:spPr bwMode="auto">
                <a:xfrm flipV="1">
                  <a:off x="960" y="264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3" name="Line 15"/>
                <p:cNvSpPr>
                  <a:spLocks noChangeShapeType="1"/>
                </p:cNvSpPr>
                <p:nvPr/>
              </p:nvSpPr>
              <p:spPr bwMode="auto">
                <a:xfrm rot="1500000" flipV="1">
                  <a:off x="868" y="2900"/>
                  <a:ext cx="9" cy="75"/>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4" name="Line 16"/>
                <p:cNvSpPr>
                  <a:spLocks noChangeShapeType="1"/>
                </p:cNvSpPr>
                <p:nvPr/>
              </p:nvSpPr>
              <p:spPr bwMode="auto">
                <a:xfrm rot="20100000" flipV="1">
                  <a:off x="1044" y="290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grpSp>
          <p:nvGrpSpPr>
            <p:cNvPr id="5" name="Group 48"/>
            <p:cNvGrpSpPr>
              <a:grpSpLocks/>
            </p:cNvGrpSpPr>
            <p:nvPr/>
          </p:nvGrpSpPr>
          <p:grpSpPr bwMode="auto">
            <a:xfrm>
              <a:off x="3312511" y="1856100"/>
              <a:ext cx="368300" cy="566738"/>
              <a:chOff x="1832" y="2160"/>
              <a:chExt cx="258" cy="357"/>
            </a:xfrm>
          </p:grpSpPr>
          <p:sp>
            <p:nvSpPr>
              <p:cNvPr id="51" name="Oval 49"/>
              <p:cNvSpPr>
                <a:spLocks noChangeArrowheads="1"/>
              </p:cNvSpPr>
              <p:nvPr/>
            </p:nvSpPr>
            <p:spPr bwMode="auto">
              <a:xfrm>
                <a:off x="1862" y="2256"/>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52" name="Line 50"/>
              <p:cNvSpPr>
                <a:spLocks noChangeShapeType="1"/>
              </p:cNvSpPr>
              <p:nvPr/>
            </p:nvSpPr>
            <p:spPr bwMode="auto">
              <a:xfrm flipV="1">
                <a:off x="1958" y="216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3" name="Line 51"/>
              <p:cNvSpPr>
                <a:spLocks noChangeShapeType="1"/>
              </p:cNvSpPr>
              <p:nvPr/>
            </p:nvSpPr>
            <p:spPr bwMode="auto">
              <a:xfrm rot="1500000" flipV="1">
                <a:off x="1871"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4" name="Line 52"/>
              <p:cNvSpPr>
                <a:spLocks noChangeShapeType="1"/>
              </p:cNvSpPr>
              <p:nvPr/>
            </p:nvSpPr>
            <p:spPr bwMode="auto">
              <a:xfrm rot="20100000" flipV="1">
                <a:off x="2042"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5" name="Rectangle 53"/>
              <p:cNvSpPr>
                <a:spLocks noChangeArrowheads="1"/>
              </p:cNvSpPr>
              <p:nvPr/>
            </p:nvSpPr>
            <p:spPr bwMode="auto">
              <a:xfrm>
                <a:off x="1832" y="2204"/>
                <a:ext cx="258" cy="288"/>
              </a:xfrm>
              <a:prstGeom prst="rect">
                <a:avLst/>
              </a:prstGeom>
              <a:noFill/>
              <a:ln w="9525">
                <a:noFill/>
                <a:miter lim="800000"/>
                <a:headEnd/>
                <a:tailEnd/>
              </a:ln>
            </p:spPr>
            <p:txBody>
              <a:bodyPr wrap="none">
                <a:prstTxWarp prst="textNoShape">
                  <a:avLst/>
                </a:prstTxWarp>
                <a:spAutoFit/>
              </a:bodyPr>
              <a:lstStyle/>
              <a:p>
                <a:r>
                  <a:rPr lang="en-US" b="1" dirty="0" err="1">
                    <a:solidFill>
                      <a:schemeClr val="bg2"/>
                    </a:solidFill>
                    <a:sym typeface="Symbol" pitchFamily="31" charset="2"/>
                  </a:rPr>
                  <a:t></a:t>
                </a:r>
                <a:endParaRPr lang="en-US" b="1" dirty="0">
                  <a:solidFill>
                    <a:schemeClr val="bg2"/>
                  </a:solidFill>
                  <a:sym typeface="Symbol" pitchFamily="31" charset="2"/>
                </a:endParaRPr>
              </a:p>
            </p:txBody>
          </p:sp>
        </p:grpSp>
        <p:grpSp>
          <p:nvGrpSpPr>
            <p:cNvPr id="6" name="Group 70"/>
            <p:cNvGrpSpPr>
              <a:grpSpLocks/>
            </p:cNvGrpSpPr>
            <p:nvPr/>
          </p:nvGrpSpPr>
          <p:grpSpPr bwMode="auto">
            <a:xfrm>
              <a:off x="4644562" y="1816726"/>
              <a:ext cx="401638" cy="600075"/>
              <a:chOff x="5132" y="3435"/>
              <a:chExt cx="281" cy="378"/>
            </a:xfrm>
          </p:grpSpPr>
          <p:sp>
            <p:nvSpPr>
              <p:cNvPr id="67" name="Oval 71"/>
              <p:cNvSpPr>
                <a:spLocks noChangeArrowheads="1"/>
              </p:cNvSpPr>
              <p:nvPr/>
            </p:nvSpPr>
            <p:spPr bwMode="auto">
              <a:xfrm>
                <a:off x="5162" y="3531"/>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68" name="Line 72"/>
              <p:cNvSpPr>
                <a:spLocks noChangeShapeType="1"/>
              </p:cNvSpPr>
              <p:nvPr/>
            </p:nvSpPr>
            <p:spPr bwMode="auto">
              <a:xfrm flipV="1">
                <a:off x="5258" y="3435"/>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9" name="Rectangle 73"/>
              <p:cNvSpPr>
                <a:spLocks noChangeArrowheads="1"/>
              </p:cNvSpPr>
              <p:nvPr/>
            </p:nvSpPr>
            <p:spPr bwMode="auto">
              <a:xfrm>
                <a:off x="5132" y="3492"/>
                <a:ext cx="281" cy="288"/>
              </a:xfrm>
              <a:prstGeom prst="rect">
                <a:avLst/>
              </a:prstGeom>
              <a:noFill/>
              <a:ln w="9525">
                <a:noFill/>
                <a:miter lim="800000"/>
                <a:headEnd/>
                <a:tailEnd/>
              </a:ln>
            </p:spPr>
            <p:txBody>
              <a:bodyPr wrap="none">
                <a:prstTxWarp prst="textNoShape">
                  <a:avLst/>
                </a:prstTxWarp>
                <a:spAutoFit/>
              </a:bodyPr>
              <a:lstStyle/>
              <a:p>
                <a:r>
                  <a:rPr lang="en-US" b="1" dirty="0" err="1">
                    <a:solidFill>
                      <a:schemeClr val="bg2"/>
                    </a:solidFill>
                    <a:sym typeface="Symbol" pitchFamily="31" charset="2"/>
                  </a:rPr>
                  <a:t></a:t>
                </a:r>
                <a:endParaRPr lang="en-US" b="1" dirty="0">
                  <a:solidFill>
                    <a:schemeClr val="bg2"/>
                  </a:solidFill>
                  <a:sym typeface="Symbol" pitchFamily="31" charset="2"/>
                </a:endParaRPr>
              </a:p>
            </p:txBody>
          </p:sp>
          <p:sp>
            <p:nvSpPr>
              <p:cNvPr id="70" name="Line 74"/>
              <p:cNvSpPr>
                <a:spLocks noChangeShapeType="1"/>
              </p:cNvSpPr>
              <p:nvPr/>
            </p:nvSpPr>
            <p:spPr bwMode="auto">
              <a:xfrm flipV="1">
                <a:off x="5259" y="3717"/>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sp>
          <p:nvSpPr>
            <p:cNvPr id="109" name="TextBox 108"/>
            <p:cNvSpPr txBox="1"/>
            <p:nvPr/>
          </p:nvSpPr>
          <p:spPr>
            <a:xfrm>
              <a:off x="466691" y="1998975"/>
              <a:ext cx="1681132" cy="430887"/>
            </a:xfrm>
            <a:prstGeom prst="rect">
              <a:avLst/>
            </a:prstGeom>
            <a:noFill/>
          </p:spPr>
          <p:txBody>
            <a:bodyPr wrap="none" rtlCol="0">
              <a:spAutoFit/>
            </a:bodyPr>
            <a:lstStyle/>
            <a:p>
              <a:r>
                <a:rPr lang="en-US" sz="2200" dirty="0" smtClean="0">
                  <a:latin typeface="Times New Roman"/>
                  <a:cs typeface="Times New Roman"/>
                </a:rPr>
                <a:t>Binary gates:</a:t>
              </a:r>
              <a:endParaRPr lang="en-US" sz="2200" dirty="0">
                <a:latin typeface="Times New Roman"/>
                <a:cs typeface="Times New Roman"/>
              </a:endParaRPr>
            </a:p>
          </p:txBody>
        </p:sp>
      </p:grpSp>
      <p:grpSp>
        <p:nvGrpSpPr>
          <p:cNvPr id="73" name="Group 72"/>
          <p:cNvGrpSpPr/>
          <p:nvPr/>
        </p:nvGrpSpPr>
        <p:grpSpPr>
          <a:xfrm>
            <a:off x="466691" y="1275387"/>
            <a:ext cx="3211145" cy="583888"/>
            <a:chOff x="466691" y="1275387"/>
            <a:chExt cx="3211145" cy="583888"/>
          </a:xfrm>
        </p:grpSpPr>
        <p:grpSp>
          <p:nvGrpSpPr>
            <p:cNvPr id="9" name="Group 91"/>
            <p:cNvGrpSpPr>
              <a:grpSpLocks/>
            </p:cNvGrpSpPr>
            <p:nvPr/>
          </p:nvGrpSpPr>
          <p:grpSpPr bwMode="auto">
            <a:xfrm>
              <a:off x="3331760" y="1275387"/>
              <a:ext cx="346076" cy="431800"/>
              <a:chOff x="1912" y="720"/>
              <a:chExt cx="218" cy="272"/>
            </a:xfrm>
          </p:grpSpPr>
          <p:sp>
            <p:nvSpPr>
              <p:cNvPr id="85" name="Oval 92"/>
              <p:cNvSpPr>
                <a:spLocks noChangeArrowheads="1"/>
              </p:cNvSpPr>
              <p:nvPr/>
            </p:nvSpPr>
            <p:spPr bwMode="auto">
              <a:xfrm>
                <a:off x="1915" y="800"/>
                <a:ext cx="17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86" name="Rectangle 93"/>
              <p:cNvSpPr>
                <a:spLocks noChangeArrowheads="1"/>
              </p:cNvSpPr>
              <p:nvPr/>
            </p:nvSpPr>
            <p:spPr bwMode="auto">
              <a:xfrm>
                <a:off x="1912" y="776"/>
                <a:ext cx="218" cy="194"/>
              </a:xfrm>
              <a:prstGeom prst="rect">
                <a:avLst/>
              </a:prstGeom>
              <a:noFill/>
              <a:ln w="9525">
                <a:noFill/>
                <a:miter lim="800000"/>
                <a:headEnd/>
                <a:tailEnd/>
              </a:ln>
            </p:spPr>
            <p:txBody>
              <a:bodyPr wrap="none">
                <a:prstTxWarp prst="textNoShape">
                  <a:avLst/>
                </a:prstTxWarp>
                <a:spAutoFit/>
              </a:bodyPr>
              <a:lstStyle/>
              <a:p>
                <a:r>
                  <a:rPr lang="en-US" sz="1400" b="1" i="1" dirty="0" smtClean="0">
                    <a:solidFill>
                      <a:schemeClr val="bg2"/>
                    </a:solidFill>
                    <a:latin typeface="Times New Roman"/>
                    <a:cs typeface="Times New Roman"/>
                    <a:sym typeface="Symbol" pitchFamily="31" charset="2"/>
                  </a:rPr>
                  <a:t>a</a:t>
                </a:r>
                <a:endParaRPr lang="en-US" sz="1400" b="1" i="1" dirty="0">
                  <a:solidFill>
                    <a:schemeClr val="bg2"/>
                  </a:solidFill>
                  <a:latin typeface="Times New Roman"/>
                  <a:cs typeface="Times New Roman"/>
                  <a:sym typeface="Symbol" pitchFamily="31" charset="2"/>
                </a:endParaRPr>
              </a:p>
            </p:txBody>
          </p:sp>
          <p:sp>
            <p:nvSpPr>
              <p:cNvPr id="87" name="Line 94"/>
              <p:cNvSpPr>
                <a:spLocks noChangeShapeType="1"/>
              </p:cNvSpPr>
              <p:nvPr/>
            </p:nvSpPr>
            <p:spPr bwMode="auto">
              <a:xfrm flipV="1">
                <a:off x="2001" y="72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sp>
          <p:nvSpPr>
            <p:cNvPr id="110" name="TextBox 109"/>
            <p:cNvSpPr txBox="1"/>
            <p:nvPr/>
          </p:nvSpPr>
          <p:spPr>
            <a:xfrm>
              <a:off x="466691" y="1428388"/>
              <a:ext cx="1375998" cy="430887"/>
            </a:xfrm>
            <a:prstGeom prst="rect">
              <a:avLst/>
            </a:prstGeom>
            <a:noFill/>
          </p:spPr>
          <p:txBody>
            <a:bodyPr wrap="none" rtlCol="0">
              <a:spAutoFit/>
            </a:bodyPr>
            <a:lstStyle/>
            <a:p>
              <a:r>
                <a:rPr lang="en-US" sz="2200" dirty="0" smtClean="0">
                  <a:latin typeface="Times New Roman"/>
                  <a:cs typeface="Times New Roman"/>
                </a:rPr>
                <a:t>Constants:</a:t>
              </a:r>
              <a:endParaRPr lang="en-US" sz="2200" dirty="0">
                <a:latin typeface="Times New Roman"/>
                <a:cs typeface="Times New Roman"/>
              </a:endParaRPr>
            </a:p>
          </p:txBody>
        </p:sp>
      </p:grpSp>
      <p:grpSp>
        <p:nvGrpSpPr>
          <p:cNvPr id="84" name="Group 83"/>
          <p:cNvGrpSpPr/>
          <p:nvPr/>
        </p:nvGrpSpPr>
        <p:grpSpPr>
          <a:xfrm>
            <a:off x="466691" y="2532737"/>
            <a:ext cx="3808447" cy="590550"/>
            <a:chOff x="466691" y="2532737"/>
            <a:chExt cx="3808447" cy="590550"/>
          </a:xfrm>
        </p:grpSpPr>
        <p:grpSp>
          <p:nvGrpSpPr>
            <p:cNvPr id="7" name="Group 116"/>
            <p:cNvGrpSpPr>
              <a:grpSpLocks/>
            </p:cNvGrpSpPr>
            <p:nvPr/>
          </p:nvGrpSpPr>
          <p:grpSpPr bwMode="auto">
            <a:xfrm>
              <a:off x="3968750" y="2532737"/>
              <a:ext cx="306388" cy="566738"/>
              <a:chOff x="1892" y="2379"/>
              <a:chExt cx="193" cy="357"/>
            </a:xfrm>
          </p:grpSpPr>
          <p:sp>
            <p:nvSpPr>
              <p:cNvPr id="72" name="Oval 77"/>
              <p:cNvSpPr>
                <a:spLocks noChangeArrowheads="1"/>
              </p:cNvSpPr>
              <p:nvPr/>
            </p:nvSpPr>
            <p:spPr bwMode="auto">
              <a:xfrm>
                <a:off x="1892" y="2459"/>
                <a:ext cx="17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nvGrpSpPr>
              <p:cNvPr id="8" name="Group 78"/>
              <p:cNvGrpSpPr>
                <a:grpSpLocks/>
              </p:cNvGrpSpPr>
              <p:nvPr/>
            </p:nvGrpSpPr>
            <p:grpSpPr bwMode="auto">
              <a:xfrm>
                <a:off x="1899" y="2379"/>
                <a:ext cx="186" cy="357"/>
                <a:chOff x="862" y="2640"/>
                <a:chExt cx="207" cy="357"/>
              </a:xfrm>
            </p:grpSpPr>
            <p:sp>
              <p:nvSpPr>
                <p:cNvPr id="74" name="Rectangle 79"/>
                <p:cNvSpPr>
                  <a:spLocks noChangeArrowheads="1"/>
                </p:cNvSpPr>
                <p:nvPr/>
              </p:nvSpPr>
              <p:spPr bwMode="auto">
                <a:xfrm>
                  <a:off x="862" y="2681"/>
                  <a:ext cx="207" cy="288"/>
                </a:xfrm>
                <a:prstGeom prst="rect">
                  <a:avLst/>
                </a:prstGeom>
                <a:noFill/>
                <a:ln w="9525">
                  <a:noFill/>
                  <a:miter lim="800000"/>
                  <a:headEnd/>
                  <a:tailEnd/>
                </a:ln>
              </p:spPr>
              <p:txBody>
                <a:bodyPr wrap="none">
                  <a:prstTxWarp prst="textNoShape">
                    <a:avLst/>
                  </a:prstTxWarp>
                  <a:spAutoFit/>
                </a:bodyPr>
                <a:lstStyle/>
                <a:p>
                  <a:r>
                    <a:rPr lang="en-US" dirty="0">
                      <a:solidFill>
                        <a:schemeClr val="bg2"/>
                      </a:solidFill>
                      <a:sym typeface="Symbol" pitchFamily="31" charset="2"/>
                    </a:rPr>
                    <a:t>-</a:t>
                  </a:r>
                  <a:endParaRPr lang="en-US" b="1" dirty="0">
                    <a:solidFill>
                      <a:schemeClr val="bg2"/>
                    </a:solidFill>
                    <a:sym typeface="Symbol" pitchFamily="31" charset="2"/>
                  </a:endParaRPr>
                </a:p>
              </p:txBody>
            </p:sp>
            <p:sp>
              <p:nvSpPr>
                <p:cNvPr id="75" name="Line 80"/>
                <p:cNvSpPr>
                  <a:spLocks noChangeShapeType="1"/>
                </p:cNvSpPr>
                <p:nvPr/>
              </p:nvSpPr>
              <p:spPr bwMode="auto">
                <a:xfrm flipV="1">
                  <a:off x="960" y="264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6" name="Line 81"/>
                <p:cNvSpPr>
                  <a:spLocks noChangeShapeType="1"/>
                </p:cNvSpPr>
                <p:nvPr/>
              </p:nvSpPr>
              <p:spPr bwMode="auto">
                <a:xfrm rot="1500000" flipV="1">
                  <a:off x="868" y="2900"/>
                  <a:ext cx="9" cy="75"/>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7" name="Line 82"/>
                <p:cNvSpPr>
                  <a:spLocks noChangeShapeType="1"/>
                </p:cNvSpPr>
                <p:nvPr/>
              </p:nvSpPr>
              <p:spPr bwMode="auto">
                <a:xfrm rot="20100000" flipV="1">
                  <a:off x="1044" y="290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grpSp>
          <p:nvGrpSpPr>
            <p:cNvPr id="10" name="Group 117"/>
            <p:cNvGrpSpPr>
              <a:grpSpLocks/>
            </p:cNvGrpSpPr>
            <p:nvPr/>
          </p:nvGrpSpPr>
          <p:grpSpPr bwMode="auto">
            <a:xfrm>
              <a:off x="3345013" y="2556549"/>
              <a:ext cx="406400" cy="566738"/>
              <a:chOff x="488" y="2176"/>
              <a:chExt cx="256" cy="357"/>
            </a:xfrm>
          </p:grpSpPr>
          <p:sp>
            <p:nvSpPr>
              <p:cNvPr id="103" name="Oval 118"/>
              <p:cNvSpPr>
                <a:spLocks noChangeArrowheads="1"/>
              </p:cNvSpPr>
              <p:nvPr/>
            </p:nvSpPr>
            <p:spPr bwMode="auto">
              <a:xfrm>
                <a:off x="507" y="2256"/>
                <a:ext cx="17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nvGrpSpPr>
              <p:cNvPr id="11" name="Group 119"/>
              <p:cNvGrpSpPr>
                <a:grpSpLocks/>
              </p:cNvGrpSpPr>
              <p:nvPr/>
            </p:nvGrpSpPr>
            <p:grpSpPr bwMode="auto">
              <a:xfrm>
                <a:off x="488" y="2176"/>
                <a:ext cx="256" cy="357"/>
                <a:chOff x="861" y="2640"/>
                <a:chExt cx="285" cy="357"/>
              </a:xfrm>
            </p:grpSpPr>
            <p:sp>
              <p:nvSpPr>
                <p:cNvPr id="105" name="Rectangle 120"/>
                <p:cNvSpPr>
                  <a:spLocks noChangeArrowheads="1"/>
                </p:cNvSpPr>
                <p:nvPr/>
              </p:nvSpPr>
              <p:spPr bwMode="auto">
                <a:xfrm>
                  <a:off x="861" y="2681"/>
                  <a:ext cx="285" cy="288"/>
                </a:xfrm>
                <a:prstGeom prst="rect">
                  <a:avLst/>
                </a:prstGeom>
                <a:noFill/>
                <a:ln w="9525">
                  <a:noFill/>
                  <a:miter lim="800000"/>
                  <a:headEnd/>
                  <a:tailEnd/>
                </a:ln>
              </p:spPr>
              <p:txBody>
                <a:bodyPr wrap="none">
                  <a:prstTxWarp prst="textNoShape">
                    <a:avLst/>
                  </a:prstTxWarp>
                  <a:spAutoFit/>
                </a:bodyPr>
                <a:lstStyle/>
                <a:p>
                  <a:r>
                    <a:rPr lang="en-US" dirty="0">
                      <a:solidFill>
                        <a:schemeClr val="bg2"/>
                      </a:solidFill>
                      <a:sym typeface="Symbol" pitchFamily="31" charset="2"/>
                    </a:rPr>
                    <a:t>+</a:t>
                  </a:r>
                  <a:endParaRPr lang="en-US" b="1" dirty="0">
                    <a:solidFill>
                      <a:schemeClr val="bg2"/>
                    </a:solidFill>
                    <a:sym typeface="Symbol" pitchFamily="31" charset="2"/>
                  </a:endParaRPr>
                </a:p>
              </p:txBody>
            </p:sp>
            <p:sp>
              <p:nvSpPr>
                <p:cNvPr id="106" name="Line 121"/>
                <p:cNvSpPr>
                  <a:spLocks noChangeShapeType="1"/>
                </p:cNvSpPr>
                <p:nvPr/>
              </p:nvSpPr>
              <p:spPr bwMode="auto">
                <a:xfrm flipV="1">
                  <a:off x="960" y="264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07" name="Line 122"/>
                <p:cNvSpPr>
                  <a:spLocks noChangeShapeType="1"/>
                </p:cNvSpPr>
                <p:nvPr/>
              </p:nvSpPr>
              <p:spPr bwMode="auto">
                <a:xfrm rot="1500000" flipV="1">
                  <a:off x="868" y="2900"/>
                  <a:ext cx="9" cy="75"/>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08" name="Line 123"/>
                <p:cNvSpPr>
                  <a:spLocks noChangeShapeType="1"/>
                </p:cNvSpPr>
                <p:nvPr/>
              </p:nvSpPr>
              <p:spPr bwMode="auto">
                <a:xfrm rot="20100000" flipV="1">
                  <a:off x="1044" y="290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sp>
          <p:nvSpPr>
            <p:cNvPr id="111" name="TextBox 110"/>
            <p:cNvSpPr txBox="1"/>
            <p:nvPr/>
          </p:nvSpPr>
          <p:spPr>
            <a:xfrm>
              <a:off x="466691" y="2645449"/>
              <a:ext cx="1649447" cy="430887"/>
            </a:xfrm>
            <a:prstGeom prst="rect">
              <a:avLst/>
            </a:prstGeom>
            <a:noFill/>
          </p:spPr>
          <p:txBody>
            <a:bodyPr wrap="none" rtlCol="0">
              <a:spAutoFit/>
            </a:bodyPr>
            <a:lstStyle/>
            <a:p>
              <a:r>
                <a:rPr lang="en-US" sz="2200" dirty="0" smtClean="0">
                  <a:latin typeface="Times New Roman"/>
                  <a:cs typeface="Times New Roman"/>
                </a:rPr>
                <a:t>Linear gates:</a:t>
              </a:r>
              <a:endParaRPr lang="en-US" sz="2200" dirty="0">
                <a:latin typeface="Times New Roman"/>
                <a:cs typeface="Times New Roman"/>
              </a:endParaRPr>
            </a:p>
          </p:txBody>
        </p:sp>
      </p:grpSp>
      <p:grpSp>
        <p:nvGrpSpPr>
          <p:cNvPr id="88" name="Group 87"/>
          <p:cNvGrpSpPr/>
          <p:nvPr/>
        </p:nvGrpSpPr>
        <p:grpSpPr>
          <a:xfrm>
            <a:off x="466691" y="3253581"/>
            <a:ext cx="3206594" cy="566738"/>
            <a:chOff x="466691" y="3253581"/>
            <a:chExt cx="3206594" cy="566738"/>
          </a:xfrm>
        </p:grpSpPr>
        <p:grpSp>
          <p:nvGrpSpPr>
            <p:cNvPr id="4" name="Group 23"/>
            <p:cNvGrpSpPr>
              <a:grpSpLocks/>
            </p:cNvGrpSpPr>
            <p:nvPr/>
          </p:nvGrpSpPr>
          <p:grpSpPr bwMode="auto">
            <a:xfrm>
              <a:off x="3326397" y="3253581"/>
              <a:ext cx="346888" cy="566738"/>
              <a:chOff x="1832" y="2160"/>
              <a:chExt cx="243" cy="357"/>
            </a:xfrm>
          </p:grpSpPr>
          <p:sp>
            <p:nvSpPr>
              <p:cNvPr id="32" name="Oval 24"/>
              <p:cNvSpPr>
                <a:spLocks noChangeArrowheads="1"/>
              </p:cNvSpPr>
              <p:nvPr/>
            </p:nvSpPr>
            <p:spPr bwMode="auto">
              <a:xfrm>
                <a:off x="1862" y="2256"/>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33" name="Line 25"/>
              <p:cNvSpPr>
                <a:spLocks noChangeShapeType="1"/>
              </p:cNvSpPr>
              <p:nvPr/>
            </p:nvSpPr>
            <p:spPr bwMode="auto">
              <a:xfrm flipV="1">
                <a:off x="1958" y="216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4" name="Line 26"/>
              <p:cNvSpPr>
                <a:spLocks noChangeShapeType="1"/>
              </p:cNvSpPr>
              <p:nvPr/>
            </p:nvSpPr>
            <p:spPr bwMode="auto">
              <a:xfrm rot="1500000" flipV="1">
                <a:off x="1871"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6" name="Rectangle 28"/>
              <p:cNvSpPr>
                <a:spLocks noChangeArrowheads="1"/>
              </p:cNvSpPr>
              <p:nvPr/>
            </p:nvSpPr>
            <p:spPr bwMode="auto">
              <a:xfrm>
                <a:off x="1832" y="2244"/>
                <a:ext cx="243" cy="194"/>
              </a:xfrm>
              <a:prstGeom prst="rect">
                <a:avLst/>
              </a:prstGeom>
              <a:noFill/>
              <a:ln w="9525">
                <a:noFill/>
                <a:miter lim="800000"/>
                <a:headEnd/>
                <a:tailEnd/>
              </a:ln>
            </p:spPr>
            <p:txBody>
              <a:bodyPr wrap="none">
                <a:prstTxWarp prst="textNoShape">
                  <a:avLst/>
                </a:prstTxWarp>
                <a:spAutoFit/>
              </a:bodyPr>
              <a:lstStyle/>
              <a:p>
                <a:r>
                  <a:rPr lang="en-US" sz="1400" b="1" dirty="0" smtClean="0">
                    <a:solidFill>
                      <a:schemeClr val="bg2"/>
                    </a:solidFill>
                    <a:latin typeface="Times New Roman"/>
                    <a:cs typeface="Times New Roman"/>
                    <a:sym typeface="Symbol" pitchFamily="31" charset="2"/>
                  </a:rPr>
                  <a:t>:=</a:t>
                </a:r>
                <a:endParaRPr lang="en-US" sz="1400" b="1" dirty="0">
                  <a:solidFill>
                    <a:schemeClr val="bg2"/>
                  </a:solidFill>
                  <a:latin typeface="Times New Roman"/>
                  <a:cs typeface="Times New Roman"/>
                  <a:sym typeface="Symbol" pitchFamily="31" charset="2"/>
                </a:endParaRPr>
              </a:p>
            </p:txBody>
          </p:sp>
        </p:grpSp>
        <p:sp>
          <p:nvSpPr>
            <p:cNvPr id="112" name="TextBox 111"/>
            <p:cNvSpPr txBox="1"/>
            <p:nvPr/>
          </p:nvSpPr>
          <p:spPr>
            <a:xfrm>
              <a:off x="466691" y="3341013"/>
              <a:ext cx="1414845" cy="430887"/>
            </a:xfrm>
            <a:prstGeom prst="rect">
              <a:avLst/>
            </a:prstGeom>
            <a:noFill/>
          </p:spPr>
          <p:txBody>
            <a:bodyPr wrap="none" rtlCol="0">
              <a:spAutoFit/>
            </a:bodyPr>
            <a:lstStyle/>
            <a:p>
              <a:r>
                <a:rPr lang="en-US" sz="2200" dirty="0" smtClean="0">
                  <a:latin typeface="Times New Roman"/>
                  <a:cs typeface="Times New Roman"/>
                </a:rPr>
                <a:t>Copy gate:</a:t>
              </a:r>
              <a:endParaRPr lang="en-US" sz="2200" dirty="0">
                <a:latin typeface="Times New Roman"/>
                <a:cs typeface="Times New Roman"/>
              </a:endParaRPr>
            </a:p>
          </p:txBody>
        </p:sp>
      </p:grpSp>
      <p:grpSp>
        <p:nvGrpSpPr>
          <p:cNvPr id="89" name="Group 88"/>
          <p:cNvGrpSpPr/>
          <p:nvPr/>
        </p:nvGrpSpPr>
        <p:grpSpPr>
          <a:xfrm>
            <a:off x="466691" y="3942675"/>
            <a:ext cx="3289631" cy="566738"/>
            <a:chOff x="466691" y="3942675"/>
            <a:chExt cx="3289631" cy="566738"/>
          </a:xfrm>
        </p:grpSpPr>
        <p:sp>
          <p:nvSpPr>
            <p:cNvPr id="114" name="TextBox 113"/>
            <p:cNvSpPr txBox="1"/>
            <p:nvPr/>
          </p:nvSpPr>
          <p:spPr>
            <a:xfrm>
              <a:off x="466691" y="4013200"/>
              <a:ext cx="874007" cy="430887"/>
            </a:xfrm>
            <a:prstGeom prst="rect">
              <a:avLst/>
            </a:prstGeom>
            <a:noFill/>
          </p:spPr>
          <p:txBody>
            <a:bodyPr wrap="none" rtlCol="0">
              <a:spAutoFit/>
            </a:bodyPr>
            <a:lstStyle/>
            <a:p>
              <a:r>
                <a:rPr lang="en-US" sz="2200" dirty="0" smtClean="0">
                  <a:latin typeface="Times New Roman"/>
                  <a:cs typeface="Times New Roman"/>
                </a:rPr>
                <a:t>Scale:</a:t>
              </a:r>
              <a:endParaRPr lang="en-US" sz="2200" dirty="0">
                <a:latin typeface="Times New Roman"/>
                <a:cs typeface="Times New Roman"/>
              </a:endParaRPr>
            </a:p>
          </p:txBody>
        </p:sp>
        <p:grpSp>
          <p:nvGrpSpPr>
            <p:cNvPr id="12" name="Group 23"/>
            <p:cNvGrpSpPr>
              <a:grpSpLocks/>
            </p:cNvGrpSpPr>
            <p:nvPr/>
          </p:nvGrpSpPr>
          <p:grpSpPr bwMode="auto">
            <a:xfrm>
              <a:off x="3346623" y="3942675"/>
              <a:ext cx="409699" cy="566738"/>
              <a:chOff x="1832" y="2160"/>
              <a:chExt cx="287" cy="357"/>
            </a:xfrm>
          </p:grpSpPr>
          <p:sp>
            <p:nvSpPr>
              <p:cNvPr id="116" name="Oval 24"/>
              <p:cNvSpPr>
                <a:spLocks noChangeArrowheads="1"/>
              </p:cNvSpPr>
              <p:nvPr/>
            </p:nvSpPr>
            <p:spPr bwMode="auto">
              <a:xfrm>
                <a:off x="1862" y="2256"/>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17" name="Line 25"/>
              <p:cNvSpPr>
                <a:spLocks noChangeShapeType="1"/>
              </p:cNvSpPr>
              <p:nvPr/>
            </p:nvSpPr>
            <p:spPr bwMode="auto">
              <a:xfrm flipV="1">
                <a:off x="1958" y="216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18" name="Line 26"/>
              <p:cNvSpPr>
                <a:spLocks noChangeShapeType="1"/>
              </p:cNvSpPr>
              <p:nvPr/>
            </p:nvSpPr>
            <p:spPr bwMode="auto">
              <a:xfrm rot="1500000" flipV="1">
                <a:off x="1871"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20" name="Rectangle 28"/>
              <p:cNvSpPr>
                <a:spLocks noChangeArrowheads="1"/>
              </p:cNvSpPr>
              <p:nvPr/>
            </p:nvSpPr>
            <p:spPr bwMode="auto">
              <a:xfrm>
                <a:off x="1832" y="2244"/>
                <a:ext cx="287" cy="194"/>
              </a:xfrm>
              <a:prstGeom prst="rect">
                <a:avLst/>
              </a:prstGeom>
              <a:noFill/>
              <a:ln w="9525">
                <a:noFill/>
                <a:miter lim="800000"/>
                <a:headEnd/>
                <a:tailEnd/>
              </a:ln>
            </p:spPr>
            <p:txBody>
              <a:bodyPr wrap="none">
                <a:prstTxWarp prst="textNoShape">
                  <a:avLst/>
                </a:prstTxWarp>
                <a:spAutoFit/>
              </a:bodyPr>
              <a:lstStyle/>
              <a:p>
                <a:r>
                  <a:rPr lang="en-US" sz="1400" b="1" dirty="0" err="1" smtClean="0">
                    <a:solidFill>
                      <a:schemeClr val="bg2"/>
                    </a:solidFill>
                    <a:latin typeface="Times New Roman"/>
                    <a:cs typeface="Times New Roman"/>
                    <a:sym typeface="Symbol" pitchFamily="31" charset="2"/>
                  </a:rPr>
                  <a:t>x</a:t>
                </a:r>
                <a:r>
                  <a:rPr lang="en-US" sz="1400" b="1" i="1" dirty="0" err="1" smtClean="0">
                    <a:solidFill>
                      <a:schemeClr val="bg2"/>
                    </a:solidFill>
                    <a:latin typeface="Times New Roman"/>
                    <a:cs typeface="Times New Roman"/>
                    <a:sym typeface="Symbol" pitchFamily="31" charset="2"/>
                  </a:rPr>
                  <a:t>a</a:t>
                </a:r>
                <a:endParaRPr lang="en-US" sz="1400" b="1" i="1" dirty="0">
                  <a:solidFill>
                    <a:schemeClr val="bg2"/>
                  </a:solidFill>
                  <a:latin typeface="Times New Roman"/>
                  <a:cs typeface="Times New Roman"/>
                  <a:sym typeface="Symbol" pitchFamily="31" charset="2"/>
                </a:endParaRPr>
              </a:p>
            </p:txBody>
          </p:sp>
        </p:grpSp>
      </p:grpSp>
      <p:grpSp>
        <p:nvGrpSpPr>
          <p:cNvPr id="90" name="Group 89"/>
          <p:cNvGrpSpPr/>
          <p:nvPr/>
        </p:nvGrpSpPr>
        <p:grpSpPr>
          <a:xfrm>
            <a:off x="466691" y="4654674"/>
            <a:ext cx="3258373" cy="566738"/>
            <a:chOff x="466691" y="4654674"/>
            <a:chExt cx="3258373" cy="566738"/>
          </a:xfrm>
        </p:grpSpPr>
        <p:sp>
          <p:nvSpPr>
            <p:cNvPr id="113" name="TextBox 112"/>
            <p:cNvSpPr txBox="1"/>
            <p:nvPr/>
          </p:nvSpPr>
          <p:spPr>
            <a:xfrm>
              <a:off x="466691" y="4738013"/>
              <a:ext cx="2433704" cy="430887"/>
            </a:xfrm>
            <a:prstGeom prst="rect">
              <a:avLst/>
            </a:prstGeom>
            <a:noFill/>
          </p:spPr>
          <p:txBody>
            <a:bodyPr wrap="none" rtlCol="0">
              <a:spAutoFit/>
            </a:bodyPr>
            <a:lstStyle/>
            <a:p>
              <a:r>
                <a:rPr lang="en-US" sz="2200" dirty="0" smtClean="0">
                  <a:latin typeface="Times New Roman"/>
                  <a:cs typeface="Times New Roman"/>
                </a:rPr>
                <a:t>Brittle Comparison:</a:t>
              </a:r>
              <a:endParaRPr lang="en-US" sz="2200" dirty="0">
                <a:latin typeface="Times New Roman"/>
                <a:cs typeface="Times New Roman"/>
              </a:endParaRPr>
            </a:p>
          </p:txBody>
        </p:sp>
        <p:grpSp>
          <p:nvGrpSpPr>
            <p:cNvPr id="13" name="Group 23"/>
            <p:cNvGrpSpPr>
              <a:grpSpLocks/>
            </p:cNvGrpSpPr>
            <p:nvPr/>
          </p:nvGrpSpPr>
          <p:grpSpPr bwMode="auto">
            <a:xfrm>
              <a:off x="3393879" y="4654674"/>
              <a:ext cx="331185" cy="566738"/>
              <a:chOff x="1859" y="2160"/>
              <a:chExt cx="232" cy="357"/>
            </a:xfrm>
          </p:grpSpPr>
          <p:sp>
            <p:nvSpPr>
              <p:cNvPr id="122" name="Oval 24"/>
              <p:cNvSpPr>
                <a:spLocks noChangeArrowheads="1"/>
              </p:cNvSpPr>
              <p:nvPr/>
            </p:nvSpPr>
            <p:spPr bwMode="auto">
              <a:xfrm>
                <a:off x="1862" y="2256"/>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23" name="Line 25"/>
              <p:cNvSpPr>
                <a:spLocks noChangeShapeType="1"/>
              </p:cNvSpPr>
              <p:nvPr/>
            </p:nvSpPr>
            <p:spPr bwMode="auto">
              <a:xfrm flipV="1">
                <a:off x="1958" y="216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24" name="Line 26"/>
              <p:cNvSpPr>
                <a:spLocks noChangeShapeType="1"/>
              </p:cNvSpPr>
              <p:nvPr/>
            </p:nvSpPr>
            <p:spPr bwMode="auto">
              <a:xfrm rot="1500000" flipV="1">
                <a:off x="1871"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25" name="Line 27"/>
              <p:cNvSpPr>
                <a:spLocks noChangeShapeType="1"/>
              </p:cNvSpPr>
              <p:nvPr/>
            </p:nvSpPr>
            <p:spPr bwMode="auto">
              <a:xfrm rot="20100000" flipV="1">
                <a:off x="2042"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26" name="Rectangle 28"/>
              <p:cNvSpPr>
                <a:spLocks noChangeArrowheads="1"/>
              </p:cNvSpPr>
              <p:nvPr/>
            </p:nvSpPr>
            <p:spPr bwMode="auto">
              <a:xfrm>
                <a:off x="1859" y="2244"/>
                <a:ext cx="232" cy="194"/>
              </a:xfrm>
              <a:prstGeom prst="rect">
                <a:avLst/>
              </a:prstGeom>
              <a:noFill/>
              <a:ln w="9525">
                <a:noFill/>
                <a:miter lim="800000"/>
                <a:headEnd/>
                <a:tailEnd/>
              </a:ln>
            </p:spPr>
            <p:txBody>
              <a:bodyPr wrap="none">
                <a:prstTxWarp prst="textNoShape">
                  <a:avLst/>
                </a:prstTxWarp>
                <a:spAutoFit/>
              </a:bodyPr>
              <a:lstStyle/>
              <a:p>
                <a:r>
                  <a:rPr lang="en-US" sz="1400" b="1" dirty="0" smtClean="0">
                    <a:solidFill>
                      <a:schemeClr val="bg2"/>
                    </a:solidFill>
                    <a:latin typeface="Times New Roman"/>
                    <a:cs typeface="Times New Roman"/>
                    <a:sym typeface="Symbol" pitchFamily="31" charset="2"/>
                  </a:rPr>
                  <a:t>&gt;</a:t>
                </a:r>
                <a:endParaRPr lang="en-US" sz="1400" b="1" i="1" dirty="0">
                  <a:solidFill>
                    <a:schemeClr val="bg2"/>
                  </a:solidFill>
                  <a:latin typeface="Times New Roman"/>
                  <a:cs typeface="Times New Roman"/>
                  <a:sym typeface="Symbol" pitchFamily="31" charset="2"/>
                </a:endParaRPr>
              </a:p>
            </p:txBody>
          </p:sp>
        </p:grpSp>
      </p:grpSp>
      <p:grpSp>
        <p:nvGrpSpPr>
          <p:cNvPr id="91" name="Group 90"/>
          <p:cNvGrpSpPr/>
          <p:nvPr/>
        </p:nvGrpSpPr>
        <p:grpSpPr>
          <a:xfrm>
            <a:off x="5046200" y="977900"/>
            <a:ext cx="3678789" cy="4236373"/>
            <a:chOff x="5046200" y="977900"/>
            <a:chExt cx="3678789" cy="4236373"/>
          </a:xfrm>
        </p:grpSpPr>
        <p:sp>
          <p:nvSpPr>
            <p:cNvPr id="127" name="Right Brace 126"/>
            <p:cNvSpPr/>
            <p:nvPr/>
          </p:nvSpPr>
          <p:spPr bwMode="auto">
            <a:xfrm>
              <a:off x="5046200" y="977900"/>
              <a:ext cx="160800" cy="4236373"/>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28" name="TextBox 127"/>
            <p:cNvSpPr txBox="1"/>
            <p:nvPr/>
          </p:nvSpPr>
          <p:spPr>
            <a:xfrm>
              <a:off x="5638800" y="2567351"/>
              <a:ext cx="3086189" cy="1015663"/>
            </a:xfrm>
            <a:prstGeom prst="rect">
              <a:avLst/>
            </a:prstGeom>
            <a:noFill/>
          </p:spPr>
          <p:txBody>
            <a:bodyPr wrap="square" rtlCol="0">
              <a:spAutoFit/>
            </a:bodyPr>
            <a:lstStyle/>
            <a:p>
              <a:r>
                <a:rPr lang="en-US" sz="2000" i="1" dirty="0" smtClean="0">
                  <a:solidFill>
                    <a:srgbClr val="49B1FF"/>
                  </a:solidFill>
                  <a:latin typeface="Times New Roman"/>
                  <a:cs typeface="Times New Roman"/>
                </a:rPr>
                <a:t>any circuit using these gates can be implemented with a separable game</a:t>
              </a:r>
              <a:endParaRPr lang="en-US" sz="2000" i="1" dirty="0">
                <a:solidFill>
                  <a:srgbClr val="49B1FF"/>
                </a:solidFill>
                <a:latin typeface="Times New Roman"/>
                <a:cs typeface="Times New Roman"/>
              </a:endParaRPr>
            </a:p>
          </p:txBody>
        </p:sp>
      </p:grpSp>
      <p:sp>
        <p:nvSpPr>
          <p:cNvPr id="71" name="TextBox 70"/>
          <p:cNvSpPr txBox="1"/>
          <p:nvPr/>
        </p:nvSpPr>
        <p:spPr>
          <a:xfrm>
            <a:off x="5638800" y="3892043"/>
            <a:ext cx="3086189" cy="707886"/>
          </a:xfrm>
          <a:prstGeom prst="rect">
            <a:avLst/>
          </a:prstGeom>
          <a:noFill/>
        </p:spPr>
        <p:txBody>
          <a:bodyPr wrap="square" rtlCol="0">
            <a:spAutoFit/>
          </a:bodyPr>
          <a:lstStyle/>
          <a:p>
            <a:r>
              <a:rPr lang="en-US" sz="2000" i="1" dirty="0" smtClean="0">
                <a:solidFill>
                  <a:srgbClr val="49B1FF"/>
                </a:solidFill>
                <a:latin typeface="Times New Roman"/>
                <a:cs typeface="Times New Roman"/>
              </a:rPr>
              <a:t>need not be a DAG circuit, i.e. feedback is allowed</a:t>
            </a:r>
            <a:endParaRPr lang="en-US" sz="2000" i="1" dirty="0">
              <a:solidFill>
                <a:srgbClr val="49B1FF"/>
              </a:solidFill>
              <a:latin typeface="Times New Roman"/>
              <a:cs typeface="Times New Roman"/>
            </a:endParaRPr>
          </a:p>
        </p:txBody>
      </p:sp>
      <p:sp>
        <p:nvSpPr>
          <p:cNvPr id="78" name="Down Arrow 77"/>
          <p:cNvSpPr/>
          <p:nvPr/>
        </p:nvSpPr>
        <p:spPr bwMode="auto">
          <a:xfrm>
            <a:off x="6965950" y="4856748"/>
            <a:ext cx="342900" cy="56264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79" name="TextBox 78"/>
          <p:cNvSpPr txBox="1"/>
          <p:nvPr/>
        </p:nvSpPr>
        <p:spPr>
          <a:xfrm>
            <a:off x="5129721" y="5612368"/>
            <a:ext cx="4027481" cy="707886"/>
          </a:xfrm>
          <a:prstGeom prst="rect">
            <a:avLst/>
          </a:prstGeom>
          <a:noFill/>
        </p:spPr>
        <p:txBody>
          <a:bodyPr wrap="none" rtlCol="0">
            <a:spAutoFit/>
          </a:bodyPr>
          <a:lstStyle/>
          <a:p>
            <a:pPr algn="ctr"/>
            <a:r>
              <a:rPr lang="en-US" sz="2000" dirty="0" smtClean="0">
                <a:latin typeface="Times New Roman"/>
                <a:cs typeface="Times New Roman"/>
              </a:rPr>
              <a:t>let’s call any such circuit a </a:t>
            </a:r>
          </a:p>
          <a:p>
            <a:r>
              <a:rPr lang="en-US" sz="2000" i="1" dirty="0" smtClean="0">
                <a:solidFill>
                  <a:srgbClr val="49B1FF"/>
                </a:solidFill>
                <a:latin typeface="Times New Roman"/>
                <a:cs typeface="Times New Roman"/>
              </a:rPr>
              <a:t>game-inspired straight-line program</a:t>
            </a:r>
            <a:endParaRPr lang="en-US" sz="2000" i="1" dirty="0">
              <a:solidFill>
                <a:srgbClr val="49B1FF"/>
              </a:solidFill>
              <a:latin typeface="Times New Roman"/>
              <a:cs typeface="Times New Roman"/>
            </a:endParaRPr>
          </a:p>
        </p:txBody>
      </p:sp>
      <p:grpSp>
        <p:nvGrpSpPr>
          <p:cNvPr id="92" name="Group 91"/>
          <p:cNvGrpSpPr/>
          <p:nvPr/>
        </p:nvGrpSpPr>
        <p:grpSpPr>
          <a:xfrm>
            <a:off x="38101" y="3048000"/>
            <a:ext cx="2384813" cy="3210699"/>
            <a:chOff x="38101" y="3048000"/>
            <a:chExt cx="2384813" cy="3210699"/>
          </a:xfrm>
        </p:grpSpPr>
        <p:sp>
          <p:nvSpPr>
            <p:cNvPr id="80" name="TextBox 79"/>
            <p:cNvSpPr txBox="1"/>
            <p:nvPr/>
          </p:nvSpPr>
          <p:spPr>
            <a:xfrm>
              <a:off x="193242" y="5889367"/>
              <a:ext cx="2229672" cy="369332"/>
            </a:xfrm>
            <a:prstGeom prst="rect">
              <a:avLst/>
            </a:prstGeom>
            <a:noFill/>
          </p:spPr>
          <p:txBody>
            <a:bodyPr wrap="none" rtlCol="0">
              <a:spAutoFit/>
            </a:bodyPr>
            <a:lstStyle/>
            <a:p>
              <a:r>
                <a:rPr lang="en-US" dirty="0" smtClean="0">
                  <a:solidFill>
                    <a:srgbClr val="49B1FF"/>
                  </a:solidFill>
                  <a:latin typeface="Times New Roman"/>
                  <a:cs typeface="Times New Roman"/>
                </a:rPr>
                <a:t>with truncation at 0, 1</a:t>
              </a:r>
              <a:endParaRPr lang="en-US" dirty="0">
                <a:solidFill>
                  <a:srgbClr val="49B1FF"/>
                </a:solidFill>
                <a:latin typeface="Times New Roman"/>
                <a:cs typeface="Times New Roman"/>
              </a:endParaRPr>
            </a:p>
          </p:txBody>
        </p:sp>
        <p:sp>
          <p:nvSpPr>
            <p:cNvPr id="81" name="Freeform 80"/>
            <p:cNvSpPr/>
            <p:nvPr/>
          </p:nvSpPr>
          <p:spPr bwMode="auto">
            <a:xfrm>
              <a:off x="184150" y="4254500"/>
              <a:ext cx="374650" cy="1714500"/>
            </a:xfrm>
            <a:custGeom>
              <a:avLst/>
              <a:gdLst>
                <a:gd name="connsiteX0" fmla="*/ 374650 w 374650"/>
                <a:gd name="connsiteY0" fmla="*/ 1714500 h 1714500"/>
                <a:gd name="connsiteX1" fmla="*/ 6350 w 374650"/>
                <a:gd name="connsiteY1" fmla="*/ 584200 h 1714500"/>
                <a:gd name="connsiteX2" fmla="*/ 336550 w 374650"/>
                <a:gd name="connsiteY2" fmla="*/ 0 h 1714500"/>
              </a:gdLst>
              <a:ahLst/>
              <a:cxnLst>
                <a:cxn ang="0">
                  <a:pos x="connsiteX0" y="connsiteY0"/>
                </a:cxn>
                <a:cxn ang="0">
                  <a:pos x="connsiteX1" y="connsiteY1"/>
                </a:cxn>
                <a:cxn ang="0">
                  <a:pos x="connsiteX2" y="connsiteY2"/>
                </a:cxn>
              </a:cxnLst>
              <a:rect l="l" t="t" r="r" b="b"/>
              <a:pathLst>
                <a:path w="374650" h="1714500">
                  <a:moveTo>
                    <a:pt x="374650" y="1714500"/>
                  </a:moveTo>
                  <a:cubicBezTo>
                    <a:pt x="193675" y="1292225"/>
                    <a:pt x="12700" y="869950"/>
                    <a:pt x="6350" y="584200"/>
                  </a:cubicBezTo>
                  <a:cubicBezTo>
                    <a:pt x="0" y="298450"/>
                    <a:pt x="168275" y="149225"/>
                    <a:pt x="336550" y="0"/>
                  </a:cubicBezTo>
                </a:path>
              </a:pathLst>
            </a:custGeom>
            <a:noFill/>
            <a:ln w="9525" cap="flat" cmpd="sng" algn="ctr">
              <a:solidFill>
                <a:schemeClr val="tx1"/>
              </a:solidFill>
              <a:prstDash val="solid"/>
              <a:round/>
              <a:headEnd type="none"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82" name="Freeform 81"/>
            <p:cNvSpPr/>
            <p:nvPr/>
          </p:nvSpPr>
          <p:spPr bwMode="auto">
            <a:xfrm>
              <a:off x="38101" y="3048000"/>
              <a:ext cx="444500" cy="2908300"/>
            </a:xfrm>
            <a:custGeom>
              <a:avLst/>
              <a:gdLst>
                <a:gd name="connsiteX0" fmla="*/ 319617 w 332317"/>
                <a:gd name="connsiteY0" fmla="*/ 2908300 h 2908300"/>
                <a:gd name="connsiteX1" fmla="*/ 2117 w 332317"/>
                <a:gd name="connsiteY1" fmla="*/ 1028700 h 2908300"/>
                <a:gd name="connsiteX2" fmla="*/ 332317 w 332317"/>
                <a:gd name="connsiteY2" fmla="*/ 0 h 2908300"/>
              </a:gdLst>
              <a:ahLst/>
              <a:cxnLst>
                <a:cxn ang="0">
                  <a:pos x="connsiteX0" y="connsiteY0"/>
                </a:cxn>
                <a:cxn ang="0">
                  <a:pos x="connsiteX1" y="connsiteY1"/>
                </a:cxn>
                <a:cxn ang="0">
                  <a:pos x="connsiteX2" y="connsiteY2"/>
                </a:cxn>
              </a:cxnLst>
              <a:rect l="l" t="t" r="r" b="b"/>
              <a:pathLst>
                <a:path w="332317" h="2908300">
                  <a:moveTo>
                    <a:pt x="319617" y="2908300"/>
                  </a:moveTo>
                  <a:cubicBezTo>
                    <a:pt x="159808" y="2210858"/>
                    <a:pt x="0" y="1513417"/>
                    <a:pt x="2117" y="1028700"/>
                  </a:cubicBezTo>
                  <a:cubicBezTo>
                    <a:pt x="4234" y="543983"/>
                    <a:pt x="332317" y="0"/>
                    <a:pt x="332317" y="0"/>
                  </a:cubicBezTo>
                </a:path>
              </a:pathLst>
            </a:custGeom>
            <a:noFill/>
            <a:ln w="9525" cap="flat" cmpd="sng" algn="ctr">
              <a:solidFill>
                <a:schemeClr val="tx1"/>
              </a:solidFill>
              <a:prstDash val="solid"/>
              <a:round/>
              <a:headEnd type="none"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spTree>
    <p:extLst>
      <p:ext uri="{BB962C8B-B14F-4D97-AF65-F5344CB8AC3E}">
        <p14:creationId xmlns:p14="http://schemas.microsoft.com/office/powerpoint/2010/main" val="6739398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500"/>
                                        <p:tgtEl>
                                          <p:spTgt spid="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fade">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fade">
                                      <p:cBhvr>
                                        <p:cTn id="22" dur="500"/>
                                        <p:tgtEl>
                                          <p:spTgt spid="8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fade">
                                      <p:cBhvr>
                                        <p:cTn id="27" dur="500"/>
                                        <p:tgtEl>
                                          <p:spTgt spid="8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8" grpId="0" animBg="1"/>
      <p:bldP spid="79"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76200" y="-165100"/>
            <a:ext cx="7772400" cy="1143000"/>
          </a:xfrm>
        </p:spPr>
        <p:txBody>
          <a:bodyPr/>
          <a:lstStyle/>
          <a:p>
            <a:pPr eaLnBrk="1" hangingPunct="1"/>
            <a:r>
              <a:rPr lang="en-US" sz="3600" i="1" dirty="0" smtClean="0">
                <a:effectLst/>
                <a:latin typeface="Times New Roman" charset="0"/>
                <a:ea typeface="ＭＳ Ｐゴシック" charset="-128"/>
                <a:cs typeface="ＭＳ Ｐゴシック" charset="-128"/>
              </a:rPr>
              <a:t>Fixed Point Computation</a:t>
            </a:r>
            <a:endParaRPr lang="en-US" sz="3600" i="1" dirty="0">
              <a:effectLst/>
              <a:latin typeface="Times New Roman" charset="0"/>
              <a:ea typeface="ＭＳ Ｐゴシック" charset="-128"/>
              <a:cs typeface="ＭＳ Ｐゴシック" charset="-128"/>
            </a:endParaRPr>
          </a:p>
        </p:txBody>
      </p:sp>
      <p:grpSp>
        <p:nvGrpSpPr>
          <p:cNvPr id="103" name="Group 102"/>
          <p:cNvGrpSpPr/>
          <p:nvPr/>
        </p:nvGrpSpPr>
        <p:grpSpPr>
          <a:xfrm>
            <a:off x="660400" y="882710"/>
            <a:ext cx="7494359" cy="917376"/>
            <a:chOff x="660400" y="882710"/>
            <a:chExt cx="7494359" cy="917376"/>
          </a:xfrm>
        </p:grpSpPr>
        <p:sp>
          <p:nvSpPr>
            <p:cNvPr id="129" name="TextBox 128"/>
            <p:cNvSpPr txBox="1"/>
            <p:nvPr/>
          </p:nvSpPr>
          <p:spPr>
            <a:xfrm>
              <a:off x="660400" y="1092200"/>
              <a:ext cx="7494359" cy="707886"/>
            </a:xfrm>
            <a:prstGeom prst="rect">
              <a:avLst/>
            </a:prstGeom>
            <a:noFill/>
          </p:spPr>
          <p:txBody>
            <a:bodyPr wrap="square" rtlCol="0">
              <a:spAutoFit/>
            </a:bodyPr>
            <a:lstStyle/>
            <a:p>
              <a:r>
                <a:rPr lang="en-US" sz="2000" dirty="0" smtClean="0">
                  <a:latin typeface="Times New Roman"/>
                  <a:cs typeface="Times New Roman"/>
                </a:rPr>
                <a:t>Suppose function                                   is computed by a game-inspired straight-line program.</a:t>
              </a:r>
              <a:endParaRPr lang="en-US" sz="2000" dirty="0">
                <a:latin typeface="Times New Roman"/>
                <a:cs typeface="Times New Roman"/>
              </a:endParaRPr>
            </a:p>
          </p:txBody>
        </p:sp>
        <p:pic>
          <p:nvPicPr>
            <p:cNvPr id="130" name="Picture 129" descr="latex-image-1.pdf"/>
            <p:cNvPicPr>
              <a:picLocks noChangeAspect="1"/>
            </p:cNvPicPr>
            <p:nvPr/>
          </p:nvPicPr>
          <p:blipFill>
            <a:blip r:embed="rId3"/>
            <a:stretch>
              <a:fillRect/>
            </a:stretch>
          </p:blipFill>
          <p:spPr>
            <a:xfrm>
              <a:off x="1324968" y="882710"/>
              <a:ext cx="3530600" cy="838200"/>
            </a:xfrm>
            <a:prstGeom prst="rect">
              <a:avLst/>
            </a:prstGeom>
          </p:spPr>
        </p:pic>
      </p:grpSp>
      <p:sp>
        <p:nvSpPr>
          <p:cNvPr id="131" name="TextBox 130"/>
          <p:cNvSpPr txBox="1"/>
          <p:nvPr/>
        </p:nvSpPr>
        <p:spPr>
          <a:xfrm>
            <a:off x="660400" y="1901686"/>
            <a:ext cx="7494359" cy="707886"/>
          </a:xfrm>
          <a:prstGeom prst="rect">
            <a:avLst/>
          </a:prstGeom>
          <a:noFill/>
        </p:spPr>
        <p:txBody>
          <a:bodyPr wrap="square" rtlCol="0">
            <a:spAutoFit/>
          </a:bodyPr>
          <a:lstStyle/>
          <a:p>
            <a:r>
              <a:rPr lang="en-US" sz="2000" dirty="0" err="1" smtClean="0">
                <a:latin typeface="Wingdings"/>
                <a:ea typeface="Wingdings"/>
                <a:cs typeface="Wingdings"/>
              </a:rPr>
              <a:t></a:t>
            </a:r>
            <a:r>
              <a:rPr lang="en-US" sz="2000" dirty="0" smtClean="0">
                <a:latin typeface="Times New Roman"/>
                <a:cs typeface="Times New Roman"/>
              </a:rPr>
              <a:t> Can construct a </a:t>
            </a:r>
            <a:r>
              <a:rPr lang="en-US" sz="2000" dirty="0" err="1" smtClean="0">
                <a:latin typeface="Times New Roman"/>
                <a:cs typeface="Times New Roman"/>
              </a:rPr>
              <a:t>polymatrix</a:t>
            </a:r>
            <a:r>
              <a:rPr lang="en-US" sz="2000" dirty="0" smtClean="0">
                <a:latin typeface="Times New Roman"/>
                <a:cs typeface="Times New Roman"/>
              </a:rPr>
              <a:t>-game whose Nash </a:t>
            </a:r>
            <a:r>
              <a:rPr lang="en-US" sz="2000" dirty="0" err="1" smtClean="0">
                <a:latin typeface="Times New Roman"/>
                <a:cs typeface="Times New Roman"/>
              </a:rPr>
              <a:t>equilibria</a:t>
            </a:r>
            <a:r>
              <a:rPr lang="en-US" sz="2000" dirty="0" smtClean="0">
                <a:latin typeface="Times New Roman"/>
                <a:cs typeface="Times New Roman"/>
              </a:rPr>
              <a:t> are in many-to-one and onto correspondence with the fixed points of </a:t>
            </a:r>
            <a:r>
              <a:rPr lang="en-US" sz="2000" i="1" dirty="0" err="1" smtClean="0">
                <a:latin typeface="Times New Roman"/>
                <a:cs typeface="Times New Roman"/>
              </a:rPr>
              <a:t>f</a:t>
            </a:r>
            <a:r>
              <a:rPr lang="en-US" sz="2000" i="1" dirty="0" smtClean="0">
                <a:latin typeface="Times New Roman"/>
                <a:cs typeface="Times New Roman"/>
              </a:rPr>
              <a:t>.</a:t>
            </a:r>
            <a:endParaRPr lang="en-US" sz="2000" dirty="0">
              <a:latin typeface="Times New Roman"/>
              <a:cs typeface="Times New Roman"/>
            </a:endParaRPr>
          </a:p>
        </p:txBody>
      </p:sp>
      <p:grpSp>
        <p:nvGrpSpPr>
          <p:cNvPr id="104" name="Group 103"/>
          <p:cNvGrpSpPr/>
          <p:nvPr/>
        </p:nvGrpSpPr>
        <p:grpSpPr>
          <a:xfrm>
            <a:off x="1747788" y="3639824"/>
            <a:ext cx="5723321" cy="2286000"/>
            <a:chOff x="1747788" y="3639824"/>
            <a:chExt cx="5723321" cy="2286000"/>
          </a:xfrm>
        </p:grpSpPr>
        <p:sp>
          <p:nvSpPr>
            <p:cNvPr id="132" name="Rectangle 9"/>
            <p:cNvSpPr>
              <a:spLocks noChangeArrowheads="1"/>
            </p:cNvSpPr>
            <p:nvPr/>
          </p:nvSpPr>
          <p:spPr bwMode="auto">
            <a:xfrm>
              <a:off x="2710931" y="3639824"/>
              <a:ext cx="3733800" cy="22860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grpSp>
          <p:nvGrpSpPr>
            <p:cNvPr id="252" name="Group 10"/>
            <p:cNvGrpSpPr>
              <a:grpSpLocks/>
            </p:cNvGrpSpPr>
            <p:nvPr/>
          </p:nvGrpSpPr>
          <p:grpSpPr bwMode="auto">
            <a:xfrm rot="5400000">
              <a:off x="5569777" y="4174852"/>
              <a:ext cx="456806" cy="566738"/>
              <a:chOff x="812" y="2640"/>
              <a:chExt cx="320" cy="357"/>
            </a:xfrm>
          </p:grpSpPr>
          <p:sp>
            <p:nvSpPr>
              <p:cNvPr id="253" name="Oval 11"/>
              <p:cNvSpPr>
                <a:spLocks noChangeArrowheads="1"/>
              </p:cNvSpPr>
              <p:nvPr/>
            </p:nvSpPr>
            <p:spPr bwMode="auto">
              <a:xfrm>
                <a:off x="864" y="2736"/>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nvGrpSpPr>
              <p:cNvPr id="254" name="Group 12"/>
              <p:cNvGrpSpPr>
                <a:grpSpLocks/>
              </p:cNvGrpSpPr>
              <p:nvPr/>
            </p:nvGrpSpPr>
            <p:grpSpPr bwMode="auto">
              <a:xfrm>
                <a:off x="812" y="2640"/>
                <a:ext cx="320" cy="357"/>
                <a:chOff x="812" y="2640"/>
                <a:chExt cx="320" cy="357"/>
              </a:xfrm>
            </p:grpSpPr>
            <p:sp>
              <p:nvSpPr>
                <p:cNvPr id="255" name="Rectangle 13"/>
                <p:cNvSpPr>
                  <a:spLocks noChangeArrowheads="1"/>
                </p:cNvSpPr>
                <p:nvPr/>
              </p:nvSpPr>
              <p:spPr bwMode="auto">
                <a:xfrm rot="16200000">
                  <a:off x="856" y="2654"/>
                  <a:ext cx="232" cy="320"/>
                </a:xfrm>
                <a:prstGeom prst="rect">
                  <a:avLst/>
                </a:prstGeom>
                <a:noFill/>
                <a:ln w="9525">
                  <a:noFill/>
                  <a:miter lim="800000"/>
                  <a:headEnd/>
                  <a:tailEnd/>
                </a:ln>
              </p:spPr>
              <p:txBody>
                <a:bodyPr wrap="none">
                  <a:prstTxWarp prst="textNoShape">
                    <a:avLst/>
                  </a:prstTxWarp>
                  <a:spAutoFit/>
                </a:bodyPr>
                <a:lstStyle/>
                <a:p>
                  <a:r>
                    <a:rPr lang="en-US" b="1" dirty="0" err="1">
                      <a:solidFill>
                        <a:schemeClr val="bg2"/>
                      </a:solidFill>
                      <a:sym typeface="Symbol" pitchFamily="31" charset="2"/>
                    </a:rPr>
                    <a:t></a:t>
                  </a:r>
                  <a:endParaRPr lang="en-US" b="1" dirty="0">
                    <a:solidFill>
                      <a:schemeClr val="bg2"/>
                    </a:solidFill>
                    <a:sym typeface="Symbol" pitchFamily="31" charset="2"/>
                  </a:endParaRPr>
                </a:p>
              </p:txBody>
            </p:sp>
            <p:sp>
              <p:nvSpPr>
                <p:cNvPr id="256" name="Line 14"/>
                <p:cNvSpPr>
                  <a:spLocks noChangeShapeType="1"/>
                </p:cNvSpPr>
                <p:nvPr/>
              </p:nvSpPr>
              <p:spPr bwMode="auto">
                <a:xfrm flipV="1">
                  <a:off x="960" y="264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57" name="Line 15"/>
                <p:cNvSpPr>
                  <a:spLocks noChangeShapeType="1"/>
                </p:cNvSpPr>
                <p:nvPr/>
              </p:nvSpPr>
              <p:spPr bwMode="auto">
                <a:xfrm rot="1500000" flipV="1">
                  <a:off x="868" y="2900"/>
                  <a:ext cx="9" cy="75"/>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58" name="Line 16"/>
                <p:cNvSpPr>
                  <a:spLocks noChangeShapeType="1"/>
                </p:cNvSpPr>
                <p:nvPr/>
              </p:nvSpPr>
              <p:spPr bwMode="auto">
                <a:xfrm rot="20100000" flipV="1">
                  <a:off x="1044" y="290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grpSp>
          <p:nvGrpSpPr>
            <p:cNvPr id="259" name="Group 23"/>
            <p:cNvGrpSpPr>
              <a:grpSpLocks/>
            </p:cNvGrpSpPr>
            <p:nvPr/>
          </p:nvGrpSpPr>
          <p:grpSpPr bwMode="auto">
            <a:xfrm rot="5400000">
              <a:off x="3391203" y="5040899"/>
              <a:ext cx="322621" cy="566738"/>
              <a:chOff x="1828" y="2160"/>
              <a:chExt cx="226" cy="357"/>
            </a:xfrm>
          </p:grpSpPr>
          <p:sp>
            <p:nvSpPr>
              <p:cNvPr id="260" name="Oval 24"/>
              <p:cNvSpPr>
                <a:spLocks noChangeArrowheads="1"/>
              </p:cNvSpPr>
              <p:nvPr/>
            </p:nvSpPr>
            <p:spPr bwMode="auto">
              <a:xfrm>
                <a:off x="1862" y="2256"/>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61" name="Line 25"/>
              <p:cNvSpPr>
                <a:spLocks noChangeShapeType="1"/>
              </p:cNvSpPr>
              <p:nvPr/>
            </p:nvSpPr>
            <p:spPr bwMode="auto">
              <a:xfrm flipV="1">
                <a:off x="1958" y="216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62" name="Line 26"/>
              <p:cNvSpPr>
                <a:spLocks noChangeShapeType="1"/>
              </p:cNvSpPr>
              <p:nvPr/>
            </p:nvSpPr>
            <p:spPr bwMode="auto">
              <a:xfrm rot="1500000" flipV="1">
                <a:off x="1871"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64" name="Rectangle 28"/>
              <p:cNvSpPr>
                <a:spLocks noChangeArrowheads="1"/>
              </p:cNvSpPr>
              <p:nvPr/>
            </p:nvSpPr>
            <p:spPr bwMode="auto">
              <a:xfrm rot="16200000">
                <a:off x="1826" y="2241"/>
                <a:ext cx="219" cy="216"/>
              </a:xfrm>
              <a:prstGeom prst="rect">
                <a:avLst/>
              </a:prstGeom>
              <a:noFill/>
              <a:ln w="9525">
                <a:noFill/>
                <a:miter lim="800000"/>
                <a:headEnd/>
                <a:tailEnd/>
              </a:ln>
            </p:spPr>
            <p:txBody>
              <a:bodyPr wrap="none">
                <a:prstTxWarp prst="textNoShape">
                  <a:avLst/>
                </a:prstTxWarp>
                <a:spAutoFit/>
              </a:bodyPr>
              <a:lstStyle/>
              <a:p>
                <a:r>
                  <a:rPr lang="en-US" sz="1400" b="1" dirty="0" smtClean="0">
                    <a:solidFill>
                      <a:schemeClr val="bg2"/>
                    </a:solidFill>
                    <a:latin typeface="Times New Roman"/>
                    <a:cs typeface="Times New Roman"/>
                    <a:sym typeface="Symbol" pitchFamily="31" charset="2"/>
                  </a:rPr>
                  <a:t>:=</a:t>
                </a:r>
                <a:endParaRPr lang="en-US" sz="1400" b="1" dirty="0">
                  <a:solidFill>
                    <a:schemeClr val="bg2"/>
                  </a:solidFill>
                  <a:latin typeface="Times New Roman"/>
                  <a:cs typeface="Times New Roman"/>
                  <a:sym typeface="Symbol" pitchFamily="31" charset="2"/>
                </a:endParaRPr>
              </a:p>
            </p:txBody>
          </p:sp>
        </p:grpSp>
        <p:grpSp>
          <p:nvGrpSpPr>
            <p:cNvPr id="265" name="Group 48"/>
            <p:cNvGrpSpPr>
              <a:grpSpLocks/>
            </p:cNvGrpSpPr>
            <p:nvPr/>
          </p:nvGrpSpPr>
          <p:grpSpPr bwMode="auto">
            <a:xfrm rot="5400000">
              <a:off x="3631674" y="4491090"/>
              <a:ext cx="456806" cy="566738"/>
              <a:chOff x="1801" y="2160"/>
              <a:chExt cx="320" cy="357"/>
            </a:xfrm>
          </p:grpSpPr>
          <p:sp>
            <p:nvSpPr>
              <p:cNvPr id="266" name="Oval 49"/>
              <p:cNvSpPr>
                <a:spLocks noChangeArrowheads="1"/>
              </p:cNvSpPr>
              <p:nvPr/>
            </p:nvSpPr>
            <p:spPr bwMode="auto">
              <a:xfrm>
                <a:off x="1862" y="2256"/>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67" name="Line 50"/>
              <p:cNvSpPr>
                <a:spLocks noChangeShapeType="1"/>
              </p:cNvSpPr>
              <p:nvPr/>
            </p:nvSpPr>
            <p:spPr bwMode="auto">
              <a:xfrm flipV="1">
                <a:off x="1958" y="216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68" name="Line 51"/>
              <p:cNvSpPr>
                <a:spLocks noChangeShapeType="1"/>
              </p:cNvSpPr>
              <p:nvPr/>
            </p:nvSpPr>
            <p:spPr bwMode="auto">
              <a:xfrm rot="1500000" flipV="1">
                <a:off x="1871"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69" name="Line 52"/>
              <p:cNvSpPr>
                <a:spLocks noChangeShapeType="1"/>
              </p:cNvSpPr>
              <p:nvPr/>
            </p:nvSpPr>
            <p:spPr bwMode="auto">
              <a:xfrm rot="20100000" flipV="1">
                <a:off x="2042"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70" name="Rectangle 53"/>
              <p:cNvSpPr>
                <a:spLocks noChangeArrowheads="1"/>
              </p:cNvSpPr>
              <p:nvPr/>
            </p:nvSpPr>
            <p:spPr bwMode="auto">
              <a:xfrm rot="16200000">
                <a:off x="1845" y="2188"/>
                <a:ext cx="232" cy="320"/>
              </a:xfrm>
              <a:prstGeom prst="rect">
                <a:avLst/>
              </a:prstGeom>
              <a:noFill/>
              <a:ln w="9525">
                <a:noFill/>
                <a:miter lim="800000"/>
                <a:headEnd/>
                <a:tailEnd/>
              </a:ln>
            </p:spPr>
            <p:txBody>
              <a:bodyPr wrap="none">
                <a:prstTxWarp prst="textNoShape">
                  <a:avLst/>
                </a:prstTxWarp>
                <a:spAutoFit/>
              </a:bodyPr>
              <a:lstStyle/>
              <a:p>
                <a:r>
                  <a:rPr lang="en-US" b="1" dirty="0" err="1">
                    <a:solidFill>
                      <a:schemeClr val="bg2"/>
                    </a:solidFill>
                    <a:sym typeface="Symbol" pitchFamily="31" charset="2"/>
                  </a:rPr>
                  <a:t></a:t>
                </a:r>
                <a:endParaRPr lang="en-US" b="1" dirty="0">
                  <a:solidFill>
                    <a:schemeClr val="bg2"/>
                  </a:solidFill>
                  <a:sym typeface="Symbol" pitchFamily="31" charset="2"/>
                </a:endParaRPr>
              </a:p>
            </p:txBody>
          </p:sp>
        </p:grpSp>
        <p:grpSp>
          <p:nvGrpSpPr>
            <p:cNvPr id="271" name="Group 70"/>
            <p:cNvGrpSpPr>
              <a:grpSpLocks/>
            </p:cNvGrpSpPr>
            <p:nvPr/>
          </p:nvGrpSpPr>
          <p:grpSpPr bwMode="auto">
            <a:xfrm rot="5400000">
              <a:off x="5345965" y="4875516"/>
              <a:ext cx="457381" cy="600075"/>
              <a:chOff x="5104" y="3435"/>
              <a:chExt cx="320" cy="378"/>
            </a:xfrm>
          </p:grpSpPr>
          <p:sp>
            <p:nvSpPr>
              <p:cNvPr id="272" name="Oval 71"/>
              <p:cNvSpPr>
                <a:spLocks noChangeArrowheads="1"/>
              </p:cNvSpPr>
              <p:nvPr/>
            </p:nvSpPr>
            <p:spPr bwMode="auto">
              <a:xfrm>
                <a:off x="5162" y="3531"/>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73" name="Line 72"/>
              <p:cNvSpPr>
                <a:spLocks noChangeShapeType="1"/>
              </p:cNvSpPr>
              <p:nvPr/>
            </p:nvSpPr>
            <p:spPr bwMode="auto">
              <a:xfrm flipV="1">
                <a:off x="5258" y="3435"/>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74" name="Rectangle 73"/>
              <p:cNvSpPr>
                <a:spLocks noChangeArrowheads="1"/>
              </p:cNvSpPr>
              <p:nvPr/>
            </p:nvSpPr>
            <p:spPr bwMode="auto">
              <a:xfrm rot="16200000">
                <a:off x="5137" y="3452"/>
                <a:ext cx="253" cy="320"/>
              </a:xfrm>
              <a:prstGeom prst="rect">
                <a:avLst/>
              </a:prstGeom>
              <a:noFill/>
              <a:ln w="9525">
                <a:noFill/>
                <a:miter lim="800000"/>
                <a:headEnd/>
                <a:tailEnd/>
              </a:ln>
            </p:spPr>
            <p:txBody>
              <a:bodyPr wrap="none">
                <a:prstTxWarp prst="textNoShape">
                  <a:avLst/>
                </a:prstTxWarp>
                <a:spAutoFit/>
              </a:bodyPr>
              <a:lstStyle/>
              <a:p>
                <a:r>
                  <a:rPr lang="en-US" b="1" dirty="0" err="1">
                    <a:solidFill>
                      <a:schemeClr val="bg2"/>
                    </a:solidFill>
                    <a:sym typeface="Symbol" pitchFamily="31" charset="2"/>
                  </a:rPr>
                  <a:t></a:t>
                </a:r>
                <a:endParaRPr lang="en-US" b="1" dirty="0">
                  <a:solidFill>
                    <a:schemeClr val="bg2"/>
                  </a:solidFill>
                  <a:sym typeface="Symbol" pitchFamily="31" charset="2"/>
                </a:endParaRPr>
              </a:p>
            </p:txBody>
          </p:sp>
          <p:sp>
            <p:nvSpPr>
              <p:cNvPr id="275" name="Line 74"/>
              <p:cNvSpPr>
                <a:spLocks noChangeShapeType="1"/>
              </p:cNvSpPr>
              <p:nvPr/>
            </p:nvSpPr>
            <p:spPr bwMode="auto">
              <a:xfrm flipV="1">
                <a:off x="5259" y="3717"/>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276" name="Group 116"/>
            <p:cNvGrpSpPr>
              <a:grpSpLocks/>
            </p:cNvGrpSpPr>
            <p:nvPr/>
          </p:nvGrpSpPr>
          <p:grpSpPr bwMode="auto">
            <a:xfrm rot="5400000">
              <a:off x="4754475" y="3753628"/>
              <a:ext cx="368709" cy="603251"/>
              <a:chOff x="1878" y="2356"/>
              <a:chExt cx="199" cy="380"/>
            </a:xfrm>
          </p:grpSpPr>
          <p:sp>
            <p:nvSpPr>
              <p:cNvPr id="277" name="Oval 77"/>
              <p:cNvSpPr>
                <a:spLocks noChangeArrowheads="1"/>
              </p:cNvSpPr>
              <p:nvPr/>
            </p:nvSpPr>
            <p:spPr bwMode="auto">
              <a:xfrm>
                <a:off x="1892" y="2459"/>
                <a:ext cx="17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nvGrpSpPr>
              <p:cNvPr id="278" name="Group 78"/>
              <p:cNvGrpSpPr>
                <a:grpSpLocks/>
              </p:cNvGrpSpPr>
              <p:nvPr/>
            </p:nvGrpSpPr>
            <p:grpSpPr bwMode="auto">
              <a:xfrm>
                <a:off x="1878" y="2356"/>
                <a:ext cx="199" cy="380"/>
                <a:chOff x="838" y="2617"/>
                <a:chExt cx="222" cy="380"/>
              </a:xfrm>
            </p:grpSpPr>
            <p:sp>
              <p:nvSpPr>
                <p:cNvPr id="279" name="Rectangle 79"/>
                <p:cNvSpPr>
                  <a:spLocks noChangeArrowheads="1"/>
                </p:cNvSpPr>
                <p:nvPr/>
              </p:nvSpPr>
              <p:spPr bwMode="auto">
                <a:xfrm rot="16200000">
                  <a:off x="808" y="2647"/>
                  <a:ext cx="281" cy="222"/>
                </a:xfrm>
                <a:prstGeom prst="rect">
                  <a:avLst/>
                </a:prstGeom>
                <a:noFill/>
                <a:ln w="9525">
                  <a:noFill/>
                  <a:miter lim="800000"/>
                  <a:headEnd/>
                  <a:tailEnd/>
                </a:ln>
              </p:spPr>
              <p:txBody>
                <a:bodyPr wrap="square">
                  <a:prstTxWarp prst="textNoShape">
                    <a:avLst/>
                  </a:prstTxWarp>
                  <a:spAutoFit/>
                </a:bodyPr>
                <a:lstStyle/>
                <a:p>
                  <a:r>
                    <a:rPr lang="en-US" dirty="0">
                      <a:solidFill>
                        <a:schemeClr val="bg2"/>
                      </a:solidFill>
                      <a:sym typeface="Symbol" pitchFamily="31" charset="2"/>
                    </a:rPr>
                    <a:t>-</a:t>
                  </a:r>
                  <a:endParaRPr lang="en-US" b="1" dirty="0">
                    <a:solidFill>
                      <a:schemeClr val="bg2"/>
                    </a:solidFill>
                    <a:sym typeface="Symbol" pitchFamily="31" charset="2"/>
                  </a:endParaRPr>
                </a:p>
              </p:txBody>
            </p:sp>
            <p:sp>
              <p:nvSpPr>
                <p:cNvPr id="280" name="Line 80"/>
                <p:cNvSpPr>
                  <a:spLocks noChangeShapeType="1"/>
                </p:cNvSpPr>
                <p:nvPr/>
              </p:nvSpPr>
              <p:spPr bwMode="auto">
                <a:xfrm flipV="1">
                  <a:off x="960" y="264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81" name="Line 81"/>
                <p:cNvSpPr>
                  <a:spLocks noChangeShapeType="1"/>
                </p:cNvSpPr>
                <p:nvPr/>
              </p:nvSpPr>
              <p:spPr bwMode="auto">
                <a:xfrm rot="1500000" flipV="1">
                  <a:off x="868" y="2900"/>
                  <a:ext cx="9" cy="75"/>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82" name="Line 82"/>
                <p:cNvSpPr>
                  <a:spLocks noChangeShapeType="1"/>
                </p:cNvSpPr>
                <p:nvPr/>
              </p:nvSpPr>
              <p:spPr bwMode="auto">
                <a:xfrm rot="20100000" flipV="1">
                  <a:off x="1044" y="290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grpSp>
          <p:nvGrpSpPr>
            <p:cNvPr id="283" name="Group 91"/>
            <p:cNvGrpSpPr>
              <a:grpSpLocks/>
            </p:cNvGrpSpPr>
            <p:nvPr/>
          </p:nvGrpSpPr>
          <p:grpSpPr bwMode="auto">
            <a:xfrm rot="5400000">
              <a:off x="3235394" y="3852118"/>
              <a:ext cx="322265" cy="431801"/>
              <a:chOff x="2990858" y="720"/>
              <a:chExt cx="322265" cy="272"/>
            </a:xfrm>
          </p:grpSpPr>
          <p:sp>
            <p:nvSpPr>
              <p:cNvPr id="284" name="Oval 92"/>
              <p:cNvSpPr>
                <a:spLocks noChangeArrowheads="1"/>
              </p:cNvSpPr>
              <p:nvPr/>
            </p:nvSpPr>
            <p:spPr bwMode="auto">
              <a:xfrm>
                <a:off x="3040072" y="800"/>
                <a:ext cx="273051"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85" name="Rectangle 93"/>
              <p:cNvSpPr>
                <a:spLocks noChangeArrowheads="1"/>
              </p:cNvSpPr>
              <p:nvPr/>
            </p:nvSpPr>
            <p:spPr bwMode="auto">
              <a:xfrm rot="15997828">
                <a:off x="3144737" y="-153115"/>
                <a:ext cx="218" cy="307976"/>
              </a:xfrm>
              <a:prstGeom prst="rect">
                <a:avLst/>
              </a:prstGeom>
              <a:noFill/>
              <a:ln w="9525">
                <a:noFill/>
                <a:miter lim="800000"/>
                <a:headEnd/>
                <a:tailEnd/>
              </a:ln>
            </p:spPr>
            <p:txBody>
              <a:bodyPr wrap="none">
                <a:prstTxWarp prst="textNoShape">
                  <a:avLst/>
                </a:prstTxWarp>
                <a:spAutoFit/>
              </a:bodyPr>
              <a:lstStyle/>
              <a:p>
                <a:r>
                  <a:rPr lang="en-US" sz="1400" b="1" i="1" dirty="0" smtClean="0">
                    <a:solidFill>
                      <a:schemeClr val="bg2"/>
                    </a:solidFill>
                    <a:latin typeface="Times New Roman"/>
                    <a:cs typeface="Times New Roman"/>
                    <a:sym typeface="Symbol" pitchFamily="31" charset="2"/>
                  </a:rPr>
                  <a:t>a</a:t>
                </a:r>
                <a:endParaRPr lang="en-US" sz="1400" b="1" i="1" dirty="0">
                  <a:solidFill>
                    <a:schemeClr val="bg2"/>
                  </a:solidFill>
                  <a:latin typeface="Times New Roman"/>
                  <a:cs typeface="Times New Roman"/>
                  <a:sym typeface="Symbol" pitchFamily="31" charset="2"/>
                </a:endParaRPr>
              </a:p>
            </p:txBody>
          </p:sp>
          <p:sp>
            <p:nvSpPr>
              <p:cNvPr id="286" name="Line 94"/>
              <p:cNvSpPr>
                <a:spLocks noChangeShapeType="1"/>
              </p:cNvSpPr>
              <p:nvPr/>
            </p:nvSpPr>
            <p:spPr bwMode="auto">
              <a:xfrm flipV="1">
                <a:off x="3176597" y="72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289" name="Group 117"/>
            <p:cNvGrpSpPr>
              <a:grpSpLocks/>
            </p:cNvGrpSpPr>
            <p:nvPr/>
          </p:nvGrpSpPr>
          <p:grpSpPr bwMode="auto">
            <a:xfrm rot="5400000">
              <a:off x="3941168" y="3924778"/>
              <a:ext cx="457200" cy="566738"/>
              <a:chOff x="464" y="2176"/>
              <a:chExt cx="288" cy="357"/>
            </a:xfrm>
          </p:grpSpPr>
          <p:sp>
            <p:nvSpPr>
              <p:cNvPr id="290" name="Oval 118"/>
              <p:cNvSpPr>
                <a:spLocks noChangeArrowheads="1"/>
              </p:cNvSpPr>
              <p:nvPr/>
            </p:nvSpPr>
            <p:spPr bwMode="auto">
              <a:xfrm>
                <a:off x="507" y="2256"/>
                <a:ext cx="17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nvGrpSpPr>
              <p:cNvPr id="291" name="Group 119"/>
              <p:cNvGrpSpPr>
                <a:grpSpLocks/>
              </p:cNvGrpSpPr>
              <p:nvPr/>
            </p:nvGrpSpPr>
            <p:grpSpPr bwMode="auto">
              <a:xfrm>
                <a:off x="464" y="2176"/>
                <a:ext cx="288" cy="357"/>
                <a:chOff x="835" y="2640"/>
                <a:chExt cx="321" cy="357"/>
              </a:xfrm>
            </p:grpSpPr>
            <p:sp>
              <p:nvSpPr>
                <p:cNvPr id="292" name="Rectangle 120"/>
                <p:cNvSpPr>
                  <a:spLocks noChangeArrowheads="1"/>
                </p:cNvSpPr>
                <p:nvPr/>
              </p:nvSpPr>
              <p:spPr bwMode="auto">
                <a:xfrm rot="16200000">
                  <a:off x="868" y="2633"/>
                  <a:ext cx="256" cy="321"/>
                </a:xfrm>
                <a:prstGeom prst="rect">
                  <a:avLst/>
                </a:prstGeom>
                <a:noFill/>
                <a:ln w="9525">
                  <a:noFill/>
                  <a:miter lim="800000"/>
                  <a:headEnd/>
                  <a:tailEnd/>
                </a:ln>
              </p:spPr>
              <p:txBody>
                <a:bodyPr wrap="none">
                  <a:prstTxWarp prst="textNoShape">
                    <a:avLst/>
                  </a:prstTxWarp>
                  <a:spAutoFit/>
                </a:bodyPr>
                <a:lstStyle/>
                <a:p>
                  <a:r>
                    <a:rPr lang="en-US" dirty="0">
                      <a:solidFill>
                        <a:schemeClr val="bg2"/>
                      </a:solidFill>
                      <a:sym typeface="Symbol" pitchFamily="31" charset="2"/>
                    </a:rPr>
                    <a:t>+</a:t>
                  </a:r>
                  <a:endParaRPr lang="en-US" b="1" dirty="0">
                    <a:solidFill>
                      <a:schemeClr val="bg2"/>
                    </a:solidFill>
                    <a:sym typeface="Symbol" pitchFamily="31" charset="2"/>
                  </a:endParaRPr>
                </a:p>
              </p:txBody>
            </p:sp>
            <p:sp>
              <p:nvSpPr>
                <p:cNvPr id="293" name="Line 121"/>
                <p:cNvSpPr>
                  <a:spLocks noChangeShapeType="1"/>
                </p:cNvSpPr>
                <p:nvPr/>
              </p:nvSpPr>
              <p:spPr bwMode="auto">
                <a:xfrm flipV="1">
                  <a:off x="960" y="264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94" name="Line 122"/>
                <p:cNvSpPr>
                  <a:spLocks noChangeShapeType="1"/>
                </p:cNvSpPr>
                <p:nvPr/>
              </p:nvSpPr>
              <p:spPr bwMode="auto">
                <a:xfrm rot="1500000" flipV="1">
                  <a:off x="868" y="2900"/>
                  <a:ext cx="9" cy="75"/>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95" name="Line 123"/>
                <p:cNvSpPr>
                  <a:spLocks noChangeShapeType="1"/>
                </p:cNvSpPr>
                <p:nvPr/>
              </p:nvSpPr>
              <p:spPr bwMode="auto">
                <a:xfrm rot="20100000" flipV="1">
                  <a:off x="1044" y="290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grpSp>
          <p:nvGrpSpPr>
            <p:cNvPr id="296" name="Group 23"/>
            <p:cNvGrpSpPr>
              <a:grpSpLocks/>
            </p:cNvGrpSpPr>
            <p:nvPr/>
          </p:nvGrpSpPr>
          <p:grpSpPr bwMode="auto">
            <a:xfrm rot="5400000">
              <a:off x="4617656" y="4468589"/>
              <a:ext cx="316910" cy="566738"/>
              <a:chOff x="1832" y="2160"/>
              <a:chExt cx="222" cy="357"/>
            </a:xfrm>
          </p:grpSpPr>
          <p:sp>
            <p:nvSpPr>
              <p:cNvPr id="297" name="Oval 24"/>
              <p:cNvSpPr>
                <a:spLocks noChangeArrowheads="1"/>
              </p:cNvSpPr>
              <p:nvPr/>
            </p:nvSpPr>
            <p:spPr bwMode="auto">
              <a:xfrm>
                <a:off x="1862" y="2256"/>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98" name="Line 25"/>
              <p:cNvSpPr>
                <a:spLocks noChangeShapeType="1"/>
              </p:cNvSpPr>
              <p:nvPr/>
            </p:nvSpPr>
            <p:spPr bwMode="auto">
              <a:xfrm flipV="1">
                <a:off x="1958" y="216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99" name="Line 26"/>
              <p:cNvSpPr>
                <a:spLocks noChangeShapeType="1"/>
              </p:cNvSpPr>
              <p:nvPr/>
            </p:nvSpPr>
            <p:spPr bwMode="auto">
              <a:xfrm rot="1500000" flipV="1">
                <a:off x="1871"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01" name="Rectangle 28"/>
              <p:cNvSpPr>
                <a:spLocks noChangeArrowheads="1"/>
              </p:cNvSpPr>
              <p:nvPr/>
            </p:nvSpPr>
            <p:spPr bwMode="auto">
              <a:xfrm rot="16200000">
                <a:off x="1811" y="2225"/>
                <a:ext cx="258" cy="216"/>
              </a:xfrm>
              <a:prstGeom prst="rect">
                <a:avLst/>
              </a:prstGeom>
              <a:noFill/>
              <a:ln w="9525">
                <a:noFill/>
                <a:miter lim="800000"/>
                <a:headEnd/>
                <a:tailEnd/>
              </a:ln>
            </p:spPr>
            <p:txBody>
              <a:bodyPr wrap="none">
                <a:prstTxWarp prst="textNoShape">
                  <a:avLst/>
                </a:prstTxWarp>
                <a:spAutoFit/>
              </a:bodyPr>
              <a:lstStyle/>
              <a:p>
                <a:r>
                  <a:rPr lang="en-US" sz="1400" b="1" dirty="0" err="1" smtClean="0">
                    <a:solidFill>
                      <a:schemeClr val="bg2"/>
                    </a:solidFill>
                    <a:latin typeface="Times New Roman"/>
                    <a:cs typeface="Times New Roman"/>
                    <a:sym typeface="Symbol" pitchFamily="31" charset="2"/>
                  </a:rPr>
                  <a:t>x</a:t>
                </a:r>
                <a:r>
                  <a:rPr lang="en-US" sz="1400" b="1" i="1" dirty="0" err="1" smtClean="0">
                    <a:solidFill>
                      <a:schemeClr val="bg2"/>
                    </a:solidFill>
                    <a:latin typeface="Times New Roman"/>
                    <a:cs typeface="Times New Roman"/>
                    <a:sym typeface="Symbol" pitchFamily="31" charset="2"/>
                  </a:rPr>
                  <a:t>a</a:t>
                </a:r>
                <a:endParaRPr lang="en-US" sz="1400" b="1" i="1" dirty="0">
                  <a:solidFill>
                    <a:schemeClr val="bg2"/>
                  </a:solidFill>
                  <a:latin typeface="Times New Roman"/>
                  <a:cs typeface="Times New Roman"/>
                  <a:sym typeface="Symbol" pitchFamily="31" charset="2"/>
                </a:endParaRPr>
              </a:p>
            </p:txBody>
          </p:sp>
        </p:grpSp>
        <p:grpSp>
          <p:nvGrpSpPr>
            <p:cNvPr id="302" name="Group 23"/>
            <p:cNvGrpSpPr>
              <a:grpSpLocks/>
            </p:cNvGrpSpPr>
            <p:nvPr/>
          </p:nvGrpSpPr>
          <p:grpSpPr bwMode="auto">
            <a:xfrm rot="5400000">
              <a:off x="4275070" y="5096403"/>
              <a:ext cx="308345" cy="566738"/>
              <a:chOff x="1850" y="2160"/>
              <a:chExt cx="216" cy="357"/>
            </a:xfrm>
          </p:grpSpPr>
          <p:sp>
            <p:nvSpPr>
              <p:cNvPr id="303" name="Oval 24"/>
              <p:cNvSpPr>
                <a:spLocks noChangeArrowheads="1"/>
              </p:cNvSpPr>
              <p:nvPr/>
            </p:nvSpPr>
            <p:spPr bwMode="auto">
              <a:xfrm>
                <a:off x="1862" y="2256"/>
                <a:ext cx="192" cy="192"/>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304" name="Line 25"/>
              <p:cNvSpPr>
                <a:spLocks noChangeShapeType="1"/>
              </p:cNvSpPr>
              <p:nvPr/>
            </p:nvSpPr>
            <p:spPr bwMode="auto">
              <a:xfrm flipV="1">
                <a:off x="1958" y="2160"/>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05" name="Line 26"/>
              <p:cNvSpPr>
                <a:spLocks noChangeShapeType="1"/>
              </p:cNvSpPr>
              <p:nvPr/>
            </p:nvSpPr>
            <p:spPr bwMode="auto">
              <a:xfrm rot="1500000" flipV="1">
                <a:off x="1871"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06" name="Line 27"/>
              <p:cNvSpPr>
                <a:spLocks noChangeShapeType="1"/>
              </p:cNvSpPr>
              <p:nvPr/>
            </p:nvSpPr>
            <p:spPr bwMode="auto">
              <a:xfrm rot="20100000" flipV="1">
                <a:off x="2042" y="2421"/>
                <a:ext cx="0" cy="9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07" name="Rectangle 28"/>
              <p:cNvSpPr>
                <a:spLocks noChangeArrowheads="1"/>
              </p:cNvSpPr>
              <p:nvPr/>
            </p:nvSpPr>
            <p:spPr bwMode="auto">
              <a:xfrm rot="16200000">
                <a:off x="1853" y="2225"/>
                <a:ext cx="209" cy="216"/>
              </a:xfrm>
              <a:prstGeom prst="rect">
                <a:avLst/>
              </a:prstGeom>
              <a:noFill/>
              <a:ln w="9525">
                <a:noFill/>
                <a:miter lim="800000"/>
                <a:headEnd/>
                <a:tailEnd/>
              </a:ln>
            </p:spPr>
            <p:txBody>
              <a:bodyPr wrap="none">
                <a:prstTxWarp prst="textNoShape">
                  <a:avLst/>
                </a:prstTxWarp>
                <a:spAutoFit/>
              </a:bodyPr>
              <a:lstStyle/>
              <a:p>
                <a:r>
                  <a:rPr lang="en-US" sz="1400" b="1" dirty="0" smtClean="0">
                    <a:solidFill>
                      <a:schemeClr val="bg2"/>
                    </a:solidFill>
                    <a:latin typeface="Times New Roman"/>
                    <a:cs typeface="Times New Roman"/>
                    <a:sym typeface="Symbol" pitchFamily="31" charset="2"/>
                  </a:rPr>
                  <a:t>&gt;</a:t>
                </a:r>
                <a:endParaRPr lang="en-US" sz="1400" b="1" i="1" dirty="0">
                  <a:solidFill>
                    <a:schemeClr val="bg2"/>
                  </a:solidFill>
                  <a:latin typeface="Times New Roman"/>
                  <a:cs typeface="Times New Roman"/>
                  <a:sym typeface="Symbol" pitchFamily="31" charset="2"/>
                </a:endParaRPr>
              </a:p>
            </p:txBody>
          </p:sp>
        </p:grpSp>
        <p:grpSp>
          <p:nvGrpSpPr>
            <p:cNvPr id="316" name="Group 315"/>
            <p:cNvGrpSpPr/>
            <p:nvPr/>
          </p:nvGrpSpPr>
          <p:grpSpPr>
            <a:xfrm>
              <a:off x="1747788" y="3665630"/>
              <a:ext cx="563259" cy="2160191"/>
              <a:chOff x="1557288" y="3640230"/>
              <a:chExt cx="563259" cy="2160191"/>
            </a:xfrm>
          </p:grpSpPr>
          <p:grpSp>
            <p:nvGrpSpPr>
              <p:cNvPr id="225" name="Group 118"/>
              <p:cNvGrpSpPr>
                <a:grpSpLocks/>
              </p:cNvGrpSpPr>
              <p:nvPr/>
            </p:nvGrpSpPr>
            <p:grpSpPr bwMode="auto">
              <a:xfrm rot="5400000">
                <a:off x="733815" y="4463703"/>
                <a:ext cx="2160191" cy="513246"/>
                <a:chOff x="1116084" y="5630332"/>
                <a:chExt cx="2160516" cy="513080"/>
              </a:xfrm>
            </p:grpSpPr>
            <p:sp>
              <p:nvSpPr>
                <p:cNvPr id="226" name="Rectangle 116"/>
                <p:cNvSpPr>
                  <a:spLocks noChangeArrowheads="1"/>
                </p:cNvSpPr>
                <p:nvPr/>
              </p:nvSpPr>
              <p:spPr bwMode="auto">
                <a:xfrm>
                  <a:off x="1163320" y="5630332"/>
                  <a:ext cx="2113280" cy="513080"/>
                </a:xfrm>
                <a:prstGeom prst="rect">
                  <a:avLst/>
                </a:prstGeom>
                <a:solidFill>
                  <a:schemeClr val="accent1"/>
                </a:solidFill>
                <a:ln w="9525">
                  <a:solidFill>
                    <a:schemeClr val="tx1"/>
                  </a:solidFill>
                  <a:round/>
                  <a:headEnd/>
                  <a:tailEnd/>
                </a:ln>
              </p:spPr>
              <p:txBody>
                <a:bodyPr>
                  <a:prstTxWarp prst="textNoShape">
                    <a:avLst/>
                  </a:prstTxWarp>
                </a:bodyPr>
                <a:lstStyle/>
                <a:p>
                  <a:endParaRPr lang="en-US"/>
                </a:p>
              </p:txBody>
            </p:sp>
            <p:grpSp>
              <p:nvGrpSpPr>
                <p:cNvPr id="227" name="Group 112"/>
                <p:cNvGrpSpPr>
                  <a:grpSpLocks/>
                </p:cNvGrpSpPr>
                <p:nvPr/>
              </p:nvGrpSpPr>
              <p:grpSpPr bwMode="auto">
                <a:xfrm>
                  <a:off x="1116084" y="5664581"/>
                  <a:ext cx="511211" cy="428051"/>
                  <a:chOff x="963684" y="5994782"/>
                  <a:chExt cx="511211" cy="428051"/>
                </a:xfrm>
              </p:grpSpPr>
              <p:sp>
                <p:nvSpPr>
                  <p:cNvPr id="233" name="Oval 106"/>
                  <p:cNvSpPr>
                    <a:spLocks noChangeArrowheads="1"/>
                  </p:cNvSpPr>
                  <p:nvPr/>
                </p:nvSpPr>
                <p:spPr bwMode="auto">
                  <a:xfrm>
                    <a:off x="1040538" y="6037228"/>
                    <a:ext cx="434357" cy="385605"/>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234" name="Rectangle 108"/>
                  <p:cNvSpPr>
                    <a:spLocks noChangeArrowheads="1"/>
                  </p:cNvSpPr>
                  <p:nvPr/>
                </p:nvSpPr>
                <p:spPr bwMode="auto">
                  <a:xfrm rot="16200000">
                    <a:off x="986603" y="5971863"/>
                    <a:ext cx="415898" cy="461735"/>
                  </a:xfrm>
                  <a:prstGeom prst="rect">
                    <a:avLst/>
                  </a:prstGeom>
                  <a:noFill/>
                  <a:ln w="9525">
                    <a:noFill/>
                    <a:miter lim="800000"/>
                    <a:headEnd/>
                    <a:tailEnd/>
                  </a:ln>
                </p:spPr>
                <p:txBody>
                  <a:bodyPr wrap="none">
                    <a:prstTxWarp prst="textNoShape">
                      <a:avLst/>
                    </a:prstTxWarp>
                    <a:spAutoFit/>
                  </a:bodyPr>
                  <a:lstStyle/>
                  <a:p>
                    <a:r>
                      <a:rPr lang="en-US" sz="2400" i="1" dirty="0" smtClean="0">
                        <a:latin typeface="Times New Roman" pitchFamily="31" charset="0"/>
                        <a:sym typeface="Symbol" pitchFamily="31" charset="2"/>
                      </a:rPr>
                      <a:t>x</a:t>
                    </a:r>
                    <a:r>
                      <a:rPr lang="en-US" sz="1600" i="1" baseline="-25000" dirty="0" smtClean="0">
                        <a:latin typeface="Times New Roman" pitchFamily="31" charset="0"/>
                        <a:sym typeface="Symbol" pitchFamily="31" charset="2"/>
                      </a:rPr>
                      <a:t>1</a:t>
                    </a:r>
                    <a:endParaRPr lang="en-US" sz="1600" dirty="0"/>
                  </a:p>
                </p:txBody>
              </p:sp>
            </p:grpSp>
          </p:grpSp>
          <p:sp>
            <p:nvSpPr>
              <p:cNvPr id="310" name="Oval 106"/>
              <p:cNvSpPr>
                <a:spLocks noChangeArrowheads="1"/>
              </p:cNvSpPr>
              <p:nvPr/>
            </p:nvSpPr>
            <p:spPr bwMode="auto">
              <a:xfrm rot="5400000">
                <a:off x="1583801" y="4262954"/>
                <a:ext cx="434292" cy="385730"/>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311" name="Rectangle 108"/>
              <p:cNvSpPr>
                <a:spLocks noChangeArrowheads="1"/>
              </p:cNvSpPr>
              <p:nvPr/>
            </p:nvSpPr>
            <p:spPr bwMode="auto">
              <a:xfrm>
                <a:off x="1633482" y="4146896"/>
                <a:ext cx="416033" cy="461665"/>
              </a:xfrm>
              <a:prstGeom prst="rect">
                <a:avLst/>
              </a:prstGeom>
              <a:noFill/>
              <a:ln w="9525">
                <a:noFill/>
                <a:miter lim="800000"/>
                <a:headEnd/>
                <a:tailEnd/>
              </a:ln>
            </p:spPr>
            <p:txBody>
              <a:bodyPr wrap="none">
                <a:prstTxWarp prst="textNoShape">
                  <a:avLst/>
                </a:prstTxWarp>
                <a:spAutoFit/>
              </a:bodyPr>
              <a:lstStyle/>
              <a:p>
                <a:r>
                  <a:rPr lang="en-US" sz="2400" i="1" dirty="0" smtClean="0">
                    <a:latin typeface="Times New Roman" pitchFamily="31" charset="0"/>
                    <a:sym typeface="Symbol" pitchFamily="31" charset="2"/>
                  </a:rPr>
                  <a:t>x</a:t>
                </a:r>
                <a:r>
                  <a:rPr lang="en-US" sz="1600" i="1" baseline="-25000" dirty="0" smtClean="0">
                    <a:latin typeface="Times New Roman" pitchFamily="31" charset="0"/>
                    <a:sym typeface="Symbol" pitchFamily="31" charset="2"/>
                  </a:rPr>
                  <a:t>2</a:t>
                </a:r>
                <a:endParaRPr lang="en-US" sz="1600" dirty="0"/>
              </a:p>
            </p:txBody>
          </p:sp>
          <p:sp>
            <p:nvSpPr>
              <p:cNvPr id="313" name="Oval 106"/>
              <p:cNvSpPr>
                <a:spLocks noChangeArrowheads="1"/>
              </p:cNvSpPr>
              <p:nvPr/>
            </p:nvSpPr>
            <p:spPr bwMode="auto">
              <a:xfrm rot="5400000">
                <a:off x="1583801" y="5316388"/>
                <a:ext cx="434292" cy="385730"/>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314" name="Rectangle 108"/>
              <p:cNvSpPr>
                <a:spLocks noChangeArrowheads="1"/>
              </p:cNvSpPr>
              <p:nvPr/>
            </p:nvSpPr>
            <p:spPr bwMode="auto">
              <a:xfrm>
                <a:off x="1620781" y="5224630"/>
                <a:ext cx="428857" cy="461665"/>
              </a:xfrm>
              <a:prstGeom prst="rect">
                <a:avLst/>
              </a:prstGeom>
              <a:noFill/>
              <a:ln w="9525">
                <a:noFill/>
                <a:miter lim="800000"/>
                <a:headEnd/>
                <a:tailEnd/>
              </a:ln>
            </p:spPr>
            <p:txBody>
              <a:bodyPr wrap="none">
                <a:prstTxWarp prst="textNoShape">
                  <a:avLst/>
                </a:prstTxWarp>
                <a:spAutoFit/>
              </a:bodyPr>
              <a:lstStyle/>
              <a:p>
                <a:r>
                  <a:rPr lang="en-US" sz="2400" i="1" dirty="0" err="1" smtClean="0">
                    <a:latin typeface="Times New Roman" pitchFamily="31" charset="0"/>
                    <a:sym typeface="Symbol" pitchFamily="31" charset="2"/>
                  </a:rPr>
                  <a:t>x</a:t>
                </a:r>
                <a:r>
                  <a:rPr lang="en-US" sz="1600" i="1" baseline="-25000" dirty="0" err="1" smtClean="0">
                    <a:latin typeface="Times New Roman" pitchFamily="31" charset="0"/>
                    <a:sym typeface="Symbol" pitchFamily="31" charset="2"/>
                  </a:rPr>
                  <a:t>k</a:t>
                </a:r>
                <a:endParaRPr lang="en-US" sz="1600" dirty="0"/>
              </a:p>
            </p:txBody>
          </p:sp>
          <p:sp>
            <p:nvSpPr>
              <p:cNvPr id="315" name="TextBox 314"/>
              <p:cNvSpPr txBox="1"/>
              <p:nvPr/>
            </p:nvSpPr>
            <p:spPr>
              <a:xfrm rot="5400000">
                <a:off x="1671596" y="4749835"/>
                <a:ext cx="436237" cy="461665"/>
              </a:xfrm>
              <a:prstGeom prst="rect">
                <a:avLst/>
              </a:prstGeom>
              <a:noFill/>
            </p:spPr>
            <p:txBody>
              <a:bodyPr wrap="none" rtlCol="0">
                <a:spAutoFit/>
              </a:bodyPr>
              <a:lstStyle/>
              <a:p>
                <a:r>
                  <a:rPr lang="en-US" sz="2400" dirty="0" smtClean="0"/>
                  <a:t>…</a:t>
                </a:r>
                <a:endParaRPr lang="en-US" sz="2400" dirty="0"/>
              </a:p>
            </p:txBody>
          </p:sp>
        </p:grpSp>
        <p:cxnSp>
          <p:nvCxnSpPr>
            <p:cNvPr id="318" name="Straight Arrow Connector 317"/>
            <p:cNvCxnSpPr/>
            <p:nvPr/>
          </p:nvCxnSpPr>
          <p:spPr bwMode="auto">
            <a:xfrm flipV="1">
              <a:off x="2184314" y="3956099"/>
              <a:ext cx="526617" cy="35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9" name="Straight Arrow Connector 318"/>
            <p:cNvCxnSpPr/>
            <p:nvPr/>
          </p:nvCxnSpPr>
          <p:spPr bwMode="auto">
            <a:xfrm>
              <a:off x="2184312" y="4481219"/>
              <a:ext cx="526619"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2" name="Straight Arrow Connector 321"/>
            <p:cNvCxnSpPr/>
            <p:nvPr/>
          </p:nvCxnSpPr>
          <p:spPr bwMode="auto">
            <a:xfrm>
              <a:off x="2184312" y="5534653"/>
              <a:ext cx="526619"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328" name="Group 327"/>
            <p:cNvGrpSpPr/>
            <p:nvPr/>
          </p:nvGrpSpPr>
          <p:grpSpPr>
            <a:xfrm>
              <a:off x="6907851" y="3700167"/>
              <a:ext cx="563258" cy="2112962"/>
              <a:chOff x="1557289" y="3687467"/>
              <a:chExt cx="563258" cy="2112962"/>
            </a:xfrm>
          </p:grpSpPr>
          <p:grpSp>
            <p:nvGrpSpPr>
              <p:cNvPr id="329" name="Group 118"/>
              <p:cNvGrpSpPr>
                <a:grpSpLocks/>
              </p:cNvGrpSpPr>
              <p:nvPr/>
            </p:nvGrpSpPr>
            <p:grpSpPr bwMode="auto">
              <a:xfrm rot="5400000">
                <a:off x="766537" y="4478219"/>
                <a:ext cx="2112962" cy="531457"/>
                <a:chOff x="1163320" y="5612127"/>
                <a:chExt cx="2113280" cy="531285"/>
              </a:xfrm>
            </p:grpSpPr>
            <p:sp>
              <p:nvSpPr>
                <p:cNvPr id="335" name="Rectangle 116"/>
                <p:cNvSpPr>
                  <a:spLocks noChangeArrowheads="1"/>
                </p:cNvSpPr>
                <p:nvPr/>
              </p:nvSpPr>
              <p:spPr bwMode="auto">
                <a:xfrm>
                  <a:off x="1163320" y="5630332"/>
                  <a:ext cx="2113280" cy="513080"/>
                </a:xfrm>
                <a:prstGeom prst="rect">
                  <a:avLst/>
                </a:prstGeom>
                <a:solidFill>
                  <a:schemeClr val="accent1"/>
                </a:solidFill>
                <a:ln w="9525">
                  <a:solidFill>
                    <a:schemeClr val="tx1"/>
                  </a:solidFill>
                  <a:round/>
                  <a:headEnd/>
                  <a:tailEnd/>
                </a:ln>
              </p:spPr>
              <p:txBody>
                <a:bodyPr>
                  <a:prstTxWarp prst="textNoShape">
                    <a:avLst/>
                  </a:prstTxWarp>
                </a:bodyPr>
                <a:lstStyle/>
                <a:p>
                  <a:endParaRPr lang="en-US"/>
                </a:p>
              </p:txBody>
            </p:sp>
            <p:grpSp>
              <p:nvGrpSpPr>
                <p:cNvPr id="336" name="Group 112"/>
                <p:cNvGrpSpPr>
                  <a:grpSpLocks/>
                </p:cNvGrpSpPr>
                <p:nvPr/>
              </p:nvGrpSpPr>
              <p:grpSpPr bwMode="auto">
                <a:xfrm>
                  <a:off x="1192938" y="5612127"/>
                  <a:ext cx="434357" cy="519133"/>
                  <a:chOff x="1040538" y="5942328"/>
                  <a:chExt cx="434357" cy="519133"/>
                </a:xfrm>
              </p:grpSpPr>
              <p:sp>
                <p:nvSpPr>
                  <p:cNvPr id="337" name="Oval 106"/>
                  <p:cNvSpPr>
                    <a:spLocks noChangeArrowheads="1"/>
                  </p:cNvSpPr>
                  <p:nvPr/>
                </p:nvSpPr>
                <p:spPr bwMode="auto">
                  <a:xfrm>
                    <a:off x="1040538" y="6037228"/>
                    <a:ext cx="434357" cy="385605"/>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338" name="Rectangle 108"/>
                  <p:cNvSpPr>
                    <a:spLocks noChangeArrowheads="1"/>
                  </p:cNvSpPr>
                  <p:nvPr/>
                </p:nvSpPr>
                <p:spPr bwMode="auto">
                  <a:xfrm rot="16200000">
                    <a:off x="959638" y="6047983"/>
                    <a:ext cx="519133" cy="307823"/>
                  </a:xfrm>
                  <a:prstGeom prst="rect">
                    <a:avLst/>
                  </a:prstGeom>
                  <a:noFill/>
                  <a:ln w="9525">
                    <a:noFill/>
                    <a:miter lim="800000"/>
                    <a:headEnd/>
                    <a:tailEnd/>
                  </a:ln>
                </p:spPr>
                <p:txBody>
                  <a:bodyPr wrap="none">
                    <a:prstTxWarp prst="textNoShape">
                      <a:avLst/>
                    </a:prstTxWarp>
                    <a:spAutoFit/>
                  </a:bodyPr>
                  <a:lstStyle/>
                  <a:p>
                    <a:r>
                      <a:rPr lang="en-US" sz="1400" i="1" dirty="0" smtClean="0">
                        <a:latin typeface="Times New Roman" pitchFamily="31" charset="0"/>
                        <a:sym typeface="Symbol" pitchFamily="31" charset="2"/>
                      </a:rPr>
                      <a:t>f(x)</a:t>
                    </a:r>
                    <a:r>
                      <a:rPr lang="en-US" sz="1400" i="1" baseline="-25000" dirty="0" smtClean="0">
                        <a:latin typeface="Times New Roman" pitchFamily="31" charset="0"/>
                        <a:sym typeface="Symbol" pitchFamily="31" charset="2"/>
                      </a:rPr>
                      <a:t>1</a:t>
                    </a:r>
                    <a:endParaRPr lang="en-US" sz="1400" dirty="0"/>
                  </a:p>
                </p:txBody>
              </p:sp>
            </p:grpSp>
          </p:grpSp>
          <p:sp>
            <p:nvSpPr>
              <p:cNvPr id="330" name="Oval 106"/>
              <p:cNvSpPr>
                <a:spLocks noChangeArrowheads="1"/>
              </p:cNvSpPr>
              <p:nvPr/>
            </p:nvSpPr>
            <p:spPr bwMode="auto">
              <a:xfrm rot="5400000">
                <a:off x="1583801" y="4262954"/>
                <a:ext cx="434292" cy="385730"/>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331" name="Rectangle 108"/>
              <p:cNvSpPr>
                <a:spLocks noChangeArrowheads="1"/>
              </p:cNvSpPr>
              <p:nvPr/>
            </p:nvSpPr>
            <p:spPr bwMode="auto">
              <a:xfrm>
                <a:off x="1582682" y="4248496"/>
                <a:ext cx="519301" cy="307777"/>
              </a:xfrm>
              <a:prstGeom prst="rect">
                <a:avLst/>
              </a:prstGeom>
              <a:noFill/>
              <a:ln w="9525">
                <a:noFill/>
                <a:miter lim="800000"/>
                <a:headEnd/>
                <a:tailEnd/>
              </a:ln>
            </p:spPr>
            <p:txBody>
              <a:bodyPr wrap="none">
                <a:prstTxWarp prst="textNoShape">
                  <a:avLst/>
                </a:prstTxWarp>
                <a:spAutoFit/>
              </a:bodyPr>
              <a:lstStyle/>
              <a:p>
                <a:r>
                  <a:rPr lang="en-US" sz="1400" i="1" dirty="0" smtClean="0">
                    <a:latin typeface="Times New Roman" pitchFamily="31" charset="0"/>
                    <a:sym typeface="Symbol" pitchFamily="31" charset="2"/>
                  </a:rPr>
                  <a:t>f(x)</a:t>
                </a:r>
                <a:r>
                  <a:rPr lang="en-US" sz="1400" i="1" baseline="-25000" dirty="0" smtClean="0">
                    <a:latin typeface="Times New Roman" pitchFamily="31" charset="0"/>
                    <a:sym typeface="Symbol" pitchFamily="31" charset="2"/>
                  </a:rPr>
                  <a:t>2</a:t>
                </a:r>
                <a:endParaRPr lang="en-US" sz="1400" dirty="0"/>
              </a:p>
            </p:txBody>
          </p:sp>
          <p:sp>
            <p:nvSpPr>
              <p:cNvPr id="332" name="Oval 106"/>
              <p:cNvSpPr>
                <a:spLocks noChangeArrowheads="1"/>
              </p:cNvSpPr>
              <p:nvPr/>
            </p:nvSpPr>
            <p:spPr bwMode="auto">
              <a:xfrm rot="5400000">
                <a:off x="1583801" y="5316388"/>
                <a:ext cx="434292" cy="385730"/>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333" name="Rectangle 108"/>
              <p:cNvSpPr>
                <a:spLocks noChangeArrowheads="1"/>
              </p:cNvSpPr>
              <p:nvPr/>
            </p:nvSpPr>
            <p:spPr bwMode="auto">
              <a:xfrm>
                <a:off x="1569981" y="5326230"/>
                <a:ext cx="518091" cy="307777"/>
              </a:xfrm>
              <a:prstGeom prst="rect">
                <a:avLst/>
              </a:prstGeom>
              <a:noFill/>
              <a:ln w="9525">
                <a:noFill/>
                <a:miter lim="800000"/>
                <a:headEnd/>
                <a:tailEnd/>
              </a:ln>
            </p:spPr>
            <p:txBody>
              <a:bodyPr wrap="none">
                <a:prstTxWarp prst="textNoShape">
                  <a:avLst/>
                </a:prstTxWarp>
                <a:spAutoFit/>
              </a:bodyPr>
              <a:lstStyle/>
              <a:p>
                <a:r>
                  <a:rPr lang="en-US" sz="1400" i="1" dirty="0" err="1" smtClean="0">
                    <a:latin typeface="Times New Roman" pitchFamily="31" charset="0"/>
                    <a:sym typeface="Symbol" pitchFamily="31" charset="2"/>
                  </a:rPr>
                  <a:t>f(x)</a:t>
                </a:r>
                <a:r>
                  <a:rPr lang="en-US" sz="1400" i="1" baseline="-25000" dirty="0" err="1" smtClean="0">
                    <a:latin typeface="Times New Roman" pitchFamily="31" charset="0"/>
                    <a:sym typeface="Symbol" pitchFamily="31" charset="2"/>
                  </a:rPr>
                  <a:t>k</a:t>
                </a:r>
                <a:endParaRPr lang="en-US" sz="1400" dirty="0"/>
              </a:p>
            </p:txBody>
          </p:sp>
          <p:sp>
            <p:nvSpPr>
              <p:cNvPr id="334" name="TextBox 333"/>
              <p:cNvSpPr txBox="1"/>
              <p:nvPr/>
            </p:nvSpPr>
            <p:spPr>
              <a:xfrm rot="5400000">
                <a:off x="1671596" y="4749835"/>
                <a:ext cx="436237" cy="461665"/>
              </a:xfrm>
              <a:prstGeom prst="rect">
                <a:avLst/>
              </a:prstGeom>
              <a:noFill/>
            </p:spPr>
            <p:txBody>
              <a:bodyPr wrap="none" rtlCol="0">
                <a:spAutoFit/>
              </a:bodyPr>
              <a:lstStyle/>
              <a:p>
                <a:r>
                  <a:rPr lang="en-US" sz="2400" dirty="0" smtClean="0"/>
                  <a:t>…</a:t>
                </a:r>
                <a:endParaRPr lang="en-US" sz="2400" dirty="0"/>
              </a:p>
            </p:txBody>
          </p:sp>
        </p:grpSp>
        <p:cxnSp>
          <p:nvCxnSpPr>
            <p:cNvPr id="325" name="Straight Arrow Connector 324"/>
            <p:cNvCxnSpPr/>
            <p:nvPr/>
          </p:nvCxnSpPr>
          <p:spPr bwMode="auto">
            <a:xfrm flipV="1">
              <a:off x="6444733" y="3957687"/>
              <a:ext cx="526617" cy="35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6" name="Straight Arrow Connector 325"/>
            <p:cNvCxnSpPr/>
            <p:nvPr/>
          </p:nvCxnSpPr>
          <p:spPr bwMode="auto">
            <a:xfrm>
              <a:off x="6444731" y="4482807"/>
              <a:ext cx="526619"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7" name="Straight Arrow Connector 326"/>
            <p:cNvCxnSpPr/>
            <p:nvPr/>
          </p:nvCxnSpPr>
          <p:spPr bwMode="auto">
            <a:xfrm>
              <a:off x="6444731" y="5536241"/>
              <a:ext cx="526619"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106" name="Group 105"/>
          <p:cNvGrpSpPr/>
          <p:nvPr/>
        </p:nvGrpSpPr>
        <p:grpSpPr>
          <a:xfrm>
            <a:off x="761717" y="3709297"/>
            <a:ext cx="6659381" cy="2112962"/>
            <a:chOff x="761717" y="3709297"/>
            <a:chExt cx="6659381" cy="2112962"/>
          </a:xfrm>
        </p:grpSpPr>
        <p:grpSp>
          <p:nvGrpSpPr>
            <p:cNvPr id="105" name="Group 104"/>
            <p:cNvGrpSpPr/>
            <p:nvPr/>
          </p:nvGrpSpPr>
          <p:grpSpPr>
            <a:xfrm>
              <a:off x="761717" y="3709297"/>
              <a:ext cx="6659381" cy="2112962"/>
              <a:chOff x="761717" y="3709297"/>
              <a:chExt cx="6659381" cy="2112962"/>
            </a:xfrm>
          </p:grpSpPr>
          <p:grpSp>
            <p:nvGrpSpPr>
              <p:cNvPr id="339" name="Group 338"/>
              <p:cNvGrpSpPr/>
              <p:nvPr/>
            </p:nvGrpSpPr>
            <p:grpSpPr>
              <a:xfrm>
                <a:off x="761717" y="3709297"/>
                <a:ext cx="563254" cy="2112962"/>
                <a:chOff x="1557293" y="3687461"/>
                <a:chExt cx="563254" cy="2112962"/>
              </a:xfrm>
            </p:grpSpPr>
            <p:grpSp>
              <p:nvGrpSpPr>
                <p:cNvPr id="340" name="Group 118"/>
                <p:cNvGrpSpPr>
                  <a:grpSpLocks/>
                </p:cNvGrpSpPr>
                <p:nvPr/>
              </p:nvGrpSpPr>
              <p:grpSpPr bwMode="auto">
                <a:xfrm rot="5400000">
                  <a:off x="757435" y="4487319"/>
                  <a:ext cx="2112962" cy="513246"/>
                  <a:chOff x="1163320" y="5630332"/>
                  <a:chExt cx="2113280" cy="513080"/>
                </a:xfrm>
              </p:grpSpPr>
              <p:sp>
                <p:nvSpPr>
                  <p:cNvPr id="346" name="Rectangle 116"/>
                  <p:cNvSpPr>
                    <a:spLocks noChangeArrowheads="1"/>
                  </p:cNvSpPr>
                  <p:nvPr/>
                </p:nvSpPr>
                <p:spPr bwMode="auto">
                  <a:xfrm>
                    <a:off x="1163320" y="5630332"/>
                    <a:ext cx="2113280" cy="513080"/>
                  </a:xfrm>
                  <a:prstGeom prst="rect">
                    <a:avLst/>
                  </a:prstGeom>
                  <a:solidFill>
                    <a:schemeClr val="accent1"/>
                  </a:solidFill>
                  <a:ln w="9525">
                    <a:solidFill>
                      <a:schemeClr val="tx1"/>
                    </a:solidFill>
                    <a:round/>
                    <a:headEnd/>
                    <a:tailEnd/>
                  </a:ln>
                </p:spPr>
                <p:txBody>
                  <a:bodyPr>
                    <a:prstTxWarp prst="textNoShape">
                      <a:avLst/>
                    </a:prstTxWarp>
                  </a:bodyPr>
                  <a:lstStyle/>
                  <a:p>
                    <a:endParaRPr lang="en-US"/>
                  </a:p>
                </p:txBody>
              </p:sp>
              <p:grpSp>
                <p:nvGrpSpPr>
                  <p:cNvPr id="347" name="Group 112"/>
                  <p:cNvGrpSpPr>
                    <a:grpSpLocks/>
                  </p:cNvGrpSpPr>
                  <p:nvPr/>
                </p:nvGrpSpPr>
                <p:grpSpPr bwMode="auto">
                  <a:xfrm>
                    <a:off x="1192938" y="5707027"/>
                    <a:ext cx="434357" cy="385605"/>
                    <a:chOff x="1040538" y="6037228"/>
                    <a:chExt cx="434357" cy="385605"/>
                  </a:xfrm>
                </p:grpSpPr>
                <p:sp>
                  <p:nvSpPr>
                    <p:cNvPr id="348" name="Oval 106"/>
                    <p:cNvSpPr>
                      <a:spLocks noChangeArrowheads="1"/>
                    </p:cNvSpPr>
                    <p:nvPr/>
                  </p:nvSpPr>
                  <p:spPr bwMode="auto">
                    <a:xfrm>
                      <a:off x="1040538" y="6037228"/>
                      <a:ext cx="434357" cy="385605"/>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349" name="Rectangle 108"/>
                    <p:cNvSpPr>
                      <a:spLocks noChangeArrowheads="1"/>
                    </p:cNvSpPr>
                    <p:nvPr/>
                  </p:nvSpPr>
                  <p:spPr bwMode="auto">
                    <a:xfrm rot="16200000">
                      <a:off x="1075392" y="6087545"/>
                      <a:ext cx="338444" cy="307823"/>
                    </a:xfrm>
                    <a:prstGeom prst="rect">
                      <a:avLst/>
                    </a:prstGeom>
                    <a:noFill/>
                    <a:ln w="9525">
                      <a:noFill/>
                      <a:miter lim="800000"/>
                      <a:headEnd/>
                      <a:tailEnd/>
                    </a:ln>
                  </p:spPr>
                  <p:txBody>
                    <a:bodyPr wrap="none">
                      <a:prstTxWarp prst="textNoShape">
                        <a:avLst/>
                      </a:prstTxWarp>
                      <a:spAutoFit/>
                    </a:bodyPr>
                    <a:lstStyle/>
                    <a:p>
                      <a:r>
                        <a:rPr lang="en-US" sz="1400" dirty="0" smtClean="0">
                          <a:latin typeface="Times New Roman" pitchFamily="31" charset="0"/>
                          <a:sym typeface="Symbol" pitchFamily="31" charset="2"/>
                        </a:rPr>
                        <a:t>:=</a:t>
                      </a:r>
                      <a:endParaRPr lang="en-US" sz="1400" dirty="0"/>
                    </a:p>
                  </p:txBody>
                </p:sp>
              </p:grpSp>
            </p:grpSp>
            <p:sp>
              <p:nvSpPr>
                <p:cNvPr id="341" name="Oval 106"/>
                <p:cNvSpPr>
                  <a:spLocks noChangeArrowheads="1"/>
                </p:cNvSpPr>
                <p:nvPr/>
              </p:nvSpPr>
              <p:spPr bwMode="auto">
                <a:xfrm rot="5400000">
                  <a:off x="1583801" y="4262954"/>
                  <a:ext cx="434292" cy="385730"/>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342" name="Rectangle 108"/>
                <p:cNvSpPr>
                  <a:spLocks noChangeArrowheads="1"/>
                </p:cNvSpPr>
                <p:nvPr/>
              </p:nvSpPr>
              <p:spPr bwMode="auto">
                <a:xfrm>
                  <a:off x="1633482" y="4261196"/>
                  <a:ext cx="338554" cy="307777"/>
                </a:xfrm>
                <a:prstGeom prst="rect">
                  <a:avLst/>
                </a:prstGeom>
                <a:noFill/>
                <a:ln w="9525">
                  <a:noFill/>
                  <a:miter lim="800000"/>
                  <a:headEnd/>
                  <a:tailEnd/>
                </a:ln>
              </p:spPr>
              <p:txBody>
                <a:bodyPr wrap="none">
                  <a:prstTxWarp prst="textNoShape">
                    <a:avLst/>
                  </a:prstTxWarp>
                  <a:spAutoFit/>
                </a:bodyPr>
                <a:lstStyle/>
                <a:p>
                  <a:r>
                    <a:rPr lang="en-US" sz="1400" dirty="0" smtClean="0">
                      <a:latin typeface="Times New Roman" pitchFamily="31" charset="0"/>
                      <a:sym typeface="Symbol" pitchFamily="31" charset="2"/>
                    </a:rPr>
                    <a:t>:=</a:t>
                  </a:r>
                  <a:endParaRPr lang="en-US" sz="1400" dirty="0"/>
                </a:p>
              </p:txBody>
            </p:sp>
            <p:sp>
              <p:nvSpPr>
                <p:cNvPr id="343" name="Oval 106"/>
                <p:cNvSpPr>
                  <a:spLocks noChangeArrowheads="1"/>
                </p:cNvSpPr>
                <p:nvPr/>
              </p:nvSpPr>
              <p:spPr bwMode="auto">
                <a:xfrm rot="5400000">
                  <a:off x="1583801" y="5316388"/>
                  <a:ext cx="434292" cy="385730"/>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344" name="Rectangle 108"/>
                <p:cNvSpPr>
                  <a:spLocks noChangeArrowheads="1"/>
                </p:cNvSpPr>
                <p:nvPr/>
              </p:nvSpPr>
              <p:spPr bwMode="auto">
                <a:xfrm>
                  <a:off x="1620781" y="5326230"/>
                  <a:ext cx="338554" cy="307777"/>
                </a:xfrm>
                <a:prstGeom prst="rect">
                  <a:avLst/>
                </a:prstGeom>
                <a:noFill/>
                <a:ln w="9525">
                  <a:noFill/>
                  <a:miter lim="800000"/>
                  <a:headEnd/>
                  <a:tailEnd/>
                </a:ln>
              </p:spPr>
              <p:txBody>
                <a:bodyPr wrap="none">
                  <a:prstTxWarp prst="textNoShape">
                    <a:avLst/>
                  </a:prstTxWarp>
                  <a:spAutoFit/>
                </a:bodyPr>
                <a:lstStyle/>
                <a:p>
                  <a:r>
                    <a:rPr lang="en-US" sz="1400" dirty="0" smtClean="0">
                      <a:latin typeface="Times New Roman" pitchFamily="31" charset="0"/>
                      <a:sym typeface="Symbol" pitchFamily="31" charset="2"/>
                    </a:rPr>
                    <a:t>:=</a:t>
                  </a:r>
                  <a:endParaRPr lang="en-US" sz="1400" dirty="0"/>
                </a:p>
              </p:txBody>
            </p:sp>
            <p:sp>
              <p:nvSpPr>
                <p:cNvPr id="345" name="TextBox 344"/>
                <p:cNvSpPr txBox="1"/>
                <p:nvPr/>
              </p:nvSpPr>
              <p:spPr>
                <a:xfrm rot="5400000">
                  <a:off x="1671596" y="4749835"/>
                  <a:ext cx="436237" cy="461665"/>
                </a:xfrm>
                <a:prstGeom prst="rect">
                  <a:avLst/>
                </a:prstGeom>
                <a:noFill/>
              </p:spPr>
              <p:txBody>
                <a:bodyPr wrap="none" rtlCol="0">
                  <a:spAutoFit/>
                </a:bodyPr>
                <a:lstStyle/>
                <a:p>
                  <a:r>
                    <a:rPr lang="en-US" sz="2400" dirty="0" smtClean="0"/>
                    <a:t>…</a:t>
                  </a:r>
                  <a:endParaRPr lang="en-US" sz="2400" dirty="0"/>
                </a:p>
              </p:txBody>
            </p:sp>
          </p:grpSp>
          <p:cxnSp>
            <p:nvCxnSpPr>
              <p:cNvPr id="351" name="Shape 350"/>
              <p:cNvCxnSpPr>
                <a:stCxn id="335" idx="0"/>
                <a:endCxn id="346" idx="2"/>
              </p:cNvCxnSpPr>
              <p:nvPr/>
            </p:nvCxnSpPr>
            <p:spPr bwMode="auto">
              <a:xfrm flipH="1">
                <a:off x="761717" y="4756647"/>
                <a:ext cx="6659381" cy="9131"/>
              </a:xfrm>
              <a:prstGeom prst="bentConnector5">
                <a:avLst>
                  <a:gd name="adj1" fmla="val -7819"/>
                  <a:gd name="adj2" fmla="val 17792728"/>
                  <a:gd name="adj3" fmla="val 106675"/>
                </a:avLst>
              </a:prstGeom>
              <a:solidFill>
                <a:schemeClr val="accent1"/>
              </a:solidFill>
              <a:ln w="60325" cap="flat" cmpd="sng" algn="ctr">
                <a:solidFill>
                  <a:schemeClr val="tx1"/>
                </a:solidFill>
                <a:prstDash val="solid"/>
                <a:round/>
                <a:headEnd type="none" w="med" len="med"/>
                <a:tailEnd type="arrow"/>
              </a:ln>
              <a:effectLst/>
            </p:spPr>
          </p:cxnSp>
        </p:grpSp>
        <p:cxnSp>
          <p:nvCxnSpPr>
            <p:cNvPr id="355" name="Straight Arrow Connector 354"/>
            <p:cNvCxnSpPr/>
            <p:nvPr/>
          </p:nvCxnSpPr>
          <p:spPr bwMode="auto">
            <a:xfrm>
              <a:off x="1188625" y="3956100"/>
              <a:ext cx="635360" cy="351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7" name="Straight Arrow Connector 356"/>
            <p:cNvCxnSpPr/>
            <p:nvPr/>
          </p:nvCxnSpPr>
          <p:spPr bwMode="auto">
            <a:xfrm>
              <a:off x="1185544" y="4459340"/>
              <a:ext cx="635360" cy="351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8" name="Straight Arrow Connector 357"/>
            <p:cNvCxnSpPr/>
            <p:nvPr/>
          </p:nvCxnSpPr>
          <p:spPr bwMode="auto">
            <a:xfrm>
              <a:off x="1188622" y="5537829"/>
              <a:ext cx="635360" cy="351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361" name="TextBox 360"/>
          <p:cNvSpPr txBox="1"/>
          <p:nvPr/>
        </p:nvSpPr>
        <p:spPr>
          <a:xfrm>
            <a:off x="705957" y="2660372"/>
            <a:ext cx="7494359" cy="707886"/>
          </a:xfrm>
          <a:prstGeom prst="rect">
            <a:avLst/>
          </a:prstGeom>
          <a:noFill/>
        </p:spPr>
        <p:txBody>
          <a:bodyPr wrap="square" rtlCol="0">
            <a:spAutoFit/>
          </a:bodyPr>
          <a:lstStyle/>
          <a:p>
            <a:r>
              <a:rPr lang="en-US" sz="2000" dirty="0" err="1" smtClean="0">
                <a:latin typeface="Wingdings"/>
                <a:ea typeface="Wingdings"/>
                <a:cs typeface="Wingdings"/>
              </a:rPr>
              <a:t></a:t>
            </a:r>
            <a:r>
              <a:rPr lang="en-US" sz="2000" dirty="0" smtClean="0">
                <a:latin typeface="Times New Roman"/>
                <a:cs typeface="Times New Roman"/>
              </a:rPr>
              <a:t> Can forget about games, and try to reduce PPAD to finding a fixed point of a game-inspired straight-line program.</a:t>
            </a:r>
            <a:endParaRPr lang="en-US" sz="2000" dirty="0">
              <a:latin typeface="Times New Roman"/>
              <a:cs typeface="Times New Roman"/>
            </a:endParaRPr>
          </a:p>
        </p:txBody>
      </p:sp>
    </p:spTree>
    <p:extLst>
      <p:ext uri="{BB962C8B-B14F-4D97-AF65-F5344CB8AC3E}">
        <p14:creationId xmlns:p14="http://schemas.microsoft.com/office/powerpoint/2010/main" val="7905888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20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fade">
                                      <p:cBhvr>
                                        <p:cTn id="12" dur="20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6"/>
                                        </p:tgtEl>
                                        <p:attrNameLst>
                                          <p:attrName>style.visibility</p:attrName>
                                        </p:attrNameLst>
                                      </p:cBhvr>
                                      <p:to>
                                        <p:strVal val="visible"/>
                                      </p:to>
                                    </p:set>
                                    <p:animEffect transition="in" filter="fade">
                                      <p:cBhvr>
                                        <p:cTn id="21" dur="1000"/>
                                        <p:tgtEl>
                                          <p:spTgt spid="10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361"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510424" y="-12700"/>
            <a:ext cx="7889123" cy="1143000"/>
          </a:xfrm>
        </p:spPr>
        <p:txBody>
          <a:bodyPr/>
          <a:lstStyle/>
          <a:p>
            <a:pPr eaLnBrk="1" hangingPunct="1"/>
            <a:r>
              <a:rPr lang="en-US" sz="3000" dirty="0" smtClean="0">
                <a:effectLst/>
                <a:latin typeface="Times New Roman" charset="0"/>
                <a:ea typeface="ＭＳ Ｐゴシック" charset="-128"/>
                <a:cs typeface="ＭＳ Ｐゴシック" charset="-128"/>
              </a:rPr>
              <a:t>BROUWER   </a:t>
            </a:r>
            <a:r>
              <a:rPr lang="en-US" sz="3600" dirty="0" err="1" smtClean="0">
                <a:effectLst/>
                <a:latin typeface="Wingdings"/>
                <a:ea typeface="Wingdings"/>
                <a:cs typeface="Wingdings"/>
              </a:rPr>
              <a:t></a:t>
            </a:r>
            <a:r>
              <a:rPr lang="en-US" sz="3600" dirty="0" smtClean="0">
                <a:effectLst/>
                <a:latin typeface="Wingdings"/>
                <a:ea typeface="Wingdings"/>
                <a:cs typeface="Wingdings"/>
              </a:rPr>
              <a:t>  </a:t>
            </a:r>
            <a:endParaRPr lang="en-US" sz="3600" dirty="0">
              <a:effectLst/>
              <a:latin typeface="Times New Roman" charset="0"/>
              <a:ea typeface="ＭＳ Ｐゴシック" charset="-128"/>
              <a:cs typeface="ＭＳ Ｐゴシック" charset="-128"/>
            </a:endParaRPr>
          </a:p>
        </p:txBody>
      </p:sp>
      <p:sp>
        <p:nvSpPr>
          <p:cNvPr id="102" name="Rectangle 101"/>
          <p:cNvSpPr/>
          <p:nvPr/>
        </p:nvSpPr>
        <p:spPr>
          <a:xfrm>
            <a:off x="5017411" y="136148"/>
            <a:ext cx="4126589" cy="892552"/>
          </a:xfrm>
          <a:prstGeom prst="rect">
            <a:avLst/>
          </a:prstGeom>
        </p:spPr>
        <p:txBody>
          <a:bodyPr wrap="square">
            <a:spAutoFit/>
          </a:bodyPr>
          <a:lstStyle/>
          <a:p>
            <a:r>
              <a:rPr lang="en-US" sz="2600" i="1" dirty="0" smtClean="0">
                <a:solidFill>
                  <a:srgbClr val="FFFFCC"/>
                </a:solidFill>
                <a:latin typeface="Times New Roman"/>
                <a:cs typeface="Times New Roman"/>
              </a:rPr>
              <a:t>fixed point of game-inspired straight-line program</a:t>
            </a:r>
            <a:endParaRPr lang="en-US" sz="2600" i="1" dirty="0">
              <a:solidFill>
                <a:srgbClr val="FFFFCC"/>
              </a:solidFill>
            </a:endParaRPr>
          </a:p>
        </p:txBody>
      </p:sp>
      <p:grpSp>
        <p:nvGrpSpPr>
          <p:cNvPr id="105" name="Group 104"/>
          <p:cNvGrpSpPr/>
          <p:nvPr/>
        </p:nvGrpSpPr>
        <p:grpSpPr>
          <a:xfrm>
            <a:off x="132343" y="270014"/>
            <a:ext cx="1831339" cy="707886"/>
            <a:chOff x="18043" y="270014"/>
            <a:chExt cx="1831339" cy="707886"/>
          </a:xfrm>
        </p:grpSpPr>
        <p:sp>
          <p:nvSpPr>
            <p:cNvPr id="103" name="Rectangle 102"/>
            <p:cNvSpPr/>
            <p:nvPr/>
          </p:nvSpPr>
          <p:spPr>
            <a:xfrm>
              <a:off x="18043" y="270014"/>
              <a:ext cx="1831339" cy="707886"/>
            </a:xfrm>
            <a:prstGeom prst="rect">
              <a:avLst/>
            </a:prstGeom>
          </p:spPr>
          <p:txBody>
            <a:bodyPr wrap="square">
              <a:spAutoFit/>
            </a:bodyPr>
            <a:lstStyle/>
            <a:p>
              <a:pPr algn="ctr"/>
              <a:r>
                <a:rPr lang="en-US" sz="2000" dirty="0" smtClean="0">
                  <a:solidFill>
                    <a:schemeClr val="tx2"/>
                  </a:solidFill>
                  <a:latin typeface="Times New Roman" charset="0"/>
                  <a:ea typeface="ＭＳ Ｐゴシック" charset="-128"/>
                  <a:cs typeface="ＭＳ Ｐゴシック" charset="-128"/>
                </a:rPr>
                <a:t>4-displacement </a:t>
              </a:r>
              <a:r>
                <a:rPr lang="en-US" sz="2000" dirty="0" err="1" smtClean="0">
                  <a:solidFill>
                    <a:schemeClr val="tx2"/>
                  </a:solidFill>
                  <a:latin typeface="Times New Roman" charset="0"/>
                  <a:ea typeface="ＭＳ Ｐゴシック" charset="-128"/>
                  <a:cs typeface="ＭＳ Ｐゴシック" charset="-128"/>
                </a:rPr>
                <a:t>p.w</a:t>
              </a:r>
              <a:r>
                <a:rPr lang="en-US" sz="2000" dirty="0" smtClean="0">
                  <a:solidFill>
                    <a:schemeClr val="tx2"/>
                  </a:solidFill>
                  <a:latin typeface="Times New Roman" charset="0"/>
                  <a:ea typeface="ＭＳ Ｐゴシック" charset="-128"/>
                  <a:cs typeface="ＭＳ Ｐゴシック" charset="-128"/>
                </a:rPr>
                <a:t>. linear</a:t>
              </a:r>
              <a:endParaRPr lang="en-US" sz="2000" dirty="0">
                <a:solidFill>
                  <a:schemeClr val="tx2"/>
                </a:solidFill>
              </a:endParaRPr>
            </a:p>
          </p:txBody>
        </p:sp>
        <p:sp>
          <p:nvSpPr>
            <p:cNvPr id="104" name="Double Bracket 103"/>
            <p:cNvSpPr/>
            <p:nvPr/>
          </p:nvSpPr>
          <p:spPr bwMode="auto">
            <a:xfrm>
              <a:off x="43443" y="270014"/>
              <a:ext cx="1729744" cy="707886"/>
            </a:xfrm>
            <a:prstGeom prst="bracketPair">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grpSp>
        <p:nvGrpSpPr>
          <p:cNvPr id="120" name="Group 119"/>
          <p:cNvGrpSpPr/>
          <p:nvPr/>
        </p:nvGrpSpPr>
        <p:grpSpPr>
          <a:xfrm>
            <a:off x="1641276" y="6297352"/>
            <a:ext cx="1746648" cy="527203"/>
            <a:chOff x="996552" y="4500149"/>
            <a:chExt cx="1746648" cy="527203"/>
          </a:xfrm>
        </p:grpSpPr>
        <p:sp>
          <p:nvSpPr>
            <p:cNvPr id="113" name="Rectangle 116"/>
            <p:cNvSpPr>
              <a:spLocks noChangeArrowheads="1"/>
            </p:cNvSpPr>
            <p:nvPr/>
          </p:nvSpPr>
          <p:spPr bwMode="auto">
            <a:xfrm>
              <a:off x="996552" y="4514106"/>
              <a:ext cx="1746648" cy="513246"/>
            </a:xfrm>
            <a:prstGeom prst="rect">
              <a:avLst/>
            </a:prstGeom>
            <a:solidFill>
              <a:schemeClr val="accent1"/>
            </a:solidFill>
            <a:ln w="9525">
              <a:solidFill>
                <a:schemeClr val="tx1"/>
              </a:solidFill>
              <a:round/>
              <a:headEnd/>
              <a:tailEnd/>
            </a:ln>
          </p:spPr>
          <p:txBody>
            <a:bodyPr>
              <a:prstTxWarp prst="textNoShape">
                <a:avLst/>
              </a:prstTxWarp>
            </a:bodyPr>
            <a:lstStyle/>
            <a:p>
              <a:endParaRPr lang="en-US"/>
            </a:p>
          </p:txBody>
        </p:sp>
        <p:grpSp>
          <p:nvGrpSpPr>
            <p:cNvPr id="119" name="Group 118"/>
            <p:cNvGrpSpPr/>
            <p:nvPr/>
          </p:nvGrpSpPr>
          <p:grpSpPr>
            <a:xfrm>
              <a:off x="1051565" y="4500149"/>
              <a:ext cx="434292" cy="476406"/>
              <a:chOff x="1038865" y="4500149"/>
              <a:chExt cx="434292" cy="476406"/>
            </a:xfrm>
          </p:grpSpPr>
          <p:sp>
            <p:nvSpPr>
              <p:cNvPr id="115" name="Oval 106"/>
              <p:cNvSpPr>
                <a:spLocks noChangeArrowheads="1"/>
              </p:cNvSpPr>
              <p:nvPr/>
            </p:nvSpPr>
            <p:spPr bwMode="auto">
              <a:xfrm>
                <a:off x="1038865" y="4590826"/>
                <a:ext cx="434292" cy="385729"/>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16" name="Rectangle 108"/>
              <p:cNvSpPr>
                <a:spLocks noChangeArrowheads="1"/>
              </p:cNvSpPr>
              <p:nvPr/>
            </p:nvSpPr>
            <p:spPr bwMode="auto">
              <a:xfrm>
                <a:off x="1073740" y="4500149"/>
                <a:ext cx="348172" cy="461665"/>
              </a:xfrm>
              <a:prstGeom prst="rect">
                <a:avLst/>
              </a:prstGeom>
              <a:noFill/>
              <a:ln w="9525">
                <a:noFill/>
                <a:miter lim="800000"/>
                <a:headEnd/>
                <a:tailEnd/>
              </a:ln>
            </p:spPr>
            <p:txBody>
              <a:bodyPr wrap="none">
                <a:prstTxWarp prst="textNoShape">
                  <a:avLst/>
                </a:prstTxWarp>
                <a:spAutoFit/>
              </a:bodyPr>
              <a:lstStyle/>
              <a:p>
                <a:r>
                  <a:rPr lang="en-US" sz="2400" i="1" dirty="0" err="1" smtClean="0">
                    <a:latin typeface="Times New Roman" pitchFamily="31" charset="0"/>
                    <a:sym typeface="Symbol" pitchFamily="31" charset="2"/>
                  </a:rPr>
                  <a:t>x</a:t>
                </a:r>
                <a:endParaRPr lang="en-US" sz="1600" dirty="0"/>
              </a:p>
            </p:txBody>
          </p:sp>
        </p:grpSp>
        <p:grpSp>
          <p:nvGrpSpPr>
            <p:cNvPr id="118" name="Group 117"/>
            <p:cNvGrpSpPr/>
            <p:nvPr/>
          </p:nvGrpSpPr>
          <p:grpSpPr>
            <a:xfrm>
              <a:off x="1573165" y="4512312"/>
              <a:ext cx="434292" cy="464249"/>
              <a:chOff x="1560465" y="4512312"/>
              <a:chExt cx="434292" cy="464249"/>
            </a:xfrm>
          </p:grpSpPr>
          <p:sp>
            <p:nvSpPr>
              <p:cNvPr id="108" name="Oval 106"/>
              <p:cNvSpPr>
                <a:spLocks noChangeArrowheads="1"/>
              </p:cNvSpPr>
              <p:nvPr/>
            </p:nvSpPr>
            <p:spPr bwMode="auto">
              <a:xfrm>
                <a:off x="1560465" y="4590831"/>
                <a:ext cx="434292" cy="385730"/>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09" name="Rectangle 108"/>
              <p:cNvSpPr>
                <a:spLocks noChangeArrowheads="1"/>
              </p:cNvSpPr>
              <p:nvPr/>
            </p:nvSpPr>
            <p:spPr bwMode="auto">
              <a:xfrm>
                <a:off x="1567704" y="4512312"/>
                <a:ext cx="425116" cy="461665"/>
              </a:xfrm>
              <a:prstGeom prst="rect">
                <a:avLst/>
              </a:prstGeom>
              <a:noFill/>
              <a:ln w="9525">
                <a:noFill/>
                <a:miter lim="800000"/>
                <a:headEnd/>
                <a:tailEnd/>
              </a:ln>
            </p:spPr>
            <p:txBody>
              <a:bodyPr wrap="none">
                <a:prstTxWarp prst="textNoShape">
                  <a:avLst/>
                </a:prstTxWarp>
                <a:spAutoFit/>
              </a:bodyPr>
              <a:lstStyle/>
              <a:p>
                <a:r>
                  <a:rPr lang="en-US" sz="2400" i="1" dirty="0" smtClean="0">
                    <a:latin typeface="Times New Roman" pitchFamily="31" charset="0"/>
                    <a:sym typeface="Symbol" pitchFamily="31" charset="2"/>
                  </a:rPr>
                  <a:t> </a:t>
                </a:r>
                <a:r>
                  <a:rPr lang="en-US" sz="2400" i="1" dirty="0" err="1" smtClean="0">
                    <a:latin typeface="Times New Roman" pitchFamily="31" charset="0"/>
                    <a:sym typeface="Symbol" pitchFamily="31" charset="2"/>
                  </a:rPr>
                  <a:t>y</a:t>
                </a:r>
                <a:endParaRPr lang="en-US" sz="1600" dirty="0"/>
              </a:p>
            </p:txBody>
          </p:sp>
        </p:grpSp>
        <p:grpSp>
          <p:nvGrpSpPr>
            <p:cNvPr id="117" name="Group 116"/>
            <p:cNvGrpSpPr/>
            <p:nvPr/>
          </p:nvGrpSpPr>
          <p:grpSpPr>
            <a:xfrm>
              <a:off x="2105899" y="4518601"/>
              <a:ext cx="434292" cy="461665"/>
              <a:chOff x="2601199" y="4518601"/>
              <a:chExt cx="434292" cy="461665"/>
            </a:xfrm>
          </p:grpSpPr>
          <p:sp>
            <p:nvSpPr>
              <p:cNvPr id="110" name="Oval 106"/>
              <p:cNvSpPr>
                <a:spLocks noChangeArrowheads="1"/>
              </p:cNvSpPr>
              <p:nvPr/>
            </p:nvSpPr>
            <p:spPr bwMode="auto">
              <a:xfrm>
                <a:off x="2601199" y="4590831"/>
                <a:ext cx="434292" cy="385730"/>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11" name="Rectangle 108"/>
              <p:cNvSpPr>
                <a:spLocks noChangeArrowheads="1"/>
              </p:cNvSpPr>
              <p:nvPr/>
            </p:nvSpPr>
            <p:spPr bwMode="auto">
              <a:xfrm>
                <a:off x="2664426" y="4518601"/>
                <a:ext cx="326882" cy="461665"/>
              </a:xfrm>
              <a:prstGeom prst="rect">
                <a:avLst/>
              </a:prstGeom>
              <a:noFill/>
              <a:ln w="9525">
                <a:noFill/>
                <a:miter lim="800000"/>
                <a:headEnd/>
                <a:tailEnd/>
              </a:ln>
            </p:spPr>
            <p:txBody>
              <a:bodyPr wrap="none">
                <a:prstTxWarp prst="textNoShape">
                  <a:avLst/>
                </a:prstTxWarp>
                <a:spAutoFit/>
              </a:bodyPr>
              <a:lstStyle/>
              <a:p>
                <a:r>
                  <a:rPr lang="en-US" sz="2400" i="1" dirty="0" err="1" smtClean="0">
                    <a:latin typeface="Times New Roman" pitchFamily="31" charset="0"/>
                    <a:sym typeface="Symbol" pitchFamily="31" charset="2"/>
                  </a:rPr>
                  <a:t>z</a:t>
                </a:r>
                <a:endParaRPr lang="en-US" sz="1600" dirty="0"/>
              </a:p>
            </p:txBody>
          </p:sp>
        </p:grpSp>
      </p:grpSp>
      <p:sp>
        <p:nvSpPr>
          <p:cNvPr id="121" name="TextBox 120"/>
          <p:cNvSpPr txBox="1"/>
          <p:nvPr/>
        </p:nvSpPr>
        <p:spPr>
          <a:xfrm>
            <a:off x="5118101" y="6235628"/>
            <a:ext cx="4127500" cy="646331"/>
          </a:xfrm>
          <a:prstGeom prst="rect">
            <a:avLst/>
          </a:prstGeom>
          <a:noFill/>
        </p:spPr>
        <p:txBody>
          <a:bodyPr wrap="square" rtlCol="0">
            <a:spAutoFit/>
          </a:bodyPr>
          <a:lstStyle/>
          <a:p>
            <a:r>
              <a:rPr lang="en-US" dirty="0" smtClean="0">
                <a:latin typeface="Times New Roman"/>
                <a:cs typeface="Times New Roman"/>
              </a:rPr>
              <a:t>three variables (players) whose mixed strategies represent a point in [0,1]</a:t>
            </a:r>
            <a:r>
              <a:rPr lang="en-US" baseline="30000" dirty="0" smtClean="0">
                <a:latin typeface="Times New Roman"/>
                <a:cs typeface="Times New Roman"/>
              </a:rPr>
              <a:t>3</a:t>
            </a:r>
            <a:endParaRPr lang="en-US" dirty="0">
              <a:latin typeface="Times New Roman"/>
              <a:cs typeface="Times New Roman"/>
            </a:endParaRPr>
          </a:p>
        </p:txBody>
      </p:sp>
      <p:grpSp>
        <p:nvGrpSpPr>
          <p:cNvPr id="54" name="Group 53"/>
          <p:cNvGrpSpPr/>
          <p:nvPr/>
        </p:nvGrpSpPr>
        <p:grpSpPr>
          <a:xfrm>
            <a:off x="787801" y="5404954"/>
            <a:ext cx="3556509" cy="910850"/>
            <a:chOff x="787801" y="5404954"/>
            <a:chExt cx="3556509" cy="910850"/>
          </a:xfrm>
        </p:grpSpPr>
        <p:sp>
          <p:nvSpPr>
            <p:cNvPr id="122" name="Up Arrow 121"/>
            <p:cNvSpPr/>
            <p:nvPr/>
          </p:nvSpPr>
          <p:spPr bwMode="auto">
            <a:xfrm>
              <a:off x="2451100" y="5918200"/>
              <a:ext cx="199144" cy="397604"/>
            </a:xfrm>
            <a:prstGeom prst="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24" name="Rectangle 116"/>
            <p:cNvSpPr>
              <a:spLocks noChangeArrowheads="1"/>
            </p:cNvSpPr>
            <p:nvPr/>
          </p:nvSpPr>
          <p:spPr bwMode="auto">
            <a:xfrm>
              <a:off x="787801" y="5404954"/>
              <a:ext cx="3556509" cy="513246"/>
            </a:xfrm>
            <a:prstGeom prst="rect">
              <a:avLst/>
            </a:prstGeom>
            <a:solidFill>
              <a:schemeClr val="accent1"/>
            </a:solidFill>
            <a:ln w="9525">
              <a:solidFill>
                <a:schemeClr val="tx1"/>
              </a:solidFill>
              <a:round/>
              <a:headEnd/>
              <a:tailEnd/>
            </a:ln>
          </p:spPr>
          <p:txBody>
            <a:bodyPr>
              <a:prstTxWarp prst="textNoShape">
                <a:avLst/>
              </a:prstTxWarp>
            </a:bodyPr>
            <a:lstStyle/>
            <a:p>
              <a:endParaRPr lang="en-US" dirty="0"/>
            </a:p>
          </p:txBody>
        </p:sp>
        <p:sp>
          <p:nvSpPr>
            <p:cNvPr id="138" name="TextBox 137"/>
            <p:cNvSpPr txBox="1"/>
            <p:nvPr/>
          </p:nvSpPr>
          <p:spPr>
            <a:xfrm>
              <a:off x="2092036" y="5485368"/>
              <a:ext cx="844590" cy="369332"/>
            </a:xfrm>
            <a:prstGeom prst="rect">
              <a:avLst/>
            </a:prstGeom>
            <a:noFill/>
          </p:spPr>
          <p:txBody>
            <a:bodyPr wrap="none" rtlCol="0">
              <a:spAutoFit/>
            </a:bodyPr>
            <a:lstStyle/>
            <a:p>
              <a:r>
                <a:rPr lang="en-US" dirty="0" smtClean="0"/>
                <a:t>A-to-D</a:t>
              </a:r>
              <a:endParaRPr lang="en-US" dirty="0"/>
            </a:p>
          </p:txBody>
        </p:sp>
      </p:grpSp>
      <p:sp>
        <p:nvSpPr>
          <p:cNvPr id="139" name="TextBox 138"/>
          <p:cNvSpPr txBox="1"/>
          <p:nvPr/>
        </p:nvSpPr>
        <p:spPr>
          <a:xfrm>
            <a:off x="5016500" y="5436969"/>
            <a:ext cx="4127500" cy="369332"/>
          </a:xfrm>
          <a:prstGeom prst="rect">
            <a:avLst/>
          </a:prstGeom>
          <a:noFill/>
        </p:spPr>
        <p:txBody>
          <a:bodyPr wrap="square" rtlCol="0">
            <a:spAutoFit/>
          </a:bodyPr>
          <a:lstStyle/>
          <a:p>
            <a:r>
              <a:rPr lang="en-US" dirty="0" smtClean="0">
                <a:latin typeface="Times New Roman"/>
                <a:cs typeface="Times New Roman"/>
              </a:rPr>
              <a:t>extract </a:t>
            </a:r>
            <a:r>
              <a:rPr lang="en-US" i="1" dirty="0" err="1" smtClean="0">
                <a:latin typeface="Times New Roman"/>
                <a:cs typeface="Times New Roman"/>
              </a:rPr>
              <a:t>m</a:t>
            </a:r>
            <a:r>
              <a:rPr lang="en-US" dirty="0" smtClean="0">
                <a:latin typeface="Times New Roman"/>
                <a:cs typeface="Times New Roman"/>
              </a:rPr>
              <a:t> bits from each of </a:t>
            </a:r>
            <a:r>
              <a:rPr lang="en-US" i="1" dirty="0" err="1" smtClean="0">
                <a:latin typeface="Times New Roman"/>
                <a:cs typeface="Times New Roman"/>
              </a:rPr>
              <a:t>x</a:t>
            </a:r>
            <a:r>
              <a:rPr lang="en-US" dirty="0" smtClean="0">
                <a:latin typeface="Times New Roman"/>
                <a:cs typeface="Times New Roman"/>
              </a:rPr>
              <a:t>, </a:t>
            </a:r>
            <a:r>
              <a:rPr lang="en-US" i="1" dirty="0" err="1" smtClean="0">
                <a:latin typeface="Times New Roman"/>
                <a:cs typeface="Times New Roman"/>
              </a:rPr>
              <a:t>y</a:t>
            </a:r>
            <a:r>
              <a:rPr lang="en-US" dirty="0" smtClean="0">
                <a:latin typeface="Times New Roman"/>
                <a:cs typeface="Times New Roman"/>
              </a:rPr>
              <a:t>, </a:t>
            </a:r>
            <a:r>
              <a:rPr lang="en-US" i="1" dirty="0" err="1" smtClean="0">
                <a:latin typeface="Times New Roman"/>
                <a:cs typeface="Times New Roman"/>
              </a:rPr>
              <a:t>z</a:t>
            </a:r>
            <a:endParaRPr lang="en-US" i="1" dirty="0">
              <a:latin typeface="Times New Roman"/>
              <a:cs typeface="Times New Roman"/>
            </a:endParaRPr>
          </a:p>
        </p:txBody>
      </p:sp>
      <p:grpSp>
        <p:nvGrpSpPr>
          <p:cNvPr id="55" name="Group 54"/>
          <p:cNvGrpSpPr/>
          <p:nvPr/>
        </p:nvGrpSpPr>
        <p:grpSpPr>
          <a:xfrm>
            <a:off x="-692899" y="4341350"/>
            <a:ext cx="5363377" cy="1030684"/>
            <a:chOff x="-692899" y="4341350"/>
            <a:chExt cx="5363377" cy="1030684"/>
          </a:xfrm>
        </p:grpSpPr>
        <p:grpSp>
          <p:nvGrpSpPr>
            <p:cNvPr id="140" name="Group 242"/>
            <p:cNvGrpSpPr/>
            <p:nvPr/>
          </p:nvGrpSpPr>
          <p:grpSpPr>
            <a:xfrm>
              <a:off x="-692899" y="4341350"/>
              <a:ext cx="5363377" cy="732635"/>
              <a:chOff x="580571" y="4680282"/>
              <a:chExt cx="5363377" cy="732635"/>
            </a:xfrm>
          </p:grpSpPr>
          <p:grpSp>
            <p:nvGrpSpPr>
              <p:cNvPr id="141" name="Group 241"/>
              <p:cNvGrpSpPr/>
              <p:nvPr/>
            </p:nvGrpSpPr>
            <p:grpSpPr>
              <a:xfrm>
                <a:off x="1400139" y="4680282"/>
                <a:ext cx="4543809" cy="732635"/>
                <a:chOff x="1400139" y="4680282"/>
                <a:chExt cx="4543809" cy="732635"/>
              </a:xfrm>
            </p:grpSpPr>
            <p:sp>
              <p:nvSpPr>
                <p:cNvPr id="143" name="Rectangle 116"/>
                <p:cNvSpPr>
                  <a:spLocks noChangeArrowheads="1"/>
                </p:cNvSpPr>
                <p:nvPr/>
              </p:nvSpPr>
              <p:spPr bwMode="auto">
                <a:xfrm>
                  <a:off x="1748970" y="4776304"/>
                  <a:ext cx="4169229" cy="513246"/>
                </a:xfrm>
                <a:prstGeom prst="rect">
                  <a:avLst/>
                </a:prstGeom>
                <a:solidFill>
                  <a:schemeClr val="accent1"/>
                </a:solidFill>
                <a:ln w="9525">
                  <a:solidFill>
                    <a:schemeClr val="tx1"/>
                  </a:solidFill>
                  <a:round/>
                  <a:headEnd/>
                  <a:tailEnd/>
                </a:ln>
              </p:spPr>
              <p:txBody>
                <a:bodyPr>
                  <a:prstTxWarp prst="textNoShape">
                    <a:avLst/>
                  </a:prstTxWarp>
                </a:bodyPr>
                <a:lstStyle/>
                <a:p>
                  <a:endParaRPr lang="en-US"/>
                </a:p>
              </p:txBody>
            </p:sp>
            <p:grpSp>
              <p:nvGrpSpPr>
                <p:cNvPr id="144" name="Group 112"/>
                <p:cNvGrpSpPr>
                  <a:grpSpLocks/>
                </p:cNvGrpSpPr>
                <p:nvPr/>
              </p:nvGrpSpPr>
              <p:grpSpPr bwMode="auto">
                <a:xfrm>
                  <a:off x="1780231" y="4691071"/>
                  <a:ext cx="438869" cy="547689"/>
                  <a:chOff x="1129453" y="5825069"/>
                  <a:chExt cx="470747" cy="648543"/>
                </a:xfrm>
              </p:grpSpPr>
              <p:sp>
                <p:nvSpPr>
                  <p:cNvPr id="169" name="Oval 106"/>
                  <p:cNvSpPr>
                    <a:spLocks noChangeArrowheads="1"/>
                  </p:cNvSpPr>
                  <p:nvPr/>
                </p:nvSpPr>
                <p:spPr bwMode="auto">
                  <a:xfrm>
                    <a:off x="1129453" y="6019800"/>
                    <a:ext cx="470747" cy="453812"/>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70"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grpSp>
              <p:nvGrpSpPr>
                <p:cNvPr id="145" name="Group 112"/>
                <p:cNvGrpSpPr>
                  <a:grpSpLocks/>
                </p:cNvGrpSpPr>
                <p:nvPr/>
              </p:nvGrpSpPr>
              <p:grpSpPr bwMode="auto">
                <a:xfrm>
                  <a:off x="2599843" y="4691071"/>
                  <a:ext cx="438869" cy="547689"/>
                  <a:chOff x="1129453" y="5825069"/>
                  <a:chExt cx="470747" cy="648543"/>
                </a:xfrm>
              </p:grpSpPr>
              <p:sp>
                <p:nvSpPr>
                  <p:cNvPr id="167" name="Oval 106"/>
                  <p:cNvSpPr>
                    <a:spLocks noChangeArrowheads="1"/>
                  </p:cNvSpPr>
                  <p:nvPr/>
                </p:nvSpPr>
                <p:spPr bwMode="auto">
                  <a:xfrm>
                    <a:off x="1129453" y="6019800"/>
                    <a:ext cx="470747" cy="453812"/>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68"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grpSp>
              <p:nvGrpSpPr>
                <p:cNvPr id="146" name="Group 112"/>
                <p:cNvGrpSpPr>
                  <a:grpSpLocks/>
                </p:cNvGrpSpPr>
                <p:nvPr/>
              </p:nvGrpSpPr>
              <p:grpSpPr bwMode="auto">
                <a:xfrm>
                  <a:off x="3097675" y="4707727"/>
                  <a:ext cx="438869" cy="545643"/>
                  <a:chOff x="1129453" y="5825069"/>
                  <a:chExt cx="470747" cy="646122"/>
                </a:xfrm>
              </p:grpSpPr>
              <p:sp>
                <p:nvSpPr>
                  <p:cNvPr id="165" name="Oval 106"/>
                  <p:cNvSpPr>
                    <a:spLocks noChangeArrowheads="1"/>
                  </p:cNvSpPr>
                  <p:nvPr/>
                </p:nvSpPr>
                <p:spPr bwMode="auto">
                  <a:xfrm>
                    <a:off x="1129453" y="6004766"/>
                    <a:ext cx="470747" cy="453813"/>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66"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grpSp>
              <p:nvGrpSpPr>
                <p:cNvPr id="147" name="Group 112"/>
                <p:cNvGrpSpPr>
                  <a:grpSpLocks/>
                </p:cNvGrpSpPr>
                <p:nvPr/>
              </p:nvGrpSpPr>
              <p:grpSpPr bwMode="auto">
                <a:xfrm>
                  <a:off x="3918309" y="4689026"/>
                  <a:ext cx="438869" cy="547689"/>
                  <a:chOff x="1129453" y="5825069"/>
                  <a:chExt cx="470747" cy="648543"/>
                </a:xfrm>
              </p:grpSpPr>
              <p:sp>
                <p:nvSpPr>
                  <p:cNvPr id="163" name="Oval 106"/>
                  <p:cNvSpPr>
                    <a:spLocks noChangeArrowheads="1"/>
                  </p:cNvSpPr>
                  <p:nvPr/>
                </p:nvSpPr>
                <p:spPr bwMode="auto">
                  <a:xfrm>
                    <a:off x="1129453" y="6019800"/>
                    <a:ext cx="470747" cy="453812"/>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64"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grpSp>
              <p:nvGrpSpPr>
                <p:cNvPr id="148" name="Group 112"/>
                <p:cNvGrpSpPr>
                  <a:grpSpLocks/>
                </p:cNvGrpSpPr>
                <p:nvPr/>
              </p:nvGrpSpPr>
              <p:grpSpPr bwMode="auto">
                <a:xfrm>
                  <a:off x="4416141" y="4705682"/>
                  <a:ext cx="438869" cy="545643"/>
                  <a:chOff x="1129453" y="5825069"/>
                  <a:chExt cx="470747" cy="646122"/>
                </a:xfrm>
              </p:grpSpPr>
              <p:sp>
                <p:nvSpPr>
                  <p:cNvPr id="161" name="Oval 106"/>
                  <p:cNvSpPr>
                    <a:spLocks noChangeArrowheads="1"/>
                  </p:cNvSpPr>
                  <p:nvPr/>
                </p:nvSpPr>
                <p:spPr bwMode="auto">
                  <a:xfrm>
                    <a:off x="1129453" y="6004766"/>
                    <a:ext cx="470747" cy="453813"/>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62"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pic>
              <p:nvPicPr>
                <p:cNvPr id="149" name="Picture 148" descr="latex-image-1.pdf"/>
                <p:cNvPicPr>
                  <a:picLocks noChangeAspect="1"/>
                </p:cNvPicPr>
                <p:nvPr/>
              </p:nvPicPr>
              <p:blipFill>
                <a:blip r:embed="rId3"/>
                <a:stretch>
                  <a:fillRect/>
                </a:stretch>
              </p:blipFill>
              <p:spPr>
                <a:xfrm>
                  <a:off x="1400139" y="4716462"/>
                  <a:ext cx="1879600" cy="685800"/>
                </a:xfrm>
                <a:prstGeom prst="rect">
                  <a:avLst/>
                </a:prstGeom>
              </p:spPr>
            </p:pic>
            <p:pic>
              <p:nvPicPr>
                <p:cNvPr id="150" name="Picture 149" descr="latex-image-1.pdf"/>
                <p:cNvPicPr>
                  <a:picLocks noChangeAspect="1"/>
                </p:cNvPicPr>
                <p:nvPr/>
              </p:nvPicPr>
              <p:blipFill>
                <a:blip r:embed="rId4"/>
                <a:stretch>
                  <a:fillRect/>
                </a:stretch>
              </p:blipFill>
              <p:spPr>
                <a:xfrm>
                  <a:off x="2707204" y="4680282"/>
                  <a:ext cx="1854200" cy="711200"/>
                </a:xfrm>
                <a:prstGeom prst="rect">
                  <a:avLst/>
                </a:prstGeom>
              </p:spPr>
            </p:pic>
            <p:pic>
              <p:nvPicPr>
                <p:cNvPr id="151" name="Picture 150" descr="latex-image-1.pdf"/>
                <p:cNvPicPr>
                  <a:picLocks noChangeAspect="1"/>
                </p:cNvPicPr>
                <p:nvPr/>
              </p:nvPicPr>
              <p:blipFill>
                <a:blip r:embed="rId5"/>
                <a:stretch>
                  <a:fillRect/>
                </a:stretch>
              </p:blipFill>
              <p:spPr>
                <a:xfrm>
                  <a:off x="1934709" y="4701717"/>
                  <a:ext cx="1752600" cy="711200"/>
                </a:xfrm>
                <a:prstGeom prst="rect">
                  <a:avLst/>
                </a:prstGeom>
              </p:spPr>
            </p:pic>
            <p:pic>
              <p:nvPicPr>
                <p:cNvPr id="152" name="Picture 151" descr="latex-image-1.pdf"/>
                <p:cNvPicPr>
                  <a:picLocks noChangeAspect="1"/>
                </p:cNvPicPr>
                <p:nvPr/>
              </p:nvPicPr>
              <p:blipFill>
                <a:blip r:embed="rId6"/>
                <a:stretch>
                  <a:fillRect/>
                </a:stretch>
              </p:blipFill>
              <p:spPr>
                <a:xfrm>
                  <a:off x="3266758" y="4707731"/>
                  <a:ext cx="1752600" cy="685800"/>
                </a:xfrm>
                <a:prstGeom prst="rect">
                  <a:avLst/>
                </a:prstGeom>
              </p:spPr>
            </p:pic>
            <p:grpSp>
              <p:nvGrpSpPr>
                <p:cNvPr id="153" name="Group 112"/>
                <p:cNvGrpSpPr>
                  <a:grpSpLocks/>
                </p:cNvGrpSpPr>
                <p:nvPr/>
              </p:nvGrpSpPr>
              <p:grpSpPr bwMode="auto">
                <a:xfrm>
                  <a:off x="5323809" y="4680291"/>
                  <a:ext cx="438869" cy="547689"/>
                  <a:chOff x="1129453" y="5825069"/>
                  <a:chExt cx="470747" cy="648543"/>
                </a:xfrm>
              </p:grpSpPr>
              <p:sp>
                <p:nvSpPr>
                  <p:cNvPr id="159" name="Oval 106"/>
                  <p:cNvSpPr>
                    <a:spLocks noChangeArrowheads="1"/>
                  </p:cNvSpPr>
                  <p:nvPr/>
                </p:nvSpPr>
                <p:spPr bwMode="auto">
                  <a:xfrm>
                    <a:off x="1129453" y="6019800"/>
                    <a:ext cx="470747" cy="453812"/>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60"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pic>
              <p:nvPicPr>
                <p:cNvPr id="154" name="Picture 153" descr="latex-image-1.pdf"/>
                <p:cNvPicPr>
                  <a:picLocks noChangeAspect="1"/>
                </p:cNvPicPr>
                <p:nvPr/>
              </p:nvPicPr>
              <p:blipFill>
                <a:blip r:embed="rId7"/>
                <a:stretch>
                  <a:fillRect/>
                </a:stretch>
              </p:blipFill>
              <p:spPr>
                <a:xfrm>
                  <a:off x="4115148" y="4691062"/>
                  <a:ext cx="1828800" cy="685800"/>
                </a:xfrm>
                <a:prstGeom prst="rect">
                  <a:avLst/>
                </a:prstGeom>
              </p:spPr>
            </p:pic>
            <p:sp>
              <p:nvSpPr>
                <p:cNvPr id="155" name="TextBox 154"/>
                <p:cNvSpPr txBox="1"/>
                <p:nvPr/>
              </p:nvSpPr>
              <p:spPr>
                <a:xfrm>
                  <a:off x="2165092" y="4797187"/>
                  <a:ext cx="373344" cy="369332"/>
                </a:xfrm>
                <a:prstGeom prst="rect">
                  <a:avLst/>
                </a:prstGeom>
                <a:noFill/>
              </p:spPr>
              <p:txBody>
                <a:bodyPr wrap="none" rtlCol="0">
                  <a:spAutoFit/>
                </a:bodyPr>
                <a:lstStyle/>
                <a:p>
                  <a:r>
                    <a:rPr lang="en-US" dirty="0" smtClean="0"/>
                    <a:t>…</a:t>
                  </a:r>
                  <a:endParaRPr lang="en-US" dirty="0"/>
                </a:p>
              </p:txBody>
            </p:sp>
            <p:sp>
              <p:nvSpPr>
                <p:cNvPr id="156" name="TextBox 155"/>
                <p:cNvSpPr txBox="1"/>
                <p:nvPr/>
              </p:nvSpPr>
              <p:spPr>
                <a:xfrm>
                  <a:off x="3500504" y="4801828"/>
                  <a:ext cx="373344" cy="369332"/>
                </a:xfrm>
                <a:prstGeom prst="rect">
                  <a:avLst/>
                </a:prstGeom>
                <a:noFill/>
              </p:spPr>
              <p:txBody>
                <a:bodyPr wrap="none" rtlCol="0">
                  <a:spAutoFit/>
                </a:bodyPr>
                <a:lstStyle/>
                <a:p>
                  <a:r>
                    <a:rPr lang="en-US" dirty="0" smtClean="0"/>
                    <a:t>…</a:t>
                  </a:r>
                  <a:endParaRPr lang="en-US" dirty="0"/>
                </a:p>
              </p:txBody>
            </p:sp>
            <p:sp>
              <p:nvSpPr>
                <p:cNvPr id="157" name="TextBox 156"/>
                <p:cNvSpPr txBox="1"/>
                <p:nvPr/>
              </p:nvSpPr>
              <p:spPr>
                <a:xfrm>
                  <a:off x="4893110" y="4802665"/>
                  <a:ext cx="373344" cy="369332"/>
                </a:xfrm>
                <a:prstGeom prst="rect">
                  <a:avLst/>
                </a:prstGeom>
                <a:noFill/>
              </p:spPr>
              <p:txBody>
                <a:bodyPr wrap="none" rtlCol="0">
                  <a:spAutoFit/>
                </a:bodyPr>
                <a:lstStyle/>
                <a:p>
                  <a:r>
                    <a:rPr lang="en-US" dirty="0" smtClean="0"/>
                    <a:t>…</a:t>
                  </a:r>
                  <a:endParaRPr lang="en-US" dirty="0"/>
                </a:p>
              </p:txBody>
            </p:sp>
          </p:grpSp>
          <p:pic>
            <p:nvPicPr>
              <p:cNvPr id="142" name="Picture 141" descr="latex-image-1.pdf"/>
              <p:cNvPicPr>
                <a:picLocks noChangeAspect="1"/>
              </p:cNvPicPr>
              <p:nvPr/>
            </p:nvPicPr>
            <p:blipFill>
              <a:blip r:embed="rId8"/>
              <a:stretch>
                <a:fillRect/>
              </a:stretch>
            </p:blipFill>
            <p:spPr>
              <a:xfrm>
                <a:off x="580571" y="4716462"/>
                <a:ext cx="1778000" cy="685800"/>
              </a:xfrm>
              <a:prstGeom prst="rect">
                <a:avLst/>
              </a:prstGeom>
            </p:spPr>
          </p:pic>
        </p:grpSp>
        <p:sp>
          <p:nvSpPr>
            <p:cNvPr id="171" name="Up Arrow 170"/>
            <p:cNvSpPr/>
            <p:nvPr/>
          </p:nvSpPr>
          <p:spPr bwMode="auto">
            <a:xfrm>
              <a:off x="2442456" y="4974430"/>
              <a:ext cx="199144" cy="397604"/>
            </a:xfrm>
            <a:prstGeom prst="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spTree>
    <p:extLst>
      <p:ext uri="{BB962C8B-B14F-4D97-AF65-F5344CB8AC3E}">
        <p14:creationId xmlns:p14="http://schemas.microsoft.com/office/powerpoint/2010/main" val="768471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1000"/>
                                        <p:tgtEl>
                                          <p:spTgt spid="1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0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1000"/>
                                        <p:tgtEl>
                                          <p:spTgt spid="5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39"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27824" y="-12700"/>
            <a:ext cx="7889123" cy="1143000"/>
          </a:xfrm>
        </p:spPr>
        <p:txBody>
          <a:bodyPr/>
          <a:lstStyle/>
          <a:p>
            <a:pPr eaLnBrk="1" hangingPunct="1"/>
            <a:r>
              <a:rPr lang="en-US" sz="3000" dirty="0" smtClean="0">
                <a:effectLst/>
                <a:latin typeface="Times New Roman" charset="0"/>
                <a:ea typeface="ＭＳ Ｐゴシック" charset="-128"/>
                <a:cs typeface="ＭＳ Ｐゴシック" charset="-128"/>
              </a:rPr>
              <a:t>Analog-to-Digital</a:t>
            </a:r>
            <a:endParaRPr lang="en-US" sz="3600" dirty="0">
              <a:effectLst/>
              <a:latin typeface="Times New Roman" charset="0"/>
              <a:ea typeface="ＭＳ Ｐゴシック" charset="-128"/>
              <a:cs typeface="ＭＳ Ｐゴシック" charset="-128"/>
            </a:endParaRPr>
          </a:p>
        </p:txBody>
      </p:sp>
      <p:pic>
        <p:nvPicPr>
          <p:cNvPr id="57" name="Picture 56" descr="latex-image-1.pdf"/>
          <p:cNvPicPr>
            <a:picLocks noChangeAspect="1"/>
          </p:cNvPicPr>
          <p:nvPr/>
        </p:nvPicPr>
        <p:blipFill>
          <a:blip r:embed="rId3"/>
          <a:stretch>
            <a:fillRect/>
          </a:stretch>
        </p:blipFill>
        <p:spPr>
          <a:xfrm>
            <a:off x="660400" y="1651000"/>
            <a:ext cx="6121400" cy="1854200"/>
          </a:xfrm>
          <a:prstGeom prst="rect">
            <a:avLst/>
          </a:prstGeom>
          <a:ln>
            <a:solidFill>
              <a:schemeClr val="tx1"/>
            </a:solidFill>
          </a:ln>
        </p:spPr>
      </p:pic>
      <p:sp>
        <p:nvSpPr>
          <p:cNvPr id="58" name="TextBox 57"/>
          <p:cNvSpPr txBox="1"/>
          <p:nvPr/>
        </p:nvSpPr>
        <p:spPr>
          <a:xfrm>
            <a:off x="342900" y="4025900"/>
            <a:ext cx="8674100" cy="400110"/>
          </a:xfrm>
          <a:prstGeom prst="rect">
            <a:avLst/>
          </a:prstGeom>
          <a:noFill/>
        </p:spPr>
        <p:txBody>
          <a:bodyPr wrap="square" rtlCol="0">
            <a:spAutoFit/>
          </a:bodyPr>
          <a:lstStyle/>
          <a:p>
            <a:r>
              <a:rPr lang="en-US" sz="2000" dirty="0" smtClean="0">
                <a:latin typeface="Times New Roman"/>
                <a:cs typeface="Times New Roman"/>
              </a:rPr>
              <a:t>Can implement the above computation via a game-inspired straight-line program.</a:t>
            </a:r>
            <a:endParaRPr lang="en-US" sz="2000" dirty="0">
              <a:latin typeface="Times New Roman"/>
              <a:cs typeface="Times New Roman"/>
            </a:endParaRPr>
          </a:p>
        </p:txBody>
      </p:sp>
      <p:sp>
        <p:nvSpPr>
          <p:cNvPr id="59" name="TextBox 58"/>
          <p:cNvSpPr txBox="1"/>
          <p:nvPr/>
        </p:nvSpPr>
        <p:spPr>
          <a:xfrm>
            <a:off x="342900" y="4752944"/>
            <a:ext cx="8597225" cy="707886"/>
          </a:xfrm>
          <a:prstGeom prst="rect">
            <a:avLst/>
          </a:prstGeom>
          <a:noFill/>
        </p:spPr>
        <p:txBody>
          <a:bodyPr wrap="square" rtlCol="0">
            <a:spAutoFit/>
          </a:bodyPr>
          <a:lstStyle/>
          <a:p>
            <a:r>
              <a:rPr lang="en-US" sz="2000" dirty="0" smtClean="0">
                <a:latin typeface="Times New Roman"/>
                <a:cs typeface="Times New Roman"/>
              </a:rPr>
              <a:t>The output of the program is always 0/1, except if </a:t>
            </a:r>
            <a:r>
              <a:rPr lang="en-US" sz="2000" i="1" dirty="0" err="1" smtClean="0">
                <a:latin typeface="Times New Roman"/>
                <a:cs typeface="Times New Roman"/>
              </a:rPr>
              <a:t>x</a:t>
            </a:r>
            <a:r>
              <a:rPr lang="en-US" sz="2000" dirty="0" smtClean="0">
                <a:latin typeface="Times New Roman"/>
                <a:cs typeface="Times New Roman"/>
              </a:rPr>
              <a:t>, </a:t>
            </a:r>
            <a:r>
              <a:rPr lang="en-US" sz="2000" i="1" dirty="0" err="1" smtClean="0">
                <a:latin typeface="Times New Roman"/>
                <a:cs typeface="Times New Roman"/>
              </a:rPr>
              <a:t>y</a:t>
            </a:r>
            <a:r>
              <a:rPr lang="en-US" sz="2000" dirty="0" smtClean="0">
                <a:latin typeface="Times New Roman"/>
                <a:cs typeface="Times New Roman"/>
              </a:rPr>
              <a:t> or </a:t>
            </a:r>
            <a:r>
              <a:rPr lang="en-US" sz="2000" i="1" dirty="0" err="1" smtClean="0">
                <a:latin typeface="Times New Roman"/>
                <a:cs typeface="Times New Roman"/>
              </a:rPr>
              <a:t>z</a:t>
            </a:r>
            <a:r>
              <a:rPr lang="en-US" sz="2000" dirty="0" smtClean="0">
                <a:latin typeface="Times New Roman"/>
                <a:cs typeface="Times New Roman"/>
              </a:rPr>
              <a:t> is an integer multiple of 2</a:t>
            </a:r>
            <a:r>
              <a:rPr lang="en-US" sz="2000" baseline="30000" dirty="0" smtClean="0">
                <a:latin typeface="Times New Roman"/>
                <a:cs typeface="Times New Roman"/>
              </a:rPr>
              <a:t>-</a:t>
            </a:r>
            <a:r>
              <a:rPr lang="en-US" sz="2000" i="1" baseline="30000" dirty="0" smtClean="0">
                <a:latin typeface="Times New Roman"/>
                <a:cs typeface="Times New Roman"/>
              </a:rPr>
              <a:t>m</a:t>
            </a:r>
            <a:r>
              <a:rPr lang="en-US" sz="2000" i="1" dirty="0" smtClean="0">
                <a:latin typeface="Times New Roman"/>
                <a:cs typeface="Times New Roman"/>
              </a:rPr>
              <a:t>.</a:t>
            </a:r>
            <a:endParaRPr lang="en-US" sz="2000" i="1" dirty="0">
              <a:latin typeface="Times New Roman"/>
              <a:cs typeface="Times New Roman"/>
            </a:endParaRPr>
          </a:p>
        </p:txBody>
      </p:sp>
    </p:spTree>
    <p:extLst>
      <p:ext uri="{BB962C8B-B14F-4D97-AF65-F5344CB8AC3E}">
        <p14:creationId xmlns:p14="http://schemas.microsoft.com/office/powerpoint/2010/main" val="1775858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150"/>
          <p:cNvSpPr>
            <a:spLocks noGrp="1" noRot="1" noChangeArrowheads="1"/>
          </p:cNvSpPr>
          <p:nvPr>
            <p:ph type="title"/>
          </p:nvPr>
        </p:nvSpPr>
        <p:spPr>
          <a:xfrm>
            <a:off x="76200" y="-304800"/>
            <a:ext cx="8083550" cy="1143000"/>
          </a:xfrm>
        </p:spPr>
        <p:txBody>
          <a:bodyPr/>
          <a:lstStyle/>
          <a:p>
            <a:pPr eaLnBrk="1" hangingPunct="1"/>
            <a:r>
              <a:rPr lang="en-US" sz="3600" dirty="0" smtClean="0">
                <a:solidFill>
                  <a:srgbClr val="FFFFCC"/>
                </a:solidFill>
                <a:effectLst/>
                <a:latin typeface="Times New Roman" charset="0"/>
                <a:ea typeface="ＭＳ Ｐゴシック" charset="-128"/>
                <a:cs typeface="ＭＳ Ｐゴシック" charset="-128"/>
              </a:rPr>
              <a:t>The PLAN</a:t>
            </a:r>
          </a:p>
        </p:txBody>
      </p:sp>
      <p:grpSp>
        <p:nvGrpSpPr>
          <p:cNvPr id="2" name="Group 259"/>
          <p:cNvGrpSpPr>
            <a:grpSpLocks/>
          </p:cNvGrpSpPr>
          <p:nvPr/>
        </p:nvGrpSpPr>
        <p:grpSpPr bwMode="auto">
          <a:xfrm>
            <a:off x="0" y="990600"/>
            <a:ext cx="3238500" cy="2743200"/>
            <a:chOff x="0" y="990600"/>
            <a:chExt cx="3238500" cy="2743200"/>
          </a:xfrm>
        </p:grpSpPr>
        <p:sp>
          <p:nvSpPr>
            <p:cNvPr id="90" name="Rounded Rectangle 89"/>
            <p:cNvSpPr/>
            <p:nvPr/>
          </p:nvSpPr>
          <p:spPr bwMode="auto">
            <a:xfrm>
              <a:off x="266700" y="990600"/>
              <a:ext cx="2971800" cy="23622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3" name="Group 55"/>
            <p:cNvGrpSpPr>
              <a:grpSpLocks/>
            </p:cNvGrpSpPr>
            <p:nvPr/>
          </p:nvGrpSpPr>
          <p:grpSpPr bwMode="auto">
            <a:xfrm>
              <a:off x="883444" y="1544320"/>
              <a:ext cx="869156" cy="787400"/>
              <a:chOff x="1689" y="1584"/>
              <a:chExt cx="1095" cy="960"/>
            </a:xfrm>
          </p:grpSpPr>
          <p:sp>
            <p:nvSpPr>
              <p:cNvPr id="73893" name="Oval 5"/>
              <p:cNvSpPr>
                <a:spLocks noChangeArrowheads="1"/>
              </p:cNvSpPr>
              <p:nvPr/>
            </p:nvSpPr>
            <p:spPr bwMode="auto">
              <a:xfrm>
                <a:off x="1728" y="1728"/>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94" name="Oval 6"/>
              <p:cNvSpPr>
                <a:spLocks noChangeArrowheads="1"/>
              </p:cNvSpPr>
              <p:nvPr/>
            </p:nvSpPr>
            <p:spPr bwMode="auto">
              <a:xfrm>
                <a:off x="2304" y="1584"/>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95" name="Oval 7"/>
              <p:cNvSpPr>
                <a:spLocks noChangeArrowheads="1"/>
              </p:cNvSpPr>
              <p:nvPr/>
            </p:nvSpPr>
            <p:spPr bwMode="auto">
              <a:xfrm>
                <a:off x="2688" y="1872"/>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96" name="Oval 8"/>
              <p:cNvSpPr>
                <a:spLocks noChangeArrowheads="1"/>
              </p:cNvSpPr>
              <p:nvPr/>
            </p:nvSpPr>
            <p:spPr bwMode="auto">
              <a:xfrm>
                <a:off x="2421" y="2295"/>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97" name="Line 9"/>
              <p:cNvSpPr>
                <a:spLocks noChangeShapeType="1"/>
              </p:cNvSpPr>
              <p:nvPr/>
            </p:nvSpPr>
            <p:spPr bwMode="auto">
              <a:xfrm flipV="1">
                <a:off x="1776" y="1632"/>
                <a:ext cx="528" cy="144"/>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98" name="Line 10"/>
              <p:cNvSpPr>
                <a:spLocks noChangeShapeType="1"/>
              </p:cNvSpPr>
              <p:nvPr/>
            </p:nvSpPr>
            <p:spPr bwMode="auto">
              <a:xfrm>
                <a:off x="2352" y="1632"/>
                <a:ext cx="336" cy="24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99" name="Line 11"/>
              <p:cNvSpPr>
                <a:spLocks noChangeShapeType="1"/>
              </p:cNvSpPr>
              <p:nvPr/>
            </p:nvSpPr>
            <p:spPr bwMode="auto">
              <a:xfrm flipH="1">
                <a:off x="2496" y="1920"/>
                <a:ext cx="240" cy="384"/>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900" name="Oval 12"/>
              <p:cNvSpPr>
                <a:spLocks noChangeArrowheads="1"/>
              </p:cNvSpPr>
              <p:nvPr/>
            </p:nvSpPr>
            <p:spPr bwMode="auto">
              <a:xfrm>
                <a:off x="1689" y="2217"/>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901" name="Oval 13"/>
              <p:cNvSpPr>
                <a:spLocks noChangeArrowheads="1"/>
              </p:cNvSpPr>
              <p:nvPr/>
            </p:nvSpPr>
            <p:spPr bwMode="auto">
              <a:xfrm>
                <a:off x="2016" y="2448"/>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902" name="Line 14"/>
              <p:cNvSpPr>
                <a:spLocks noChangeShapeType="1"/>
              </p:cNvSpPr>
              <p:nvPr/>
            </p:nvSpPr>
            <p:spPr bwMode="auto">
              <a:xfrm flipV="1">
                <a:off x="1728" y="1824"/>
                <a:ext cx="48" cy="432"/>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903" name="Line 15"/>
              <p:cNvSpPr>
                <a:spLocks noChangeShapeType="1"/>
              </p:cNvSpPr>
              <p:nvPr/>
            </p:nvSpPr>
            <p:spPr bwMode="auto">
              <a:xfrm flipH="1">
                <a:off x="2112" y="2343"/>
                <a:ext cx="345" cy="153"/>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904" name="Line 16"/>
              <p:cNvSpPr>
                <a:spLocks noChangeShapeType="1"/>
              </p:cNvSpPr>
              <p:nvPr/>
            </p:nvSpPr>
            <p:spPr bwMode="auto">
              <a:xfrm flipH="1" flipV="1">
                <a:off x="1776" y="2304"/>
                <a:ext cx="279" cy="192"/>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4" name="Group 54"/>
            <p:cNvGrpSpPr>
              <a:grpSpLocks/>
            </p:cNvGrpSpPr>
            <p:nvPr/>
          </p:nvGrpSpPr>
          <p:grpSpPr bwMode="auto">
            <a:xfrm>
              <a:off x="2019300" y="1268730"/>
              <a:ext cx="869157" cy="787400"/>
              <a:chOff x="3225" y="1680"/>
              <a:chExt cx="1095" cy="960"/>
            </a:xfrm>
          </p:grpSpPr>
          <p:sp>
            <p:nvSpPr>
              <p:cNvPr id="73881" name="Oval 17"/>
              <p:cNvSpPr>
                <a:spLocks noChangeArrowheads="1"/>
              </p:cNvSpPr>
              <p:nvPr/>
            </p:nvSpPr>
            <p:spPr bwMode="auto">
              <a:xfrm>
                <a:off x="3264" y="1824"/>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82" name="Oval 18"/>
              <p:cNvSpPr>
                <a:spLocks noChangeArrowheads="1"/>
              </p:cNvSpPr>
              <p:nvPr/>
            </p:nvSpPr>
            <p:spPr bwMode="auto">
              <a:xfrm>
                <a:off x="3840" y="1680"/>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83" name="Oval 19"/>
              <p:cNvSpPr>
                <a:spLocks noChangeArrowheads="1"/>
              </p:cNvSpPr>
              <p:nvPr/>
            </p:nvSpPr>
            <p:spPr bwMode="auto">
              <a:xfrm>
                <a:off x="4224" y="1968"/>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84" name="Oval 20"/>
              <p:cNvSpPr>
                <a:spLocks noChangeArrowheads="1"/>
              </p:cNvSpPr>
              <p:nvPr/>
            </p:nvSpPr>
            <p:spPr bwMode="auto">
              <a:xfrm>
                <a:off x="3957" y="2391"/>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85" name="Line 21"/>
              <p:cNvSpPr>
                <a:spLocks noChangeShapeType="1"/>
              </p:cNvSpPr>
              <p:nvPr/>
            </p:nvSpPr>
            <p:spPr bwMode="auto">
              <a:xfrm flipV="1">
                <a:off x="3312" y="1728"/>
                <a:ext cx="528" cy="144"/>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86" name="Line 22"/>
              <p:cNvSpPr>
                <a:spLocks noChangeShapeType="1"/>
              </p:cNvSpPr>
              <p:nvPr/>
            </p:nvSpPr>
            <p:spPr bwMode="auto">
              <a:xfrm>
                <a:off x="3888" y="1728"/>
                <a:ext cx="336" cy="24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87" name="Line 23"/>
              <p:cNvSpPr>
                <a:spLocks noChangeShapeType="1"/>
              </p:cNvSpPr>
              <p:nvPr/>
            </p:nvSpPr>
            <p:spPr bwMode="auto">
              <a:xfrm flipH="1">
                <a:off x="4032" y="2016"/>
                <a:ext cx="240" cy="384"/>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88" name="Oval 24"/>
              <p:cNvSpPr>
                <a:spLocks noChangeArrowheads="1"/>
              </p:cNvSpPr>
              <p:nvPr/>
            </p:nvSpPr>
            <p:spPr bwMode="auto">
              <a:xfrm>
                <a:off x="3225" y="2313"/>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89" name="Oval 25"/>
              <p:cNvSpPr>
                <a:spLocks noChangeArrowheads="1"/>
              </p:cNvSpPr>
              <p:nvPr/>
            </p:nvSpPr>
            <p:spPr bwMode="auto">
              <a:xfrm>
                <a:off x="3552" y="2544"/>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90" name="Line 26"/>
              <p:cNvSpPr>
                <a:spLocks noChangeShapeType="1"/>
              </p:cNvSpPr>
              <p:nvPr/>
            </p:nvSpPr>
            <p:spPr bwMode="auto">
              <a:xfrm flipV="1">
                <a:off x="3264" y="1920"/>
                <a:ext cx="48" cy="432"/>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91" name="Line 27"/>
              <p:cNvSpPr>
                <a:spLocks noChangeShapeType="1"/>
              </p:cNvSpPr>
              <p:nvPr/>
            </p:nvSpPr>
            <p:spPr bwMode="auto">
              <a:xfrm flipH="1">
                <a:off x="3648" y="2439"/>
                <a:ext cx="345" cy="153"/>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92" name="Line 28"/>
              <p:cNvSpPr>
                <a:spLocks noChangeShapeType="1"/>
              </p:cNvSpPr>
              <p:nvPr/>
            </p:nvSpPr>
            <p:spPr bwMode="auto">
              <a:xfrm flipH="1" flipV="1">
                <a:off x="3312" y="2400"/>
                <a:ext cx="279" cy="192"/>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sp>
          <p:nvSpPr>
            <p:cNvPr id="73848" name="Oval 29"/>
            <p:cNvSpPr>
              <a:spLocks noChangeArrowheads="1"/>
            </p:cNvSpPr>
            <p:nvPr/>
          </p:nvSpPr>
          <p:spPr bwMode="auto">
            <a:xfrm>
              <a:off x="488157" y="280416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49" name="Oval 30"/>
            <p:cNvSpPr>
              <a:spLocks noChangeArrowheads="1"/>
            </p:cNvSpPr>
            <p:nvPr/>
          </p:nvSpPr>
          <p:spPr bwMode="auto">
            <a:xfrm>
              <a:off x="945357" y="268605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50" name="Oval 31"/>
            <p:cNvSpPr>
              <a:spLocks noChangeArrowheads="1"/>
            </p:cNvSpPr>
            <p:nvPr/>
          </p:nvSpPr>
          <p:spPr bwMode="auto">
            <a:xfrm>
              <a:off x="1250157" y="292227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51" name="Oval 32"/>
            <p:cNvSpPr>
              <a:spLocks noChangeArrowheads="1"/>
            </p:cNvSpPr>
            <p:nvPr/>
          </p:nvSpPr>
          <p:spPr bwMode="auto">
            <a:xfrm>
              <a:off x="1676400" y="292227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52" name="Line 33"/>
            <p:cNvSpPr>
              <a:spLocks noChangeShapeType="1"/>
            </p:cNvSpPr>
            <p:nvPr/>
          </p:nvSpPr>
          <p:spPr bwMode="auto">
            <a:xfrm flipV="1">
              <a:off x="526257" y="2725420"/>
              <a:ext cx="426244" cy="11811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53" name="Line 34"/>
            <p:cNvSpPr>
              <a:spLocks noChangeShapeType="1"/>
            </p:cNvSpPr>
            <p:nvPr/>
          </p:nvSpPr>
          <p:spPr bwMode="auto">
            <a:xfrm>
              <a:off x="983457" y="2725420"/>
              <a:ext cx="266700" cy="19685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54" name="Line 35"/>
            <p:cNvSpPr>
              <a:spLocks noChangeShapeType="1"/>
            </p:cNvSpPr>
            <p:nvPr/>
          </p:nvSpPr>
          <p:spPr bwMode="auto">
            <a:xfrm>
              <a:off x="1288257" y="2961640"/>
              <a:ext cx="388144"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55" name="Text Box 43"/>
            <p:cNvSpPr txBox="1">
              <a:spLocks noChangeArrowheads="1"/>
            </p:cNvSpPr>
            <p:nvPr/>
          </p:nvSpPr>
          <p:spPr bwMode="auto">
            <a:xfrm>
              <a:off x="1714500" y="2804160"/>
              <a:ext cx="457200" cy="236220"/>
            </a:xfrm>
            <a:prstGeom prst="rect">
              <a:avLst/>
            </a:prstGeom>
            <a:noFill/>
            <a:ln w="9525">
              <a:noFill/>
              <a:miter lim="800000"/>
              <a:headEnd/>
              <a:tailEnd/>
            </a:ln>
          </p:spPr>
          <p:txBody>
            <a:bodyPr>
              <a:prstTxWarp prst="textNoShape">
                <a:avLst/>
              </a:prstTxWarp>
              <a:spAutoFit/>
            </a:bodyPr>
            <a:lstStyle/>
            <a:p>
              <a:pPr algn="ctr"/>
              <a:r>
                <a:rPr lang="en-US" i="1">
                  <a:latin typeface="Times New Roman" charset="0"/>
                  <a:sym typeface="Symbol" charset="2"/>
                </a:rPr>
                <a:t>...</a:t>
              </a:r>
              <a:endParaRPr lang="en-US">
                <a:latin typeface="Times New Roman" charset="0"/>
              </a:endParaRPr>
            </a:p>
          </p:txBody>
        </p:sp>
        <p:sp>
          <p:nvSpPr>
            <p:cNvPr id="73856" name="Oval 44"/>
            <p:cNvSpPr>
              <a:spLocks noChangeArrowheads="1"/>
            </p:cNvSpPr>
            <p:nvPr/>
          </p:nvSpPr>
          <p:spPr bwMode="auto">
            <a:xfrm>
              <a:off x="2126457" y="292227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57" name="Oval 45"/>
            <p:cNvSpPr>
              <a:spLocks noChangeArrowheads="1"/>
            </p:cNvSpPr>
            <p:nvPr/>
          </p:nvSpPr>
          <p:spPr bwMode="auto">
            <a:xfrm>
              <a:off x="2552700" y="2922270"/>
              <a:ext cx="76200" cy="78740"/>
            </a:xfrm>
            <a:prstGeom prst="ellipse">
              <a:avLst/>
            </a:prstGeom>
            <a:solidFill>
              <a:srgbClr val="FF0000"/>
            </a:solidFill>
            <a:ln w="9525">
              <a:noFill/>
              <a:miter lim="800000"/>
              <a:headEnd/>
              <a:tailEnd/>
            </a:ln>
          </p:spPr>
          <p:txBody>
            <a:bodyPr wrap="none" anchor="ctr">
              <a:prstTxWarp prst="textNoShape">
                <a:avLst/>
              </a:prstTxWarp>
            </a:bodyPr>
            <a:lstStyle/>
            <a:p>
              <a:endParaRPr lang="en-US"/>
            </a:p>
          </p:txBody>
        </p:sp>
        <p:sp>
          <p:nvSpPr>
            <p:cNvPr id="73858" name="Line 46"/>
            <p:cNvSpPr>
              <a:spLocks noChangeShapeType="1"/>
            </p:cNvSpPr>
            <p:nvPr/>
          </p:nvSpPr>
          <p:spPr bwMode="auto">
            <a:xfrm>
              <a:off x="2164557" y="2961640"/>
              <a:ext cx="388144"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nvGrpSpPr>
            <p:cNvPr id="5" name="Group 53"/>
            <p:cNvGrpSpPr>
              <a:grpSpLocks/>
            </p:cNvGrpSpPr>
            <p:nvPr/>
          </p:nvGrpSpPr>
          <p:grpSpPr bwMode="auto">
            <a:xfrm>
              <a:off x="2781300" y="1780540"/>
              <a:ext cx="397669" cy="787400"/>
              <a:chOff x="4416" y="1824"/>
              <a:chExt cx="501" cy="960"/>
            </a:xfrm>
          </p:grpSpPr>
          <p:sp>
            <p:nvSpPr>
              <p:cNvPr id="73874" name="Oval 36"/>
              <p:cNvSpPr>
                <a:spLocks noChangeArrowheads="1"/>
              </p:cNvSpPr>
              <p:nvPr/>
            </p:nvSpPr>
            <p:spPr bwMode="auto">
              <a:xfrm>
                <a:off x="4608" y="2160"/>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75" name="Oval 37"/>
              <p:cNvSpPr>
                <a:spLocks noChangeArrowheads="1"/>
              </p:cNvSpPr>
              <p:nvPr/>
            </p:nvSpPr>
            <p:spPr bwMode="auto">
              <a:xfrm>
                <a:off x="4821" y="2535"/>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76" name="Line 38"/>
              <p:cNvSpPr>
                <a:spLocks noChangeShapeType="1"/>
              </p:cNvSpPr>
              <p:nvPr/>
            </p:nvSpPr>
            <p:spPr bwMode="auto">
              <a:xfrm flipH="1">
                <a:off x="4656" y="1872"/>
                <a:ext cx="96" cy="288"/>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77" name="Line 39"/>
              <p:cNvSpPr>
                <a:spLocks noChangeShapeType="1"/>
              </p:cNvSpPr>
              <p:nvPr/>
            </p:nvSpPr>
            <p:spPr bwMode="auto">
              <a:xfrm>
                <a:off x="4656" y="2208"/>
                <a:ext cx="192" cy="33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78" name="Oval 40"/>
              <p:cNvSpPr>
                <a:spLocks noChangeArrowheads="1"/>
              </p:cNvSpPr>
              <p:nvPr/>
            </p:nvSpPr>
            <p:spPr bwMode="auto">
              <a:xfrm>
                <a:off x="4416" y="2688"/>
                <a:ext cx="96" cy="96"/>
              </a:xfrm>
              <a:prstGeom prst="ellipse">
                <a:avLst/>
              </a:prstGeom>
              <a:solidFill>
                <a:srgbClr val="FF0000"/>
              </a:solidFill>
              <a:ln w="9525">
                <a:noFill/>
                <a:miter lim="800000"/>
                <a:headEnd/>
                <a:tailEnd/>
              </a:ln>
            </p:spPr>
            <p:txBody>
              <a:bodyPr wrap="none" anchor="ctr">
                <a:prstTxWarp prst="textNoShape">
                  <a:avLst/>
                </a:prstTxWarp>
              </a:bodyPr>
              <a:lstStyle/>
              <a:p>
                <a:endParaRPr lang="en-US"/>
              </a:p>
            </p:txBody>
          </p:sp>
          <p:sp>
            <p:nvSpPr>
              <p:cNvPr id="73879" name="Line 41"/>
              <p:cNvSpPr>
                <a:spLocks noChangeShapeType="1"/>
              </p:cNvSpPr>
              <p:nvPr/>
            </p:nvSpPr>
            <p:spPr bwMode="auto">
              <a:xfrm flipH="1">
                <a:off x="4512" y="2583"/>
                <a:ext cx="345" cy="153"/>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80" name="Oval 47"/>
              <p:cNvSpPr>
                <a:spLocks noChangeArrowheads="1"/>
              </p:cNvSpPr>
              <p:nvPr/>
            </p:nvSpPr>
            <p:spPr bwMode="auto">
              <a:xfrm>
                <a:off x="4704" y="1824"/>
                <a:ext cx="96" cy="96"/>
              </a:xfrm>
              <a:prstGeom prst="ellipse">
                <a:avLst/>
              </a:prstGeom>
              <a:solidFill>
                <a:srgbClr val="FF0000"/>
              </a:solidFill>
              <a:ln w="9525">
                <a:noFill/>
                <a:miter lim="800000"/>
                <a:headEnd/>
                <a:tailEnd/>
              </a:ln>
            </p:spPr>
            <p:txBody>
              <a:bodyPr wrap="none" anchor="ctr">
                <a:prstTxWarp prst="textNoShape">
                  <a:avLst/>
                </a:prstTxWarp>
              </a:bodyPr>
              <a:lstStyle/>
              <a:p>
                <a:endParaRPr lang="en-US"/>
              </a:p>
            </p:txBody>
          </p:sp>
        </p:grpSp>
        <p:sp>
          <p:nvSpPr>
            <p:cNvPr id="73860" name="Oval 56"/>
            <p:cNvSpPr>
              <a:spLocks noChangeArrowheads="1"/>
            </p:cNvSpPr>
            <p:nvPr/>
          </p:nvSpPr>
          <p:spPr bwMode="auto">
            <a:xfrm>
              <a:off x="1866900" y="217424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1" name="Oval 57"/>
            <p:cNvSpPr>
              <a:spLocks noChangeArrowheads="1"/>
            </p:cNvSpPr>
            <p:nvPr/>
          </p:nvSpPr>
          <p:spPr bwMode="auto">
            <a:xfrm>
              <a:off x="1866900" y="142621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2" name="Oval 58"/>
            <p:cNvSpPr>
              <a:spLocks noChangeArrowheads="1"/>
            </p:cNvSpPr>
            <p:nvPr/>
          </p:nvSpPr>
          <p:spPr bwMode="auto">
            <a:xfrm>
              <a:off x="419100" y="197739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3" name="Oval 59"/>
            <p:cNvSpPr>
              <a:spLocks noChangeArrowheads="1"/>
            </p:cNvSpPr>
            <p:nvPr/>
          </p:nvSpPr>
          <p:spPr bwMode="auto">
            <a:xfrm>
              <a:off x="685800" y="1883886"/>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4" name="Oval 60"/>
            <p:cNvSpPr>
              <a:spLocks noChangeArrowheads="1"/>
            </p:cNvSpPr>
            <p:nvPr/>
          </p:nvSpPr>
          <p:spPr bwMode="auto">
            <a:xfrm>
              <a:off x="647700" y="2159476"/>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5" name="Oval 57"/>
            <p:cNvSpPr>
              <a:spLocks noChangeArrowheads="1"/>
            </p:cNvSpPr>
            <p:nvPr/>
          </p:nvSpPr>
          <p:spPr bwMode="auto">
            <a:xfrm>
              <a:off x="1219200" y="174117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6" name="Oval 56"/>
            <p:cNvSpPr>
              <a:spLocks noChangeArrowheads="1"/>
            </p:cNvSpPr>
            <p:nvPr/>
          </p:nvSpPr>
          <p:spPr bwMode="auto">
            <a:xfrm>
              <a:off x="1257300" y="201676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7" name="Oval 57"/>
            <p:cNvSpPr>
              <a:spLocks noChangeArrowheads="1"/>
            </p:cNvSpPr>
            <p:nvPr/>
          </p:nvSpPr>
          <p:spPr bwMode="auto">
            <a:xfrm>
              <a:off x="2324100" y="1480344"/>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8" name="Oval 56"/>
            <p:cNvSpPr>
              <a:spLocks noChangeArrowheads="1"/>
            </p:cNvSpPr>
            <p:nvPr/>
          </p:nvSpPr>
          <p:spPr bwMode="auto">
            <a:xfrm>
              <a:off x="2362200" y="1755934"/>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9" name="Oval 56"/>
            <p:cNvSpPr>
              <a:spLocks noChangeArrowheads="1"/>
            </p:cNvSpPr>
            <p:nvPr/>
          </p:nvSpPr>
          <p:spPr bwMode="auto">
            <a:xfrm>
              <a:off x="2095500" y="229235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70" name="Oval 56"/>
            <p:cNvSpPr>
              <a:spLocks noChangeArrowheads="1"/>
            </p:cNvSpPr>
            <p:nvPr/>
          </p:nvSpPr>
          <p:spPr bwMode="auto">
            <a:xfrm>
              <a:off x="1943100" y="248920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71" name="Oval 56"/>
            <p:cNvSpPr>
              <a:spLocks noChangeArrowheads="1"/>
            </p:cNvSpPr>
            <p:nvPr/>
          </p:nvSpPr>
          <p:spPr bwMode="auto">
            <a:xfrm>
              <a:off x="2362200" y="256794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72" name="Text Box 36"/>
            <p:cNvSpPr txBox="1">
              <a:spLocks noChangeArrowheads="1"/>
            </p:cNvSpPr>
            <p:nvPr/>
          </p:nvSpPr>
          <p:spPr bwMode="auto">
            <a:xfrm>
              <a:off x="0" y="2495490"/>
              <a:ext cx="876300" cy="338554"/>
            </a:xfrm>
            <a:prstGeom prst="rect">
              <a:avLst/>
            </a:prstGeom>
            <a:noFill/>
            <a:ln w="9525">
              <a:noFill/>
              <a:miter lim="800000"/>
              <a:headEnd/>
              <a:tailEnd/>
            </a:ln>
          </p:spPr>
          <p:txBody>
            <a:bodyPr>
              <a:prstTxWarp prst="textNoShape">
                <a:avLst/>
              </a:prstTxWarp>
              <a:spAutoFit/>
            </a:bodyPr>
            <a:lstStyle/>
            <a:p>
              <a:pPr algn="ctr"/>
              <a:r>
                <a:rPr lang="en-US" sz="1600">
                  <a:latin typeface="Times New Roman" charset="0"/>
                  <a:sym typeface="Symbol" charset="2"/>
                </a:rPr>
                <a:t>0</a:t>
              </a:r>
              <a:r>
                <a:rPr lang="en-US" sz="1600" i="1" baseline="30000">
                  <a:latin typeface="Times New Roman" charset="0"/>
                  <a:sym typeface="Symbol" charset="2"/>
                </a:rPr>
                <a:t>n</a:t>
              </a:r>
              <a:endParaRPr lang="en-US" sz="1600" i="1" baseline="-25000">
                <a:latin typeface="Times New Roman" charset="0"/>
              </a:endParaRPr>
            </a:p>
          </p:txBody>
        </p:sp>
        <p:sp>
          <p:nvSpPr>
            <p:cNvPr id="73873" name="TextBox 71"/>
            <p:cNvSpPr txBox="1">
              <a:spLocks noChangeArrowheads="1"/>
            </p:cNvSpPr>
            <p:nvPr/>
          </p:nvSpPr>
          <p:spPr bwMode="auto">
            <a:xfrm>
              <a:off x="533400" y="3272135"/>
              <a:ext cx="2030724" cy="461665"/>
            </a:xfrm>
            <a:prstGeom prst="rect">
              <a:avLst/>
            </a:prstGeom>
            <a:noFill/>
            <a:ln w="9525">
              <a:noFill/>
              <a:miter lim="800000"/>
              <a:headEnd/>
              <a:tailEnd/>
            </a:ln>
          </p:spPr>
          <p:txBody>
            <a:bodyPr wrap="none">
              <a:prstTxWarp prst="textNoShape">
                <a:avLst/>
              </a:prstTxWarp>
              <a:spAutoFit/>
            </a:bodyPr>
            <a:lstStyle/>
            <a:p>
              <a:r>
                <a:rPr lang="en-US">
                  <a:latin typeface="Times New Roman" charset="0"/>
                  <a:ea typeface="Times New Roman" charset="0"/>
                  <a:cs typeface="Times New Roman" charset="0"/>
                </a:rPr>
                <a:t>Generic PPAD</a:t>
              </a:r>
            </a:p>
          </p:txBody>
        </p:sp>
      </p:grpSp>
      <p:sp>
        <p:nvSpPr>
          <p:cNvPr id="161" name="Left Arrow 160"/>
          <p:cNvSpPr>
            <a:spLocks noChangeArrowheads="1"/>
          </p:cNvSpPr>
          <p:nvPr/>
        </p:nvSpPr>
        <p:spPr bwMode="auto">
          <a:xfrm rot="-1601328">
            <a:off x="1808163" y="3538538"/>
            <a:ext cx="3168650" cy="320675"/>
          </a:xfrm>
          <a:prstGeom prst="leftArrow">
            <a:avLst>
              <a:gd name="adj1" fmla="val 50000"/>
              <a:gd name="adj2" fmla="val 49818"/>
            </a:avLst>
          </a:prstGeom>
          <a:solidFill>
            <a:srgbClr val="9452D1"/>
          </a:solidFill>
          <a:ln w="9525">
            <a:solidFill>
              <a:schemeClr val="tx1"/>
            </a:solidFill>
            <a:round/>
            <a:headEnd/>
            <a:tailEnd/>
          </a:ln>
        </p:spPr>
        <p:txBody>
          <a:bodyPr>
            <a:prstTxWarp prst="textNoShape">
              <a:avLst/>
            </a:prstTxWarp>
          </a:bodyPr>
          <a:lstStyle/>
          <a:p>
            <a:endParaRPr lang="en-US"/>
          </a:p>
        </p:txBody>
      </p:sp>
      <p:grpSp>
        <p:nvGrpSpPr>
          <p:cNvPr id="7" name="Group 260"/>
          <p:cNvGrpSpPr>
            <a:grpSpLocks/>
          </p:cNvGrpSpPr>
          <p:nvPr/>
        </p:nvGrpSpPr>
        <p:grpSpPr bwMode="auto">
          <a:xfrm>
            <a:off x="3657600" y="990600"/>
            <a:ext cx="5519738" cy="2874963"/>
            <a:chOff x="3700200" y="990600"/>
            <a:chExt cx="5520000" cy="2874189"/>
          </a:xfrm>
        </p:grpSpPr>
        <p:pic>
          <p:nvPicPr>
            <p:cNvPr id="70" name="Picture 69" descr="brouwer3.eps"/>
            <p:cNvPicPr>
              <a:picLocks noChangeAspect="1"/>
            </p:cNvPicPr>
            <p:nvPr/>
          </p:nvPicPr>
          <p:blipFill>
            <a:blip r:embed="rId3">
              <a:alphaModFix amt="88000"/>
              <a:duotone>
                <a:schemeClr val="accent4">
                  <a:shade val="45000"/>
                  <a:satMod val="135000"/>
                </a:schemeClr>
                <a:prstClr val="white"/>
              </a:duotone>
            </a:blip>
            <a:stretch>
              <a:fillRect/>
            </a:stretch>
          </p:blipFill>
          <p:spPr>
            <a:xfrm>
              <a:off x="4876800" y="990600"/>
              <a:ext cx="2971800" cy="2874189"/>
            </a:xfrm>
            <a:prstGeom prst="rect">
              <a:avLst/>
            </a:prstGeom>
            <a:effectLst>
              <a:glow rad="12700">
                <a:schemeClr val="accent1">
                  <a:alpha val="36000"/>
                </a:schemeClr>
              </a:glow>
            </a:effectLst>
          </p:spPr>
        </p:pic>
        <p:sp>
          <p:nvSpPr>
            <p:cNvPr id="73759" name="TextBox 72"/>
            <p:cNvSpPr txBox="1">
              <a:spLocks noChangeArrowheads="1"/>
            </p:cNvSpPr>
            <p:nvPr/>
          </p:nvSpPr>
          <p:spPr bwMode="auto">
            <a:xfrm>
              <a:off x="7315200" y="2438400"/>
              <a:ext cx="1905000" cy="646157"/>
            </a:xfrm>
            <a:prstGeom prst="rect">
              <a:avLst/>
            </a:prstGeom>
            <a:noFill/>
            <a:ln w="9525">
              <a:noFill/>
              <a:miter lim="800000"/>
              <a:headEnd/>
              <a:tailEnd/>
            </a:ln>
          </p:spPr>
          <p:txBody>
            <a:bodyPr>
              <a:prstTxWarp prst="textNoShape">
                <a:avLst/>
              </a:prstTxWarp>
              <a:spAutoFit/>
            </a:bodyPr>
            <a:lstStyle/>
            <a:p>
              <a:pPr algn="ctr"/>
              <a:r>
                <a:rPr lang="en-US" dirty="0" smtClean="0">
                  <a:latin typeface="Times New Roman" charset="0"/>
                  <a:ea typeface="Times New Roman" charset="0"/>
                  <a:cs typeface="Times New Roman" charset="0"/>
                </a:rPr>
                <a:t>Embed PPAD graph in [0,1]</a:t>
              </a:r>
              <a:r>
                <a:rPr lang="en-US" baseline="30000" dirty="0" smtClean="0">
                  <a:latin typeface="Times New Roman" charset="0"/>
                  <a:ea typeface="Times New Roman" charset="0"/>
                  <a:cs typeface="Times New Roman" charset="0"/>
                </a:rPr>
                <a:t>3</a:t>
              </a:r>
              <a:endParaRPr lang="en-US" dirty="0">
                <a:latin typeface="Times New Roman" charset="0"/>
                <a:ea typeface="Times New Roman" charset="0"/>
                <a:cs typeface="Times New Roman" charset="0"/>
              </a:endParaRPr>
            </a:p>
          </p:txBody>
        </p:sp>
        <p:sp>
          <p:nvSpPr>
            <p:cNvPr id="73760" name="Left Arrow 161"/>
            <p:cNvSpPr>
              <a:spLocks noChangeArrowheads="1"/>
            </p:cNvSpPr>
            <p:nvPr/>
          </p:nvSpPr>
          <p:spPr bwMode="auto">
            <a:xfrm rot="10800000">
              <a:off x="3700200" y="1981200"/>
              <a:ext cx="871800" cy="341094"/>
            </a:xfrm>
            <a:prstGeom prst="leftArrow">
              <a:avLst>
                <a:gd name="adj1" fmla="val 50000"/>
                <a:gd name="adj2" fmla="val 50006"/>
              </a:avLst>
            </a:prstGeom>
            <a:solidFill>
              <a:schemeClr val="accent1"/>
            </a:solidFill>
            <a:ln w="9525">
              <a:solidFill>
                <a:schemeClr val="tx1"/>
              </a:solidFill>
              <a:round/>
              <a:headEnd/>
              <a:tailEnd/>
            </a:ln>
          </p:spPr>
          <p:txBody>
            <a:bodyPr>
              <a:prstTxWarp prst="textNoShape">
                <a:avLst/>
              </a:prstTxWarp>
            </a:bodyPr>
            <a:lstStyle/>
            <a:p>
              <a:endParaRPr lang="en-US"/>
            </a:p>
          </p:txBody>
        </p:sp>
      </p:grpSp>
      <p:sp>
        <p:nvSpPr>
          <p:cNvPr id="163" name="TextBox 162"/>
          <p:cNvSpPr txBox="1">
            <a:spLocks noChangeArrowheads="1"/>
          </p:cNvSpPr>
          <p:nvPr/>
        </p:nvSpPr>
        <p:spPr bwMode="auto">
          <a:xfrm>
            <a:off x="139700" y="6332538"/>
            <a:ext cx="1569660" cy="369332"/>
          </a:xfrm>
          <a:prstGeom prst="rect">
            <a:avLst/>
          </a:prstGeom>
          <a:noFill/>
          <a:ln w="9525">
            <a:noFill/>
            <a:miter lim="800000"/>
            <a:headEnd/>
            <a:tailEnd/>
          </a:ln>
        </p:spPr>
        <p:txBody>
          <a:bodyPr wrap="none">
            <a:prstTxWarp prst="textNoShape">
              <a:avLst/>
            </a:prstTxWarp>
            <a:spAutoFit/>
          </a:bodyPr>
          <a:lstStyle/>
          <a:p>
            <a:r>
              <a:rPr lang="en-US" dirty="0" smtClean="0">
                <a:latin typeface="Times New Roman" charset="0"/>
                <a:ea typeface="Times New Roman" charset="0"/>
                <a:cs typeface="Times New Roman" charset="0"/>
              </a:rPr>
              <a:t>3D-SPERNER</a:t>
            </a:r>
            <a:endParaRPr lang="en-US" dirty="0">
              <a:latin typeface="Times New Roman" charset="0"/>
              <a:ea typeface="Times New Roman" charset="0"/>
              <a:cs typeface="Times New Roman" charset="0"/>
            </a:endParaRPr>
          </a:p>
        </p:txBody>
      </p:sp>
      <p:sp>
        <p:nvSpPr>
          <p:cNvPr id="164" name="Left Arrow 163"/>
          <p:cNvSpPr>
            <a:spLocks noChangeArrowheads="1"/>
          </p:cNvSpPr>
          <p:nvPr/>
        </p:nvSpPr>
        <p:spPr bwMode="auto">
          <a:xfrm rot="10800000">
            <a:off x="2100263" y="4953000"/>
            <a:ext cx="566737" cy="304800"/>
          </a:xfrm>
          <a:prstGeom prst="leftArrow">
            <a:avLst>
              <a:gd name="adj1" fmla="val 50000"/>
              <a:gd name="adj2" fmla="val 49962"/>
            </a:avLst>
          </a:prstGeom>
          <a:solidFill>
            <a:srgbClr val="9452D1"/>
          </a:solidFill>
          <a:ln w="9525">
            <a:solidFill>
              <a:schemeClr val="tx1"/>
            </a:solidFill>
            <a:round/>
            <a:headEnd/>
            <a:tailEnd/>
          </a:ln>
        </p:spPr>
        <p:txBody>
          <a:bodyPr>
            <a:prstTxWarp prst="textNoShape">
              <a:avLst/>
            </a:prstTxWarp>
          </a:bodyPr>
          <a:lstStyle/>
          <a:p>
            <a:endParaRPr lang="en-US"/>
          </a:p>
        </p:txBody>
      </p:sp>
      <p:pic>
        <p:nvPicPr>
          <p:cNvPr id="257" name="Picture 6" descr="nash.jpg"/>
          <p:cNvPicPr>
            <a:picLocks noChangeAspect="1"/>
          </p:cNvPicPr>
          <p:nvPr/>
        </p:nvPicPr>
        <p:blipFill>
          <a:blip r:embed="rId4"/>
          <a:srcRect/>
          <a:stretch>
            <a:fillRect/>
          </a:stretch>
        </p:blipFill>
        <p:spPr bwMode="auto">
          <a:xfrm>
            <a:off x="5029200" y="4295775"/>
            <a:ext cx="1344613" cy="1635125"/>
          </a:xfrm>
          <a:prstGeom prst="rect">
            <a:avLst/>
          </a:prstGeom>
          <a:noFill/>
          <a:ln w="9525">
            <a:noFill/>
            <a:miter lim="800000"/>
            <a:headEnd/>
            <a:tailEnd/>
          </a:ln>
        </p:spPr>
      </p:pic>
      <p:pic>
        <p:nvPicPr>
          <p:cNvPr id="258" name="Picture 3" descr="brouwer"/>
          <p:cNvPicPr>
            <a:picLocks noChangeAspect="1" noChangeArrowheads="1"/>
          </p:cNvPicPr>
          <p:nvPr/>
        </p:nvPicPr>
        <p:blipFill>
          <a:blip r:embed="rId5"/>
          <a:srcRect/>
          <a:stretch>
            <a:fillRect/>
          </a:stretch>
        </p:blipFill>
        <p:spPr bwMode="auto">
          <a:xfrm>
            <a:off x="2743200" y="4295775"/>
            <a:ext cx="1439863" cy="1676400"/>
          </a:xfrm>
          <a:prstGeom prst="rect">
            <a:avLst/>
          </a:prstGeom>
          <a:noFill/>
          <a:ln w="9525">
            <a:noFill/>
            <a:miter lim="800000"/>
            <a:headEnd/>
            <a:tailEnd/>
          </a:ln>
        </p:spPr>
      </p:pic>
      <p:sp>
        <p:nvSpPr>
          <p:cNvPr id="162" name="TextBox 161"/>
          <p:cNvSpPr txBox="1">
            <a:spLocks noChangeArrowheads="1"/>
          </p:cNvSpPr>
          <p:nvPr/>
        </p:nvSpPr>
        <p:spPr bwMode="auto">
          <a:xfrm>
            <a:off x="2667000" y="6019800"/>
            <a:ext cx="1351652" cy="646331"/>
          </a:xfrm>
          <a:prstGeom prst="rect">
            <a:avLst/>
          </a:prstGeom>
          <a:noFill/>
          <a:ln w="9525">
            <a:noFill/>
            <a:miter lim="800000"/>
            <a:headEnd/>
            <a:tailEnd/>
          </a:ln>
        </p:spPr>
        <p:txBody>
          <a:bodyPr wrap="none">
            <a:prstTxWarp prst="textNoShape">
              <a:avLst/>
            </a:prstTxWarp>
            <a:spAutoFit/>
          </a:bodyPr>
          <a:lstStyle/>
          <a:p>
            <a:r>
              <a:rPr lang="en-US" dirty="0" smtClean="0">
                <a:latin typeface="Times New Roman" charset="0"/>
                <a:ea typeface="Times New Roman" charset="0"/>
                <a:cs typeface="Times New Roman" charset="0"/>
              </a:rPr>
              <a:t> </a:t>
            </a:r>
            <a:r>
              <a:rPr lang="en-US" dirty="0" err="1" smtClean="0">
                <a:latin typeface="Times New Roman" charset="0"/>
                <a:ea typeface="Times New Roman" charset="0"/>
                <a:cs typeface="Times New Roman" charset="0"/>
              </a:rPr>
              <a:t>p</a:t>
            </a:r>
            <a:r>
              <a:rPr lang="en-US" dirty="0" err="1">
                <a:latin typeface="Times New Roman" charset="0"/>
                <a:ea typeface="Times New Roman" charset="0"/>
                <a:cs typeface="Times New Roman" charset="0"/>
              </a:rPr>
              <a:t>.w</a:t>
            </a:r>
            <a:r>
              <a:rPr lang="en-US" dirty="0">
                <a:latin typeface="Times New Roman" charset="0"/>
                <a:ea typeface="Times New Roman" charset="0"/>
                <a:cs typeface="Times New Roman" charset="0"/>
              </a:rPr>
              <a:t>. linear </a:t>
            </a:r>
          </a:p>
          <a:p>
            <a:r>
              <a:rPr lang="en-US" dirty="0">
                <a:latin typeface="Times New Roman" charset="0"/>
                <a:ea typeface="Times New Roman" charset="0"/>
                <a:cs typeface="Times New Roman" charset="0"/>
              </a:rPr>
              <a:t>BROUWER</a:t>
            </a:r>
          </a:p>
        </p:txBody>
      </p:sp>
      <p:sp>
        <p:nvSpPr>
          <p:cNvPr id="165" name="TextBox 164"/>
          <p:cNvSpPr txBox="1">
            <a:spLocks noChangeArrowheads="1"/>
          </p:cNvSpPr>
          <p:nvPr/>
        </p:nvSpPr>
        <p:spPr bwMode="auto">
          <a:xfrm>
            <a:off x="4829175" y="6061075"/>
            <a:ext cx="1724025" cy="830263"/>
          </a:xfrm>
          <a:prstGeom prst="rect">
            <a:avLst/>
          </a:prstGeom>
          <a:noFill/>
          <a:ln w="9525">
            <a:noFill/>
            <a:miter lim="800000"/>
            <a:headEnd/>
            <a:tailEnd/>
          </a:ln>
        </p:spPr>
        <p:txBody>
          <a:bodyPr wrap="none">
            <a:prstTxWarp prst="textNoShape">
              <a:avLst/>
            </a:prstTxWarp>
            <a:spAutoFit/>
          </a:bodyPr>
          <a:lstStyle/>
          <a:p>
            <a:pPr algn="ctr"/>
            <a:r>
              <a:rPr lang="en-US">
                <a:latin typeface="Times New Roman" charset="0"/>
                <a:ea typeface="Times New Roman" charset="0"/>
                <a:cs typeface="Times New Roman" charset="0"/>
              </a:rPr>
              <a:t>multi-player</a:t>
            </a:r>
          </a:p>
          <a:p>
            <a:pPr algn="ctr"/>
            <a:r>
              <a:rPr lang="en-US">
                <a:latin typeface="Times New Roman" charset="0"/>
                <a:ea typeface="Times New Roman" charset="0"/>
                <a:cs typeface="Times New Roman" charset="0"/>
              </a:rPr>
              <a:t>NASH</a:t>
            </a:r>
          </a:p>
        </p:txBody>
      </p:sp>
      <p:sp>
        <p:nvSpPr>
          <p:cNvPr id="166" name="Left Arrow 165"/>
          <p:cNvSpPr>
            <a:spLocks noChangeArrowheads="1"/>
          </p:cNvSpPr>
          <p:nvPr/>
        </p:nvSpPr>
        <p:spPr bwMode="auto">
          <a:xfrm rot="10800000">
            <a:off x="4343400" y="4905375"/>
            <a:ext cx="609600" cy="381000"/>
          </a:xfrm>
          <a:prstGeom prst="leftArrow">
            <a:avLst>
              <a:gd name="adj1" fmla="val 50000"/>
              <a:gd name="adj2" fmla="val 50000"/>
            </a:avLst>
          </a:prstGeom>
          <a:solidFill>
            <a:srgbClr val="9452D1"/>
          </a:solidFill>
          <a:ln w="9525">
            <a:solidFill>
              <a:schemeClr val="tx1"/>
            </a:solidFill>
            <a:round/>
            <a:headEnd/>
            <a:tailEnd/>
          </a:ln>
        </p:spPr>
        <p:txBody>
          <a:bodyPr>
            <a:prstTxWarp prst="textNoShape">
              <a:avLst/>
            </a:prstTxWarp>
          </a:bodyPr>
          <a:lstStyle/>
          <a:p>
            <a:endParaRPr lang="en-US">
              <a:solidFill>
                <a:srgbClr val="FF0000"/>
              </a:solidFill>
            </a:endParaRPr>
          </a:p>
        </p:txBody>
      </p:sp>
      <p:sp>
        <p:nvSpPr>
          <p:cNvPr id="167" name="Left Arrow 166"/>
          <p:cNvSpPr>
            <a:spLocks noChangeArrowheads="1"/>
          </p:cNvSpPr>
          <p:nvPr/>
        </p:nvSpPr>
        <p:spPr bwMode="auto">
          <a:xfrm rot="8903884">
            <a:off x="6462713" y="4381500"/>
            <a:ext cx="1038225" cy="241300"/>
          </a:xfrm>
          <a:prstGeom prst="leftArrow">
            <a:avLst>
              <a:gd name="adj1" fmla="val 50000"/>
              <a:gd name="adj2" fmla="val 49938"/>
            </a:avLst>
          </a:prstGeom>
          <a:solidFill>
            <a:srgbClr val="9452D1"/>
          </a:solidFill>
          <a:ln w="9525">
            <a:solidFill>
              <a:schemeClr val="tx1"/>
            </a:solidFill>
            <a:round/>
            <a:headEnd/>
            <a:tailEnd/>
          </a:ln>
        </p:spPr>
        <p:txBody>
          <a:bodyPr>
            <a:prstTxWarp prst="textNoShape">
              <a:avLst/>
            </a:prstTxWarp>
          </a:bodyPr>
          <a:lstStyle/>
          <a:p>
            <a:endParaRPr lang="en-US"/>
          </a:p>
        </p:txBody>
      </p:sp>
      <p:sp>
        <p:nvSpPr>
          <p:cNvPr id="168" name="Left Arrow 167"/>
          <p:cNvSpPr>
            <a:spLocks noChangeArrowheads="1"/>
          </p:cNvSpPr>
          <p:nvPr/>
        </p:nvSpPr>
        <p:spPr bwMode="auto">
          <a:xfrm rot="10800000">
            <a:off x="6553200" y="5029200"/>
            <a:ext cx="990600" cy="304800"/>
          </a:xfrm>
          <a:prstGeom prst="leftArrow">
            <a:avLst>
              <a:gd name="adj1" fmla="val 50000"/>
              <a:gd name="adj2" fmla="val 49954"/>
            </a:avLst>
          </a:prstGeom>
          <a:solidFill>
            <a:srgbClr val="9452D1"/>
          </a:solidFill>
          <a:ln w="9525">
            <a:solidFill>
              <a:schemeClr val="tx1"/>
            </a:solidFill>
            <a:round/>
            <a:headEnd/>
            <a:tailEnd/>
          </a:ln>
        </p:spPr>
        <p:txBody>
          <a:bodyPr>
            <a:prstTxWarp prst="textNoShape">
              <a:avLst/>
            </a:prstTxWarp>
          </a:bodyPr>
          <a:lstStyle/>
          <a:p>
            <a:endParaRPr lang="en-US"/>
          </a:p>
        </p:txBody>
      </p:sp>
      <p:sp>
        <p:nvSpPr>
          <p:cNvPr id="169" name="Left Arrow 168"/>
          <p:cNvSpPr>
            <a:spLocks noChangeArrowheads="1"/>
          </p:cNvSpPr>
          <p:nvPr/>
        </p:nvSpPr>
        <p:spPr bwMode="auto">
          <a:xfrm rot="-8903045">
            <a:off x="6503988" y="5737225"/>
            <a:ext cx="865187" cy="306388"/>
          </a:xfrm>
          <a:prstGeom prst="leftArrow">
            <a:avLst>
              <a:gd name="adj1" fmla="val 50000"/>
              <a:gd name="adj2" fmla="val 50149"/>
            </a:avLst>
          </a:prstGeom>
          <a:solidFill>
            <a:srgbClr val="9452D1"/>
          </a:solidFill>
          <a:ln w="9525">
            <a:solidFill>
              <a:schemeClr val="tx1"/>
            </a:solidFill>
            <a:round/>
            <a:headEnd/>
            <a:tailEnd/>
          </a:ln>
        </p:spPr>
        <p:txBody>
          <a:bodyPr>
            <a:prstTxWarp prst="textNoShape">
              <a:avLst/>
            </a:prstTxWarp>
          </a:bodyPr>
          <a:lstStyle/>
          <a:p>
            <a:endParaRPr lang="en-US"/>
          </a:p>
        </p:txBody>
      </p:sp>
      <p:sp>
        <p:nvSpPr>
          <p:cNvPr id="170" name="TextBox 169"/>
          <p:cNvSpPr txBox="1">
            <a:spLocks noChangeArrowheads="1"/>
          </p:cNvSpPr>
          <p:nvPr/>
        </p:nvSpPr>
        <p:spPr bwMode="auto">
          <a:xfrm>
            <a:off x="7551738" y="3657600"/>
            <a:ext cx="1211262" cy="830263"/>
          </a:xfrm>
          <a:prstGeom prst="rect">
            <a:avLst/>
          </a:prstGeom>
          <a:noFill/>
          <a:ln w="9525">
            <a:noFill/>
            <a:miter lim="800000"/>
            <a:headEnd/>
            <a:tailEnd/>
          </a:ln>
        </p:spPr>
        <p:txBody>
          <a:bodyPr wrap="none">
            <a:prstTxWarp prst="textNoShape">
              <a:avLst/>
            </a:prstTxWarp>
            <a:spAutoFit/>
          </a:bodyPr>
          <a:lstStyle/>
          <a:p>
            <a:pPr algn="ctr"/>
            <a:r>
              <a:rPr lang="en-US">
                <a:latin typeface="Times New Roman" charset="0"/>
                <a:ea typeface="Times New Roman" charset="0"/>
                <a:cs typeface="Times New Roman" charset="0"/>
              </a:rPr>
              <a:t>4-player</a:t>
            </a:r>
          </a:p>
          <a:p>
            <a:pPr algn="ctr"/>
            <a:r>
              <a:rPr lang="en-US">
                <a:latin typeface="Times New Roman" charset="0"/>
                <a:ea typeface="Times New Roman" charset="0"/>
                <a:cs typeface="Times New Roman" charset="0"/>
              </a:rPr>
              <a:t>NASH</a:t>
            </a:r>
          </a:p>
        </p:txBody>
      </p:sp>
      <p:sp>
        <p:nvSpPr>
          <p:cNvPr id="172" name="TextBox 171"/>
          <p:cNvSpPr txBox="1">
            <a:spLocks noChangeArrowheads="1"/>
          </p:cNvSpPr>
          <p:nvPr/>
        </p:nvSpPr>
        <p:spPr bwMode="auto">
          <a:xfrm>
            <a:off x="7543800" y="4732338"/>
            <a:ext cx="1211263" cy="830262"/>
          </a:xfrm>
          <a:prstGeom prst="rect">
            <a:avLst/>
          </a:prstGeom>
          <a:noFill/>
          <a:ln w="9525">
            <a:noFill/>
            <a:miter lim="800000"/>
            <a:headEnd/>
            <a:tailEnd/>
          </a:ln>
        </p:spPr>
        <p:txBody>
          <a:bodyPr wrap="none">
            <a:prstTxWarp prst="textNoShape">
              <a:avLst/>
            </a:prstTxWarp>
            <a:spAutoFit/>
          </a:bodyPr>
          <a:lstStyle/>
          <a:p>
            <a:pPr algn="ctr"/>
            <a:r>
              <a:rPr lang="en-US">
                <a:latin typeface="Times New Roman" charset="0"/>
                <a:ea typeface="Times New Roman" charset="0"/>
                <a:cs typeface="Times New Roman" charset="0"/>
              </a:rPr>
              <a:t>3-player</a:t>
            </a:r>
          </a:p>
          <a:p>
            <a:pPr algn="ctr"/>
            <a:r>
              <a:rPr lang="en-US">
                <a:latin typeface="Times New Roman" charset="0"/>
                <a:ea typeface="Times New Roman" charset="0"/>
                <a:cs typeface="Times New Roman" charset="0"/>
              </a:rPr>
              <a:t>NASH</a:t>
            </a:r>
          </a:p>
        </p:txBody>
      </p:sp>
      <p:sp>
        <p:nvSpPr>
          <p:cNvPr id="173" name="TextBox 172"/>
          <p:cNvSpPr txBox="1">
            <a:spLocks noChangeArrowheads="1"/>
          </p:cNvSpPr>
          <p:nvPr/>
        </p:nvSpPr>
        <p:spPr bwMode="auto">
          <a:xfrm>
            <a:off x="7551738" y="5875338"/>
            <a:ext cx="1211262" cy="830262"/>
          </a:xfrm>
          <a:prstGeom prst="rect">
            <a:avLst/>
          </a:prstGeom>
          <a:noFill/>
          <a:ln w="9525">
            <a:noFill/>
            <a:miter lim="800000"/>
            <a:headEnd/>
            <a:tailEnd/>
          </a:ln>
        </p:spPr>
        <p:txBody>
          <a:bodyPr wrap="none">
            <a:prstTxWarp prst="textNoShape">
              <a:avLst/>
            </a:prstTxWarp>
            <a:spAutoFit/>
          </a:bodyPr>
          <a:lstStyle/>
          <a:p>
            <a:pPr algn="ctr"/>
            <a:r>
              <a:rPr lang="en-US">
                <a:latin typeface="Times New Roman" charset="0"/>
                <a:ea typeface="Times New Roman" charset="0"/>
                <a:cs typeface="Times New Roman" charset="0"/>
              </a:rPr>
              <a:t>2-player</a:t>
            </a:r>
          </a:p>
          <a:p>
            <a:pPr algn="ctr"/>
            <a:r>
              <a:rPr lang="en-US">
                <a:latin typeface="Times New Roman" charset="0"/>
                <a:ea typeface="Times New Roman" charset="0"/>
                <a:cs typeface="Times New Roman" charset="0"/>
              </a:rPr>
              <a:t>NASH</a:t>
            </a:r>
          </a:p>
        </p:txBody>
      </p:sp>
      <p:sp>
        <p:nvSpPr>
          <p:cNvPr id="174" name="TextBox 173"/>
          <p:cNvSpPr txBox="1">
            <a:spLocks noChangeArrowheads="1"/>
          </p:cNvSpPr>
          <p:nvPr/>
        </p:nvSpPr>
        <p:spPr bwMode="auto">
          <a:xfrm>
            <a:off x="3505200" y="1657350"/>
            <a:ext cx="1146175" cy="400050"/>
          </a:xfrm>
          <a:prstGeom prst="rect">
            <a:avLst/>
          </a:prstGeom>
          <a:noFill/>
          <a:ln w="9525">
            <a:noFill/>
            <a:miter lim="800000"/>
            <a:headEnd/>
            <a:tailEnd/>
          </a:ln>
        </p:spPr>
        <p:txBody>
          <a:bodyPr wrap="none">
            <a:prstTxWarp prst="textNoShape">
              <a:avLst/>
            </a:prstTxWarp>
            <a:spAutoFit/>
          </a:bodyPr>
          <a:lstStyle/>
          <a:p>
            <a:pPr algn="ctr"/>
            <a:r>
              <a:rPr lang="en-US" sz="2000">
                <a:latin typeface="Times New Roman" charset="0"/>
                <a:ea typeface="Times New Roman" charset="0"/>
                <a:cs typeface="Times New Roman" charset="0"/>
              </a:rPr>
              <a:t>[Pap ’94]</a:t>
            </a:r>
          </a:p>
        </p:txBody>
      </p:sp>
      <p:sp>
        <p:nvSpPr>
          <p:cNvPr id="175" name="TextBox 174"/>
          <p:cNvSpPr txBox="1">
            <a:spLocks noChangeArrowheads="1"/>
          </p:cNvSpPr>
          <p:nvPr/>
        </p:nvSpPr>
        <p:spPr bwMode="auto">
          <a:xfrm>
            <a:off x="3505200" y="2133600"/>
            <a:ext cx="1265238" cy="400050"/>
          </a:xfrm>
          <a:prstGeom prst="rect">
            <a:avLst/>
          </a:prstGeom>
          <a:noFill/>
          <a:ln w="9525">
            <a:noFill/>
            <a:miter lim="800000"/>
            <a:headEnd/>
            <a:tailEnd/>
          </a:ln>
        </p:spPr>
        <p:txBody>
          <a:bodyPr wrap="none">
            <a:prstTxWarp prst="textNoShape">
              <a:avLst/>
            </a:prstTxWarp>
            <a:spAutoFit/>
          </a:bodyPr>
          <a:lstStyle/>
          <a:p>
            <a:pPr algn="ctr"/>
            <a:r>
              <a:rPr lang="en-US" sz="2000" dirty="0">
                <a:solidFill>
                  <a:srgbClr val="FFFFFF"/>
                </a:solidFill>
                <a:latin typeface="Times New Roman" charset="0"/>
                <a:ea typeface="Times New Roman" charset="0"/>
                <a:cs typeface="Times New Roman" charset="0"/>
              </a:rPr>
              <a:t>[DGP ’</a:t>
            </a:r>
            <a:r>
              <a:rPr lang="en-US" sz="2000" dirty="0" smtClean="0">
                <a:solidFill>
                  <a:srgbClr val="FFFFFF"/>
                </a:solidFill>
                <a:latin typeface="Times New Roman" charset="0"/>
                <a:ea typeface="Times New Roman" charset="0"/>
                <a:cs typeface="Times New Roman" charset="0"/>
              </a:rPr>
              <a:t>05]</a:t>
            </a:r>
            <a:endParaRPr lang="en-US" sz="2000" dirty="0">
              <a:solidFill>
                <a:srgbClr val="FFFFFF"/>
              </a:solidFill>
              <a:latin typeface="Times New Roman" charset="0"/>
              <a:ea typeface="Times New Roman" charset="0"/>
              <a:cs typeface="Times New Roman" charset="0"/>
            </a:endParaRPr>
          </a:p>
        </p:txBody>
      </p:sp>
      <p:sp>
        <p:nvSpPr>
          <p:cNvPr id="176" name="TextBox 175"/>
          <p:cNvSpPr txBox="1">
            <a:spLocks noChangeArrowheads="1"/>
          </p:cNvSpPr>
          <p:nvPr/>
        </p:nvSpPr>
        <p:spPr bwMode="auto">
          <a:xfrm>
            <a:off x="3200400" y="3271838"/>
            <a:ext cx="1265238" cy="400050"/>
          </a:xfrm>
          <a:prstGeom prst="rect">
            <a:avLst/>
          </a:prstGeom>
          <a:noFill/>
          <a:ln w="9525">
            <a:noFill/>
            <a:miter lim="800000"/>
            <a:headEnd/>
            <a:tailEnd/>
          </a:ln>
        </p:spPr>
        <p:txBody>
          <a:bodyPr wrap="none">
            <a:prstTxWarp prst="textNoShape">
              <a:avLst/>
            </a:prstTxWarp>
            <a:spAutoFit/>
          </a:bodyPr>
          <a:lstStyle/>
          <a:p>
            <a:pPr algn="ctr"/>
            <a:r>
              <a:rPr lang="en-US" sz="2000" dirty="0">
                <a:solidFill>
                  <a:srgbClr val="FFFFFF"/>
                </a:solidFill>
                <a:latin typeface="Times New Roman" charset="0"/>
                <a:ea typeface="Times New Roman" charset="0"/>
                <a:cs typeface="Times New Roman" charset="0"/>
              </a:rPr>
              <a:t>[DGP ’05]</a:t>
            </a:r>
          </a:p>
        </p:txBody>
      </p:sp>
      <p:sp>
        <p:nvSpPr>
          <p:cNvPr id="177" name="TextBox 176"/>
          <p:cNvSpPr txBox="1">
            <a:spLocks noChangeArrowheads="1"/>
          </p:cNvSpPr>
          <p:nvPr/>
        </p:nvSpPr>
        <p:spPr bwMode="auto">
          <a:xfrm>
            <a:off x="1905000" y="5162550"/>
            <a:ext cx="914400" cy="708025"/>
          </a:xfrm>
          <a:prstGeom prst="rect">
            <a:avLst/>
          </a:prstGeom>
          <a:noFill/>
          <a:ln w="9525">
            <a:noFill/>
            <a:miter lim="800000"/>
            <a:headEnd/>
            <a:tailEnd/>
          </a:ln>
        </p:spPr>
        <p:txBody>
          <a:bodyPr>
            <a:prstTxWarp prst="textNoShape">
              <a:avLst/>
            </a:prstTxWarp>
            <a:spAutoFit/>
          </a:bodyPr>
          <a:lstStyle/>
          <a:p>
            <a:pPr algn="ctr"/>
            <a:r>
              <a:rPr lang="en-US" sz="2000" dirty="0">
                <a:solidFill>
                  <a:srgbClr val="FFFFFF"/>
                </a:solidFill>
                <a:latin typeface="Times New Roman" charset="0"/>
                <a:ea typeface="Times New Roman" charset="0"/>
                <a:cs typeface="Times New Roman" charset="0"/>
              </a:rPr>
              <a:t>[DGP ’</a:t>
            </a:r>
            <a:r>
              <a:rPr lang="en-US" sz="2000" dirty="0" smtClean="0">
                <a:solidFill>
                  <a:srgbClr val="FFFFFF"/>
                </a:solidFill>
                <a:latin typeface="Times New Roman" charset="0"/>
                <a:ea typeface="Times New Roman" charset="0"/>
                <a:cs typeface="Times New Roman" charset="0"/>
              </a:rPr>
              <a:t>05]</a:t>
            </a:r>
            <a:endParaRPr lang="en-US" sz="2000" dirty="0">
              <a:solidFill>
                <a:srgbClr val="FFFFFF"/>
              </a:solidFill>
              <a:latin typeface="Times New Roman" charset="0"/>
              <a:ea typeface="Times New Roman" charset="0"/>
              <a:cs typeface="Times New Roman" charset="0"/>
            </a:endParaRPr>
          </a:p>
        </p:txBody>
      </p:sp>
      <p:sp>
        <p:nvSpPr>
          <p:cNvPr id="178" name="TextBox 177"/>
          <p:cNvSpPr txBox="1">
            <a:spLocks noChangeArrowheads="1"/>
          </p:cNvSpPr>
          <p:nvPr/>
        </p:nvSpPr>
        <p:spPr bwMode="auto">
          <a:xfrm>
            <a:off x="4018652" y="5181600"/>
            <a:ext cx="1010548" cy="707886"/>
          </a:xfrm>
          <a:prstGeom prst="rect">
            <a:avLst/>
          </a:prstGeom>
          <a:noFill/>
          <a:ln w="9525">
            <a:noFill/>
            <a:miter lim="800000"/>
            <a:headEnd/>
            <a:tailEnd/>
          </a:ln>
        </p:spPr>
        <p:txBody>
          <a:bodyPr wrap="square">
            <a:prstTxWarp prst="textNoShape">
              <a:avLst/>
            </a:prstTxWarp>
            <a:spAutoFit/>
          </a:bodyPr>
          <a:lstStyle/>
          <a:p>
            <a:pPr algn="ctr"/>
            <a:r>
              <a:rPr lang="en-US" sz="2000" dirty="0">
                <a:solidFill>
                  <a:srgbClr val="FFFFFF"/>
                </a:solidFill>
                <a:latin typeface="Times New Roman" charset="0"/>
                <a:ea typeface="Times New Roman" charset="0"/>
                <a:cs typeface="Times New Roman" charset="0"/>
              </a:rPr>
              <a:t>[DGP ’</a:t>
            </a:r>
            <a:r>
              <a:rPr lang="en-US" sz="2000" dirty="0" smtClean="0">
                <a:solidFill>
                  <a:srgbClr val="FFFFFF"/>
                </a:solidFill>
                <a:latin typeface="Times New Roman" charset="0"/>
                <a:ea typeface="Times New Roman" charset="0"/>
                <a:cs typeface="Times New Roman" charset="0"/>
              </a:rPr>
              <a:t>05]</a:t>
            </a:r>
            <a:endParaRPr lang="en-US" sz="2000" dirty="0">
              <a:solidFill>
                <a:srgbClr val="FFFFFF"/>
              </a:solidFill>
              <a:latin typeface="Times New Roman" charset="0"/>
              <a:ea typeface="Times New Roman" charset="0"/>
              <a:cs typeface="Times New Roman" charset="0"/>
            </a:endParaRPr>
          </a:p>
        </p:txBody>
      </p:sp>
      <p:sp>
        <p:nvSpPr>
          <p:cNvPr id="179" name="TextBox 178"/>
          <p:cNvSpPr txBox="1">
            <a:spLocks noChangeArrowheads="1"/>
          </p:cNvSpPr>
          <p:nvPr/>
        </p:nvSpPr>
        <p:spPr bwMode="auto">
          <a:xfrm>
            <a:off x="6248400" y="3886200"/>
            <a:ext cx="1600200" cy="400050"/>
          </a:xfrm>
          <a:prstGeom prst="rect">
            <a:avLst/>
          </a:prstGeom>
          <a:noFill/>
          <a:ln w="9525">
            <a:noFill/>
            <a:miter lim="800000"/>
            <a:headEnd/>
            <a:tailEnd/>
          </a:ln>
        </p:spPr>
        <p:txBody>
          <a:bodyPr>
            <a:prstTxWarp prst="textNoShape">
              <a:avLst/>
            </a:prstTxWarp>
            <a:spAutoFit/>
          </a:bodyPr>
          <a:lstStyle/>
          <a:p>
            <a:pPr algn="ctr"/>
            <a:r>
              <a:rPr lang="en-US" sz="2000" dirty="0">
                <a:solidFill>
                  <a:srgbClr val="FFFFFF"/>
                </a:solidFill>
                <a:latin typeface="Times New Roman" charset="0"/>
                <a:ea typeface="Times New Roman" charset="0"/>
                <a:cs typeface="Times New Roman" charset="0"/>
              </a:rPr>
              <a:t>[DGP ’</a:t>
            </a:r>
            <a:r>
              <a:rPr lang="en-US" sz="2000" dirty="0" smtClean="0">
                <a:solidFill>
                  <a:srgbClr val="FFFFFF"/>
                </a:solidFill>
                <a:latin typeface="Times New Roman" charset="0"/>
                <a:ea typeface="Times New Roman" charset="0"/>
                <a:cs typeface="Times New Roman" charset="0"/>
              </a:rPr>
              <a:t>05]</a:t>
            </a:r>
            <a:endParaRPr lang="en-US" sz="2000" dirty="0">
              <a:solidFill>
                <a:srgbClr val="FFFFFF"/>
              </a:solidFill>
              <a:latin typeface="Times New Roman" charset="0"/>
              <a:ea typeface="Times New Roman" charset="0"/>
              <a:cs typeface="Times New Roman" charset="0"/>
            </a:endParaRPr>
          </a:p>
        </p:txBody>
      </p:sp>
      <p:sp>
        <p:nvSpPr>
          <p:cNvPr id="180" name="TextBox 179"/>
          <p:cNvSpPr txBox="1">
            <a:spLocks noChangeArrowheads="1"/>
          </p:cNvSpPr>
          <p:nvPr/>
        </p:nvSpPr>
        <p:spPr bwMode="auto">
          <a:xfrm>
            <a:off x="6248400" y="4781550"/>
            <a:ext cx="1600200" cy="400050"/>
          </a:xfrm>
          <a:prstGeom prst="rect">
            <a:avLst/>
          </a:prstGeom>
          <a:noFill/>
          <a:ln w="9525">
            <a:noFill/>
            <a:miter lim="800000"/>
            <a:headEnd/>
            <a:tailEnd/>
          </a:ln>
        </p:spPr>
        <p:txBody>
          <a:bodyPr>
            <a:prstTxWarp prst="textNoShape">
              <a:avLst/>
            </a:prstTxWarp>
            <a:spAutoFit/>
          </a:bodyPr>
          <a:lstStyle/>
          <a:p>
            <a:pPr algn="ctr"/>
            <a:r>
              <a:rPr lang="en-US" sz="2000" dirty="0">
                <a:latin typeface="Times New Roman" charset="0"/>
                <a:ea typeface="Times New Roman" charset="0"/>
                <a:cs typeface="Times New Roman" charset="0"/>
              </a:rPr>
              <a:t>[DP ’</a:t>
            </a:r>
            <a:r>
              <a:rPr lang="en-US" sz="2000" dirty="0" smtClean="0">
                <a:latin typeface="Times New Roman" charset="0"/>
                <a:ea typeface="Times New Roman" charset="0"/>
                <a:cs typeface="Times New Roman" charset="0"/>
              </a:rPr>
              <a:t>05]</a:t>
            </a:r>
            <a:endParaRPr lang="en-US" sz="2000" dirty="0">
              <a:latin typeface="Times New Roman" charset="0"/>
              <a:ea typeface="Times New Roman" charset="0"/>
              <a:cs typeface="Times New Roman" charset="0"/>
            </a:endParaRPr>
          </a:p>
        </p:txBody>
      </p:sp>
      <p:sp>
        <p:nvSpPr>
          <p:cNvPr id="181" name="TextBox 180"/>
          <p:cNvSpPr txBox="1">
            <a:spLocks noChangeArrowheads="1"/>
          </p:cNvSpPr>
          <p:nvPr/>
        </p:nvSpPr>
        <p:spPr bwMode="auto">
          <a:xfrm>
            <a:off x="6248400" y="5124450"/>
            <a:ext cx="1600200" cy="400050"/>
          </a:xfrm>
          <a:prstGeom prst="rect">
            <a:avLst/>
          </a:prstGeom>
          <a:noFill/>
          <a:ln w="9525">
            <a:noFill/>
            <a:miter lim="800000"/>
            <a:headEnd/>
            <a:tailEnd/>
          </a:ln>
        </p:spPr>
        <p:txBody>
          <a:bodyPr>
            <a:prstTxWarp prst="textNoShape">
              <a:avLst/>
            </a:prstTxWarp>
            <a:spAutoFit/>
          </a:bodyPr>
          <a:lstStyle/>
          <a:p>
            <a:pPr algn="ctr"/>
            <a:r>
              <a:rPr lang="en-US" sz="2000" dirty="0">
                <a:latin typeface="Times New Roman" charset="0"/>
                <a:ea typeface="Times New Roman" charset="0"/>
                <a:cs typeface="Times New Roman" charset="0"/>
              </a:rPr>
              <a:t>[CD’</a:t>
            </a:r>
            <a:r>
              <a:rPr lang="en-US" sz="2000" dirty="0" smtClean="0">
                <a:latin typeface="Times New Roman" charset="0"/>
                <a:ea typeface="Times New Roman" charset="0"/>
                <a:cs typeface="Times New Roman" charset="0"/>
              </a:rPr>
              <a:t>05]</a:t>
            </a:r>
            <a:endParaRPr lang="en-US" sz="2000" dirty="0">
              <a:latin typeface="Times New Roman" charset="0"/>
              <a:ea typeface="Times New Roman" charset="0"/>
              <a:cs typeface="Times New Roman" charset="0"/>
            </a:endParaRPr>
          </a:p>
        </p:txBody>
      </p:sp>
      <p:sp>
        <p:nvSpPr>
          <p:cNvPr id="182" name="TextBox 181"/>
          <p:cNvSpPr txBox="1">
            <a:spLocks noChangeArrowheads="1"/>
          </p:cNvSpPr>
          <p:nvPr/>
        </p:nvSpPr>
        <p:spPr bwMode="auto">
          <a:xfrm>
            <a:off x="6172200" y="5695950"/>
            <a:ext cx="1600200" cy="400050"/>
          </a:xfrm>
          <a:prstGeom prst="rect">
            <a:avLst/>
          </a:prstGeom>
          <a:noFill/>
          <a:ln w="9525">
            <a:noFill/>
            <a:miter lim="800000"/>
            <a:headEnd/>
            <a:tailEnd/>
          </a:ln>
        </p:spPr>
        <p:txBody>
          <a:bodyPr>
            <a:prstTxWarp prst="textNoShape">
              <a:avLst/>
            </a:prstTxWarp>
            <a:spAutoFit/>
          </a:bodyPr>
          <a:lstStyle/>
          <a:p>
            <a:pPr algn="ctr"/>
            <a:r>
              <a:rPr lang="en-US" sz="2000" dirty="0">
                <a:latin typeface="Times New Roman" charset="0"/>
                <a:ea typeface="Times New Roman" charset="0"/>
                <a:cs typeface="Times New Roman" charset="0"/>
              </a:rPr>
              <a:t>[CD’</a:t>
            </a:r>
            <a:r>
              <a:rPr lang="en-US" sz="2000" dirty="0" smtClean="0">
                <a:latin typeface="Times New Roman" charset="0"/>
                <a:ea typeface="Times New Roman" charset="0"/>
                <a:cs typeface="Times New Roman" charset="0"/>
              </a:rPr>
              <a:t>06]</a:t>
            </a:r>
            <a:endParaRPr lang="en-US" sz="2000" dirty="0">
              <a:latin typeface="Times New Roman" charset="0"/>
              <a:ea typeface="Times New Roman" charset="0"/>
              <a:cs typeface="Times New Roman" charset="0"/>
            </a:endParaRPr>
          </a:p>
        </p:txBody>
      </p:sp>
      <p:grpSp>
        <p:nvGrpSpPr>
          <p:cNvPr id="303" name="Group 302"/>
          <p:cNvGrpSpPr/>
          <p:nvPr/>
        </p:nvGrpSpPr>
        <p:grpSpPr>
          <a:xfrm>
            <a:off x="-62992" y="4211983"/>
            <a:ext cx="2158492" cy="2454148"/>
            <a:chOff x="669985" y="655034"/>
            <a:chExt cx="2158492" cy="2454148"/>
          </a:xfrm>
        </p:grpSpPr>
        <p:grpSp>
          <p:nvGrpSpPr>
            <p:cNvPr id="304" name="Group 9"/>
            <p:cNvGrpSpPr/>
            <p:nvPr/>
          </p:nvGrpSpPr>
          <p:grpSpPr>
            <a:xfrm>
              <a:off x="669985" y="655034"/>
              <a:ext cx="2158492" cy="2454148"/>
              <a:chOff x="5778786" y="905510"/>
              <a:chExt cx="2158492" cy="2454148"/>
            </a:xfrm>
          </p:grpSpPr>
          <p:cxnSp>
            <p:nvCxnSpPr>
              <p:cNvPr id="307" name="Straight Connector 306"/>
              <p:cNvCxnSpPr/>
              <p:nvPr/>
            </p:nvCxnSpPr>
            <p:spPr>
              <a:xfrm>
                <a:off x="7378226" y="2956237"/>
                <a:ext cx="423798" cy="1127"/>
              </a:xfrm>
              <a:prstGeom prst="line">
                <a:avLst/>
              </a:prstGeom>
              <a:ln w="12700">
                <a:tailEnd type="stealth" w="lg" len="lg"/>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rot="5400000" flipH="1" flipV="1">
                <a:off x="5655981" y="1430016"/>
                <a:ext cx="541022" cy="1"/>
              </a:xfrm>
              <a:prstGeom prst="line">
                <a:avLst/>
              </a:prstGeom>
              <a:ln w="12700">
                <a:tailEnd type="stealth" w="lg" len="lg"/>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a:cxnSpLocks noChangeAspect="1"/>
              </p:cNvCxnSpPr>
              <p:nvPr/>
            </p:nvCxnSpPr>
            <p:spPr>
              <a:xfrm rot="5400000" flipH="1" flipV="1">
                <a:off x="6364846" y="2290112"/>
                <a:ext cx="236891" cy="229933"/>
              </a:xfrm>
              <a:prstGeom prst="line">
                <a:avLst/>
              </a:prstGeom>
              <a:ln w="12700">
                <a:prstDash val="solid"/>
                <a:tailEnd type="stealth" w="lg" len="lg"/>
              </a:ln>
            </p:spPr>
            <p:style>
              <a:lnRef idx="2">
                <a:schemeClr val="accent1"/>
              </a:lnRef>
              <a:fillRef idx="0">
                <a:schemeClr val="accent1"/>
              </a:fillRef>
              <a:effectRef idx="1">
                <a:schemeClr val="accent1"/>
              </a:effectRef>
              <a:fontRef idx="minor">
                <a:schemeClr val="tx1"/>
              </a:fontRef>
            </p:style>
          </p:cxnSp>
          <p:pic>
            <p:nvPicPr>
              <p:cNvPr id="310" name="Picture 309" descr="latex-image-1.pdf"/>
              <p:cNvPicPr>
                <a:picLocks noChangeAspect="1"/>
              </p:cNvPicPr>
              <p:nvPr/>
            </p:nvPicPr>
            <p:blipFill>
              <a:blip r:embed="rId6"/>
              <a:stretch>
                <a:fillRect/>
              </a:stretch>
            </p:blipFill>
            <p:spPr>
              <a:xfrm>
                <a:off x="7378226" y="2845688"/>
                <a:ext cx="559052" cy="513970"/>
              </a:xfrm>
              <a:prstGeom prst="rect">
                <a:avLst/>
              </a:prstGeom>
            </p:spPr>
          </p:pic>
          <p:pic>
            <p:nvPicPr>
              <p:cNvPr id="311" name="Picture 310" descr="latex-image-1.pdf"/>
              <p:cNvPicPr>
                <a:picLocks noChangeAspect="1"/>
              </p:cNvPicPr>
              <p:nvPr/>
            </p:nvPicPr>
            <p:blipFill>
              <a:blip r:embed="rId7"/>
              <a:stretch>
                <a:fillRect/>
              </a:stretch>
            </p:blipFill>
            <p:spPr>
              <a:xfrm>
                <a:off x="6309715" y="1898901"/>
                <a:ext cx="577086" cy="513970"/>
              </a:xfrm>
              <a:prstGeom prst="rect">
                <a:avLst/>
              </a:prstGeom>
            </p:spPr>
          </p:pic>
          <p:pic>
            <p:nvPicPr>
              <p:cNvPr id="312" name="Picture 311" descr="latex-image-1.pdf"/>
              <p:cNvPicPr>
                <a:picLocks noChangeAspect="1"/>
              </p:cNvPicPr>
              <p:nvPr/>
            </p:nvPicPr>
            <p:blipFill>
              <a:blip r:embed="rId8"/>
              <a:stretch>
                <a:fillRect/>
              </a:stretch>
            </p:blipFill>
            <p:spPr>
              <a:xfrm>
                <a:off x="5778786" y="905510"/>
                <a:ext cx="577088" cy="513969"/>
              </a:xfrm>
              <a:prstGeom prst="rect">
                <a:avLst/>
              </a:prstGeom>
            </p:spPr>
          </p:pic>
          <p:cxnSp>
            <p:nvCxnSpPr>
              <p:cNvPr id="313" name="Straight Connector 312"/>
              <p:cNvCxnSpPr/>
              <p:nvPr/>
            </p:nvCxnSpPr>
            <p:spPr bwMode="auto">
              <a:xfrm rot="5400000" flipH="1" flipV="1">
                <a:off x="5956772" y="1275664"/>
                <a:ext cx="399091" cy="396532"/>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314" name="Straight Connector 313"/>
              <p:cNvCxnSpPr/>
              <p:nvPr/>
            </p:nvCxnSpPr>
            <p:spPr bwMode="auto">
              <a:xfrm flipV="1">
                <a:off x="5927056" y="2539111"/>
                <a:ext cx="427527" cy="417125"/>
              </a:xfrm>
              <a:prstGeom prst="line">
                <a:avLst/>
              </a:prstGeom>
              <a:solidFill>
                <a:schemeClr val="accent1"/>
              </a:solidFill>
              <a:ln w="22225" cap="flat" cmpd="sng" algn="ctr">
                <a:solidFill>
                  <a:srgbClr val="F9FF00"/>
                </a:solidFill>
                <a:prstDash val="solid"/>
                <a:round/>
                <a:headEnd type="none" w="med" len="med"/>
                <a:tailEnd type="none" w="med" len="med"/>
              </a:ln>
              <a:effectLst/>
            </p:spPr>
          </p:cxnSp>
          <p:cxnSp>
            <p:nvCxnSpPr>
              <p:cNvPr id="315" name="Straight Connector 314"/>
              <p:cNvCxnSpPr/>
              <p:nvPr/>
            </p:nvCxnSpPr>
            <p:spPr bwMode="auto">
              <a:xfrm rot="16200000" flipH="1">
                <a:off x="5726250" y="1902717"/>
                <a:ext cx="1261389" cy="4723"/>
              </a:xfrm>
              <a:prstGeom prst="line">
                <a:avLst/>
              </a:prstGeom>
              <a:solidFill>
                <a:schemeClr val="accent1"/>
              </a:solidFill>
              <a:ln w="22225" cap="flat" cmpd="sng" algn="ctr">
                <a:solidFill>
                  <a:srgbClr val="008000"/>
                </a:solidFill>
                <a:prstDash val="dash"/>
                <a:round/>
                <a:headEnd type="none" w="med" len="med"/>
                <a:tailEnd type="none" w="med" len="med"/>
              </a:ln>
              <a:effectLst/>
            </p:spPr>
          </p:cxnSp>
          <p:cxnSp>
            <p:nvCxnSpPr>
              <p:cNvPr id="316" name="Straight Connector 315"/>
              <p:cNvCxnSpPr>
                <a:cxnSpLocks noChangeAspect="1"/>
              </p:cNvCxnSpPr>
              <p:nvPr/>
            </p:nvCxnSpPr>
            <p:spPr bwMode="auto">
              <a:xfrm>
                <a:off x="5942176" y="2953892"/>
                <a:ext cx="1433349" cy="1588"/>
              </a:xfrm>
              <a:prstGeom prst="line">
                <a:avLst/>
              </a:prstGeom>
              <a:solidFill>
                <a:schemeClr val="accent1"/>
              </a:solidFill>
              <a:ln w="22225" cap="flat" cmpd="sng" algn="ctr">
                <a:solidFill>
                  <a:srgbClr val="FF1C00"/>
                </a:solidFill>
                <a:prstDash val="solid"/>
                <a:round/>
                <a:headEnd type="none" w="med" len="med"/>
                <a:tailEnd type="none" w="med" len="med"/>
              </a:ln>
              <a:effectLst/>
            </p:spPr>
          </p:cxnSp>
          <p:cxnSp>
            <p:nvCxnSpPr>
              <p:cNvPr id="317" name="Straight Connector 316"/>
              <p:cNvCxnSpPr/>
              <p:nvPr/>
            </p:nvCxnSpPr>
            <p:spPr bwMode="auto">
              <a:xfrm rot="5400000">
                <a:off x="5319293" y="2351675"/>
                <a:ext cx="1214399" cy="1127"/>
              </a:xfrm>
              <a:prstGeom prst="line">
                <a:avLst/>
              </a:prstGeom>
              <a:solidFill>
                <a:schemeClr val="accent1"/>
              </a:solidFill>
              <a:ln w="22225" cap="flat" cmpd="sng" algn="ctr">
                <a:solidFill>
                  <a:srgbClr val="FFFF00"/>
                </a:solidFill>
                <a:prstDash val="solid"/>
                <a:round/>
                <a:headEnd type="none" w="med" len="med"/>
                <a:tailEnd type="none" w="med" len="med"/>
              </a:ln>
              <a:effectLst/>
            </p:spPr>
          </p:cxnSp>
          <p:cxnSp>
            <p:nvCxnSpPr>
              <p:cNvPr id="318" name="Straight Connector 317"/>
              <p:cNvCxnSpPr/>
              <p:nvPr/>
            </p:nvCxnSpPr>
            <p:spPr>
              <a:xfrm rot="10800000">
                <a:off x="6368325" y="2530093"/>
                <a:ext cx="1433699" cy="9017"/>
              </a:xfrm>
              <a:prstGeom prst="line">
                <a:avLst/>
              </a:prstGeom>
              <a:ln w="25400">
                <a:solidFill>
                  <a:srgbClr val="008000"/>
                </a:solidFill>
                <a:prstDash val="dash"/>
              </a:ln>
            </p:spPr>
            <p:style>
              <a:lnRef idx="2">
                <a:schemeClr val="accent1"/>
              </a:lnRef>
              <a:fillRef idx="0">
                <a:schemeClr val="accent1"/>
              </a:fillRef>
              <a:effectRef idx="1">
                <a:schemeClr val="accent1"/>
              </a:effectRef>
              <a:fontRef idx="minor">
                <a:schemeClr val="tx1"/>
              </a:fontRef>
            </p:style>
          </p:cxnSp>
          <p:cxnSp>
            <p:nvCxnSpPr>
              <p:cNvPr id="319" name="Straight Connector 318"/>
              <p:cNvCxnSpPr/>
              <p:nvPr/>
            </p:nvCxnSpPr>
            <p:spPr bwMode="auto">
              <a:xfrm flipV="1">
                <a:off x="7385910" y="2535935"/>
                <a:ext cx="419289" cy="417126"/>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320" name="Straight Connector 319"/>
              <p:cNvCxnSpPr/>
              <p:nvPr/>
            </p:nvCxnSpPr>
            <p:spPr bwMode="auto">
              <a:xfrm rot="16200000" flipH="1">
                <a:off x="6754881" y="2332891"/>
                <a:ext cx="1255708" cy="0"/>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321" name="Straight Connector 320"/>
              <p:cNvCxnSpPr/>
              <p:nvPr/>
            </p:nvCxnSpPr>
            <p:spPr bwMode="auto">
              <a:xfrm flipV="1">
                <a:off x="7382735" y="1284410"/>
                <a:ext cx="419289" cy="417126"/>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322" name="Straight Connector 321"/>
              <p:cNvCxnSpPr/>
              <p:nvPr/>
            </p:nvCxnSpPr>
            <p:spPr bwMode="auto">
              <a:xfrm rot="16200000" flipH="1">
                <a:off x="7174170" y="1902239"/>
                <a:ext cx="1255708" cy="0"/>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323" name="Straight Connector 322"/>
              <p:cNvCxnSpPr>
                <a:cxnSpLocks noChangeAspect="1"/>
              </p:cNvCxnSpPr>
              <p:nvPr/>
            </p:nvCxnSpPr>
            <p:spPr bwMode="auto">
              <a:xfrm>
                <a:off x="5925216" y="1700528"/>
                <a:ext cx="1457595" cy="1588"/>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324" name="Straight Connector 323"/>
              <p:cNvCxnSpPr>
                <a:cxnSpLocks noChangeAspect="1"/>
              </p:cNvCxnSpPr>
              <p:nvPr/>
            </p:nvCxnSpPr>
            <p:spPr bwMode="auto">
              <a:xfrm>
                <a:off x="6345056" y="1279649"/>
                <a:ext cx="1466742" cy="1619"/>
              </a:xfrm>
              <a:prstGeom prst="line">
                <a:avLst/>
              </a:prstGeom>
              <a:solidFill>
                <a:schemeClr val="accent1"/>
              </a:solidFill>
              <a:ln w="22225" cap="flat" cmpd="sng" algn="ctr">
                <a:solidFill>
                  <a:srgbClr val="008000"/>
                </a:solidFill>
                <a:prstDash val="solid"/>
                <a:round/>
                <a:headEnd type="none" w="med" len="med"/>
                <a:tailEnd type="none" w="med" len="med"/>
              </a:ln>
              <a:effectLst/>
            </p:spPr>
          </p:cxnSp>
          <p:sp>
            <p:nvSpPr>
              <p:cNvPr id="325" name="Oval 324"/>
              <p:cNvSpPr/>
              <p:nvPr/>
            </p:nvSpPr>
            <p:spPr>
              <a:xfrm rot="2465626">
                <a:off x="6619975" y="2585440"/>
                <a:ext cx="163955" cy="311649"/>
              </a:xfrm>
              <a:prstGeom prst="ellipse">
                <a:avLst/>
              </a:prstGeom>
              <a:solidFill>
                <a:srgbClr val="49B1FF"/>
              </a:solidFill>
              <a:ln>
                <a:solidFill>
                  <a:schemeClr val="accent1">
                    <a:shade val="95000"/>
                    <a:satMod val="105000"/>
                    <a:alpha val="13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5" name="Oval 304"/>
            <p:cNvSpPr>
              <a:spLocks noChangeAspect="1"/>
            </p:cNvSpPr>
            <p:nvPr/>
          </p:nvSpPr>
          <p:spPr>
            <a:xfrm rot="18479470">
              <a:off x="816803" y="1683729"/>
              <a:ext cx="422761" cy="230063"/>
            </a:xfrm>
            <a:prstGeom prst="ellipse">
              <a:avLst/>
            </a:prstGeom>
            <a:solidFill>
              <a:srgbClr val="F9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Oval 305"/>
            <p:cNvSpPr/>
            <p:nvPr/>
          </p:nvSpPr>
          <p:spPr>
            <a:xfrm>
              <a:off x="1757355" y="1681132"/>
              <a:ext cx="213006" cy="429042"/>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5194300" y="146566"/>
            <a:ext cx="3845123" cy="807422"/>
            <a:chOff x="5194300" y="146566"/>
            <a:chExt cx="3845123" cy="807422"/>
          </a:xfrm>
        </p:grpSpPr>
        <p:grpSp>
          <p:nvGrpSpPr>
            <p:cNvPr id="238" name="Group 237"/>
            <p:cNvGrpSpPr/>
            <p:nvPr/>
          </p:nvGrpSpPr>
          <p:grpSpPr>
            <a:xfrm>
              <a:off x="5194300" y="146566"/>
              <a:ext cx="3845123" cy="807422"/>
              <a:chOff x="5194300" y="146566"/>
              <a:chExt cx="3845123" cy="807422"/>
            </a:xfrm>
          </p:grpSpPr>
          <p:sp>
            <p:nvSpPr>
              <p:cNvPr id="236" name="Rectangle 235"/>
              <p:cNvSpPr/>
              <p:nvPr/>
            </p:nvSpPr>
            <p:spPr>
              <a:xfrm>
                <a:off x="5194300" y="146566"/>
                <a:ext cx="3845123" cy="338554"/>
              </a:xfrm>
              <a:prstGeom prst="rect">
                <a:avLst/>
              </a:prstGeom>
            </p:spPr>
            <p:txBody>
              <a:bodyPr wrap="none">
                <a:spAutoFit/>
              </a:bodyPr>
              <a:lstStyle/>
              <a:p>
                <a:r>
                  <a:rPr lang="en-US" sz="1600" dirty="0" smtClean="0">
                    <a:solidFill>
                      <a:srgbClr val="FFFFFF"/>
                    </a:solidFill>
                    <a:latin typeface="Times New Roman" charset="0"/>
                    <a:ea typeface="Times New Roman" charset="0"/>
                    <a:cs typeface="Times New Roman" charset="0"/>
                  </a:rPr>
                  <a:t>DGP = Daskalakis, Goldberg, Papadimitriou</a:t>
                </a:r>
                <a:endParaRPr lang="en-US" sz="1600" dirty="0"/>
              </a:p>
            </p:txBody>
          </p:sp>
          <p:sp>
            <p:nvSpPr>
              <p:cNvPr id="237" name="Rectangle 236"/>
              <p:cNvSpPr/>
              <p:nvPr/>
            </p:nvSpPr>
            <p:spPr>
              <a:xfrm>
                <a:off x="5194300" y="615434"/>
                <a:ext cx="1668145" cy="338554"/>
              </a:xfrm>
              <a:prstGeom prst="rect">
                <a:avLst/>
              </a:prstGeom>
            </p:spPr>
            <p:txBody>
              <a:bodyPr wrap="none">
                <a:spAutoFit/>
              </a:bodyPr>
              <a:lstStyle/>
              <a:p>
                <a:r>
                  <a:rPr lang="en-US" sz="1600" dirty="0" smtClean="0">
                    <a:solidFill>
                      <a:srgbClr val="FFFFFF"/>
                    </a:solidFill>
                    <a:latin typeface="Times New Roman" charset="0"/>
                    <a:ea typeface="Times New Roman" charset="0"/>
                    <a:cs typeface="Times New Roman" charset="0"/>
                  </a:rPr>
                  <a:t>CD = Chen, Deng</a:t>
                </a:r>
                <a:endParaRPr lang="en-US" sz="1600" dirty="0"/>
              </a:p>
            </p:txBody>
          </p:sp>
        </p:grpSp>
        <p:sp>
          <p:nvSpPr>
            <p:cNvPr id="117" name="Rectangle 116"/>
            <p:cNvSpPr/>
            <p:nvPr/>
          </p:nvSpPr>
          <p:spPr>
            <a:xfrm>
              <a:off x="5194300" y="395357"/>
              <a:ext cx="2823109" cy="338554"/>
            </a:xfrm>
            <a:prstGeom prst="rect">
              <a:avLst/>
            </a:prstGeom>
          </p:spPr>
          <p:txBody>
            <a:bodyPr wrap="none">
              <a:spAutoFit/>
            </a:bodyPr>
            <a:lstStyle/>
            <a:p>
              <a:r>
                <a:rPr lang="en-US" sz="1600" dirty="0" smtClean="0">
                  <a:solidFill>
                    <a:srgbClr val="FFFFFF"/>
                  </a:solidFill>
                  <a:latin typeface="Times New Roman" charset="0"/>
                  <a:ea typeface="Times New Roman" charset="0"/>
                  <a:cs typeface="Times New Roman" charset="0"/>
                </a:rPr>
                <a:t>DP = Daskalakis, Papadimitriou</a:t>
              </a:r>
              <a:endParaRPr lang="en-US" sz="1600" dirty="0"/>
            </a:p>
          </p:txBody>
        </p:sp>
      </p:gr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510424" y="-12700"/>
            <a:ext cx="7889123" cy="1143000"/>
          </a:xfrm>
        </p:spPr>
        <p:txBody>
          <a:bodyPr/>
          <a:lstStyle/>
          <a:p>
            <a:pPr eaLnBrk="1" hangingPunct="1"/>
            <a:r>
              <a:rPr lang="en-US" sz="3000" dirty="0" smtClean="0">
                <a:effectLst/>
                <a:latin typeface="Times New Roman" charset="0"/>
                <a:ea typeface="ＭＳ Ｐゴシック" charset="-128"/>
                <a:cs typeface="ＭＳ Ｐゴシック" charset="-128"/>
              </a:rPr>
              <a:t>BROUWER   </a:t>
            </a:r>
            <a:r>
              <a:rPr lang="en-US" sz="3600" dirty="0" err="1" smtClean="0">
                <a:effectLst/>
                <a:latin typeface="Wingdings"/>
                <a:ea typeface="Wingdings"/>
                <a:cs typeface="Wingdings"/>
              </a:rPr>
              <a:t></a:t>
            </a:r>
            <a:r>
              <a:rPr lang="en-US" sz="3600" dirty="0" smtClean="0">
                <a:effectLst/>
                <a:latin typeface="Wingdings"/>
                <a:ea typeface="Wingdings"/>
                <a:cs typeface="Wingdings"/>
              </a:rPr>
              <a:t>  </a:t>
            </a:r>
            <a:endParaRPr lang="en-US" sz="3600" dirty="0">
              <a:effectLst/>
              <a:latin typeface="Times New Roman" charset="0"/>
              <a:ea typeface="ＭＳ Ｐゴシック" charset="-128"/>
              <a:cs typeface="ＭＳ Ｐゴシック" charset="-128"/>
            </a:endParaRPr>
          </a:p>
        </p:txBody>
      </p:sp>
      <p:sp>
        <p:nvSpPr>
          <p:cNvPr id="102" name="Rectangle 101"/>
          <p:cNvSpPr/>
          <p:nvPr/>
        </p:nvSpPr>
        <p:spPr>
          <a:xfrm>
            <a:off x="5017411" y="136148"/>
            <a:ext cx="4126589" cy="892552"/>
          </a:xfrm>
          <a:prstGeom prst="rect">
            <a:avLst/>
          </a:prstGeom>
        </p:spPr>
        <p:txBody>
          <a:bodyPr wrap="square">
            <a:spAutoFit/>
          </a:bodyPr>
          <a:lstStyle/>
          <a:p>
            <a:r>
              <a:rPr lang="en-US" sz="2600" i="1" dirty="0" smtClean="0">
                <a:solidFill>
                  <a:srgbClr val="FFFFCC"/>
                </a:solidFill>
                <a:latin typeface="Times New Roman"/>
                <a:cs typeface="Times New Roman"/>
              </a:rPr>
              <a:t>fixed point of game-inspired straight-line program</a:t>
            </a:r>
            <a:endParaRPr lang="en-US" sz="2600" i="1" dirty="0">
              <a:solidFill>
                <a:srgbClr val="FFFFCC"/>
              </a:solidFill>
            </a:endParaRPr>
          </a:p>
        </p:txBody>
      </p:sp>
      <p:grpSp>
        <p:nvGrpSpPr>
          <p:cNvPr id="2" name="Group 104"/>
          <p:cNvGrpSpPr/>
          <p:nvPr/>
        </p:nvGrpSpPr>
        <p:grpSpPr>
          <a:xfrm>
            <a:off x="132343" y="270014"/>
            <a:ext cx="1831339" cy="707886"/>
            <a:chOff x="18043" y="270014"/>
            <a:chExt cx="1831339" cy="707886"/>
          </a:xfrm>
        </p:grpSpPr>
        <p:sp>
          <p:nvSpPr>
            <p:cNvPr id="103" name="Rectangle 102"/>
            <p:cNvSpPr/>
            <p:nvPr/>
          </p:nvSpPr>
          <p:spPr>
            <a:xfrm>
              <a:off x="18043" y="270014"/>
              <a:ext cx="1831339" cy="707886"/>
            </a:xfrm>
            <a:prstGeom prst="rect">
              <a:avLst/>
            </a:prstGeom>
          </p:spPr>
          <p:txBody>
            <a:bodyPr wrap="square">
              <a:spAutoFit/>
            </a:bodyPr>
            <a:lstStyle/>
            <a:p>
              <a:pPr algn="ctr"/>
              <a:r>
                <a:rPr lang="en-US" sz="2000" dirty="0" smtClean="0">
                  <a:solidFill>
                    <a:schemeClr val="tx2"/>
                  </a:solidFill>
                  <a:latin typeface="Times New Roman" charset="0"/>
                  <a:ea typeface="ＭＳ Ｐゴシック" charset="-128"/>
                  <a:cs typeface="ＭＳ Ｐゴシック" charset="-128"/>
                </a:rPr>
                <a:t>4-displacement </a:t>
              </a:r>
              <a:r>
                <a:rPr lang="en-US" sz="2000" dirty="0" err="1" smtClean="0">
                  <a:solidFill>
                    <a:schemeClr val="tx2"/>
                  </a:solidFill>
                  <a:latin typeface="Times New Roman" charset="0"/>
                  <a:ea typeface="ＭＳ Ｐゴシック" charset="-128"/>
                  <a:cs typeface="ＭＳ Ｐゴシック" charset="-128"/>
                </a:rPr>
                <a:t>p.w</a:t>
              </a:r>
              <a:r>
                <a:rPr lang="en-US" sz="2000" dirty="0" smtClean="0">
                  <a:solidFill>
                    <a:schemeClr val="tx2"/>
                  </a:solidFill>
                  <a:latin typeface="Times New Roman" charset="0"/>
                  <a:ea typeface="ＭＳ Ｐゴシック" charset="-128"/>
                  <a:cs typeface="ＭＳ Ｐゴシック" charset="-128"/>
                </a:rPr>
                <a:t>. linear</a:t>
              </a:r>
              <a:endParaRPr lang="en-US" sz="2000" dirty="0">
                <a:solidFill>
                  <a:schemeClr val="tx2"/>
                </a:solidFill>
              </a:endParaRPr>
            </a:p>
          </p:txBody>
        </p:sp>
        <p:sp>
          <p:nvSpPr>
            <p:cNvPr id="104" name="Double Bracket 103"/>
            <p:cNvSpPr/>
            <p:nvPr/>
          </p:nvSpPr>
          <p:spPr bwMode="auto">
            <a:xfrm>
              <a:off x="43443" y="270014"/>
              <a:ext cx="1729744" cy="707886"/>
            </a:xfrm>
            <a:prstGeom prst="bracketPair">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grpSp>
        <p:nvGrpSpPr>
          <p:cNvPr id="3" name="Group 119"/>
          <p:cNvGrpSpPr/>
          <p:nvPr/>
        </p:nvGrpSpPr>
        <p:grpSpPr>
          <a:xfrm>
            <a:off x="1641276" y="6246552"/>
            <a:ext cx="1746648" cy="527203"/>
            <a:chOff x="996552" y="4500149"/>
            <a:chExt cx="1746648" cy="527203"/>
          </a:xfrm>
        </p:grpSpPr>
        <p:sp>
          <p:nvSpPr>
            <p:cNvPr id="113" name="Rectangle 116"/>
            <p:cNvSpPr>
              <a:spLocks noChangeArrowheads="1"/>
            </p:cNvSpPr>
            <p:nvPr/>
          </p:nvSpPr>
          <p:spPr bwMode="auto">
            <a:xfrm>
              <a:off x="996552" y="4514106"/>
              <a:ext cx="1746648" cy="513246"/>
            </a:xfrm>
            <a:prstGeom prst="rect">
              <a:avLst/>
            </a:prstGeom>
            <a:solidFill>
              <a:schemeClr val="accent1"/>
            </a:solidFill>
            <a:ln w="9525">
              <a:solidFill>
                <a:schemeClr val="tx1"/>
              </a:solidFill>
              <a:round/>
              <a:headEnd/>
              <a:tailEnd/>
            </a:ln>
          </p:spPr>
          <p:txBody>
            <a:bodyPr>
              <a:prstTxWarp prst="textNoShape">
                <a:avLst/>
              </a:prstTxWarp>
            </a:bodyPr>
            <a:lstStyle/>
            <a:p>
              <a:endParaRPr lang="en-US"/>
            </a:p>
          </p:txBody>
        </p:sp>
        <p:grpSp>
          <p:nvGrpSpPr>
            <p:cNvPr id="4" name="Group 118"/>
            <p:cNvGrpSpPr/>
            <p:nvPr/>
          </p:nvGrpSpPr>
          <p:grpSpPr>
            <a:xfrm>
              <a:off x="1051565" y="4500149"/>
              <a:ext cx="434292" cy="476406"/>
              <a:chOff x="1038865" y="4500149"/>
              <a:chExt cx="434292" cy="476406"/>
            </a:xfrm>
          </p:grpSpPr>
          <p:sp>
            <p:nvSpPr>
              <p:cNvPr id="115" name="Oval 106"/>
              <p:cNvSpPr>
                <a:spLocks noChangeArrowheads="1"/>
              </p:cNvSpPr>
              <p:nvPr/>
            </p:nvSpPr>
            <p:spPr bwMode="auto">
              <a:xfrm>
                <a:off x="1038865" y="4590826"/>
                <a:ext cx="434292" cy="385729"/>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16" name="Rectangle 108"/>
              <p:cNvSpPr>
                <a:spLocks noChangeArrowheads="1"/>
              </p:cNvSpPr>
              <p:nvPr/>
            </p:nvSpPr>
            <p:spPr bwMode="auto">
              <a:xfrm>
                <a:off x="1073740" y="4500149"/>
                <a:ext cx="348172" cy="461665"/>
              </a:xfrm>
              <a:prstGeom prst="rect">
                <a:avLst/>
              </a:prstGeom>
              <a:noFill/>
              <a:ln w="9525">
                <a:noFill/>
                <a:miter lim="800000"/>
                <a:headEnd/>
                <a:tailEnd/>
              </a:ln>
            </p:spPr>
            <p:txBody>
              <a:bodyPr wrap="none">
                <a:prstTxWarp prst="textNoShape">
                  <a:avLst/>
                </a:prstTxWarp>
                <a:spAutoFit/>
              </a:bodyPr>
              <a:lstStyle/>
              <a:p>
                <a:r>
                  <a:rPr lang="en-US" sz="2400" i="1" dirty="0" err="1" smtClean="0">
                    <a:latin typeface="Times New Roman" pitchFamily="31" charset="0"/>
                    <a:sym typeface="Symbol" pitchFamily="31" charset="2"/>
                  </a:rPr>
                  <a:t>x</a:t>
                </a:r>
                <a:endParaRPr lang="en-US" sz="1600" dirty="0"/>
              </a:p>
            </p:txBody>
          </p:sp>
        </p:grpSp>
        <p:grpSp>
          <p:nvGrpSpPr>
            <p:cNvPr id="5" name="Group 117"/>
            <p:cNvGrpSpPr/>
            <p:nvPr/>
          </p:nvGrpSpPr>
          <p:grpSpPr>
            <a:xfrm>
              <a:off x="1573165" y="4512312"/>
              <a:ext cx="434292" cy="464249"/>
              <a:chOff x="1560465" y="4512312"/>
              <a:chExt cx="434292" cy="464249"/>
            </a:xfrm>
          </p:grpSpPr>
          <p:sp>
            <p:nvSpPr>
              <p:cNvPr id="108" name="Oval 106"/>
              <p:cNvSpPr>
                <a:spLocks noChangeArrowheads="1"/>
              </p:cNvSpPr>
              <p:nvPr/>
            </p:nvSpPr>
            <p:spPr bwMode="auto">
              <a:xfrm>
                <a:off x="1560465" y="4590831"/>
                <a:ext cx="434292" cy="385730"/>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09" name="Rectangle 108"/>
              <p:cNvSpPr>
                <a:spLocks noChangeArrowheads="1"/>
              </p:cNvSpPr>
              <p:nvPr/>
            </p:nvSpPr>
            <p:spPr bwMode="auto">
              <a:xfrm>
                <a:off x="1567704" y="4512312"/>
                <a:ext cx="425116" cy="461665"/>
              </a:xfrm>
              <a:prstGeom prst="rect">
                <a:avLst/>
              </a:prstGeom>
              <a:noFill/>
              <a:ln w="9525">
                <a:noFill/>
                <a:miter lim="800000"/>
                <a:headEnd/>
                <a:tailEnd/>
              </a:ln>
            </p:spPr>
            <p:txBody>
              <a:bodyPr wrap="none">
                <a:prstTxWarp prst="textNoShape">
                  <a:avLst/>
                </a:prstTxWarp>
                <a:spAutoFit/>
              </a:bodyPr>
              <a:lstStyle/>
              <a:p>
                <a:r>
                  <a:rPr lang="en-US" sz="2400" i="1" dirty="0" smtClean="0">
                    <a:latin typeface="Times New Roman" pitchFamily="31" charset="0"/>
                    <a:sym typeface="Symbol" pitchFamily="31" charset="2"/>
                  </a:rPr>
                  <a:t> </a:t>
                </a:r>
                <a:r>
                  <a:rPr lang="en-US" sz="2400" i="1" dirty="0" err="1" smtClean="0">
                    <a:latin typeface="Times New Roman" pitchFamily="31" charset="0"/>
                    <a:sym typeface="Symbol" pitchFamily="31" charset="2"/>
                  </a:rPr>
                  <a:t>y</a:t>
                </a:r>
                <a:endParaRPr lang="en-US" sz="1600" dirty="0"/>
              </a:p>
            </p:txBody>
          </p:sp>
        </p:grpSp>
        <p:grpSp>
          <p:nvGrpSpPr>
            <p:cNvPr id="6" name="Group 116"/>
            <p:cNvGrpSpPr/>
            <p:nvPr/>
          </p:nvGrpSpPr>
          <p:grpSpPr>
            <a:xfrm>
              <a:off x="2105899" y="4518601"/>
              <a:ext cx="434292" cy="461665"/>
              <a:chOff x="2601199" y="4518601"/>
              <a:chExt cx="434292" cy="461665"/>
            </a:xfrm>
          </p:grpSpPr>
          <p:sp>
            <p:nvSpPr>
              <p:cNvPr id="110" name="Oval 106"/>
              <p:cNvSpPr>
                <a:spLocks noChangeArrowheads="1"/>
              </p:cNvSpPr>
              <p:nvPr/>
            </p:nvSpPr>
            <p:spPr bwMode="auto">
              <a:xfrm>
                <a:off x="2601199" y="4590831"/>
                <a:ext cx="434292" cy="385730"/>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11" name="Rectangle 108"/>
              <p:cNvSpPr>
                <a:spLocks noChangeArrowheads="1"/>
              </p:cNvSpPr>
              <p:nvPr/>
            </p:nvSpPr>
            <p:spPr bwMode="auto">
              <a:xfrm>
                <a:off x="2664426" y="4518601"/>
                <a:ext cx="326882" cy="461665"/>
              </a:xfrm>
              <a:prstGeom prst="rect">
                <a:avLst/>
              </a:prstGeom>
              <a:noFill/>
              <a:ln w="9525">
                <a:noFill/>
                <a:miter lim="800000"/>
                <a:headEnd/>
                <a:tailEnd/>
              </a:ln>
            </p:spPr>
            <p:txBody>
              <a:bodyPr wrap="none">
                <a:prstTxWarp prst="textNoShape">
                  <a:avLst/>
                </a:prstTxWarp>
                <a:spAutoFit/>
              </a:bodyPr>
              <a:lstStyle/>
              <a:p>
                <a:r>
                  <a:rPr lang="en-US" sz="2400" i="1" dirty="0" err="1" smtClean="0">
                    <a:latin typeface="Times New Roman" pitchFamily="31" charset="0"/>
                    <a:sym typeface="Symbol" pitchFamily="31" charset="2"/>
                  </a:rPr>
                  <a:t>z</a:t>
                </a:r>
                <a:endParaRPr lang="en-US" sz="1600" dirty="0"/>
              </a:p>
            </p:txBody>
          </p:sp>
        </p:grpSp>
      </p:grpSp>
      <p:sp>
        <p:nvSpPr>
          <p:cNvPr id="121" name="TextBox 120"/>
          <p:cNvSpPr txBox="1"/>
          <p:nvPr/>
        </p:nvSpPr>
        <p:spPr>
          <a:xfrm>
            <a:off x="4914901" y="6222928"/>
            <a:ext cx="4127500" cy="646331"/>
          </a:xfrm>
          <a:prstGeom prst="rect">
            <a:avLst/>
          </a:prstGeom>
          <a:noFill/>
        </p:spPr>
        <p:txBody>
          <a:bodyPr wrap="square" rtlCol="0">
            <a:spAutoFit/>
          </a:bodyPr>
          <a:lstStyle/>
          <a:p>
            <a:r>
              <a:rPr lang="en-US" dirty="0" smtClean="0">
                <a:latin typeface="Times New Roman"/>
                <a:cs typeface="Times New Roman"/>
              </a:rPr>
              <a:t>three players whose mixed strategies represent a point in [0,1]</a:t>
            </a:r>
            <a:r>
              <a:rPr lang="en-US" baseline="30000" dirty="0" smtClean="0">
                <a:latin typeface="Times New Roman"/>
                <a:cs typeface="Times New Roman"/>
              </a:rPr>
              <a:t>3</a:t>
            </a:r>
            <a:endParaRPr lang="en-US" dirty="0">
              <a:latin typeface="Times New Roman"/>
              <a:cs typeface="Times New Roman"/>
            </a:endParaRPr>
          </a:p>
        </p:txBody>
      </p:sp>
      <p:sp>
        <p:nvSpPr>
          <p:cNvPr id="122" name="Up Arrow 121"/>
          <p:cNvSpPr/>
          <p:nvPr/>
        </p:nvSpPr>
        <p:spPr bwMode="auto">
          <a:xfrm>
            <a:off x="2351528" y="5859026"/>
            <a:ext cx="199144" cy="397604"/>
          </a:xfrm>
          <a:prstGeom prst="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24" name="Rectangle 116"/>
          <p:cNvSpPr>
            <a:spLocks noChangeArrowheads="1"/>
          </p:cNvSpPr>
          <p:nvPr/>
        </p:nvSpPr>
        <p:spPr bwMode="auto">
          <a:xfrm>
            <a:off x="787801" y="5354154"/>
            <a:ext cx="3556509" cy="513246"/>
          </a:xfrm>
          <a:prstGeom prst="rect">
            <a:avLst/>
          </a:prstGeom>
          <a:solidFill>
            <a:schemeClr val="accent1"/>
          </a:solidFill>
          <a:ln w="9525">
            <a:solidFill>
              <a:schemeClr val="tx1"/>
            </a:solidFill>
            <a:round/>
            <a:headEnd/>
            <a:tailEnd/>
          </a:ln>
        </p:spPr>
        <p:txBody>
          <a:bodyPr>
            <a:prstTxWarp prst="textNoShape">
              <a:avLst/>
            </a:prstTxWarp>
          </a:bodyPr>
          <a:lstStyle/>
          <a:p>
            <a:endParaRPr lang="en-US" dirty="0"/>
          </a:p>
        </p:txBody>
      </p:sp>
      <p:sp>
        <p:nvSpPr>
          <p:cNvPr id="138" name="TextBox 137"/>
          <p:cNvSpPr txBox="1"/>
          <p:nvPr/>
        </p:nvSpPr>
        <p:spPr>
          <a:xfrm>
            <a:off x="1965036" y="5409168"/>
            <a:ext cx="991239" cy="430887"/>
          </a:xfrm>
          <a:prstGeom prst="rect">
            <a:avLst/>
          </a:prstGeom>
          <a:noFill/>
        </p:spPr>
        <p:txBody>
          <a:bodyPr wrap="none" rtlCol="0">
            <a:spAutoFit/>
          </a:bodyPr>
          <a:lstStyle/>
          <a:p>
            <a:r>
              <a:rPr lang="en-US" sz="2200" dirty="0" smtClean="0"/>
              <a:t>A-to-D</a:t>
            </a:r>
            <a:endParaRPr lang="en-US" sz="2200" dirty="0"/>
          </a:p>
        </p:txBody>
      </p:sp>
      <p:sp>
        <p:nvSpPr>
          <p:cNvPr id="139" name="TextBox 138"/>
          <p:cNvSpPr txBox="1"/>
          <p:nvPr/>
        </p:nvSpPr>
        <p:spPr>
          <a:xfrm>
            <a:off x="4914900" y="5424269"/>
            <a:ext cx="4127500" cy="369332"/>
          </a:xfrm>
          <a:prstGeom prst="rect">
            <a:avLst/>
          </a:prstGeom>
          <a:noFill/>
        </p:spPr>
        <p:txBody>
          <a:bodyPr wrap="square" rtlCol="0">
            <a:spAutoFit/>
          </a:bodyPr>
          <a:lstStyle/>
          <a:p>
            <a:r>
              <a:rPr lang="en-US" dirty="0" smtClean="0">
                <a:latin typeface="Times New Roman"/>
                <a:cs typeface="Times New Roman"/>
              </a:rPr>
              <a:t>extract </a:t>
            </a:r>
            <a:r>
              <a:rPr lang="en-US" i="1" dirty="0" err="1" smtClean="0">
                <a:latin typeface="Times New Roman"/>
                <a:cs typeface="Times New Roman"/>
              </a:rPr>
              <a:t>m</a:t>
            </a:r>
            <a:r>
              <a:rPr lang="en-US" dirty="0" smtClean="0">
                <a:latin typeface="Times New Roman"/>
                <a:cs typeface="Times New Roman"/>
              </a:rPr>
              <a:t> bits from each of </a:t>
            </a:r>
            <a:r>
              <a:rPr lang="en-US" i="1" dirty="0" err="1" smtClean="0">
                <a:latin typeface="Times New Roman"/>
                <a:cs typeface="Times New Roman"/>
              </a:rPr>
              <a:t>x</a:t>
            </a:r>
            <a:r>
              <a:rPr lang="en-US" dirty="0" smtClean="0">
                <a:latin typeface="Times New Roman"/>
                <a:cs typeface="Times New Roman"/>
              </a:rPr>
              <a:t>, </a:t>
            </a:r>
            <a:r>
              <a:rPr lang="en-US" i="1" dirty="0" err="1" smtClean="0">
                <a:latin typeface="Times New Roman"/>
                <a:cs typeface="Times New Roman"/>
              </a:rPr>
              <a:t>y</a:t>
            </a:r>
            <a:r>
              <a:rPr lang="en-US" dirty="0" smtClean="0">
                <a:latin typeface="Times New Roman"/>
                <a:cs typeface="Times New Roman"/>
              </a:rPr>
              <a:t>, </a:t>
            </a:r>
            <a:r>
              <a:rPr lang="en-US" i="1" dirty="0" err="1" smtClean="0">
                <a:latin typeface="Times New Roman"/>
                <a:cs typeface="Times New Roman"/>
              </a:rPr>
              <a:t>z</a:t>
            </a:r>
            <a:endParaRPr lang="en-US" i="1" dirty="0">
              <a:latin typeface="Times New Roman"/>
              <a:cs typeface="Times New Roman"/>
            </a:endParaRPr>
          </a:p>
        </p:txBody>
      </p:sp>
      <p:grpSp>
        <p:nvGrpSpPr>
          <p:cNvPr id="7" name="Group 242"/>
          <p:cNvGrpSpPr/>
          <p:nvPr/>
        </p:nvGrpSpPr>
        <p:grpSpPr>
          <a:xfrm>
            <a:off x="-692899" y="4341350"/>
            <a:ext cx="5363377" cy="732635"/>
            <a:chOff x="580571" y="4680282"/>
            <a:chExt cx="5363377" cy="732635"/>
          </a:xfrm>
        </p:grpSpPr>
        <p:grpSp>
          <p:nvGrpSpPr>
            <p:cNvPr id="8" name="Group 241"/>
            <p:cNvGrpSpPr/>
            <p:nvPr/>
          </p:nvGrpSpPr>
          <p:grpSpPr>
            <a:xfrm>
              <a:off x="1400139" y="4680282"/>
              <a:ext cx="4543809" cy="732635"/>
              <a:chOff x="1400139" y="4680282"/>
              <a:chExt cx="4543809" cy="732635"/>
            </a:xfrm>
          </p:grpSpPr>
          <p:sp>
            <p:nvSpPr>
              <p:cNvPr id="143" name="Rectangle 116"/>
              <p:cNvSpPr>
                <a:spLocks noChangeArrowheads="1"/>
              </p:cNvSpPr>
              <p:nvPr/>
            </p:nvSpPr>
            <p:spPr bwMode="auto">
              <a:xfrm>
                <a:off x="1748970" y="4776304"/>
                <a:ext cx="4169229" cy="513246"/>
              </a:xfrm>
              <a:prstGeom prst="rect">
                <a:avLst/>
              </a:prstGeom>
              <a:solidFill>
                <a:schemeClr val="accent1"/>
              </a:solidFill>
              <a:ln w="9525">
                <a:solidFill>
                  <a:schemeClr val="tx1"/>
                </a:solidFill>
                <a:round/>
                <a:headEnd/>
                <a:tailEnd/>
              </a:ln>
            </p:spPr>
            <p:txBody>
              <a:bodyPr>
                <a:prstTxWarp prst="textNoShape">
                  <a:avLst/>
                </a:prstTxWarp>
              </a:bodyPr>
              <a:lstStyle/>
              <a:p>
                <a:endParaRPr lang="en-US"/>
              </a:p>
            </p:txBody>
          </p:sp>
          <p:grpSp>
            <p:nvGrpSpPr>
              <p:cNvPr id="9" name="Group 112"/>
              <p:cNvGrpSpPr>
                <a:grpSpLocks/>
              </p:cNvGrpSpPr>
              <p:nvPr/>
            </p:nvGrpSpPr>
            <p:grpSpPr bwMode="auto">
              <a:xfrm>
                <a:off x="1780231" y="4691071"/>
                <a:ext cx="438869" cy="547689"/>
                <a:chOff x="1129453" y="5825069"/>
                <a:chExt cx="470747" cy="648543"/>
              </a:xfrm>
            </p:grpSpPr>
            <p:sp>
              <p:nvSpPr>
                <p:cNvPr id="169" name="Oval 106"/>
                <p:cNvSpPr>
                  <a:spLocks noChangeArrowheads="1"/>
                </p:cNvSpPr>
                <p:nvPr/>
              </p:nvSpPr>
              <p:spPr bwMode="auto">
                <a:xfrm>
                  <a:off x="1129453" y="6019800"/>
                  <a:ext cx="470747" cy="453812"/>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70"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grpSp>
            <p:nvGrpSpPr>
              <p:cNvPr id="10" name="Group 112"/>
              <p:cNvGrpSpPr>
                <a:grpSpLocks/>
              </p:cNvGrpSpPr>
              <p:nvPr/>
            </p:nvGrpSpPr>
            <p:grpSpPr bwMode="auto">
              <a:xfrm>
                <a:off x="2599843" y="4691071"/>
                <a:ext cx="438869" cy="547689"/>
                <a:chOff x="1129453" y="5825069"/>
                <a:chExt cx="470747" cy="648543"/>
              </a:xfrm>
            </p:grpSpPr>
            <p:sp>
              <p:nvSpPr>
                <p:cNvPr id="167" name="Oval 106"/>
                <p:cNvSpPr>
                  <a:spLocks noChangeArrowheads="1"/>
                </p:cNvSpPr>
                <p:nvPr/>
              </p:nvSpPr>
              <p:spPr bwMode="auto">
                <a:xfrm>
                  <a:off x="1129453" y="6019800"/>
                  <a:ext cx="470747" cy="453812"/>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68"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grpSp>
            <p:nvGrpSpPr>
              <p:cNvPr id="11" name="Group 112"/>
              <p:cNvGrpSpPr>
                <a:grpSpLocks/>
              </p:cNvGrpSpPr>
              <p:nvPr/>
            </p:nvGrpSpPr>
            <p:grpSpPr bwMode="auto">
              <a:xfrm>
                <a:off x="3097675" y="4707727"/>
                <a:ext cx="438869" cy="545643"/>
                <a:chOff x="1129453" y="5825069"/>
                <a:chExt cx="470747" cy="646122"/>
              </a:xfrm>
            </p:grpSpPr>
            <p:sp>
              <p:nvSpPr>
                <p:cNvPr id="165" name="Oval 106"/>
                <p:cNvSpPr>
                  <a:spLocks noChangeArrowheads="1"/>
                </p:cNvSpPr>
                <p:nvPr/>
              </p:nvSpPr>
              <p:spPr bwMode="auto">
                <a:xfrm>
                  <a:off x="1129453" y="6004766"/>
                  <a:ext cx="470747" cy="453813"/>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66"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grpSp>
            <p:nvGrpSpPr>
              <p:cNvPr id="12" name="Group 112"/>
              <p:cNvGrpSpPr>
                <a:grpSpLocks/>
              </p:cNvGrpSpPr>
              <p:nvPr/>
            </p:nvGrpSpPr>
            <p:grpSpPr bwMode="auto">
              <a:xfrm>
                <a:off x="3918309" y="4689026"/>
                <a:ext cx="438869" cy="547689"/>
                <a:chOff x="1129453" y="5825069"/>
                <a:chExt cx="470747" cy="648543"/>
              </a:xfrm>
            </p:grpSpPr>
            <p:sp>
              <p:nvSpPr>
                <p:cNvPr id="163" name="Oval 106"/>
                <p:cNvSpPr>
                  <a:spLocks noChangeArrowheads="1"/>
                </p:cNvSpPr>
                <p:nvPr/>
              </p:nvSpPr>
              <p:spPr bwMode="auto">
                <a:xfrm>
                  <a:off x="1129453" y="6019800"/>
                  <a:ext cx="470747" cy="453812"/>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64"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grpSp>
            <p:nvGrpSpPr>
              <p:cNvPr id="13" name="Group 112"/>
              <p:cNvGrpSpPr>
                <a:grpSpLocks/>
              </p:cNvGrpSpPr>
              <p:nvPr/>
            </p:nvGrpSpPr>
            <p:grpSpPr bwMode="auto">
              <a:xfrm>
                <a:off x="4416141" y="4705682"/>
                <a:ext cx="438869" cy="545643"/>
                <a:chOff x="1129453" y="5825069"/>
                <a:chExt cx="470747" cy="646122"/>
              </a:xfrm>
            </p:grpSpPr>
            <p:sp>
              <p:nvSpPr>
                <p:cNvPr id="161" name="Oval 106"/>
                <p:cNvSpPr>
                  <a:spLocks noChangeArrowheads="1"/>
                </p:cNvSpPr>
                <p:nvPr/>
              </p:nvSpPr>
              <p:spPr bwMode="auto">
                <a:xfrm>
                  <a:off x="1129453" y="6004766"/>
                  <a:ext cx="470747" cy="453813"/>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62"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pic>
            <p:nvPicPr>
              <p:cNvPr id="149" name="Picture 148" descr="latex-image-1.pdf"/>
              <p:cNvPicPr>
                <a:picLocks noChangeAspect="1"/>
              </p:cNvPicPr>
              <p:nvPr/>
            </p:nvPicPr>
            <p:blipFill>
              <a:blip r:embed="rId3"/>
              <a:stretch>
                <a:fillRect/>
              </a:stretch>
            </p:blipFill>
            <p:spPr>
              <a:xfrm>
                <a:off x="1400139" y="4716462"/>
                <a:ext cx="1879600" cy="685800"/>
              </a:xfrm>
              <a:prstGeom prst="rect">
                <a:avLst/>
              </a:prstGeom>
            </p:spPr>
          </p:pic>
          <p:pic>
            <p:nvPicPr>
              <p:cNvPr id="150" name="Picture 149" descr="latex-image-1.pdf"/>
              <p:cNvPicPr>
                <a:picLocks noChangeAspect="1"/>
              </p:cNvPicPr>
              <p:nvPr/>
            </p:nvPicPr>
            <p:blipFill>
              <a:blip r:embed="rId4"/>
              <a:stretch>
                <a:fillRect/>
              </a:stretch>
            </p:blipFill>
            <p:spPr>
              <a:xfrm>
                <a:off x="2707204" y="4680282"/>
                <a:ext cx="1854200" cy="711200"/>
              </a:xfrm>
              <a:prstGeom prst="rect">
                <a:avLst/>
              </a:prstGeom>
            </p:spPr>
          </p:pic>
          <p:pic>
            <p:nvPicPr>
              <p:cNvPr id="151" name="Picture 150" descr="latex-image-1.pdf"/>
              <p:cNvPicPr>
                <a:picLocks noChangeAspect="1"/>
              </p:cNvPicPr>
              <p:nvPr/>
            </p:nvPicPr>
            <p:blipFill>
              <a:blip r:embed="rId5"/>
              <a:stretch>
                <a:fillRect/>
              </a:stretch>
            </p:blipFill>
            <p:spPr>
              <a:xfrm>
                <a:off x="1934709" y="4701717"/>
                <a:ext cx="1752600" cy="711200"/>
              </a:xfrm>
              <a:prstGeom prst="rect">
                <a:avLst/>
              </a:prstGeom>
            </p:spPr>
          </p:pic>
          <p:pic>
            <p:nvPicPr>
              <p:cNvPr id="152" name="Picture 151" descr="latex-image-1.pdf"/>
              <p:cNvPicPr>
                <a:picLocks noChangeAspect="1"/>
              </p:cNvPicPr>
              <p:nvPr/>
            </p:nvPicPr>
            <p:blipFill>
              <a:blip r:embed="rId6"/>
              <a:stretch>
                <a:fillRect/>
              </a:stretch>
            </p:blipFill>
            <p:spPr>
              <a:xfrm>
                <a:off x="3266758" y="4707731"/>
                <a:ext cx="1752600" cy="685800"/>
              </a:xfrm>
              <a:prstGeom prst="rect">
                <a:avLst/>
              </a:prstGeom>
            </p:spPr>
          </p:pic>
          <p:grpSp>
            <p:nvGrpSpPr>
              <p:cNvPr id="14" name="Group 112"/>
              <p:cNvGrpSpPr>
                <a:grpSpLocks/>
              </p:cNvGrpSpPr>
              <p:nvPr/>
            </p:nvGrpSpPr>
            <p:grpSpPr bwMode="auto">
              <a:xfrm>
                <a:off x="5323809" y="4680291"/>
                <a:ext cx="438869" cy="547689"/>
                <a:chOff x="1129453" y="5825069"/>
                <a:chExt cx="470747" cy="648543"/>
              </a:xfrm>
            </p:grpSpPr>
            <p:sp>
              <p:nvSpPr>
                <p:cNvPr id="159" name="Oval 106"/>
                <p:cNvSpPr>
                  <a:spLocks noChangeArrowheads="1"/>
                </p:cNvSpPr>
                <p:nvPr/>
              </p:nvSpPr>
              <p:spPr bwMode="auto">
                <a:xfrm>
                  <a:off x="1129453" y="6019800"/>
                  <a:ext cx="470747" cy="453812"/>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60"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pic>
            <p:nvPicPr>
              <p:cNvPr id="154" name="Picture 153" descr="latex-image-1.pdf"/>
              <p:cNvPicPr>
                <a:picLocks noChangeAspect="1"/>
              </p:cNvPicPr>
              <p:nvPr/>
            </p:nvPicPr>
            <p:blipFill>
              <a:blip r:embed="rId7"/>
              <a:stretch>
                <a:fillRect/>
              </a:stretch>
            </p:blipFill>
            <p:spPr>
              <a:xfrm>
                <a:off x="4115148" y="4691062"/>
                <a:ext cx="1828800" cy="685800"/>
              </a:xfrm>
              <a:prstGeom prst="rect">
                <a:avLst/>
              </a:prstGeom>
            </p:spPr>
          </p:pic>
          <p:sp>
            <p:nvSpPr>
              <p:cNvPr id="155" name="TextBox 154"/>
              <p:cNvSpPr txBox="1"/>
              <p:nvPr/>
            </p:nvSpPr>
            <p:spPr>
              <a:xfrm>
                <a:off x="2165092" y="4797187"/>
                <a:ext cx="373344" cy="369332"/>
              </a:xfrm>
              <a:prstGeom prst="rect">
                <a:avLst/>
              </a:prstGeom>
              <a:noFill/>
            </p:spPr>
            <p:txBody>
              <a:bodyPr wrap="none" rtlCol="0">
                <a:spAutoFit/>
              </a:bodyPr>
              <a:lstStyle/>
              <a:p>
                <a:r>
                  <a:rPr lang="en-US" dirty="0" smtClean="0"/>
                  <a:t>…</a:t>
                </a:r>
                <a:endParaRPr lang="en-US" dirty="0"/>
              </a:p>
            </p:txBody>
          </p:sp>
          <p:sp>
            <p:nvSpPr>
              <p:cNvPr id="156" name="TextBox 155"/>
              <p:cNvSpPr txBox="1"/>
              <p:nvPr/>
            </p:nvSpPr>
            <p:spPr>
              <a:xfrm>
                <a:off x="3500504" y="4801828"/>
                <a:ext cx="373344" cy="369332"/>
              </a:xfrm>
              <a:prstGeom prst="rect">
                <a:avLst/>
              </a:prstGeom>
              <a:noFill/>
            </p:spPr>
            <p:txBody>
              <a:bodyPr wrap="none" rtlCol="0">
                <a:spAutoFit/>
              </a:bodyPr>
              <a:lstStyle/>
              <a:p>
                <a:r>
                  <a:rPr lang="en-US" dirty="0" smtClean="0"/>
                  <a:t>…</a:t>
                </a:r>
                <a:endParaRPr lang="en-US" dirty="0"/>
              </a:p>
            </p:txBody>
          </p:sp>
          <p:sp>
            <p:nvSpPr>
              <p:cNvPr id="157" name="TextBox 156"/>
              <p:cNvSpPr txBox="1"/>
              <p:nvPr/>
            </p:nvSpPr>
            <p:spPr>
              <a:xfrm>
                <a:off x="4893110" y="4802665"/>
                <a:ext cx="373344" cy="369332"/>
              </a:xfrm>
              <a:prstGeom prst="rect">
                <a:avLst/>
              </a:prstGeom>
              <a:noFill/>
            </p:spPr>
            <p:txBody>
              <a:bodyPr wrap="none" rtlCol="0">
                <a:spAutoFit/>
              </a:bodyPr>
              <a:lstStyle/>
              <a:p>
                <a:r>
                  <a:rPr lang="en-US" dirty="0" smtClean="0"/>
                  <a:t>…</a:t>
                </a:r>
                <a:endParaRPr lang="en-US" dirty="0"/>
              </a:p>
            </p:txBody>
          </p:sp>
        </p:grpSp>
        <p:pic>
          <p:nvPicPr>
            <p:cNvPr id="142" name="Picture 141" descr="latex-image-1.pdf"/>
            <p:cNvPicPr>
              <a:picLocks noChangeAspect="1"/>
            </p:cNvPicPr>
            <p:nvPr/>
          </p:nvPicPr>
          <p:blipFill>
            <a:blip r:embed="rId8"/>
            <a:stretch>
              <a:fillRect/>
            </a:stretch>
          </p:blipFill>
          <p:spPr>
            <a:xfrm>
              <a:off x="580571" y="4716462"/>
              <a:ext cx="1778000" cy="685800"/>
            </a:xfrm>
            <a:prstGeom prst="rect">
              <a:avLst/>
            </a:prstGeom>
          </p:spPr>
        </p:pic>
      </p:grpSp>
      <p:sp>
        <p:nvSpPr>
          <p:cNvPr id="171" name="Up Arrow 170"/>
          <p:cNvSpPr/>
          <p:nvPr/>
        </p:nvSpPr>
        <p:spPr bwMode="auto">
          <a:xfrm>
            <a:off x="2351528" y="4950618"/>
            <a:ext cx="199144" cy="397604"/>
          </a:xfrm>
          <a:prstGeom prst="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nvGrpSpPr>
          <p:cNvPr id="79" name="Group 78"/>
          <p:cNvGrpSpPr/>
          <p:nvPr/>
        </p:nvGrpSpPr>
        <p:grpSpPr>
          <a:xfrm>
            <a:off x="419100" y="2571065"/>
            <a:ext cx="4289129" cy="1806465"/>
            <a:chOff x="757885" y="2571065"/>
            <a:chExt cx="3619094" cy="1806465"/>
          </a:xfrm>
        </p:grpSpPr>
        <p:grpSp>
          <p:nvGrpSpPr>
            <p:cNvPr id="76" name="Group 75"/>
            <p:cNvGrpSpPr/>
            <p:nvPr/>
          </p:nvGrpSpPr>
          <p:grpSpPr>
            <a:xfrm>
              <a:off x="784042" y="2603500"/>
              <a:ext cx="3517925" cy="1774030"/>
              <a:chOff x="784042" y="2603500"/>
              <a:chExt cx="3517925" cy="1774030"/>
            </a:xfrm>
          </p:grpSpPr>
          <p:sp>
            <p:nvSpPr>
              <p:cNvPr id="54" name="Up Arrow 53"/>
              <p:cNvSpPr/>
              <p:nvPr/>
            </p:nvSpPr>
            <p:spPr bwMode="auto">
              <a:xfrm>
                <a:off x="2351528" y="3979926"/>
                <a:ext cx="199144" cy="397604"/>
              </a:xfrm>
              <a:prstGeom prst="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55" name="Rectangle 54"/>
              <p:cNvSpPr/>
              <p:nvPr/>
            </p:nvSpPr>
            <p:spPr bwMode="auto">
              <a:xfrm>
                <a:off x="784042" y="2603500"/>
                <a:ext cx="3517925" cy="13854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112" charset="0"/>
                </a:endParaRPr>
              </a:p>
            </p:txBody>
          </p:sp>
        </p:grpSp>
        <p:sp>
          <p:nvSpPr>
            <p:cNvPr id="57" name="TextBox 56"/>
            <p:cNvSpPr txBox="1"/>
            <p:nvPr/>
          </p:nvSpPr>
          <p:spPr>
            <a:xfrm>
              <a:off x="757885" y="2571065"/>
              <a:ext cx="3619094" cy="1323439"/>
            </a:xfrm>
            <a:prstGeom prst="rect">
              <a:avLst/>
            </a:prstGeom>
            <a:noFill/>
          </p:spPr>
          <p:txBody>
            <a:bodyPr wrap="square" rtlCol="0">
              <a:spAutoFit/>
            </a:bodyPr>
            <a:lstStyle/>
            <a:p>
              <a:pPr algn="ctr"/>
              <a:r>
                <a:rPr lang="en-US" sz="2000" dirty="0" smtClean="0">
                  <a:latin typeface="Times New Roman"/>
                  <a:cs typeface="Times New Roman"/>
                </a:rPr>
                <a:t>using binary operations, check if input is panchromatic and in that case output (0,0,0), </a:t>
              </a:r>
              <a:r>
                <a:rPr lang="en-US" sz="2000" dirty="0" err="1" smtClean="0">
                  <a:latin typeface="Times New Roman"/>
                  <a:cs typeface="Times New Roman"/>
                </a:rPr>
                <a:t>o</a:t>
              </a:r>
              <a:r>
                <a:rPr lang="en-US" sz="2000" dirty="0" smtClean="0">
                  <a:latin typeface="Times New Roman"/>
                  <a:cs typeface="Times New Roman"/>
                </a:rPr>
                <a:t>. </a:t>
              </a:r>
              <a:r>
                <a:rPr lang="en-US" sz="2000" dirty="0" err="1" smtClean="0">
                  <a:latin typeface="Times New Roman"/>
                  <a:cs typeface="Times New Roman"/>
                </a:rPr>
                <a:t>w</a:t>
              </a:r>
              <a:r>
                <a:rPr lang="en-US" sz="2000" dirty="0" smtClean="0">
                  <a:latin typeface="Times New Roman"/>
                  <a:cs typeface="Times New Roman"/>
                </a:rPr>
                <a:t>. output displacement vector (</a:t>
              </a:r>
              <a:r>
                <a:rPr lang="en-US" sz="2000" dirty="0" err="1" smtClean="0">
                  <a:latin typeface="Times New Roman"/>
                  <a:cs typeface="Times New Roman"/>
                </a:rPr>
                <a:t>δ</a:t>
              </a:r>
              <a:r>
                <a:rPr lang="en-US" sz="2000" i="1" baseline="-25000" dirty="0" err="1" smtClean="0">
                  <a:latin typeface="Times New Roman"/>
                  <a:cs typeface="Times New Roman"/>
                </a:rPr>
                <a:t>x</a:t>
              </a:r>
              <a:r>
                <a:rPr lang="en-US" sz="2000" dirty="0" smtClean="0">
                  <a:latin typeface="Times New Roman"/>
                  <a:cs typeface="Times New Roman"/>
                </a:rPr>
                <a:t>, </a:t>
              </a:r>
              <a:r>
                <a:rPr lang="en-US" sz="2000" dirty="0" err="1" smtClean="0">
                  <a:latin typeface="Times New Roman"/>
                  <a:cs typeface="Times New Roman"/>
                </a:rPr>
                <a:t>δ</a:t>
              </a:r>
              <a:r>
                <a:rPr lang="en-US" sz="2000" i="1" baseline="-25000" dirty="0" err="1" smtClean="0">
                  <a:latin typeface="Times New Roman"/>
                  <a:cs typeface="Times New Roman"/>
                </a:rPr>
                <a:t>y</a:t>
              </a:r>
              <a:r>
                <a:rPr lang="en-US" sz="2000" i="1" dirty="0" smtClean="0">
                  <a:latin typeface="Times New Roman"/>
                  <a:cs typeface="Times New Roman"/>
                </a:rPr>
                <a:t>, </a:t>
              </a:r>
              <a:r>
                <a:rPr lang="en-US" sz="2000" dirty="0" err="1" smtClean="0">
                  <a:latin typeface="Times New Roman"/>
                  <a:cs typeface="Times New Roman"/>
                </a:rPr>
                <a:t>δ</a:t>
              </a:r>
              <a:r>
                <a:rPr lang="en-US" sz="2000" i="1" baseline="-25000" dirty="0" err="1" smtClean="0">
                  <a:latin typeface="Times New Roman"/>
                  <a:cs typeface="Times New Roman"/>
                </a:rPr>
                <a:t>z</a:t>
              </a:r>
              <a:r>
                <a:rPr lang="en-US" sz="2000" dirty="0" smtClean="0">
                  <a:latin typeface="Times New Roman"/>
                  <a:cs typeface="Times New Roman"/>
                </a:rPr>
                <a:t>) of </a:t>
              </a:r>
              <a:r>
                <a:rPr lang="en-US" sz="2000" dirty="0" err="1" smtClean="0">
                  <a:latin typeface="Times New Roman"/>
                  <a:cs typeface="Times New Roman"/>
                </a:rPr>
                <a:t>Brouwer</a:t>
              </a:r>
              <a:r>
                <a:rPr lang="en-US" sz="2000" dirty="0" smtClean="0">
                  <a:latin typeface="Times New Roman"/>
                  <a:cs typeface="Times New Roman"/>
                </a:rPr>
                <a:t> function at </a:t>
              </a:r>
              <a:r>
                <a:rPr lang="en-US" sz="2000" dirty="0" err="1" smtClean="0">
                  <a:latin typeface="Times New Roman"/>
                  <a:cs typeface="Times New Roman"/>
                </a:rPr>
                <a:t>K</a:t>
              </a:r>
              <a:r>
                <a:rPr lang="en-US" sz="2000" baseline="-25000" dirty="0" err="1" smtClean="0">
                  <a:latin typeface="Times New Roman"/>
                  <a:cs typeface="Times New Roman"/>
                </a:rPr>
                <a:t>ijk</a:t>
              </a:r>
              <a:endParaRPr lang="en-US" sz="2000" dirty="0">
                <a:latin typeface="Times New Roman"/>
                <a:cs typeface="Times New Roman"/>
              </a:endParaRPr>
            </a:p>
          </p:txBody>
        </p:sp>
      </p:grpSp>
      <p:sp>
        <p:nvSpPr>
          <p:cNvPr id="58" name="TextBox 57"/>
          <p:cNvSpPr txBox="1"/>
          <p:nvPr/>
        </p:nvSpPr>
        <p:spPr>
          <a:xfrm>
            <a:off x="4889500" y="4451033"/>
            <a:ext cx="4127500" cy="646331"/>
          </a:xfrm>
          <a:prstGeom prst="rect">
            <a:avLst/>
          </a:prstGeom>
          <a:noFill/>
        </p:spPr>
        <p:txBody>
          <a:bodyPr wrap="square" rtlCol="0">
            <a:spAutoFit/>
          </a:bodyPr>
          <a:lstStyle/>
          <a:p>
            <a:r>
              <a:rPr lang="en-US" dirty="0" smtClean="0">
                <a:solidFill>
                  <a:srgbClr val="49B1FF"/>
                </a:solidFill>
                <a:latin typeface="Times New Roman"/>
                <a:cs typeface="Times New Roman"/>
              </a:rPr>
              <a:t>(hopefully)</a:t>
            </a:r>
            <a:r>
              <a:rPr lang="en-US" dirty="0" smtClean="0">
                <a:latin typeface="Times New Roman"/>
                <a:cs typeface="Times New Roman"/>
              </a:rPr>
              <a:t> represents a point of the subdivision</a:t>
            </a:r>
            <a:endParaRPr lang="en-US" i="1" dirty="0">
              <a:latin typeface="Times New Roman"/>
              <a:cs typeface="Times New Roman"/>
            </a:endParaRPr>
          </a:p>
        </p:txBody>
      </p:sp>
      <p:grpSp>
        <p:nvGrpSpPr>
          <p:cNvPr id="77" name="Group 76"/>
          <p:cNvGrpSpPr/>
          <p:nvPr/>
        </p:nvGrpSpPr>
        <p:grpSpPr>
          <a:xfrm>
            <a:off x="1587012" y="1652756"/>
            <a:ext cx="1746648" cy="925344"/>
            <a:chOff x="1587012" y="1678156"/>
            <a:chExt cx="1746648" cy="925344"/>
          </a:xfrm>
        </p:grpSpPr>
        <p:sp>
          <p:nvSpPr>
            <p:cNvPr id="61" name="Up Arrow 60"/>
            <p:cNvSpPr/>
            <p:nvPr/>
          </p:nvSpPr>
          <p:spPr bwMode="auto">
            <a:xfrm>
              <a:off x="2351528" y="2205896"/>
              <a:ext cx="199144" cy="397604"/>
            </a:xfrm>
            <a:prstGeom prst="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nvGrpSpPr>
            <p:cNvPr id="62" name="Group 119"/>
            <p:cNvGrpSpPr/>
            <p:nvPr/>
          </p:nvGrpSpPr>
          <p:grpSpPr>
            <a:xfrm>
              <a:off x="1587012" y="1678156"/>
              <a:ext cx="1746648" cy="527740"/>
              <a:chOff x="996552" y="4499612"/>
              <a:chExt cx="1746648" cy="527740"/>
            </a:xfrm>
          </p:grpSpPr>
          <p:sp>
            <p:nvSpPr>
              <p:cNvPr id="63" name="Rectangle 116"/>
              <p:cNvSpPr>
                <a:spLocks noChangeArrowheads="1"/>
              </p:cNvSpPr>
              <p:nvPr/>
            </p:nvSpPr>
            <p:spPr bwMode="auto">
              <a:xfrm>
                <a:off x="996552" y="4514106"/>
                <a:ext cx="1746648" cy="513246"/>
              </a:xfrm>
              <a:prstGeom prst="rect">
                <a:avLst/>
              </a:prstGeom>
              <a:solidFill>
                <a:schemeClr val="accent1"/>
              </a:solidFill>
              <a:ln w="9525">
                <a:solidFill>
                  <a:schemeClr val="tx1"/>
                </a:solidFill>
                <a:round/>
                <a:headEnd/>
                <a:tailEnd/>
              </a:ln>
            </p:spPr>
            <p:txBody>
              <a:bodyPr>
                <a:prstTxWarp prst="textNoShape">
                  <a:avLst/>
                </a:prstTxWarp>
              </a:bodyPr>
              <a:lstStyle/>
              <a:p>
                <a:endParaRPr lang="en-US"/>
              </a:p>
            </p:txBody>
          </p:sp>
          <p:grpSp>
            <p:nvGrpSpPr>
              <p:cNvPr id="64" name="Group 118"/>
              <p:cNvGrpSpPr/>
              <p:nvPr/>
            </p:nvGrpSpPr>
            <p:grpSpPr>
              <a:xfrm>
                <a:off x="1064265" y="4500149"/>
                <a:ext cx="442933" cy="476406"/>
                <a:chOff x="1051565" y="4500149"/>
                <a:chExt cx="442933" cy="476406"/>
              </a:xfrm>
            </p:grpSpPr>
            <p:sp>
              <p:nvSpPr>
                <p:cNvPr id="71" name="Oval 106"/>
                <p:cNvSpPr>
                  <a:spLocks noChangeArrowheads="1"/>
                </p:cNvSpPr>
                <p:nvPr/>
              </p:nvSpPr>
              <p:spPr bwMode="auto">
                <a:xfrm>
                  <a:off x="1051565" y="4590826"/>
                  <a:ext cx="434292" cy="385729"/>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72" name="Rectangle 108"/>
                <p:cNvSpPr>
                  <a:spLocks noChangeArrowheads="1"/>
                </p:cNvSpPr>
                <p:nvPr/>
              </p:nvSpPr>
              <p:spPr bwMode="auto">
                <a:xfrm>
                  <a:off x="1073740" y="4500149"/>
                  <a:ext cx="420758" cy="461665"/>
                </a:xfrm>
                <a:prstGeom prst="rect">
                  <a:avLst/>
                </a:prstGeom>
                <a:noFill/>
                <a:ln w="9525">
                  <a:noFill/>
                  <a:miter lim="800000"/>
                  <a:headEnd/>
                  <a:tailEnd/>
                </a:ln>
              </p:spPr>
              <p:txBody>
                <a:bodyPr wrap="none">
                  <a:prstTxWarp prst="textNoShape">
                    <a:avLst/>
                  </a:prstTxWarp>
                  <a:spAutoFit/>
                </a:bodyPr>
                <a:lstStyle/>
                <a:p>
                  <a:r>
                    <a:rPr lang="en-US" sz="2400" dirty="0" err="1" smtClean="0">
                      <a:latin typeface="Times New Roman"/>
                      <a:cs typeface="Times New Roman"/>
                    </a:rPr>
                    <a:t>δ</a:t>
                  </a:r>
                  <a:r>
                    <a:rPr lang="en-US" sz="2400" i="1" baseline="-25000" dirty="0" err="1" smtClean="0">
                      <a:latin typeface="Times New Roman"/>
                      <a:cs typeface="Times New Roman"/>
                    </a:rPr>
                    <a:t>x</a:t>
                  </a:r>
                  <a:endParaRPr lang="en-US" sz="1600" dirty="0"/>
                </a:p>
              </p:txBody>
            </p:sp>
          </p:grpSp>
          <p:grpSp>
            <p:nvGrpSpPr>
              <p:cNvPr id="65" name="Group 117"/>
              <p:cNvGrpSpPr/>
              <p:nvPr/>
            </p:nvGrpSpPr>
            <p:grpSpPr>
              <a:xfrm>
                <a:off x="1504204" y="4499612"/>
                <a:ext cx="535106" cy="476949"/>
                <a:chOff x="1491504" y="4499612"/>
                <a:chExt cx="535106" cy="476949"/>
              </a:xfrm>
            </p:grpSpPr>
            <p:sp>
              <p:nvSpPr>
                <p:cNvPr id="69" name="Oval 106"/>
                <p:cNvSpPr>
                  <a:spLocks noChangeArrowheads="1"/>
                </p:cNvSpPr>
                <p:nvPr/>
              </p:nvSpPr>
              <p:spPr bwMode="auto">
                <a:xfrm>
                  <a:off x="1560465" y="4590831"/>
                  <a:ext cx="434292" cy="385730"/>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70" name="Rectangle 69"/>
                <p:cNvSpPr>
                  <a:spLocks noChangeArrowheads="1"/>
                </p:cNvSpPr>
                <p:nvPr/>
              </p:nvSpPr>
              <p:spPr bwMode="auto">
                <a:xfrm>
                  <a:off x="1491504" y="4499612"/>
                  <a:ext cx="535106" cy="461665"/>
                </a:xfrm>
                <a:prstGeom prst="rect">
                  <a:avLst/>
                </a:prstGeom>
                <a:noFill/>
                <a:ln w="9525">
                  <a:noFill/>
                  <a:miter lim="800000"/>
                  <a:headEnd/>
                  <a:tailEnd/>
                </a:ln>
              </p:spPr>
              <p:txBody>
                <a:bodyPr wrap="none">
                  <a:prstTxWarp prst="textNoShape">
                    <a:avLst/>
                  </a:prstTxWarp>
                  <a:spAutoFit/>
                </a:bodyPr>
                <a:lstStyle/>
                <a:p>
                  <a:r>
                    <a:rPr lang="en-US" sz="2400" i="1" dirty="0" smtClean="0">
                      <a:latin typeface="Times New Roman" pitchFamily="31" charset="0"/>
                      <a:sym typeface="Symbol" pitchFamily="31" charset="2"/>
                    </a:rPr>
                    <a:t> </a:t>
                  </a:r>
                  <a:r>
                    <a:rPr lang="en-US" sz="2400" dirty="0" err="1" smtClean="0">
                      <a:latin typeface="Times New Roman"/>
                      <a:cs typeface="Times New Roman"/>
                    </a:rPr>
                    <a:t>δ</a:t>
                  </a:r>
                  <a:r>
                    <a:rPr lang="en-US" sz="2400" i="1" baseline="-25000" dirty="0" err="1" smtClean="0">
                      <a:latin typeface="Times New Roman"/>
                      <a:cs typeface="Times New Roman"/>
                    </a:rPr>
                    <a:t>y</a:t>
                  </a:r>
                  <a:endParaRPr lang="en-US" sz="1600" dirty="0"/>
                </a:p>
              </p:txBody>
            </p:sp>
          </p:grpSp>
          <p:grpSp>
            <p:nvGrpSpPr>
              <p:cNvPr id="66" name="Group 116"/>
              <p:cNvGrpSpPr/>
              <p:nvPr/>
            </p:nvGrpSpPr>
            <p:grpSpPr>
              <a:xfrm>
                <a:off x="2105899" y="4505901"/>
                <a:ext cx="447364" cy="470660"/>
                <a:chOff x="2601199" y="4505901"/>
                <a:chExt cx="447364" cy="470660"/>
              </a:xfrm>
            </p:grpSpPr>
            <p:sp>
              <p:nvSpPr>
                <p:cNvPr id="67" name="Oval 106"/>
                <p:cNvSpPr>
                  <a:spLocks noChangeArrowheads="1"/>
                </p:cNvSpPr>
                <p:nvPr/>
              </p:nvSpPr>
              <p:spPr bwMode="auto">
                <a:xfrm>
                  <a:off x="2601199" y="4590831"/>
                  <a:ext cx="434292" cy="385730"/>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68" name="Rectangle 108"/>
                <p:cNvSpPr>
                  <a:spLocks noChangeArrowheads="1"/>
                </p:cNvSpPr>
                <p:nvPr/>
              </p:nvSpPr>
              <p:spPr bwMode="auto">
                <a:xfrm>
                  <a:off x="2639026" y="4505901"/>
                  <a:ext cx="409537" cy="461665"/>
                </a:xfrm>
                <a:prstGeom prst="rect">
                  <a:avLst/>
                </a:prstGeom>
                <a:noFill/>
                <a:ln w="9525">
                  <a:noFill/>
                  <a:miter lim="800000"/>
                  <a:headEnd/>
                  <a:tailEnd/>
                </a:ln>
              </p:spPr>
              <p:txBody>
                <a:bodyPr wrap="none">
                  <a:prstTxWarp prst="textNoShape">
                    <a:avLst/>
                  </a:prstTxWarp>
                  <a:spAutoFit/>
                </a:bodyPr>
                <a:lstStyle/>
                <a:p>
                  <a:r>
                    <a:rPr lang="en-US" sz="2400" dirty="0" err="1" smtClean="0">
                      <a:latin typeface="Times New Roman"/>
                      <a:cs typeface="Times New Roman"/>
                    </a:rPr>
                    <a:t>δ</a:t>
                  </a:r>
                  <a:r>
                    <a:rPr lang="en-US" sz="2400" i="1" baseline="-25000" dirty="0" err="1" smtClean="0">
                      <a:latin typeface="Times New Roman"/>
                      <a:cs typeface="Times New Roman"/>
                    </a:rPr>
                    <a:t>z</a:t>
                  </a:r>
                  <a:endParaRPr lang="en-US" sz="1600" dirty="0"/>
                </a:p>
              </p:txBody>
            </p:sp>
          </p:grpSp>
        </p:grpSp>
      </p:grpSp>
      <p:sp>
        <p:nvSpPr>
          <p:cNvPr id="73" name="TextBox 72"/>
          <p:cNvSpPr txBox="1"/>
          <p:nvPr/>
        </p:nvSpPr>
        <p:spPr>
          <a:xfrm>
            <a:off x="4603509" y="2820769"/>
            <a:ext cx="4654791" cy="1200329"/>
          </a:xfrm>
          <a:prstGeom prst="rect">
            <a:avLst/>
          </a:prstGeom>
          <a:noFill/>
        </p:spPr>
        <p:txBody>
          <a:bodyPr wrap="square" rtlCol="0">
            <a:spAutoFit/>
          </a:bodyPr>
          <a:lstStyle/>
          <a:p>
            <a:r>
              <a:rPr lang="en-US" dirty="0" smtClean="0">
                <a:solidFill>
                  <a:srgbClr val="49B1FF"/>
                </a:solidFill>
                <a:latin typeface="Times New Roman"/>
                <a:cs typeface="Times New Roman"/>
              </a:rPr>
              <a:t>the displacement vector satisfies</a:t>
            </a:r>
          </a:p>
          <a:p>
            <a:pPr algn="ctr"/>
            <a:r>
              <a:rPr lang="en-US" dirty="0" smtClean="0">
                <a:latin typeface="Times New Roman"/>
                <a:cs typeface="Times New Roman"/>
              </a:rPr>
              <a:t>(</a:t>
            </a:r>
            <a:r>
              <a:rPr lang="en-US" dirty="0" err="1" smtClean="0">
                <a:latin typeface="Times New Roman"/>
                <a:cs typeface="Times New Roman"/>
              </a:rPr>
              <a:t>δ</a:t>
            </a:r>
            <a:r>
              <a:rPr lang="en-US" i="1" baseline="-25000" dirty="0" err="1" smtClean="0">
                <a:latin typeface="Times New Roman"/>
                <a:cs typeface="Times New Roman"/>
              </a:rPr>
              <a:t>x</a:t>
            </a:r>
            <a:r>
              <a:rPr lang="en-US" dirty="0" smtClean="0">
                <a:latin typeface="Times New Roman"/>
                <a:cs typeface="Times New Roman"/>
              </a:rPr>
              <a:t>, </a:t>
            </a:r>
            <a:r>
              <a:rPr lang="en-US" dirty="0" err="1" smtClean="0">
                <a:latin typeface="Times New Roman"/>
                <a:cs typeface="Times New Roman"/>
              </a:rPr>
              <a:t>δ</a:t>
            </a:r>
            <a:r>
              <a:rPr lang="en-US" i="1" baseline="-25000" dirty="0" err="1" smtClean="0">
                <a:latin typeface="Times New Roman"/>
                <a:cs typeface="Times New Roman"/>
              </a:rPr>
              <a:t>y</a:t>
            </a:r>
            <a:r>
              <a:rPr lang="en-US" i="1" dirty="0" smtClean="0">
                <a:latin typeface="Times New Roman"/>
                <a:cs typeface="Times New Roman"/>
              </a:rPr>
              <a:t>, </a:t>
            </a:r>
            <a:r>
              <a:rPr lang="en-US" dirty="0" err="1" smtClean="0">
                <a:latin typeface="Times New Roman"/>
                <a:cs typeface="Times New Roman"/>
              </a:rPr>
              <a:t>δ</a:t>
            </a:r>
            <a:r>
              <a:rPr lang="en-US" i="1" baseline="-25000" dirty="0" err="1" smtClean="0">
                <a:latin typeface="Times New Roman"/>
                <a:cs typeface="Times New Roman"/>
              </a:rPr>
              <a:t>z</a:t>
            </a:r>
            <a:r>
              <a:rPr lang="en-US" dirty="0" smtClean="0">
                <a:latin typeface="Times New Roman"/>
                <a:cs typeface="Times New Roman"/>
              </a:rPr>
              <a:t>) + (</a:t>
            </a:r>
            <a:r>
              <a:rPr lang="en-US" i="1" dirty="0" smtClean="0">
                <a:latin typeface="Times New Roman"/>
                <a:cs typeface="Times New Roman"/>
              </a:rPr>
              <a:t>x</a:t>
            </a:r>
            <a:r>
              <a:rPr lang="en-US" dirty="0" smtClean="0">
                <a:latin typeface="Times New Roman"/>
                <a:cs typeface="Times New Roman"/>
              </a:rPr>
              <a:t>, </a:t>
            </a:r>
            <a:r>
              <a:rPr lang="en-US" i="1" dirty="0" smtClean="0">
                <a:latin typeface="Times New Roman"/>
                <a:cs typeface="Times New Roman"/>
              </a:rPr>
              <a:t>y</a:t>
            </a:r>
            <a:r>
              <a:rPr lang="en-US" dirty="0" smtClean="0">
                <a:latin typeface="Times New Roman"/>
                <a:cs typeface="Times New Roman"/>
              </a:rPr>
              <a:t>, </a:t>
            </a:r>
            <a:r>
              <a:rPr lang="en-US" i="1" dirty="0" smtClean="0">
                <a:latin typeface="Times New Roman"/>
                <a:cs typeface="Times New Roman"/>
              </a:rPr>
              <a:t>z</a:t>
            </a:r>
            <a:r>
              <a:rPr lang="en-US" dirty="0" smtClean="0">
                <a:latin typeface="Times New Roman"/>
                <a:cs typeface="Times New Roman"/>
              </a:rPr>
              <a:t>) </a:t>
            </a:r>
            <a:r>
              <a:rPr lang="en-US" sz="1500" dirty="0" smtClean="0">
                <a:sym typeface="Symbol"/>
              </a:rPr>
              <a:t></a:t>
            </a:r>
            <a:r>
              <a:rPr lang="en-US" sz="1500" dirty="0" smtClean="0">
                <a:latin typeface="Times New Roman"/>
                <a:cs typeface="Times New Roman"/>
                <a:sym typeface="Symbol"/>
              </a:rPr>
              <a:t> </a:t>
            </a:r>
            <a:r>
              <a:rPr lang="en-US" dirty="0" smtClean="0">
                <a:latin typeface="Times New Roman"/>
                <a:cs typeface="Times New Roman"/>
                <a:sym typeface="Symbol"/>
              </a:rPr>
              <a:t>[0,1]</a:t>
            </a:r>
            <a:r>
              <a:rPr lang="en-US" baseline="30000" dirty="0" smtClean="0">
                <a:latin typeface="Times New Roman"/>
                <a:cs typeface="Times New Roman"/>
                <a:sym typeface="Symbol"/>
              </a:rPr>
              <a:t>3</a:t>
            </a:r>
            <a:r>
              <a:rPr lang="en-US" dirty="0" smtClean="0">
                <a:latin typeface="Times New Roman"/>
                <a:cs typeface="Times New Roman"/>
              </a:rPr>
              <a:t>  </a:t>
            </a:r>
          </a:p>
          <a:p>
            <a:pPr algn="ctr"/>
            <a:r>
              <a:rPr lang="en-US" dirty="0" smtClean="0">
                <a:latin typeface="Times New Roman"/>
                <a:cs typeface="Times New Roman"/>
              </a:rPr>
              <a:t>(because </a:t>
            </a:r>
            <a:r>
              <a:rPr lang="en-US" dirty="0" err="1" smtClean="0">
                <a:latin typeface="Times New Roman"/>
                <a:cs typeface="Times New Roman"/>
              </a:rPr>
              <a:t>Brouwer</a:t>
            </a:r>
            <a:r>
              <a:rPr lang="en-US" dirty="0" smtClean="0">
                <a:latin typeface="Times New Roman"/>
                <a:cs typeface="Times New Roman"/>
              </a:rPr>
              <a:t> function maps [0,1]</a:t>
            </a:r>
            <a:r>
              <a:rPr lang="en-US" baseline="30000" dirty="0" smtClean="0">
                <a:latin typeface="Times New Roman"/>
                <a:cs typeface="Times New Roman"/>
              </a:rPr>
              <a:t>3</a:t>
            </a:r>
            <a:r>
              <a:rPr lang="en-US" dirty="0" smtClean="0">
                <a:latin typeface="Times New Roman"/>
                <a:cs typeface="Times New Roman"/>
              </a:rPr>
              <a:t> to [0,1]</a:t>
            </a:r>
            <a:r>
              <a:rPr lang="en-US" baseline="30000" dirty="0" smtClean="0">
                <a:latin typeface="Times New Roman"/>
                <a:cs typeface="Times New Roman"/>
              </a:rPr>
              <a:t>3</a:t>
            </a:r>
            <a:endParaRPr lang="en-US" dirty="0" smtClean="0">
              <a:latin typeface="Times New Roman"/>
              <a:cs typeface="Times New Roman"/>
            </a:endParaRPr>
          </a:p>
          <a:p>
            <a:r>
              <a:rPr lang="en-US" dirty="0" smtClean="0">
                <a:solidFill>
                  <a:srgbClr val="49B1FF"/>
                </a:solidFill>
                <a:latin typeface="Times New Roman"/>
                <a:cs typeface="Times New Roman"/>
              </a:rPr>
              <a:t> </a:t>
            </a:r>
            <a:endParaRPr lang="en-US" i="1" dirty="0">
              <a:latin typeface="Times New Roman"/>
              <a:cs typeface="Times New Roman"/>
            </a:endParaRPr>
          </a:p>
        </p:txBody>
      </p:sp>
      <p:grpSp>
        <p:nvGrpSpPr>
          <p:cNvPr id="78" name="Group 77"/>
          <p:cNvGrpSpPr/>
          <p:nvPr/>
        </p:nvGrpSpPr>
        <p:grpSpPr>
          <a:xfrm>
            <a:off x="570261" y="1923873"/>
            <a:ext cx="1071015" cy="4885407"/>
            <a:chOff x="570261" y="1923873"/>
            <a:chExt cx="1071015" cy="4885407"/>
          </a:xfrm>
        </p:grpSpPr>
        <p:cxnSp>
          <p:nvCxnSpPr>
            <p:cNvPr id="82" name="Shape 81"/>
            <p:cNvCxnSpPr>
              <a:stCxn id="63" idx="1"/>
              <a:endCxn id="84" idx="1"/>
            </p:cNvCxnSpPr>
            <p:nvPr/>
          </p:nvCxnSpPr>
          <p:spPr bwMode="auto">
            <a:xfrm rot="10800000" flipV="1">
              <a:off x="570262" y="1923873"/>
              <a:ext cx="1016751" cy="4590374"/>
            </a:xfrm>
            <a:prstGeom prst="bentConnector3">
              <a:avLst>
                <a:gd name="adj1" fmla="val 142468"/>
              </a:avLst>
            </a:prstGeom>
            <a:solidFill>
              <a:schemeClr val="accent1"/>
            </a:solidFill>
            <a:ln w="76200" cap="flat" cmpd="sng" algn="ctr">
              <a:solidFill>
                <a:schemeClr val="tx1"/>
              </a:solidFill>
              <a:prstDash val="solid"/>
              <a:round/>
              <a:headEnd type="none" w="med" len="med"/>
              <a:tailEnd type="arrow"/>
            </a:ln>
            <a:effectLst/>
          </p:spPr>
        </p:cxnSp>
        <p:grpSp>
          <p:nvGrpSpPr>
            <p:cNvPr id="95" name="Group 94"/>
            <p:cNvGrpSpPr/>
            <p:nvPr/>
          </p:nvGrpSpPr>
          <p:grpSpPr>
            <a:xfrm>
              <a:off x="570261" y="6219213"/>
              <a:ext cx="686687" cy="590067"/>
              <a:chOff x="6412458" y="1549754"/>
              <a:chExt cx="686687" cy="590067"/>
            </a:xfrm>
          </p:grpSpPr>
          <p:sp>
            <p:nvSpPr>
              <p:cNvPr id="84" name="Rectangle 116"/>
              <p:cNvSpPr>
                <a:spLocks noChangeArrowheads="1"/>
              </p:cNvSpPr>
              <p:nvPr/>
            </p:nvSpPr>
            <p:spPr bwMode="auto">
              <a:xfrm>
                <a:off x="6412458" y="1549754"/>
                <a:ext cx="686687" cy="590067"/>
              </a:xfrm>
              <a:prstGeom prst="rect">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94" name="TextBox 93"/>
              <p:cNvSpPr txBox="1"/>
              <p:nvPr/>
            </p:nvSpPr>
            <p:spPr>
              <a:xfrm>
                <a:off x="6527800" y="1667250"/>
                <a:ext cx="520545" cy="369332"/>
              </a:xfrm>
              <a:prstGeom prst="rect">
                <a:avLst/>
              </a:prstGeom>
              <a:noFill/>
            </p:spPr>
            <p:txBody>
              <a:bodyPr wrap="none" rtlCol="0">
                <a:spAutoFit/>
              </a:bodyPr>
              <a:lstStyle/>
              <a:p>
                <a:r>
                  <a:rPr lang="en-US" dirty="0" smtClean="0"/>
                  <a:t>+=</a:t>
                </a:r>
                <a:endParaRPr lang="en-US" dirty="0"/>
              </a:p>
            </p:txBody>
          </p:sp>
        </p:grpSp>
        <p:cxnSp>
          <p:nvCxnSpPr>
            <p:cNvPr id="101" name="Straight Arrow Connector 100"/>
            <p:cNvCxnSpPr>
              <a:stCxn id="84" idx="3"/>
              <a:endCxn id="113" idx="1"/>
            </p:cNvCxnSpPr>
            <p:nvPr/>
          </p:nvCxnSpPr>
          <p:spPr bwMode="auto">
            <a:xfrm>
              <a:off x="1256948" y="6514247"/>
              <a:ext cx="384328" cy="2885"/>
            </a:xfrm>
            <a:prstGeom prst="straightConnector1">
              <a:avLst/>
            </a:prstGeom>
            <a:solidFill>
              <a:schemeClr val="accent1"/>
            </a:solidFill>
            <a:ln w="76200"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592293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2000"/>
                                        <p:tgtEl>
                                          <p:spTgt spid="7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1000"/>
                                        <p:tgtEl>
                                          <p:spTgt spid="7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dissolve">
                                      <p:cBhvr>
                                        <p:cTn id="23"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73"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226176" y="0"/>
            <a:ext cx="7889123" cy="1143000"/>
          </a:xfrm>
        </p:spPr>
        <p:txBody>
          <a:bodyPr/>
          <a:lstStyle/>
          <a:p>
            <a:r>
              <a:rPr lang="en-US" sz="3200" dirty="0" smtClean="0">
                <a:effectLst/>
                <a:latin typeface="Times New Roman"/>
                <a:cs typeface="Times New Roman"/>
              </a:rPr>
              <a:t>Add it up</a:t>
            </a:r>
            <a:endParaRPr lang="en-US" sz="3200" dirty="0">
              <a:effectLst/>
              <a:latin typeface="Times New Roman"/>
              <a:cs typeface="Times New Roman"/>
            </a:endParaRPr>
          </a:p>
        </p:txBody>
      </p:sp>
      <p:grpSp>
        <p:nvGrpSpPr>
          <p:cNvPr id="4" name="Group 118"/>
          <p:cNvGrpSpPr/>
          <p:nvPr/>
        </p:nvGrpSpPr>
        <p:grpSpPr>
          <a:xfrm>
            <a:off x="1521953" y="4559742"/>
            <a:ext cx="434292" cy="476406"/>
            <a:chOff x="1038865" y="4500149"/>
            <a:chExt cx="434292" cy="476406"/>
          </a:xfrm>
        </p:grpSpPr>
        <p:sp>
          <p:nvSpPr>
            <p:cNvPr id="115" name="Oval 106"/>
            <p:cNvSpPr>
              <a:spLocks noChangeArrowheads="1"/>
            </p:cNvSpPr>
            <p:nvPr/>
          </p:nvSpPr>
          <p:spPr bwMode="auto">
            <a:xfrm>
              <a:off x="1038865" y="4590826"/>
              <a:ext cx="434292" cy="385729"/>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16" name="Rectangle 108"/>
            <p:cNvSpPr>
              <a:spLocks noChangeArrowheads="1"/>
            </p:cNvSpPr>
            <p:nvPr/>
          </p:nvSpPr>
          <p:spPr bwMode="auto">
            <a:xfrm>
              <a:off x="1073740" y="4500149"/>
              <a:ext cx="348172" cy="461665"/>
            </a:xfrm>
            <a:prstGeom prst="rect">
              <a:avLst/>
            </a:prstGeom>
            <a:noFill/>
            <a:ln w="9525">
              <a:noFill/>
              <a:miter lim="800000"/>
              <a:headEnd/>
              <a:tailEnd/>
            </a:ln>
          </p:spPr>
          <p:txBody>
            <a:bodyPr wrap="none">
              <a:prstTxWarp prst="textNoShape">
                <a:avLst/>
              </a:prstTxWarp>
              <a:spAutoFit/>
            </a:bodyPr>
            <a:lstStyle/>
            <a:p>
              <a:r>
                <a:rPr lang="en-US" sz="2400" i="1" dirty="0" err="1" smtClean="0">
                  <a:latin typeface="Times New Roman" pitchFamily="31" charset="0"/>
                  <a:sym typeface="Symbol" pitchFamily="31" charset="2"/>
                </a:rPr>
                <a:t>x</a:t>
              </a:r>
              <a:endParaRPr lang="en-US" sz="1600" dirty="0"/>
            </a:p>
          </p:txBody>
        </p:sp>
      </p:grpSp>
      <p:grpSp>
        <p:nvGrpSpPr>
          <p:cNvPr id="76" name="Group 118"/>
          <p:cNvGrpSpPr/>
          <p:nvPr/>
        </p:nvGrpSpPr>
        <p:grpSpPr>
          <a:xfrm>
            <a:off x="1518728" y="1942788"/>
            <a:ext cx="437517" cy="476406"/>
            <a:chOff x="1035640" y="4500149"/>
            <a:chExt cx="437517" cy="476406"/>
          </a:xfrm>
        </p:grpSpPr>
        <p:sp>
          <p:nvSpPr>
            <p:cNvPr id="77" name="Oval 106"/>
            <p:cNvSpPr>
              <a:spLocks noChangeArrowheads="1"/>
            </p:cNvSpPr>
            <p:nvPr/>
          </p:nvSpPr>
          <p:spPr bwMode="auto">
            <a:xfrm>
              <a:off x="1038865" y="4590826"/>
              <a:ext cx="434292" cy="385729"/>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78" name="Rectangle 108"/>
            <p:cNvSpPr>
              <a:spLocks noChangeArrowheads="1"/>
            </p:cNvSpPr>
            <p:nvPr/>
          </p:nvSpPr>
          <p:spPr bwMode="auto">
            <a:xfrm>
              <a:off x="1035640" y="4500149"/>
              <a:ext cx="420758" cy="461665"/>
            </a:xfrm>
            <a:prstGeom prst="rect">
              <a:avLst/>
            </a:prstGeom>
            <a:noFill/>
            <a:ln w="9525">
              <a:noFill/>
              <a:miter lim="800000"/>
              <a:headEnd/>
              <a:tailEnd/>
            </a:ln>
          </p:spPr>
          <p:txBody>
            <a:bodyPr wrap="none">
              <a:prstTxWarp prst="textNoShape">
                <a:avLst/>
              </a:prstTxWarp>
              <a:spAutoFit/>
            </a:bodyPr>
            <a:lstStyle/>
            <a:p>
              <a:r>
                <a:rPr lang="en-US" sz="2400" dirty="0" err="1" smtClean="0">
                  <a:latin typeface="Times New Roman"/>
                  <a:cs typeface="Times New Roman"/>
                </a:rPr>
                <a:t>δ</a:t>
              </a:r>
              <a:r>
                <a:rPr lang="en-US" sz="2400" i="1" baseline="-25000" dirty="0" err="1" smtClean="0">
                  <a:latin typeface="Times New Roman"/>
                  <a:cs typeface="Times New Roman"/>
                </a:rPr>
                <a:t>x</a:t>
              </a:r>
              <a:endParaRPr lang="en-US" sz="1600" dirty="0"/>
            </a:p>
          </p:txBody>
        </p:sp>
      </p:grpSp>
      <p:grpSp>
        <p:nvGrpSpPr>
          <p:cNvPr id="45" name="Group 44"/>
          <p:cNvGrpSpPr/>
          <p:nvPr/>
        </p:nvGrpSpPr>
        <p:grpSpPr>
          <a:xfrm>
            <a:off x="1521952" y="2226330"/>
            <a:ext cx="435881" cy="3941341"/>
            <a:chOff x="1521952" y="2226330"/>
            <a:chExt cx="435881" cy="3941341"/>
          </a:xfrm>
        </p:grpSpPr>
        <p:grpSp>
          <p:nvGrpSpPr>
            <p:cNvPr id="44" name="Group 43"/>
            <p:cNvGrpSpPr/>
            <p:nvPr/>
          </p:nvGrpSpPr>
          <p:grpSpPr>
            <a:xfrm>
              <a:off x="1521952" y="2226330"/>
              <a:ext cx="435881" cy="3698070"/>
              <a:chOff x="1521952" y="2226330"/>
              <a:chExt cx="435881" cy="3698070"/>
            </a:xfrm>
          </p:grpSpPr>
          <p:sp>
            <p:nvSpPr>
              <p:cNvPr id="74" name="Oval 106"/>
              <p:cNvSpPr>
                <a:spLocks noChangeArrowheads="1"/>
              </p:cNvSpPr>
              <p:nvPr/>
            </p:nvSpPr>
            <p:spPr bwMode="auto">
              <a:xfrm>
                <a:off x="1521953" y="5538670"/>
                <a:ext cx="434292" cy="385730"/>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cxnSp>
            <p:nvCxnSpPr>
              <p:cNvPr id="90" name="Shape 89"/>
              <p:cNvCxnSpPr>
                <a:endCxn id="88" idx="1"/>
              </p:cNvCxnSpPr>
              <p:nvPr/>
            </p:nvCxnSpPr>
            <p:spPr bwMode="auto">
              <a:xfrm rot="10800000" flipH="1" flipV="1">
                <a:off x="1521952" y="2226330"/>
                <a:ext cx="51189" cy="3587398"/>
              </a:xfrm>
              <a:prstGeom prst="bentConnector3">
                <a:avLst>
                  <a:gd name="adj1" fmla="val -1215691"/>
                </a:avLst>
              </a:prstGeom>
              <a:solidFill>
                <a:schemeClr val="accent1"/>
              </a:solidFill>
              <a:ln w="31750" cap="flat" cmpd="sng" algn="ctr">
                <a:solidFill>
                  <a:schemeClr val="tx1"/>
                </a:solidFill>
                <a:prstDash val="solid"/>
                <a:round/>
                <a:headEnd type="none" w="med" len="med"/>
                <a:tailEnd type="arrow" w="med" len="med"/>
              </a:ln>
              <a:effectLst/>
            </p:spPr>
          </p:cxnSp>
          <p:cxnSp>
            <p:nvCxnSpPr>
              <p:cNvPr id="97" name="Elbow Connector 96"/>
              <p:cNvCxnSpPr>
                <a:endCxn id="74" idx="6"/>
              </p:cNvCxnSpPr>
              <p:nvPr/>
            </p:nvCxnSpPr>
            <p:spPr bwMode="auto">
              <a:xfrm>
                <a:off x="1956245" y="4843284"/>
                <a:ext cx="1588" cy="888251"/>
              </a:xfrm>
              <a:prstGeom prst="bentConnector3">
                <a:avLst>
                  <a:gd name="adj1" fmla="val 14395466"/>
                </a:avLst>
              </a:prstGeom>
              <a:solidFill>
                <a:schemeClr val="accent1"/>
              </a:solidFill>
              <a:ln w="31750" cap="flat" cmpd="sng" algn="ctr">
                <a:solidFill>
                  <a:schemeClr val="tx1"/>
                </a:solidFill>
                <a:prstDash val="solid"/>
                <a:round/>
                <a:headEnd type="none" w="med" len="med"/>
                <a:tailEnd type="arrow" w="med" len="med"/>
              </a:ln>
              <a:effectLst/>
            </p:spPr>
          </p:cxnSp>
          <p:cxnSp>
            <p:nvCxnSpPr>
              <p:cNvPr id="99" name="Straight Arrow Connector 98"/>
              <p:cNvCxnSpPr/>
              <p:nvPr/>
            </p:nvCxnSpPr>
            <p:spPr bwMode="auto">
              <a:xfrm rot="5400000" flipH="1" flipV="1">
                <a:off x="1494989" y="5287409"/>
                <a:ext cx="502522" cy="1588"/>
              </a:xfrm>
              <a:prstGeom prst="straightConnector1">
                <a:avLst/>
              </a:prstGeom>
              <a:solidFill>
                <a:schemeClr val="accent1"/>
              </a:solidFill>
              <a:ln w="31750" cap="flat" cmpd="sng" algn="ctr">
                <a:solidFill>
                  <a:schemeClr val="tx1"/>
                </a:solidFill>
                <a:prstDash val="solid"/>
                <a:round/>
                <a:headEnd type="none" w="med" len="med"/>
                <a:tailEnd type="arrow" w="med" len="med"/>
              </a:ln>
              <a:effectLst/>
            </p:spPr>
          </p:cxnSp>
        </p:grpSp>
        <p:sp>
          <p:nvSpPr>
            <p:cNvPr id="88" name="Rectangle 108"/>
            <p:cNvSpPr>
              <a:spLocks noChangeArrowheads="1"/>
            </p:cNvSpPr>
            <p:nvPr/>
          </p:nvSpPr>
          <p:spPr bwMode="auto">
            <a:xfrm>
              <a:off x="1573142" y="5459785"/>
              <a:ext cx="230258" cy="707886"/>
            </a:xfrm>
            <a:prstGeom prst="rect">
              <a:avLst/>
            </a:prstGeom>
            <a:noFill/>
            <a:ln w="9525">
              <a:noFill/>
              <a:miter lim="800000"/>
              <a:headEnd/>
              <a:tailEnd/>
            </a:ln>
          </p:spPr>
          <p:txBody>
            <a:bodyPr wrap="square">
              <a:prstTxWarp prst="textNoShape">
                <a:avLst/>
              </a:prstTxWarp>
              <a:spAutoFit/>
            </a:bodyPr>
            <a:lstStyle/>
            <a:p>
              <a:r>
                <a:rPr lang="en-US" sz="2400" i="1" dirty="0" smtClean="0">
                  <a:latin typeface="Times New Roman" pitchFamily="31" charset="0"/>
                  <a:sym typeface="Symbol" pitchFamily="31" charset="2"/>
                </a:rPr>
                <a:t>+</a:t>
              </a:r>
              <a:endParaRPr lang="en-US" sz="1600" dirty="0"/>
            </a:p>
          </p:txBody>
        </p:sp>
      </p:grpSp>
      <p:cxnSp>
        <p:nvCxnSpPr>
          <p:cNvPr id="101" name="Straight Arrow Connector 100"/>
          <p:cNvCxnSpPr/>
          <p:nvPr/>
        </p:nvCxnSpPr>
        <p:spPr bwMode="auto">
          <a:xfrm rot="5400000" flipH="1" flipV="1">
            <a:off x="1493401" y="4398364"/>
            <a:ext cx="502522" cy="1588"/>
          </a:xfrm>
          <a:prstGeom prst="straightConnector1">
            <a:avLst/>
          </a:prstGeom>
          <a:solidFill>
            <a:schemeClr val="accent1"/>
          </a:solidFill>
          <a:ln w="31750" cap="flat" cmpd="sng" algn="ctr">
            <a:solidFill>
              <a:schemeClr val="tx1"/>
            </a:solidFill>
            <a:prstDash val="solid"/>
            <a:round/>
            <a:headEnd type="none" w="med" len="med"/>
            <a:tailEnd type="arrow" w="med" len="med"/>
          </a:ln>
          <a:effectLst/>
        </p:spPr>
      </p:cxnSp>
      <p:cxnSp>
        <p:nvCxnSpPr>
          <p:cNvPr id="105" name="Straight Arrow Connector 104"/>
          <p:cNvCxnSpPr/>
          <p:nvPr/>
        </p:nvCxnSpPr>
        <p:spPr bwMode="auto">
          <a:xfrm rot="5400000" flipH="1" flipV="1">
            <a:off x="1491813" y="2669661"/>
            <a:ext cx="502522" cy="1588"/>
          </a:xfrm>
          <a:prstGeom prst="straightConnector1">
            <a:avLst/>
          </a:prstGeom>
          <a:solidFill>
            <a:schemeClr val="accent1"/>
          </a:solidFill>
          <a:ln w="31750" cap="flat" cmpd="sng" algn="ctr">
            <a:solidFill>
              <a:schemeClr val="tx1"/>
            </a:solidFill>
            <a:prstDash val="solid"/>
            <a:round/>
            <a:headEnd type="none" w="med" len="med"/>
            <a:tailEnd type="arrow" w="med" len="med"/>
          </a:ln>
          <a:effectLst/>
        </p:spPr>
      </p:cxnSp>
      <p:sp>
        <p:nvSpPr>
          <p:cNvPr id="107" name="TextBox 106"/>
          <p:cNvSpPr txBox="1"/>
          <p:nvPr/>
        </p:nvSpPr>
        <p:spPr>
          <a:xfrm rot="5400000">
            <a:off x="1588882" y="3293934"/>
            <a:ext cx="436237" cy="461665"/>
          </a:xfrm>
          <a:prstGeom prst="rect">
            <a:avLst/>
          </a:prstGeom>
          <a:noFill/>
        </p:spPr>
        <p:txBody>
          <a:bodyPr wrap="none" rtlCol="0">
            <a:spAutoFit/>
          </a:bodyPr>
          <a:lstStyle/>
          <a:p>
            <a:r>
              <a:rPr lang="en-US" sz="2400" dirty="0" smtClean="0"/>
              <a:t>…</a:t>
            </a:r>
            <a:endParaRPr lang="en-US" sz="2400" dirty="0"/>
          </a:p>
        </p:txBody>
      </p:sp>
      <p:grpSp>
        <p:nvGrpSpPr>
          <p:cNvPr id="46" name="Group 45"/>
          <p:cNvGrpSpPr/>
          <p:nvPr/>
        </p:nvGrpSpPr>
        <p:grpSpPr>
          <a:xfrm>
            <a:off x="5513021" y="2043012"/>
            <a:ext cx="1700578" cy="4194282"/>
            <a:chOff x="5513021" y="2043012"/>
            <a:chExt cx="1700578" cy="4194282"/>
          </a:xfrm>
        </p:grpSpPr>
        <p:sp>
          <p:nvSpPr>
            <p:cNvPr id="118" name="Oval 106"/>
            <p:cNvSpPr>
              <a:spLocks noChangeArrowheads="1"/>
            </p:cNvSpPr>
            <p:nvPr/>
          </p:nvSpPr>
          <p:spPr bwMode="auto">
            <a:xfrm>
              <a:off x="6005053" y="5831564"/>
              <a:ext cx="434292" cy="385730"/>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25" name="Rectangle 108"/>
            <p:cNvSpPr>
              <a:spLocks noChangeArrowheads="1"/>
            </p:cNvSpPr>
            <p:nvPr/>
          </p:nvSpPr>
          <p:spPr bwMode="auto">
            <a:xfrm>
              <a:off x="6051032" y="5775629"/>
              <a:ext cx="1162567" cy="461665"/>
            </a:xfrm>
            <a:prstGeom prst="rect">
              <a:avLst/>
            </a:prstGeom>
            <a:noFill/>
            <a:ln w="9525">
              <a:noFill/>
              <a:miter lim="800000"/>
              <a:headEnd/>
              <a:tailEnd/>
            </a:ln>
          </p:spPr>
          <p:txBody>
            <a:bodyPr wrap="square">
              <a:prstTxWarp prst="textNoShape">
                <a:avLst/>
              </a:prstTxWarp>
              <a:spAutoFit/>
            </a:bodyPr>
            <a:lstStyle/>
            <a:p>
              <a:r>
                <a:rPr lang="en-US" sz="2400" i="1" dirty="0" smtClean="0">
                  <a:latin typeface="Times New Roman" pitchFamily="31" charset="0"/>
                  <a:sym typeface="Symbol" pitchFamily="31" charset="2"/>
                </a:rPr>
                <a:t>+</a:t>
              </a:r>
              <a:endParaRPr lang="en-US" sz="1600" dirty="0"/>
            </a:p>
          </p:txBody>
        </p:sp>
        <p:cxnSp>
          <p:nvCxnSpPr>
            <p:cNvPr id="126" name="Shape 89"/>
            <p:cNvCxnSpPr>
              <a:endCxn id="118" idx="4"/>
            </p:cNvCxnSpPr>
            <p:nvPr/>
          </p:nvCxnSpPr>
          <p:spPr bwMode="auto">
            <a:xfrm rot="10800000" flipH="1" flipV="1">
              <a:off x="5513021" y="2043012"/>
              <a:ext cx="709177" cy="4174281"/>
            </a:xfrm>
            <a:prstGeom prst="bentConnector4">
              <a:avLst>
                <a:gd name="adj1" fmla="val -32235"/>
                <a:gd name="adj2" fmla="val 105476"/>
              </a:avLst>
            </a:prstGeom>
            <a:solidFill>
              <a:schemeClr val="accent1"/>
            </a:solidFill>
            <a:ln w="31750" cap="flat" cmpd="sng" algn="ctr">
              <a:solidFill>
                <a:schemeClr val="tx1"/>
              </a:solidFill>
              <a:prstDash val="solid"/>
              <a:round/>
              <a:headEnd type="none" w="med" len="med"/>
              <a:tailEnd type="arrow" w="med" len="med"/>
            </a:ln>
            <a:effectLst/>
          </p:spPr>
        </p:cxnSp>
        <p:cxnSp>
          <p:nvCxnSpPr>
            <p:cNvPr id="127" name="Elbow Connector 126"/>
            <p:cNvCxnSpPr>
              <a:endCxn id="118" idx="2"/>
            </p:cNvCxnSpPr>
            <p:nvPr/>
          </p:nvCxnSpPr>
          <p:spPr bwMode="auto">
            <a:xfrm rot="10800000" flipV="1">
              <a:off x="6005054" y="4524669"/>
              <a:ext cx="60275" cy="1499760"/>
            </a:xfrm>
            <a:prstGeom prst="bentConnector3">
              <a:avLst>
                <a:gd name="adj1" fmla="val 479262"/>
              </a:avLst>
            </a:prstGeom>
            <a:solidFill>
              <a:schemeClr val="accent1"/>
            </a:solidFill>
            <a:ln w="31750" cap="flat" cmpd="sng" algn="ctr">
              <a:solidFill>
                <a:schemeClr val="tx1"/>
              </a:solidFill>
              <a:prstDash val="solid"/>
              <a:round/>
              <a:headEnd type="none" w="med" len="med"/>
              <a:tailEnd type="arrow" w="med" len="med"/>
            </a:ln>
            <a:effectLst/>
          </p:spPr>
        </p:cxnSp>
        <p:cxnSp>
          <p:nvCxnSpPr>
            <p:cNvPr id="128" name="Straight Arrow Connector 127"/>
            <p:cNvCxnSpPr>
              <a:endCxn id="148" idx="4"/>
            </p:cNvCxnSpPr>
            <p:nvPr/>
          </p:nvCxnSpPr>
          <p:spPr bwMode="auto">
            <a:xfrm rot="5400000" flipH="1" flipV="1">
              <a:off x="5998941" y="5663043"/>
              <a:ext cx="471914" cy="1588"/>
            </a:xfrm>
            <a:prstGeom prst="straightConnector1">
              <a:avLst/>
            </a:prstGeom>
            <a:solidFill>
              <a:schemeClr val="accent1"/>
            </a:solidFill>
            <a:ln w="31750" cap="flat" cmpd="sng" algn="ctr">
              <a:solidFill>
                <a:schemeClr val="tx1"/>
              </a:solidFill>
              <a:prstDash val="solid"/>
              <a:round/>
              <a:headEnd type="none" w="med" len="med"/>
              <a:tailEnd type="arrow" w="med" len="med"/>
            </a:ln>
            <a:effectLst/>
          </p:spPr>
        </p:cxnSp>
        <p:sp>
          <p:nvSpPr>
            <p:cNvPr id="148" name="Oval 106"/>
            <p:cNvSpPr>
              <a:spLocks noChangeArrowheads="1"/>
            </p:cNvSpPr>
            <p:nvPr/>
          </p:nvSpPr>
          <p:spPr bwMode="auto">
            <a:xfrm>
              <a:off x="6017752" y="5041356"/>
              <a:ext cx="434292" cy="385730"/>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53" name="Rectangle 108"/>
            <p:cNvSpPr>
              <a:spLocks noChangeArrowheads="1"/>
            </p:cNvSpPr>
            <p:nvPr/>
          </p:nvSpPr>
          <p:spPr bwMode="auto">
            <a:xfrm>
              <a:off x="6081821" y="4948042"/>
              <a:ext cx="401012" cy="461665"/>
            </a:xfrm>
            <a:prstGeom prst="rect">
              <a:avLst/>
            </a:prstGeom>
            <a:noFill/>
            <a:ln w="9525">
              <a:noFill/>
              <a:miter lim="800000"/>
              <a:headEnd/>
              <a:tailEnd/>
            </a:ln>
          </p:spPr>
          <p:txBody>
            <a:bodyPr wrap="square">
              <a:prstTxWarp prst="textNoShape">
                <a:avLst/>
              </a:prstTxWarp>
              <a:spAutoFit/>
            </a:bodyPr>
            <a:lstStyle/>
            <a:p>
              <a:r>
                <a:rPr lang="en-US" sz="2400" i="1" dirty="0" smtClean="0">
                  <a:latin typeface="Times New Roman" pitchFamily="31" charset="0"/>
                  <a:sym typeface="Symbol" pitchFamily="31" charset="2"/>
                </a:rPr>
                <a:t>-</a:t>
              </a:r>
              <a:endParaRPr lang="en-US" sz="1600" dirty="0"/>
            </a:p>
          </p:txBody>
        </p:sp>
        <p:cxnSp>
          <p:nvCxnSpPr>
            <p:cNvPr id="174" name="Shape 89"/>
            <p:cNvCxnSpPr>
              <a:endCxn id="148" idx="6"/>
            </p:cNvCxnSpPr>
            <p:nvPr/>
          </p:nvCxnSpPr>
          <p:spPr bwMode="auto">
            <a:xfrm flipH="1">
              <a:off x="6452044" y="2043013"/>
              <a:ext cx="444508" cy="3191208"/>
            </a:xfrm>
            <a:prstGeom prst="bentConnector3">
              <a:avLst>
                <a:gd name="adj1" fmla="val -51428"/>
              </a:avLst>
            </a:prstGeom>
            <a:solidFill>
              <a:schemeClr val="accent1"/>
            </a:solidFill>
            <a:ln w="31750" cap="flat" cmpd="sng" algn="ctr">
              <a:solidFill>
                <a:schemeClr val="tx1"/>
              </a:solidFill>
              <a:prstDash val="solid"/>
              <a:round/>
              <a:headEnd type="none" w="med" len="med"/>
              <a:tailEnd type="arrow" w="med" len="med"/>
            </a:ln>
            <a:effectLst/>
          </p:spPr>
        </p:cxnSp>
        <p:cxnSp>
          <p:nvCxnSpPr>
            <p:cNvPr id="178" name="Straight Arrow Connector 177"/>
            <p:cNvCxnSpPr>
              <a:stCxn id="148" idx="0"/>
            </p:cNvCxnSpPr>
            <p:nvPr/>
          </p:nvCxnSpPr>
          <p:spPr bwMode="auto">
            <a:xfrm rot="5400000" flipH="1" flipV="1">
              <a:off x="6099341" y="4905799"/>
              <a:ext cx="271114" cy="1"/>
            </a:xfrm>
            <a:prstGeom prst="straightConnector1">
              <a:avLst/>
            </a:prstGeom>
            <a:solidFill>
              <a:schemeClr val="accent1"/>
            </a:solidFill>
            <a:ln w="31750" cap="flat" cmpd="sng" algn="ctr">
              <a:solidFill>
                <a:schemeClr val="tx1"/>
              </a:solidFill>
              <a:prstDash val="solid"/>
              <a:round/>
              <a:headEnd type="none" w="med" len="med"/>
              <a:tailEnd type="arrow" w="med" len="med"/>
            </a:ln>
            <a:effectLst/>
          </p:spPr>
        </p:cxnSp>
      </p:grpSp>
      <p:grpSp>
        <p:nvGrpSpPr>
          <p:cNvPr id="47" name="Group 46"/>
          <p:cNvGrpSpPr/>
          <p:nvPr/>
        </p:nvGrpSpPr>
        <p:grpSpPr>
          <a:xfrm>
            <a:off x="2451100" y="1219200"/>
            <a:ext cx="6229401" cy="3551042"/>
            <a:chOff x="2451100" y="1219200"/>
            <a:chExt cx="6229401" cy="3551042"/>
          </a:xfrm>
        </p:grpSpPr>
        <p:grpSp>
          <p:nvGrpSpPr>
            <p:cNvPr id="112" name="Group 118"/>
            <p:cNvGrpSpPr/>
            <p:nvPr/>
          </p:nvGrpSpPr>
          <p:grpSpPr>
            <a:xfrm>
              <a:off x="6017753" y="4293836"/>
              <a:ext cx="434292" cy="476406"/>
              <a:chOff x="1038865" y="4500149"/>
              <a:chExt cx="434292" cy="476406"/>
            </a:xfrm>
          </p:grpSpPr>
          <p:sp>
            <p:nvSpPr>
              <p:cNvPr id="114" name="Oval 106"/>
              <p:cNvSpPr>
                <a:spLocks noChangeArrowheads="1"/>
              </p:cNvSpPr>
              <p:nvPr/>
            </p:nvSpPr>
            <p:spPr bwMode="auto">
              <a:xfrm>
                <a:off x="1038865" y="4590826"/>
                <a:ext cx="434292" cy="385729"/>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17" name="Rectangle 108"/>
              <p:cNvSpPr>
                <a:spLocks noChangeArrowheads="1"/>
              </p:cNvSpPr>
              <p:nvPr/>
            </p:nvSpPr>
            <p:spPr bwMode="auto">
              <a:xfrm>
                <a:off x="1086440" y="4500149"/>
                <a:ext cx="348172" cy="461665"/>
              </a:xfrm>
              <a:prstGeom prst="rect">
                <a:avLst/>
              </a:prstGeom>
              <a:noFill/>
              <a:ln w="9525">
                <a:noFill/>
                <a:miter lim="800000"/>
                <a:headEnd/>
                <a:tailEnd/>
              </a:ln>
            </p:spPr>
            <p:txBody>
              <a:bodyPr wrap="none">
                <a:prstTxWarp prst="textNoShape">
                  <a:avLst/>
                </a:prstTxWarp>
                <a:spAutoFit/>
              </a:bodyPr>
              <a:lstStyle/>
              <a:p>
                <a:r>
                  <a:rPr lang="en-US" sz="2400" i="1" dirty="0" err="1" smtClean="0">
                    <a:latin typeface="Times New Roman" pitchFamily="31" charset="0"/>
                    <a:sym typeface="Symbol" pitchFamily="31" charset="2"/>
                  </a:rPr>
                  <a:t>x</a:t>
                </a:r>
                <a:endParaRPr lang="en-US" sz="1600" dirty="0"/>
              </a:p>
            </p:txBody>
          </p:sp>
        </p:grpSp>
        <p:grpSp>
          <p:nvGrpSpPr>
            <p:cNvPr id="119" name="Group 118"/>
            <p:cNvGrpSpPr/>
            <p:nvPr/>
          </p:nvGrpSpPr>
          <p:grpSpPr>
            <a:xfrm>
              <a:off x="5513022" y="1754935"/>
              <a:ext cx="896167" cy="576155"/>
              <a:chOff x="1038865" y="4590826"/>
              <a:chExt cx="666646" cy="385729"/>
            </a:xfrm>
          </p:grpSpPr>
          <p:sp>
            <p:nvSpPr>
              <p:cNvPr id="120" name="Oval 106"/>
              <p:cNvSpPr>
                <a:spLocks noChangeArrowheads="1"/>
              </p:cNvSpPr>
              <p:nvPr/>
            </p:nvSpPr>
            <p:spPr bwMode="auto">
              <a:xfrm>
                <a:off x="1038865" y="4590826"/>
                <a:ext cx="434292" cy="385729"/>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23" name="Rectangle 108"/>
              <p:cNvSpPr>
                <a:spLocks noChangeArrowheads="1"/>
              </p:cNvSpPr>
              <p:nvPr/>
            </p:nvSpPr>
            <p:spPr bwMode="auto">
              <a:xfrm>
                <a:off x="1056851" y="4614770"/>
                <a:ext cx="648660" cy="267869"/>
              </a:xfrm>
              <a:prstGeom prst="rect">
                <a:avLst/>
              </a:prstGeom>
              <a:noFill/>
              <a:ln w="9525">
                <a:noFill/>
                <a:miter lim="800000"/>
                <a:headEnd/>
                <a:tailEnd/>
              </a:ln>
            </p:spPr>
            <p:txBody>
              <a:bodyPr wrap="square">
                <a:prstTxWarp prst="textNoShape">
                  <a:avLst/>
                </a:prstTxWarp>
                <a:spAutoFit/>
              </a:bodyPr>
              <a:lstStyle/>
              <a:p>
                <a:r>
                  <a:rPr lang="en-US" sz="2000" dirty="0" smtClean="0">
                    <a:latin typeface="Times New Roman"/>
                    <a:cs typeface="Times New Roman"/>
                  </a:rPr>
                  <a:t>(</a:t>
                </a:r>
                <a:r>
                  <a:rPr lang="en-US" sz="2000" dirty="0" err="1" smtClean="0">
                    <a:latin typeface="Times New Roman"/>
                    <a:cs typeface="Times New Roman"/>
                  </a:rPr>
                  <a:t>δ</a:t>
                </a:r>
                <a:r>
                  <a:rPr lang="en-US" sz="2000" i="1" baseline="-25000" dirty="0" err="1" smtClean="0">
                    <a:latin typeface="Times New Roman"/>
                    <a:cs typeface="Times New Roman"/>
                  </a:rPr>
                  <a:t>x</a:t>
                </a:r>
                <a:r>
                  <a:rPr lang="en-US" sz="2000" dirty="0" smtClean="0">
                    <a:latin typeface="Times New Roman"/>
                    <a:cs typeface="Times New Roman"/>
                  </a:rPr>
                  <a:t>)</a:t>
                </a:r>
                <a:r>
                  <a:rPr lang="en-US" sz="2000" baseline="30000" dirty="0" smtClean="0">
                    <a:latin typeface="Times New Roman"/>
                    <a:cs typeface="Times New Roman"/>
                  </a:rPr>
                  <a:t>+</a:t>
                </a:r>
                <a:endParaRPr lang="en-US" sz="2000" dirty="0"/>
              </a:p>
            </p:txBody>
          </p:sp>
        </p:grpSp>
        <p:cxnSp>
          <p:nvCxnSpPr>
            <p:cNvPr id="129" name="Straight Arrow Connector 128"/>
            <p:cNvCxnSpPr/>
            <p:nvPr/>
          </p:nvCxnSpPr>
          <p:spPr bwMode="auto">
            <a:xfrm rot="5400000" flipH="1" flipV="1">
              <a:off x="5989201" y="4145158"/>
              <a:ext cx="502522" cy="1588"/>
            </a:xfrm>
            <a:prstGeom prst="straightConnector1">
              <a:avLst/>
            </a:prstGeom>
            <a:solidFill>
              <a:schemeClr val="accent1"/>
            </a:solidFill>
            <a:ln w="31750" cap="flat" cmpd="sng" algn="ctr">
              <a:solidFill>
                <a:schemeClr val="tx1"/>
              </a:solidFill>
              <a:prstDash val="solid"/>
              <a:round/>
              <a:headEnd type="none" w="med" len="med"/>
              <a:tailEnd type="arrow" w="med" len="med"/>
            </a:ln>
            <a:effectLst/>
          </p:spPr>
        </p:cxnSp>
        <p:cxnSp>
          <p:nvCxnSpPr>
            <p:cNvPr id="130" name="Straight Arrow Connector 129"/>
            <p:cNvCxnSpPr/>
            <p:nvPr/>
          </p:nvCxnSpPr>
          <p:spPr bwMode="auto">
            <a:xfrm rot="5400000" flipH="1" flipV="1">
              <a:off x="5543113" y="2581555"/>
              <a:ext cx="502522" cy="1588"/>
            </a:xfrm>
            <a:prstGeom prst="straightConnector1">
              <a:avLst/>
            </a:prstGeom>
            <a:solidFill>
              <a:schemeClr val="accent1"/>
            </a:solidFill>
            <a:ln w="31750" cap="flat" cmpd="sng" algn="ctr">
              <a:solidFill>
                <a:schemeClr val="tx1"/>
              </a:solidFill>
              <a:prstDash val="solid"/>
              <a:round/>
              <a:headEnd type="none" w="med" len="med"/>
              <a:tailEnd type="arrow" w="med" len="med"/>
            </a:ln>
            <a:effectLst/>
          </p:spPr>
        </p:cxnSp>
        <p:sp>
          <p:nvSpPr>
            <p:cNvPr id="131" name="TextBox 130"/>
            <p:cNvSpPr txBox="1"/>
            <p:nvPr/>
          </p:nvSpPr>
          <p:spPr>
            <a:xfrm rot="5400000">
              <a:off x="6135482" y="3116928"/>
              <a:ext cx="436237" cy="461665"/>
            </a:xfrm>
            <a:prstGeom prst="rect">
              <a:avLst/>
            </a:prstGeom>
            <a:noFill/>
          </p:spPr>
          <p:txBody>
            <a:bodyPr wrap="none" rtlCol="0">
              <a:spAutoFit/>
            </a:bodyPr>
            <a:lstStyle/>
            <a:p>
              <a:r>
                <a:rPr lang="en-US" sz="2400" dirty="0" smtClean="0"/>
                <a:t>…</a:t>
              </a:r>
              <a:endParaRPr lang="en-US" sz="2400" dirty="0"/>
            </a:p>
          </p:txBody>
        </p:sp>
        <p:cxnSp>
          <p:nvCxnSpPr>
            <p:cNvPr id="135" name="Straight Arrow Connector 134"/>
            <p:cNvCxnSpPr/>
            <p:nvPr/>
          </p:nvCxnSpPr>
          <p:spPr bwMode="auto">
            <a:xfrm rot="5400000" flipH="1" flipV="1">
              <a:off x="6374549" y="2570632"/>
              <a:ext cx="502522" cy="1588"/>
            </a:xfrm>
            <a:prstGeom prst="straightConnector1">
              <a:avLst/>
            </a:prstGeom>
            <a:solidFill>
              <a:schemeClr val="accent1"/>
            </a:solidFill>
            <a:ln w="31750" cap="flat" cmpd="sng" algn="ctr">
              <a:solidFill>
                <a:schemeClr val="tx1"/>
              </a:solidFill>
              <a:prstDash val="solid"/>
              <a:round/>
              <a:headEnd type="none" w="med" len="med"/>
              <a:tailEnd type="arrow" w="med" len="med"/>
            </a:ln>
            <a:effectLst/>
          </p:spPr>
        </p:cxnSp>
        <p:grpSp>
          <p:nvGrpSpPr>
            <p:cNvPr id="136" name="Group 135"/>
            <p:cNvGrpSpPr/>
            <p:nvPr/>
          </p:nvGrpSpPr>
          <p:grpSpPr>
            <a:xfrm>
              <a:off x="6312737" y="1754935"/>
              <a:ext cx="896167" cy="576155"/>
              <a:chOff x="1038865" y="4590826"/>
              <a:chExt cx="666646" cy="385729"/>
            </a:xfrm>
          </p:grpSpPr>
          <p:sp>
            <p:nvSpPr>
              <p:cNvPr id="137" name="Oval 106"/>
              <p:cNvSpPr>
                <a:spLocks noChangeArrowheads="1"/>
              </p:cNvSpPr>
              <p:nvPr/>
            </p:nvSpPr>
            <p:spPr bwMode="auto">
              <a:xfrm>
                <a:off x="1038865" y="4590826"/>
                <a:ext cx="434292" cy="385729"/>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40" name="Rectangle 108"/>
              <p:cNvSpPr>
                <a:spLocks noChangeArrowheads="1"/>
              </p:cNvSpPr>
              <p:nvPr/>
            </p:nvSpPr>
            <p:spPr bwMode="auto">
              <a:xfrm>
                <a:off x="1056851" y="4614770"/>
                <a:ext cx="648660" cy="267869"/>
              </a:xfrm>
              <a:prstGeom prst="rect">
                <a:avLst/>
              </a:prstGeom>
              <a:noFill/>
              <a:ln w="9525">
                <a:noFill/>
                <a:miter lim="800000"/>
                <a:headEnd/>
                <a:tailEnd/>
              </a:ln>
            </p:spPr>
            <p:txBody>
              <a:bodyPr wrap="square">
                <a:prstTxWarp prst="textNoShape">
                  <a:avLst/>
                </a:prstTxWarp>
                <a:spAutoFit/>
              </a:bodyPr>
              <a:lstStyle/>
              <a:p>
                <a:r>
                  <a:rPr lang="en-US" sz="2000" dirty="0" smtClean="0">
                    <a:latin typeface="Times New Roman"/>
                    <a:cs typeface="Times New Roman"/>
                  </a:rPr>
                  <a:t>(</a:t>
                </a:r>
                <a:r>
                  <a:rPr lang="en-US" sz="2000" dirty="0" err="1" smtClean="0">
                    <a:latin typeface="Times New Roman"/>
                    <a:cs typeface="Times New Roman"/>
                  </a:rPr>
                  <a:t>δ</a:t>
                </a:r>
                <a:r>
                  <a:rPr lang="en-US" sz="2000" i="1" baseline="-25000" dirty="0" err="1" smtClean="0">
                    <a:latin typeface="Times New Roman"/>
                    <a:cs typeface="Times New Roman"/>
                  </a:rPr>
                  <a:t>x</a:t>
                </a:r>
                <a:r>
                  <a:rPr lang="en-US" sz="2000" dirty="0" smtClean="0">
                    <a:latin typeface="Times New Roman"/>
                    <a:cs typeface="Times New Roman"/>
                  </a:rPr>
                  <a:t>)</a:t>
                </a:r>
                <a:r>
                  <a:rPr lang="en-US" sz="2000" baseline="30000" dirty="0" smtClean="0">
                    <a:latin typeface="Times New Roman"/>
                    <a:cs typeface="Times New Roman"/>
                  </a:rPr>
                  <a:t>-</a:t>
                </a:r>
                <a:endParaRPr lang="en-US" sz="2000" dirty="0"/>
              </a:p>
            </p:txBody>
          </p:sp>
        </p:grpSp>
        <p:pic>
          <p:nvPicPr>
            <p:cNvPr id="182" name="Picture 181" descr="latex-image-1.pdf"/>
            <p:cNvPicPr>
              <a:picLocks noChangeAspect="1"/>
            </p:cNvPicPr>
            <p:nvPr/>
          </p:nvPicPr>
          <p:blipFill>
            <a:blip r:embed="rId3"/>
            <a:stretch>
              <a:fillRect/>
            </a:stretch>
          </p:blipFill>
          <p:spPr>
            <a:xfrm>
              <a:off x="2451100" y="3524250"/>
              <a:ext cx="1879600" cy="774700"/>
            </a:xfrm>
            <a:prstGeom prst="rect">
              <a:avLst/>
            </a:prstGeom>
          </p:spPr>
        </p:pic>
        <p:sp>
          <p:nvSpPr>
            <p:cNvPr id="183" name="TextBox 182"/>
            <p:cNvSpPr txBox="1"/>
            <p:nvPr/>
          </p:nvSpPr>
          <p:spPr>
            <a:xfrm>
              <a:off x="4361365" y="1219200"/>
              <a:ext cx="4319136" cy="369332"/>
            </a:xfrm>
            <a:prstGeom prst="rect">
              <a:avLst/>
            </a:prstGeom>
            <a:noFill/>
          </p:spPr>
          <p:txBody>
            <a:bodyPr wrap="none" rtlCol="0">
              <a:spAutoFit/>
            </a:bodyPr>
            <a:lstStyle/>
            <a:p>
              <a:r>
                <a:rPr lang="en-US" dirty="0" smtClean="0"/>
                <a:t>since negative numbers are not allowed</a:t>
              </a:r>
              <a:endParaRPr lang="en-US" dirty="0"/>
            </a:p>
          </p:txBody>
        </p:sp>
      </p:grpSp>
    </p:spTree>
    <p:extLst>
      <p:ext uri="{BB962C8B-B14F-4D97-AF65-F5344CB8AC3E}">
        <p14:creationId xmlns:p14="http://schemas.microsoft.com/office/powerpoint/2010/main" val="24929987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20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510424" y="-12700"/>
            <a:ext cx="7889123" cy="1143000"/>
          </a:xfrm>
        </p:spPr>
        <p:txBody>
          <a:bodyPr/>
          <a:lstStyle/>
          <a:p>
            <a:pPr eaLnBrk="1" hangingPunct="1"/>
            <a:r>
              <a:rPr lang="en-US" sz="3000" dirty="0" smtClean="0">
                <a:effectLst/>
                <a:latin typeface="Times New Roman" charset="0"/>
                <a:ea typeface="ＭＳ Ｐゴシック" charset="-128"/>
                <a:cs typeface="ＭＳ Ｐゴシック" charset="-128"/>
              </a:rPr>
              <a:t>BROUWER   </a:t>
            </a:r>
            <a:r>
              <a:rPr lang="en-US" sz="3600" dirty="0" err="1" smtClean="0">
                <a:effectLst/>
                <a:latin typeface="Wingdings"/>
                <a:ea typeface="Wingdings"/>
                <a:cs typeface="Wingdings"/>
              </a:rPr>
              <a:t></a:t>
            </a:r>
            <a:r>
              <a:rPr lang="en-US" sz="3600" dirty="0" smtClean="0">
                <a:effectLst/>
                <a:latin typeface="Wingdings"/>
                <a:ea typeface="Wingdings"/>
                <a:cs typeface="Wingdings"/>
              </a:rPr>
              <a:t>  </a:t>
            </a:r>
            <a:endParaRPr lang="en-US" sz="3600" dirty="0">
              <a:effectLst/>
              <a:latin typeface="Times New Roman" charset="0"/>
              <a:ea typeface="ＭＳ Ｐゴシック" charset="-128"/>
              <a:cs typeface="ＭＳ Ｐゴシック" charset="-128"/>
            </a:endParaRPr>
          </a:p>
        </p:txBody>
      </p:sp>
      <p:sp>
        <p:nvSpPr>
          <p:cNvPr id="102" name="Rectangle 101"/>
          <p:cNvSpPr/>
          <p:nvPr/>
        </p:nvSpPr>
        <p:spPr>
          <a:xfrm>
            <a:off x="5017411" y="136148"/>
            <a:ext cx="4126589" cy="892552"/>
          </a:xfrm>
          <a:prstGeom prst="rect">
            <a:avLst/>
          </a:prstGeom>
        </p:spPr>
        <p:txBody>
          <a:bodyPr wrap="square">
            <a:spAutoFit/>
          </a:bodyPr>
          <a:lstStyle/>
          <a:p>
            <a:r>
              <a:rPr lang="en-US" sz="2600" i="1" dirty="0" smtClean="0">
                <a:solidFill>
                  <a:srgbClr val="FFFFCC"/>
                </a:solidFill>
                <a:latin typeface="Times New Roman"/>
                <a:cs typeface="Times New Roman"/>
              </a:rPr>
              <a:t>fixed point of game-inspired straight-line program</a:t>
            </a:r>
            <a:endParaRPr lang="en-US" sz="2600" i="1" dirty="0">
              <a:solidFill>
                <a:srgbClr val="FFFFCC"/>
              </a:solidFill>
            </a:endParaRPr>
          </a:p>
        </p:txBody>
      </p:sp>
      <p:grpSp>
        <p:nvGrpSpPr>
          <p:cNvPr id="2" name="Group 104"/>
          <p:cNvGrpSpPr/>
          <p:nvPr/>
        </p:nvGrpSpPr>
        <p:grpSpPr>
          <a:xfrm>
            <a:off x="132343" y="270014"/>
            <a:ext cx="1831339" cy="707886"/>
            <a:chOff x="18043" y="270014"/>
            <a:chExt cx="1831339" cy="707886"/>
          </a:xfrm>
        </p:grpSpPr>
        <p:sp>
          <p:nvSpPr>
            <p:cNvPr id="103" name="Rectangle 102"/>
            <p:cNvSpPr/>
            <p:nvPr/>
          </p:nvSpPr>
          <p:spPr>
            <a:xfrm>
              <a:off x="18043" y="270014"/>
              <a:ext cx="1831339" cy="707886"/>
            </a:xfrm>
            <a:prstGeom prst="rect">
              <a:avLst/>
            </a:prstGeom>
          </p:spPr>
          <p:txBody>
            <a:bodyPr wrap="square">
              <a:spAutoFit/>
            </a:bodyPr>
            <a:lstStyle/>
            <a:p>
              <a:pPr algn="ctr"/>
              <a:r>
                <a:rPr lang="en-US" sz="2000" dirty="0" smtClean="0">
                  <a:solidFill>
                    <a:schemeClr val="tx2"/>
                  </a:solidFill>
                  <a:latin typeface="Times New Roman" charset="0"/>
                  <a:ea typeface="ＭＳ Ｐゴシック" charset="-128"/>
                  <a:cs typeface="ＭＳ Ｐゴシック" charset="-128"/>
                </a:rPr>
                <a:t>4-displacement </a:t>
              </a:r>
              <a:r>
                <a:rPr lang="en-US" sz="2000" dirty="0" err="1" smtClean="0">
                  <a:solidFill>
                    <a:schemeClr val="tx2"/>
                  </a:solidFill>
                  <a:latin typeface="Times New Roman" charset="0"/>
                  <a:ea typeface="ＭＳ Ｐゴシック" charset="-128"/>
                  <a:cs typeface="ＭＳ Ｐゴシック" charset="-128"/>
                </a:rPr>
                <a:t>p.w</a:t>
              </a:r>
              <a:r>
                <a:rPr lang="en-US" sz="2000" dirty="0" smtClean="0">
                  <a:solidFill>
                    <a:schemeClr val="tx2"/>
                  </a:solidFill>
                  <a:latin typeface="Times New Roman" charset="0"/>
                  <a:ea typeface="ＭＳ Ｐゴシック" charset="-128"/>
                  <a:cs typeface="ＭＳ Ｐゴシック" charset="-128"/>
                </a:rPr>
                <a:t>. linear</a:t>
              </a:r>
              <a:endParaRPr lang="en-US" sz="2000" dirty="0">
                <a:solidFill>
                  <a:schemeClr val="tx2"/>
                </a:solidFill>
              </a:endParaRPr>
            </a:p>
          </p:txBody>
        </p:sp>
        <p:sp>
          <p:nvSpPr>
            <p:cNvPr id="104" name="Double Bracket 103"/>
            <p:cNvSpPr/>
            <p:nvPr/>
          </p:nvSpPr>
          <p:spPr bwMode="auto">
            <a:xfrm>
              <a:off x="43443" y="270014"/>
              <a:ext cx="1729744" cy="707886"/>
            </a:xfrm>
            <a:prstGeom prst="bracketPair">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grpSp>
        <p:nvGrpSpPr>
          <p:cNvPr id="3" name="Group 119"/>
          <p:cNvGrpSpPr/>
          <p:nvPr/>
        </p:nvGrpSpPr>
        <p:grpSpPr>
          <a:xfrm>
            <a:off x="1641276" y="6246552"/>
            <a:ext cx="1746648" cy="527203"/>
            <a:chOff x="996552" y="4500149"/>
            <a:chExt cx="1746648" cy="527203"/>
          </a:xfrm>
        </p:grpSpPr>
        <p:sp>
          <p:nvSpPr>
            <p:cNvPr id="113" name="Rectangle 116"/>
            <p:cNvSpPr>
              <a:spLocks noChangeArrowheads="1"/>
            </p:cNvSpPr>
            <p:nvPr/>
          </p:nvSpPr>
          <p:spPr bwMode="auto">
            <a:xfrm>
              <a:off x="996552" y="4514106"/>
              <a:ext cx="1746648" cy="513246"/>
            </a:xfrm>
            <a:prstGeom prst="rect">
              <a:avLst/>
            </a:prstGeom>
            <a:solidFill>
              <a:schemeClr val="accent1"/>
            </a:solidFill>
            <a:ln w="9525">
              <a:solidFill>
                <a:schemeClr val="tx1"/>
              </a:solidFill>
              <a:round/>
              <a:headEnd/>
              <a:tailEnd/>
            </a:ln>
          </p:spPr>
          <p:txBody>
            <a:bodyPr>
              <a:prstTxWarp prst="textNoShape">
                <a:avLst/>
              </a:prstTxWarp>
            </a:bodyPr>
            <a:lstStyle/>
            <a:p>
              <a:endParaRPr lang="en-US"/>
            </a:p>
          </p:txBody>
        </p:sp>
        <p:grpSp>
          <p:nvGrpSpPr>
            <p:cNvPr id="4" name="Group 118"/>
            <p:cNvGrpSpPr/>
            <p:nvPr/>
          </p:nvGrpSpPr>
          <p:grpSpPr>
            <a:xfrm>
              <a:off x="1051565" y="4500149"/>
              <a:ext cx="434292" cy="476406"/>
              <a:chOff x="1038865" y="4500149"/>
              <a:chExt cx="434292" cy="476406"/>
            </a:xfrm>
          </p:grpSpPr>
          <p:sp>
            <p:nvSpPr>
              <p:cNvPr id="115" name="Oval 106"/>
              <p:cNvSpPr>
                <a:spLocks noChangeArrowheads="1"/>
              </p:cNvSpPr>
              <p:nvPr/>
            </p:nvSpPr>
            <p:spPr bwMode="auto">
              <a:xfrm>
                <a:off x="1038865" y="4590826"/>
                <a:ext cx="434292" cy="385729"/>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16" name="Rectangle 108"/>
              <p:cNvSpPr>
                <a:spLocks noChangeArrowheads="1"/>
              </p:cNvSpPr>
              <p:nvPr/>
            </p:nvSpPr>
            <p:spPr bwMode="auto">
              <a:xfrm>
                <a:off x="1073740" y="4500149"/>
                <a:ext cx="348172" cy="461665"/>
              </a:xfrm>
              <a:prstGeom prst="rect">
                <a:avLst/>
              </a:prstGeom>
              <a:noFill/>
              <a:ln w="9525">
                <a:noFill/>
                <a:miter lim="800000"/>
                <a:headEnd/>
                <a:tailEnd/>
              </a:ln>
            </p:spPr>
            <p:txBody>
              <a:bodyPr wrap="none">
                <a:prstTxWarp prst="textNoShape">
                  <a:avLst/>
                </a:prstTxWarp>
                <a:spAutoFit/>
              </a:bodyPr>
              <a:lstStyle/>
              <a:p>
                <a:r>
                  <a:rPr lang="en-US" sz="2400" i="1" dirty="0" err="1" smtClean="0">
                    <a:latin typeface="Times New Roman" pitchFamily="31" charset="0"/>
                    <a:sym typeface="Symbol" pitchFamily="31" charset="2"/>
                  </a:rPr>
                  <a:t>x</a:t>
                </a:r>
                <a:endParaRPr lang="en-US" sz="1600" dirty="0"/>
              </a:p>
            </p:txBody>
          </p:sp>
        </p:grpSp>
        <p:grpSp>
          <p:nvGrpSpPr>
            <p:cNvPr id="5" name="Group 117"/>
            <p:cNvGrpSpPr/>
            <p:nvPr/>
          </p:nvGrpSpPr>
          <p:grpSpPr>
            <a:xfrm>
              <a:off x="1573165" y="4512312"/>
              <a:ext cx="434292" cy="464249"/>
              <a:chOff x="1560465" y="4512312"/>
              <a:chExt cx="434292" cy="464249"/>
            </a:xfrm>
          </p:grpSpPr>
          <p:sp>
            <p:nvSpPr>
              <p:cNvPr id="108" name="Oval 106"/>
              <p:cNvSpPr>
                <a:spLocks noChangeArrowheads="1"/>
              </p:cNvSpPr>
              <p:nvPr/>
            </p:nvSpPr>
            <p:spPr bwMode="auto">
              <a:xfrm>
                <a:off x="1560465" y="4590831"/>
                <a:ext cx="434292" cy="385730"/>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09" name="Rectangle 108"/>
              <p:cNvSpPr>
                <a:spLocks noChangeArrowheads="1"/>
              </p:cNvSpPr>
              <p:nvPr/>
            </p:nvSpPr>
            <p:spPr bwMode="auto">
              <a:xfrm>
                <a:off x="1567704" y="4512312"/>
                <a:ext cx="425116" cy="461665"/>
              </a:xfrm>
              <a:prstGeom prst="rect">
                <a:avLst/>
              </a:prstGeom>
              <a:noFill/>
              <a:ln w="9525">
                <a:noFill/>
                <a:miter lim="800000"/>
                <a:headEnd/>
                <a:tailEnd/>
              </a:ln>
            </p:spPr>
            <p:txBody>
              <a:bodyPr wrap="none">
                <a:prstTxWarp prst="textNoShape">
                  <a:avLst/>
                </a:prstTxWarp>
                <a:spAutoFit/>
              </a:bodyPr>
              <a:lstStyle/>
              <a:p>
                <a:r>
                  <a:rPr lang="en-US" sz="2400" i="1" dirty="0" smtClean="0">
                    <a:latin typeface="Times New Roman" pitchFamily="31" charset="0"/>
                    <a:sym typeface="Symbol" pitchFamily="31" charset="2"/>
                  </a:rPr>
                  <a:t> </a:t>
                </a:r>
                <a:r>
                  <a:rPr lang="en-US" sz="2400" i="1" dirty="0" err="1" smtClean="0">
                    <a:latin typeface="Times New Roman" pitchFamily="31" charset="0"/>
                    <a:sym typeface="Symbol" pitchFamily="31" charset="2"/>
                  </a:rPr>
                  <a:t>y</a:t>
                </a:r>
                <a:endParaRPr lang="en-US" sz="1600" dirty="0"/>
              </a:p>
            </p:txBody>
          </p:sp>
        </p:grpSp>
        <p:grpSp>
          <p:nvGrpSpPr>
            <p:cNvPr id="6" name="Group 116"/>
            <p:cNvGrpSpPr/>
            <p:nvPr/>
          </p:nvGrpSpPr>
          <p:grpSpPr>
            <a:xfrm>
              <a:off x="2105899" y="4518601"/>
              <a:ext cx="434292" cy="461665"/>
              <a:chOff x="2601199" y="4518601"/>
              <a:chExt cx="434292" cy="461665"/>
            </a:xfrm>
          </p:grpSpPr>
          <p:sp>
            <p:nvSpPr>
              <p:cNvPr id="110" name="Oval 106"/>
              <p:cNvSpPr>
                <a:spLocks noChangeArrowheads="1"/>
              </p:cNvSpPr>
              <p:nvPr/>
            </p:nvSpPr>
            <p:spPr bwMode="auto">
              <a:xfrm>
                <a:off x="2601199" y="4590831"/>
                <a:ext cx="434292" cy="385730"/>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11" name="Rectangle 108"/>
              <p:cNvSpPr>
                <a:spLocks noChangeArrowheads="1"/>
              </p:cNvSpPr>
              <p:nvPr/>
            </p:nvSpPr>
            <p:spPr bwMode="auto">
              <a:xfrm>
                <a:off x="2664426" y="4518601"/>
                <a:ext cx="326882" cy="461665"/>
              </a:xfrm>
              <a:prstGeom prst="rect">
                <a:avLst/>
              </a:prstGeom>
              <a:noFill/>
              <a:ln w="9525">
                <a:noFill/>
                <a:miter lim="800000"/>
                <a:headEnd/>
                <a:tailEnd/>
              </a:ln>
            </p:spPr>
            <p:txBody>
              <a:bodyPr wrap="none">
                <a:prstTxWarp prst="textNoShape">
                  <a:avLst/>
                </a:prstTxWarp>
                <a:spAutoFit/>
              </a:bodyPr>
              <a:lstStyle/>
              <a:p>
                <a:r>
                  <a:rPr lang="en-US" sz="2400" i="1" dirty="0" err="1" smtClean="0">
                    <a:latin typeface="Times New Roman" pitchFamily="31" charset="0"/>
                    <a:sym typeface="Symbol" pitchFamily="31" charset="2"/>
                  </a:rPr>
                  <a:t>z</a:t>
                </a:r>
                <a:endParaRPr lang="en-US" sz="1600" dirty="0"/>
              </a:p>
            </p:txBody>
          </p:sp>
        </p:grpSp>
      </p:grpSp>
      <p:sp>
        <p:nvSpPr>
          <p:cNvPr id="122" name="Up Arrow 121"/>
          <p:cNvSpPr/>
          <p:nvPr/>
        </p:nvSpPr>
        <p:spPr bwMode="auto">
          <a:xfrm>
            <a:off x="2351528" y="5859026"/>
            <a:ext cx="199144" cy="397604"/>
          </a:xfrm>
          <a:prstGeom prst="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24" name="Rectangle 116"/>
          <p:cNvSpPr>
            <a:spLocks noChangeArrowheads="1"/>
          </p:cNvSpPr>
          <p:nvPr/>
        </p:nvSpPr>
        <p:spPr bwMode="auto">
          <a:xfrm>
            <a:off x="787801" y="5354154"/>
            <a:ext cx="3556509" cy="513246"/>
          </a:xfrm>
          <a:prstGeom prst="rect">
            <a:avLst/>
          </a:prstGeom>
          <a:solidFill>
            <a:schemeClr val="accent1"/>
          </a:solidFill>
          <a:ln w="9525">
            <a:solidFill>
              <a:schemeClr val="tx1"/>
            </a:solidFill>
            <a:round/>
            <a:headEnd/>
            <a:tailEnd/>
          </a:ln>
        </p:spPr>
        <p:txBody>
          <a:bodyPr>
            <a:prstTxWarp prst="textNoShape">
              <a:avLst/>
            </a:prstTxWarp>
          </a:bodyPr>
          <a:lstStyle/>
          <a:p>
            <a:endParaRPr lang="en-US" dirty="0"/>
          </a:p>
        </p:txBody>
      </p:sp>
      <p:sp>
        <p:nvSpPr>
          <p:cNvPr id="138" name="TextBox 137"/>
          <p:cNvSpPr txBox="1"/>
          <p:nvPr/>
        </p:nvSpPr>
        <p:spPr>
          <a:xfrm>
            <a:off x="1965036" y="5409168"/>
            <a:ext cx="991239" cy="430887"/>
          </a:xfrm>
          <a:prstGeom prst="rect">
            <a:avLst/>
          </a:prstGeom>
          <a:noFill/>
        </p:spPr>
        <p:txBody>
          <a:bodyPr wrap="none" rtlCol="0">
            <a:spAutoFit/>
          </a:bodyPr>
          <a:lstStyle/>
          <a:p>
            <a:r>
              <a:rPr lang="en-US" sz="2200" dirty="0" smtClean="0"/>
              <a:t>A-to-D</a:t>
            </a:r>
            <a:endParaRPr lang="en-US" sz="2200" dirty="0"/>
          </a:p>
        </p:txBody>
      </p:sp>
      <p:grpSp>
        <p:nvGrpSpPr>
          <p:cNvPr id="7" name="Group 242"/>
          <p:cNvGrpSpPr/>
          <p:nvPr/>
        </p:nvGrpSpPr>
        <p:grpSpPr>
          <a:xfrm>
            <a:off x="-692899" y="4341350"/>
            <a:ext cx="5363377" cy="732635"/>
            <a:chOff x="580571" y="4680282"/>
            <a:chExt cx="5363377" cy="732635"/>
          </a:xfrm>
        </p:grpSpPr>
        <p:grpSp>
          <p:nvGrpSpPr>
            <p:cNvPr id="8" name="Group 241"/>
            <p:cNvGrpSpPr/>
            <p:nvPr/>
          </p:nvGrpSpPr>
          <p:grpSpPr>
            <a:xfrm>
              <a:off x="1400139" y="4680282"/>
              <a:ext cx="4543809" cy="732635"/>
              <a:chOff x="1400139" y="4680282"/>
              <a:chExt cx="4543809" cy="732635"/>
            </a:xfrm>
          </p:grpSpPr>
          <p:sp>
            <p:nvSpPr>
              <p:cNvPr id="143" name="Rectangle 116"/>
              <p:cNvSpPr>
                <a:spLocks noChangeArrowheads="1"/>
              </p:cNvSpPr>
              <p:nvPr/>
            </p:nvSpPr>
            <p:spPr bwMode="auto">
              <a:xfrm>
                <a:off x="1748970" y="4776304"/>
                <a:ext cx="4169229" cy="513246"/>
              </a:xfrm>
              <a:prstGeom prst="rect">
                <a:avLst/>
              </a:prstGeom>
              <a:solidFill>
                <a:schemeClr val="accent1"/>
              </a:solidFill>
              <a:ln w="9525">
                <a:solidFill>
                  <a:schemeClr val="tx1"/>
                </a:solidFill>
                <a:round/>
                <a:headEnd/>
                <a:tailEnd/>
              </a:ln>
            </p:spPr>
            <p:txBody>
              <a:bodyPr>
                <a:prstTxWarp prst="textNoShape">
                  <a:avLst/>
                </a:prstTxWarp>
              </a:bodyPr>
              <a:lstStyle/>
              <a:p>
                <a:endParaRPr lang="en-US"/>
              </a:p>
            </p:txBody>
          </p:sp>
          <p:grpSp>
            <p:nvGrpSpPr>
              <p:cNvPr id="9" name="Group 112"/>
              <p:cNvGrpSpPr>
                <a:grpSpLocks/>
              </p:cNvGrpSpPr>
              <p:nvPr/>
            </p:nvGrpSpPr>
            <p:grpSpPr bwMode="auto">
              <a:xfrm>
                <a:off x="1780231" y="4691071"/>
                <a:ext cx="438869" cy="547689"/>
                <a:chOff x="1129453" y="5825069"/>
                <a:chExt cx="470747" cy="648543"/>
              </a:xfrm>
            </p:grpSpPr>
            <p:sp>
              <p:nvSpPr>
                <p:cNvPr id="169" name="Oval 106"/>
                <p:cNvSpPr>
                  <a:spLocks noChangeArrowheads="1"/>
                </p:cNvSpPr>
                <p:nvPr/>
              </p:nvSpPr>
              <p:spPr bwMode="auto">
                <a:xfrm>
                  <a:off x="1129453" y="6019800"/>
                  <a:ext cx="470747" cy="453812"/>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70"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grpSp>
            <p:nvGrpSpPr>
              <p:cNvPr id="10" name="Group 112"/>
              <p:cNvGrpSpPr>
                <a:grpSpLocks/>
              </p:cNvGrpSpPr>
              <p:nvPr/>
            </p:nvGrpSpPr>
            <p:grpSpPr bwMode="auto">
              <a:xfrm>
                <a:off x="2599843" y="4691071"/>
                <a:ext cx="438869" cy="547689"/>
                <a:chOff x="1129453" y="5825069"/>
                <a:chExt cx="470747" cy="648543"/>
              </a:xfrm>
            </p:grpSpPr>
            <p:sp>
              <p:nvSpPr>
                <p:cNvPr id="167" name="Oval 106"/>
                <p:cNvSpPr>
                  <a:spLocks noChangeArrowheads="1"/>
                </p:cNvSpPr>
                <p:nvPr/>
              </p:nvSpPr>
              <p:spPr bwMode="auto">
                <a:xfrm>
                  <a:off x="1129453" y="6019800"/>
                  <a:ext cx="470747" cy="453812"/>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68"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grpSp>
            <p:nvGrpSpPr>
              <p:cNvPr id="11" name="Group 112"/>
              <p:cNvGrpSpPr>
                <a:grpSpLocks/>
              </p:cNvGrpSpPr>
              <p:nvPr/>
            </p:nvGrpSpPr>
            <p:grpSpPr bwMode="auto">
              <a:xfrm>
                <a:off x="3097675" y="4707727"/>
                <a:ext cx="438869" cy="545643"/>
                <a:chOff x="1129453" y="5825069"/>
                <a:chExt cx="470747" cy="646122"/>
              </a:xfrm>
            </p:grpSpPr>
            <p:sp>
              <p:nvSpPr>
                <p:cNvPr id="165" name="Oval 106"/>
                <p:cNvSpPr>
                  <a:spLocks noChangeArrowheads="1"/>
                </p:cNvSpPr>
                <p:nvPr/>
              </p:nvSpPr>
              <p:spPr bwMode="auto">
                <a:xfrm>
                  <a:off x="1129453" y="6004766"/>
                  <a:ext cx="470747" cy="453813"/>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66"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grpSp>
            <p:nvGrpSpPr>
              <p:cNvPr id="12" name="Group 112"/>
              <p:cNvGrpSpPr>
                <a:grpSpLocks/>
              </p:cNvGrpSpPr>
              <p:nvPr/>
            </p:nvGrpSpPr>
            <p:grpSpPr bwMode="auto">
              <a:xfrm>
                <a:off x="3918309" y="4689026"/>
                <a:ext cx="438869" cy="547689"/>
                <a:chOff x="1129453" y="5825069"/>
                <a:chExt cx="470747" cy="648543"/>
              </a:xfrm>
            </p:grpSpPr>
            <p:sp>
              <p:nvSpPr>
                <p:cNvPr id="163" name="Oval 106"/>
                <p:cNvSpPr>
                  <a:spLocks noChangeArrowheads="1"/>
                </p:cNvSpPr>
                <p:nvPr/>
              </p:nvSpPr>
              <p:spPr bwMode="auto">
                <a:xfrm>
                  <a:off x="1129453" y="6019800"/>
                  <a:ext cx="470747" cy="453812"/>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64"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grpSp>
            <p:nvGrpSpPr>
              <p:cNvPr id="13" name="Group 112"/>
              <p:cNvGrpSpPr>
                <a:grpSpLocks/>
              </p:cNvGrpSpPr>
              <p:nvPr/>
            </p:nvGrpSpPr>
            <p:grpSpPr bwMode="auto">
              <a:xfrm>
                <a:off x="4416141" y="4705682"/>
                <a:ext cx="438869" cy="545643"/>
                <a:chOff x="1129453" y="5825069"/>
                <a:chExt cx="470747" cy="646122"/>
              </a:xfrm>
            </p:grpSpPr>
            <p:sp>
              <p:nvSpPr>
                <p:cNvPr id="161" name="Oval 106"/>
                <p:cNvSpPr>
                  <a:spLocks noChangeArrowheads="1"/>
                </p:cNvSpPr>
                <p:nvPr/>
              </p:nvSpPr>
              <p:spPr bwMode="auto">
                <a:xfrm>
                  <a:off x="1129453" y="6004766"/>
                  <a:ext cx="470747" cy="453813"/>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62"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pic>
            <p:nvPicPr>
              <p:cNvPr id="149" name="Picture 148" descr="latex-image-1.pdf"/>
              <p:cNvPicPr>
                <a:picLocks noChangeAspect="1"/>
              </p:cNvPicPr>
              <p:nvPr/>
            </p:nvPicPr>
            <p:blipFill>
              <a:blip r:embed="rId3"/>
              <a:stretch>
                <a:fillRect/>
              </a:stretch>
            </p:blipFill>
            <p:spPr>
              <a:xfrm>
                <a:off x="1400139" y="4716462"/>
                <a:ext cx="1879600" cy="685800"/>
              </a:xfrm>
              <a:prstGeom prst="rect">
                <a:avLst/>
              </a:prstGeom>
            </p:spPr>
          </p:pic>
          <p:pic>
            <p:nvPicPr>
              <p:cNvPr id="150" name="Picture 149" descr="latex-image-1.pdf"/>
              <p:cNvPicPr>
                <a:picLocks noChangeAspect="1"/>
              </p:cNvPicPr>
              <p:nvPr/>
            </p:nvPicPr>
            <p:blipFill>
              <a:blip r:embed="rId4"/>
              <a:stretch>
                <a:fillRect/>
              </a:stretch>
            </p:blipFill>
            <p:spPr>
              <a:xfrm>
                <a:off x="2707204" y="4680282"/>
                <a:ext cx="1854200" cy="711200"/>
              </a:xfrm>
              <a:prstGeom prst="rect">
                <a:avLst/>
              </a:prstGeom>
            </p:spPr>
          </p:pic>
          <p:pic>
            <p:nvPicPr>
              <p:cNvPr id="151" name="Picture 150" descr="latex-image-1.pdf"/>
              <p:cNvPicPr>
                <a:picLocks noChangeAspect="1"/>
              </p:cNvPicPr>
              <p:nvPr/>
            </p:nvPicPr>
            <p:blipFill>
              <a:blip r:embed="rId5"/>
              <a:stretch>
                <a:fillRect/>
              </a:stretch>
            </p:blipFill>
            <p:spPr>
              <a:xfrm>
                <a:off x="1934709" y="4701717"/>
                <a:ext cx="1752600" cy="711200"/>
              </a:xfrm>
              <a:prstGeom prst="rect">
                <a:avLst/>
              </a:prstGeom>
            </p:spPr>
          </p:pic>
          <p:pic>
            <p:nvPicPr>
              <p:cNvPr id="152" name="Picture 151" descr="latex-image-1.pdf"/>
              <p:cNvPicPr>
                <a:picLocks noChangeAspect="1"/>
              </p:cNvPicPr>
              <p:nvPr/>
            </p:nvPicPr>
            <p:blipFill>
              <a:blip r:embed="rId6"/>
              <a:stretch>
                <a:fillRect/>
              </a:stretch>
            </p:blipFill>
            <p:spPr>
              <a:xfrm>
                <a:off x="3266758" y="4707731"/>
                <a:ext cx="1752600" cy="685800"/>
              </a:xfrm>
              <a:prstGeom prst="rect">
                <a:avLst/>
              </a:prstGeom>
            </p:spPr>
          </p:pic>
          <p:grpSp>
            <p:nvGrpSpPr>
              <p:cNvPr id="14" name="Group 112"/>
              <p:cNvGrpSpPr>
                <a:grpSpLocks/>
              </p:cNvGrpSpPr>
              <p:nvPr/>
            </p:nvGrpSpPr>
            <p:grpSpPr bwMode="auto">
              <a:xfrm>
                <a:off x="5323809" y="4680291"/>
                <a:ext cx="438869" cy="547689"/>
                <a:chOff x="1129453" y="5825069"/>
                <a:chExt cx="470747" cy="648543"/>
              </a:xfrm>
            </p:grpSpPr>
            <p:sp>
              <p:nvSpPr>
                <p:cNvPr id="159" name="Oval 106"/>
                <p:cNvSpPr>
                  <a:spLocks noChangeArrowheads="1"/>
                </p:cNvSpPr>
                <p:nvPr/>
              </p:nvSpPr>
              <p:spPr bwMode="auto">
                <a:xfrm>
                  <a:off x="1129453" y="6019800"/>
                  <a:ext cx="470747" cy="453812"/>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160" name="Rectangle 108"/>
                <p:cNvSpPr>
                  <a:spLocks noChangeArrowheads="1"/>
                </p:cNvSpPr>
                <p:nvPr/>
              </p:nvSpPr>
              <p:spPr bwMode="auto">
                <a:xfrm>
                  <a:off x="1176866" y="5825069"/>
                  <a:ext cx="184694" cy="646122"/>
                </a:xfrm>
                <a:prstGeom prst="rect">
                  <a:avLst/>
                </a:prstGeom>
                <a:noFill/>
                <a:ln w="9525">
                  <a:noFill/>
                  <a:miter lim="800000"/>
                  <a:headEnd/>
                  <a:tailEnd/>
                </a:ln>
              </p:spPr>
              <p:txBody>
                <a:bodyPr wrap="square">
                  <a:prstTxWarp prst="textNoShape">
                    <a:avLst/>
                  </a:prstTxWarp>
                  <a:spAutoFit/>
                </a:bodyPr>
                <a:lstStyle/>
                <a:p>
                  <a:endParaRPr lang="en-US" sz="3600" dirty="0"/>
                </a:p>
              </p:txBody>
            </p:sp>
          </p:grpSp>
          <p:pic>
            <p:nvPicPr>
              <p:cNvPr id="154" name="Picture 153" descr="latex-image-1.pdf"/>
              <p:cNvPicPr>
                <a:picLocks noChangeAspect="1"/>
              </p:cNvPicPr>
              <p:nvPr/>
            </p:nvPicPr>
            <p:blipFill>
              <a:blip r:embed="rId7"/>
              <a:stretch>
                <a:fillRect/>
              </a:stretch>
            </p:blipFill>
            <p:spPr>
              <a:xfrm>
                <a:off x="4115148" y="4691062"/>
                <a:ext cx="1828800" cy="685800"/>
              </a:xfrm>
              <a:prstGeom prst="rect">
                <a:avLst/>
              </a:prstGeom>
            </p:spPr>
          </p:pic>
          <p:sp>
            <p:nvSpPr>
              <p:cNvPr id="155" name="TextBox 154"/>
              <p:cNvSpPr txBox="1"/>
              <p:nvPr/>
            </p:nvSpPr>
            <p:spPr>
              <a:xfrm>
                <a:off x="2165092" y="4797187"/>
                <a:ext cx="373344" cy="369332"/>
              </a:xfrm>
              <a:prstGeom prst="rect">
                <a:avLst/>
              </a:prstGeom>
              <a:noFill/>
            </p:spPr>
            <p:txBody>
              <a:bodyPr wrap="none" rtlCol="0">
                <a:spAutoFit/>
              </a:bodyPr>
              <a:lstStyle/>
              <a:p>
                <a:r>
                  <a:rPr lang="en-US" dirty="0" smtClean="0"/>
                  <a:t>…</a:t>
                </a:r>
                <a:endParaRPr lang="en-US" dirty="0"/>
              </a:p>
            </p:txBody>
          </p:sp>
          <p:sp>
            <p:nvSpPr>
              <p:cNvPr id="156" name="TextBox 155"/>
              <p:cNvSpPr txBox="1"/>
              <p:nvPr/>
            </p:nvSpPr>
            <p:spPr>
              <a:xfrm>
                <a:off x="3500504" y="4801828"/>
                <a:ext cx="373344" cy="369332"/>
              </a:xfrm>
              <a:prstGeom prst="rect">
                <a:avLst/>
              </a:prstGeom>
              <a:noFill/>
            </p:spPr>
            <p:txBody>
              <a:bodyPr wrap="none" rtlCol="0">
                <a:spAutoFit/>
              </a:bodyPr>
              <a:lstStyle/>
              <a:p>
                <a:r>
                  <a:rPr lang="en-US" dirty="0" smtClean="0"/>
                  <a:t>…</a:t>
                </a:r>
                <a:endParaRPr lang="en-US" dirty="0"/>
              </a:p>
            </p:txBody>
          </p:sp>
          <p:sp>
            <p:nvSpPr>
              <p:cNvPr id="157" name="TextBox 156"/>
              <p:cNvSpPr txBox="1"/>
              <p:nvPr/>
            </p:nvSpPr>
            <p:spPr>
              <a:xfrm>
                <a:off x="4893110" y="4802665"/>
                <a:ext cx="373344" cy="369332"/>
              </a:xfrm>
              <a:prstGeom prst="rect">
                <a:avLst/>
              </a:prstGeom>
              <a:noFill/>
            </p:spPr>
            <p:txBody>
              <a:bodyPr wrap="none" rtlCol="0">
                <a:spAutoFit/>
              </a:bodyPr>
              <a:lstStyle/>
              <a:p>
                <a:r>
                  <a:rPr lang="en-US" dirty="0" smtClean="0"/>
                  <a:t>…</a:t>
                </a:r>
                <a:endParaRPr lang="en-US" dirty="0"/>
              </a:p>
            </p:txBody>
          </p:sp>
        </p:grpSp>
        <p:pic>
          <p:nvPicPr>
            <p:cNvPr id="142" name="Picture 141" descr="latex-image-1.pdf"/>
            <p:cNvPicPr>
              <a:picLocks noChangeAspect="1"/>
            </p:cNvPicPr>
            <p:nvPr/>
          </p:nvPicPr>
          <p:blipFill>
            <a:blip r:embed="rId8"/>
            <a:stretch>
              <a:fillRect/>
            </a:stretch>
          </p:blipFill>
          <p:spPr>
            <a:xfrm>
              <a:off x="580571" y="4716462"/>
              <a:ext cx="1778000" cy="685800"/>
            </a:xfrm>
            <a:prstGeom prst="rect">
              <a:avLst/>
            </a:prstGeom>
          </p:spPr>
        </p:pic>
      </p:grpSp>
      <p:sp>
        <p:nvSpPr>
          <p:cNvPr id="171" name="Up Arrow 170"/>
          <p:cNvSpPr/>
          <p:nvPr/>
        </p:nvSpPr>
        <p:spPr bwMode="auto">
          <a:xfrm>
            <a:off x="2351528" y="4950618"/>
            <a:ext cx="199144" cy="397604"/>
          </a:xfrm>
          <a:prstGeom prst="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54" name="Up Arrow 53"/>
          <p:cNvSpPr/>
          <p:nvPr/>
        </p:nvSpPr>
        <p:spPr bwMode="auto">
          <a:xfrm>
            <a:off x="2351528" y="3979926"/>
            <a:ext cx="199144" cy="397604"/>
          </a:xfrm>
          <a:prstGeom prst="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55" name="Rectangle 54"/>
          <p:cNvSpPr/>
          <p:nvPr/>
        </p:nvSpPr>
        <p:spPr bwMode="auto">
          <a:xfrm>
            <a:off x="322844" y="2603500"/>
            <a:ext cx="4166363" cy="13854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112" charset="0"/>
            </a:endParaRPr>
          </a:p>
        </p:txBody>
      </p:sp>
      <p:sp>
        <p:nvSpPr>
          <p:cNvPr id="61" name="Up Arrow 60"/>
          <p:cNvSpPr/>
          <p:nvPr/>
        </p:nvSpPr>
        <p:spPr bwMode="auto">
          <a:xfrm>
            <a:off x="2351528" y="2205896"/>
            <a:ext cx="199144" cy="397604"/>
          </a:xfrm>
          <a:prstGeom prst="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nvGrpSpPr>
          <p:cNvPr id="15" name="Group 119"/>
          <p:cNvGrpSpPr/>
          <p:nvPr/>
        </p:nvGrpSpPr>
        <p:grpSpPr>
          <a:xfrm>
            <a:off x="1587012" y="1678156"/>
            <a:ext cx="1746648" cy="527740"/>
            <a:chOff x="996552" y="4499612"/>
            <a:chExt cx="1746648" cy="527740"/>
          </a:xfrm>
        </p:grpSpPr>
        <p:sp>
          <p:nvSpPr>
            <p:cNvPr id="63" name="Rectangle 116"/>
            <p:cNvSpPr>
              <a:spLocks noChangeArrowheads="1"/>
            </p:cNvSpPr>
            <p:nvPr/>
          </p:nvSpPr>
          <p:spPr bwMode="auto">
            <a:xfrm>
              <a:off x="996552" y="4514106"/>
              <a:ext cx="1746648" cy="513246"/>
            </a:xfrm>
            <a:prstGeom prst="rect">
              <a:avLst/>
            </a:prstGeom>
            <a:solidFill>
              <a:schemeClr val="accent1"/>
            </a:solidFill>
            <a:ln w="9525">
              <a:solidFill>
                <a:schemeClr val="tx1"/>
              </a:solidFill>
              <a:round/>
              <a:headEnd/>
              <a:tailEnd/>
            </a:ln>
          </p:spPr>
          <p:txBody>
            <a:bodyPr>
              <a:prstTxWarp prst="textNoShape">
                <a:avLst/>
              </a:prstTxWarp>
            </a:bodyPr>
            <a:lstStyle/>
            <a:p>
              <a:endParaRPr lang="en-US"/>
            </a:p>
          </p:txBody>
        </p:sp>
        <p:grpSp>
          <p:nvGrpSpPr>
            <p:cNvPr id="16" name="Group 118"/>
            <p:cNvGrpSpPr/>
            <p:nvPr/>
          </p:nvGrpSpPr>
          <p:grpSpPr>
            <a:xfrm>
              <a:off x="1064265" y="4500149"/>
              <a:ext cx="442933" cy="476406"/>
              <a:chOff x="1051565" y="4500149"/>
              <a:chExt cx="442933" cy="476406"/>
            </a:xfrm>
          </p:grpSpPr>
          <p:sp>
            <p:nvSpPr>
              <p:cNvPr id="71" name="Oval 106"/>
              <p:cNvSpPr>
                <a:spLocks noChangeArrowheads="1"/>
              </p:cNvSpPr>
              <p:nvPr/>
            </p:nvSpPr>
            <p:spPr bwMode="auto">
              <a:xfrm>
                <a:off x="1051565" y="4590826"/>
                <a:ext cx="434292" cy="385729"/>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72" name="Rectangle 108"/>
              <p:cNvSpPr>
                <a:spLocks noChangeArrowheads="1"/>
              </p:cNvSpPr>
              <p:nvPr/>
            </p:nvSpPr>
            <p:spPr bwMode="auto">
              <a:xfrm>
                <a:off x="1073740" y="4500149"/>
                <a:ext cx="420758" cy="461665"/>
              </a:xfrm>
              <a:prstGeom prst="rect">
                <a:avLst/>
              </a:prstGeom>
              <a:noFill/>
              <a:ln w="9525">
                <a:noFill/>
                <a:miter lim="800000"/>
                <a:headEnd/>
                <a:tailEnd/>
              </a:ln>
            </p:spPr>
            <p:txBody>
              <a:bodyPr wrap="none">
                <a:prstTxWarp prst="textNoShape">
                  <a:avLst/>
                </a:prstTxWarp>
                <a:spAutoFit/>
              </a:bodyPr>
              <a:lstStyle/>
              <a:p>
                <a:r>
                  <a:rPr lang="en-US" sz="2400" dirty="0" err="1" smtClean="0">
                    <a:latin typeface="Times New Roman"/>
                    <a:cs typeface="Times New Roman"/>
                  </a:rPr>
                  <a:t>δ</a:t>
                </a:r>
                <a:r>
                  <a:rPr lang="en-US" sz="2400" i="1" baseline="-25000" dirty="0" err="1" smtClean="0">
                    <a:latin typeface="Times New Roman"/>
                    <a:cs typeface="Times New Roman"/>
                  </a:rPr>
                  <a:t>x</a:t>
                </a:r>
                <a:endParaRPr lang="en-US" sz="1600" dirty="0"/>
              </a:p>
            </p:txBody>
          </p:sp>
        </p:grpSp>
        <p:grpSp>
          <p:nvGrpSpPr>
            <p:cNvPr id="17" name="Group 117"/>
            <p:cNvGrpSpPr/>
            <p:nvPr/>
          </p:nvGrpSpPr>
          <p:grpSpPr>
            <a:xfrm>
              <a:off x="1504204" y="4499612"/>
              <a:ext cx="535106" cy="476949"/>
              <a:chOff x="1491504" y="4499612"/>
              <a:chExt cx="535106" cy="476949"/>
            </a:xfrm>
          </p:grpSpPr>
          <p:sp>
            <p:nvSpPr>
              <p:cNvPr id="69" name="Oval 106"/>
              <p:cNvSpPr>
                <a:spLocks noChangeArrowheads="1"/>
              </p:cNvSpPr>
              <p:nvPr/>
            </p:nvSpPr>
            <p:spPr bwMode="auto">
              <a:xfrm>
                <a:off x="1560465" y="4590831"/>
                <a:ext cx="434292" cy="385730"/>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70" name="Rectangle 69"/>
              <p:cNvSpPr>
                <a:spLocks noChangeArrowheads="1"/>
              </p:cNvSpPr>
              <p:nvPr/>
            </p:nvSpPr>
            <p:spPr bwMode="auto">
              <a:xfrm>
                <a:off x="1491504" y="4499612"/>
                <a:ext cx="535106" cy="461665"/>
              </a:xfrm>
              <a:prstGeom prst="rect">
                <a:avLst/>
              </a:prstGeom>
              <a:noFill/>
              <a:ln w="9525">
                <a:noFill/>
                <a:miter lim="800000"/>
                <a:headEnd/>
                <a:tailEnd/>
              </a:ln>
            </p:spPr>
            <p:txBody>
              <a:bodyPr wrap="none">
                <a:prstTxWarp prst="textNoShape">
                  <a:avLst/>
                </a:prstTxWarp>
                <a:spAutoFit/>
              </a:bodyPr>
              <a:lstStyle/>
              <a:p>
                <a:r>
                  <a:rPr lang="en-US" sz="2400" i="1" dirty="0" smtClean="0">
                    <a:latin typeface="Times New Roman" pitchFamily="31" charset="0"/>
                    <a:sym typeface="Symbol" pitchFamily="31" charset="2"/>
                  </a:rPr>
                  <a:t> </a:t>
                </a:r>
                <a:r>
                  <a:rPr lang="en-US" sz="2400" dirty="0" err="1" smtClean="0">
                    <a:latin typeface="Times New Roman"/>
                    <a:cs typeface="Times New Roman"/>
                  </a:rPr>
                  <a:t>δ</a:t>
                </a:r>
                <a:r>
                  <a:rPr lang="en-US" sz="2400" i="1" baseline="-25000" dirty="0" err="1" smtClean="0">
                    <a:latin typeface="Times New Roman"/>
                    <a:cs typeface="Times New Roman"/>
                  </a:rPr>
                  <a:t>y</a:t>
                </a:r>
                <a:endParaRPr lang="en-US" sz="1600" dirty="0"/>
              </a:p>
            </p:txBody>
          </p:sp>
        </p:grpSp>
        <p:grpSp>
          <p:nvGrpSpPr>
            <p:cNvPr id="18" name="Group 116"/>
            <p:cNvGrpSpPr/>
            <p:nvPr/>
          </p:nvGrpSpPr>
          <p:grpSpPr>
            <a:xfrm>
              <a:off x="2105899" y="4505901"/>
              <a:ext cx="447364" cy="470660"/>
              <a:chOff x="2601199" y="4505901"/>
              <a:chExt cx="447364" cy="470660"/>
            </a:xfrm>
          </p:grpSpPr>
          <p:sp>
            <p:nvSpPr>
              <p:cNvPr id="67" name="Oval 106"/>
              <p:cNvSpPr>
                <a:spLocks noChangeArrowheads="1"/>
              </p:cNvSpPr>
              <p:nvPr/>
            </p:nvSpPr>
            <p:spPr bwMode="auto">
              <a:xfrm>
                <a:off x="2601199" y="4590831"/>
                <a:ext cx="434292" cy="385730"/>
              </a:xfrm>
              <a:prstGeom prst="ellipse">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68" name="Rectangle 108"/>
              <p:cNvSpPr>
                <a:spLocks noChangeArrowheads="1"/>
              </p:cNvSpPr>
              <p:nvPr/>
            </p:nvSpPr>
            <p:spPr bwMode="auto">
              <a:xfrm>
                <a:off x="2639026" y="4505901"/>
                <a:ext cx="409537" cy="461665"/>
              </a:xfrm>
              <a:prstGeom prst="rect">
                <a:avLst/>
              </a:prstGeom>
              <a:noFill/>
              <a:ln w="9525">
                <a:noFill/>
                <a:miter lim="800000"/>
                <a:headEnd/>
                <a:tailEnd/>
              </a:ln>
            </p:spPr>
            <p:txBody>
              <a:bodyPr wrap="none">
                <a:prstTxWarp prst="textNoShape">
                  <a:avLst/>
                </a:prstTxWarp>
                <a:spAutoFit/>
              </a:bodyPr>
              <a:lstStyle/>
              <a:p>
                <a:r>
                  <a:rPr lang="en-US" sz="2400" dirty="0" err="1" smtClean="0">
                    <a:latin typeface="Times New Roman"/>
                    <a:cs typeface="Times New Roman"/>
                  </a:rPr>
                  <a:t>δ</a:t>
                </a:r>
                <a:r>
                  <a:rPr lang="en-US" sz="2400" i="1" baseline="-25000" dirty="0" err="1" smtClean="0">
                    <a:latin typeface="Times New Roman"/>
                    <a:cs typeface="Times New Roman"/>
                  </a:rPr>
                  <a:t>z</a:t>
                </a:r>
                <a:endParaRPr lang="en-US" sz="1600" dirty="0"/>
              </a:p>
            </p:txBody>
          </p:sp>
        </p:grpSp>
      </p:grpSp>
      <p:cxnSp>
        <p:nvCxnSpPr>
          <p:cNvPr id="82" name="Shape 81"/>
          <p:cNvCxnSpPr>
            <a:stCxn id="63" idx="1"/>
            <a:endCxn id="84" idx="1"/>
          </p:cNvCxnSpPr>
          <p:nvPr/>
        </p:nvCxnSpPr>
        <p:spPr bwMode="auto">
          <a:xfrm rot="10800000" flipV="1">
            <a:off x="570262" y="1949273"/>
            <a:ext cx="1016751" cy="4564974"/>
          </a:xfrm>
          <a:prstGeom prst="bentConnector3">
            <a:avLst>
              <a:gd name="adj1" fmla="val 144966"/>
            </a:avLst>
          </a:prstGeom>
          <a:solidFill>
            <a:schemeClr val="accent1"/>
          </a:solidFill>
          <a:ln w="76200" cap="flat" cmpd="sng" algn="ctr">
            <a:solidFill>
              <a:schemeClr val="tx1"/>
            </a:solidFill>
            <a:prstDash val="solid"/>
            <a:round/>
            <a:headEnd type="none" w="med" len="med"/>
            <a:tailEnd type="arrow"/>
          </a:ln>
          <a:effectLst/>
        </p:spPr>
      </p:cxnSp>
      <p:grpSp>
        <p:nvGrpSpPr>
          <p:cNvPr id="19" name="Group 94"/>
          <p:cNvGrpSpPr/>
          <p:nvPr/>
        </p:nvGrpSpPr>
        <p:grpSpPr>
          <a:xfrm>
            <a:off x="570261" y="6219213"/>
            <a:ext cx="686687" cy="590067"/>
            <a:chOff x="6412458" y="1549754"/>
            <a:chExt cx="686687" cy="590067"/>
          </a:xfrm>
        </p:grpSpPr>
        <p:sp>
          <p:nvSpPr>
            <p:cNvPr id="84" name="Rectangle 116"/>
            <p:cNvSpPr>
              <a:spLocks noChangeArrowheads="1"/>
            </p:cNvSpPr>
            <p:nvPr/>
          </p:nvSpPr>
          <p:spPr bwMode="auto">
            <a:xfrm>
              <a:off x="6412458" y="1549754"/>
              <a:ext cx="686687" cy="590067"/>
            </a:xfrm>
            <a:prstGeom prst="rect">
              <a:avLst/>
            </a:prstGeom>
            <a:solidFill>
              <a:schemeClr val="accent1"/>
            </a:solidFill>
            <a:ln w="9525">
              <a:solidFill>
                <a:schemeClr val="tx1"/>
              </a:solidFill>
              <a:round/>
              <a:headEnd/>
              <a:tailEnd/>
            </a:ln>
          </p:spPr>
          <p:txBody>
            <a:bodyPr>
              <a:prstTxWarp prst="textNoShape">
                <a:avLst/>
              </a:prstTxWarp>
            </a:bodyPr>
            <a:lstStyle/>
            <a:p>
              <a:endParaRPr lang="en-US"/>
            </a:p>
          </p:txBody>
        </p:sp>
        <p:sp>
          <p:nvSpPr>
            <p:cNvPr id="94" name="TextBox 93"/>
            <p:cNvSpPr txBox="1"/>
            <p:nvPr/>
          </p:nvSpPr>
          <p:spPr>
            <a:xfrm>
              <a:off x="6527800" y="1667250"/>
              <a:ext cx="520545" cy="369332"/>
            </a:xfrm>
            <a:prstGeom prst="rect">
              <a:avLst/>
            </a:prstGeom>
            <a:noFill/>
          </p:spPr>
          <p:txBody>
            <a:bodyPr wrap="none" rtlCol="0">
              <a:spAutoFit/>
            </a:bodyPr>
            <a:lstStyle/>
            <a:p>
              <a:r>
                <a:rPr lang="en-US" dirty="0" smtClean="0"/>
                <a:t>+=</a:t>
              </a:r>
              <a:endParaRPr lang="en-US" dirty="0"/>
            </a:p>
          </p:txBody>
        </p:sp>
      </p:grpSp>
      <p:cxnSp>
        <p:nvCxnSpPr>
          <p:cNvPr id="101" name="Straight Arrow Connector 100"/>
          <p:cNvCxnSpPr>
            <a:stCxn id="84" idx="3"/>
            <a:endCxn id="113" idx="1"/>
          </p:cNvCxnSpPr>
          <p:nvPr/>
        </p:nvCxnSpPr>
        <p:spPr bwMode="auto">
          <a:xfrm>
            <a:off x="1256948" y="6514247"/>
            <a:ext cx="384328" cy="2885"/>
          </a:xfrm>
          <a:prstGeom prst="straightConnector1">
            <a:avLst/>
          </a:prstGeom>
          <a:solidFill>
            <a:schemeClr val="accent1"/>
          </a:solidFill>
          <a:ln w="76200" cap="flat" cmpd="sng" algn="ctr">
            <a:solidFill>
              <a:schemeClr val="tx1"/>
            </a:solidFill>
            <a:prstDash val="solid"/>
            <a:round/>
            <a:headEnd type="none" w="med" len="med"/>
            <a:tailEnd type="arrow"/>
          </a:ln>
          <a:effectLst/>
        </p:spPr>
      </p:cxnSp>
      <p:sp>
        <p:nvSpPr>
          <p:cNvPr id="76" name="TextBox 75"/>
          <p:cNvSpPr txBox="1"/>
          <p:nvPr/>
        </p:nvSpPr>
        <p:spPr>
          <a:xfrm>
            <a:off x="4266728" y="1990452"/>
            <a:ext cx="1652478" cy="430887"/>
          </a:xfrm>
          <a:prstGeom prst="rect">
            <a:avLst/>
          </a:prstGeom>
          <a:noFill/>
        </p:spPr>
        <p:txBody>
          <a:bodyPr wrap="none" rtlCol="0">
            <a:spAutoFit/>
          </a:bodyPr>
          <a:lstStyle/>
          <a:p>
            <a:r>
              <a:rPr lang="en-US" sz="2200" b="1" dirty="0" smtClean="0">
                <a:solidFill>
                  <a:srgbClr val="49B1FF"/>
                </a:solidFill>
                <a:latin typeface="Times New Roman"/>
                <a:cs typeface="Times New Roman"/>
              </a:rPr>
              <a:t>“Theorem”:</a:t>
            </a:r>
            <a:endParaRPr lang="en-US" sz="2200" b="1" dirty="0">
              <a:solidFill>
                <a:srgbClr val="49B1FF"/>
              </a:solidFill>
              <a:latin typeface="Times New Roman"/>
              <a:cs typeface="Times New Roman"/>
            </a:endParaRPr>
          </a:p>
        </p:txBody>
      </p:sp>
      <p:sp>
        <p:nvSpPr>
          <p:cNvPr id="77" name="TextBox 76"/>
          <p:cNvSpPr txBox="1"/>
          <p:nvPr/>
        </p:nvSpPr>
        <p:spPr>
          <a:xfrm>
            <a:off x="4759378" y="2383239"/>
            <a:ext cx="4016322" cy="923330"/>
          </a:xfrm>
          <a:prstGeom prst="rect">
            <a:avLst/>
          </a:prstGeom>
          <a:noFill/>
        </p:spPr>
        <p:txBody>
          <a:bodyPr wrap="square" rtlCol="0">
            <a:spAutoFit/>
          </a:bodyPr>
          <a:lstStyle/>
          <a:p>
            <a:r>
              <a:rPr lang="en-US" dirty="0" smtClean="0">
                <a:latin typeface="Times New Roman"/>
                <a:cs typeface="Times New Roman"/>
              </a:rPr>
              <a:t>In any fixed point of the circuit shown on the left, the binary description of the point  (</a:t>
            </a:r>
            <a:r>
              <a:rPr lang="en-US" i="1" dirty="0" smtClean="0">
                <a:latin typeface="Times New Roman"/>
                <a:cs typeface="Times New Roman"/>
              </a:rPr>
              <a:t>x</a:t>
            </a:r>
            <a:r>
              <a:rPr lang="en-US" dirty="0" smtClean="0">
                <a:latin typeface="Times New Roman"/>
                <a:cs typeface="Times New Roman"/>
              </a:rPr>
              <a:t>, </a:t>
            </a:r>
            <a:r>
              <a:rPr lang="en-US" i="1" dirty="0" smtClean="0">
                <a:latin typeface="Times New Roman"/>
                <a:cs typeface="Times New Roman"/>
              </a:rPr>
              <a:t>y</a:t>
            </a:r>
            <a:r>
              <a:rPr lang="en-US" dirty="0" smtClean="0">
                <a:latin typeface="Times New Roman"/>
                <a:cs typeface="Times New Roman"/>
              </a:rPr>
              <a:t>, </a:t>
            </a:r>
            <a:r>
              <a:rPr lang="en-US" i="1" dirty="0" smtClean="0">
                <a:latin typeface="Times New Roman"/>
                <a:cs typeface="Times New Roman"/>
              </a:rPr>
              <a:t>z</a:t>
            </a:r>
            <a:r>
              <a:rPr lang="en-US" dirty="0" smtClean="0">
                <a:latin typeface="Times New Roman"/>
                <a:cs typeface="Times New Roman"/>
              </a:rPr>
              <a:t>) is panchromatic.</a:t>
            </a:r>
            <a:endParaRPr lang="en-US" dirty="0">
              <a:latin typeface="Times New Roman"/>
              <a:cs typeface="Times New Roman"/>
            </a:endParaRPr>
          </a:p>
        </p:txBody>
      </p:sp>
      <p:grpSp>
        <p:nvGrpSpPr>
          <p:cNvPr id="80" name="Group 79"/>
          <p:cNvGrpSpPr/>
          <p:nvPr/>
        </p:nvGrpSpPr>
        <p:grpSpPr>
          <a:xfrm>
            <a:off x="4644729" y="3764482"/>
            <a:ext cx="4223665" cy="430887"/>
            <a:chOff x="4644729" y="3764482"/>
            <a:chExt cx="4223665" cy="430887"/>
          </a:xfrm>
        </p:grpSpPr>
        <p:sp>
          <p:nvSpPr>
            <p:cNvPr id="78" name="TextBox 77"/>
            <p:cNvSpPr txBox="1"/>
            <p:nvPr/>
          </p:nvSpPr>
          <p:spPr>
            <a:xfrm>
              <a:off x="4644729" y="3764482"/>
              <a:ext cx="837777" cy="430887"/>
            </a:xfrm>
            <a:prstGeom prst="rect">
              <a:avLst/>
            </a:prstGeom>
            <a:noFill/>
          </p:spPr>
          <p:txBody>
            <a:bodyPr wrap="none" rtlCol="0">
              <a:spAutoFit/>
            </a:bodyPr>
            <a:lstStyle/>
            <a:p>
              <a:r>
                <a:rPr lang="en-US" sz="2200" b="1" dirty="0" smtClean="0">
                  <a:solidFill>
                    <a:srgbClr val="49B1FF"/>
                  </a:solidFill>
                  <a:latin typeface="Times New Roman"/>
                  <a:cs typeface="Times New Roman"/>
                </a:rPr>
                <a:t>BUT:</a:t>
              </a:r>
              <a:endParaRPr lang="en-US" sz="2200" b="1" dirty="0">
                <a:solidFill>
                  <a:srgbClr val="49B1FF"/>
                </a:solidFill>
                <a:latin typeface="Times New Roman"/>
                <a:cs typeface="Times New Roman"/>
              </a:endParaRPr>
            </a:p>
          </p:txBody>
        </p:sp>
        <p:sp>
          <p:nvSpPr>
            <p:cNvPr id="79" name="TextBox 78"/>
            <p:cNvSpPr txBox="1"/>
            <p:nvPr/>
          </p:nvSpPr>
          <p:spPr>
            <a:xfrm>
              <a:off x="5482506" y="3804302"/>
              <a:ext cx="3385888" cy="369332"/>
            </a:xfrm>
            <a:prstGeom prst="rect">
              <a:avLst/>
            </a:prstGeom>
            <a:noFill/>
          </p:spPr>
          <p:txBody>
            <a:bodyPr wrap="none" rtlCol="0">
              <a:spAutoFit/>
            </a:bodyPr>
            <a:lstStyle/>
            <a:p>
              <a:r>
                <a:rPr lang="en-US" dirty="0" smtClean="0">
                  <a:latin typeface="Times New Roman"/>
                  <a:cs typeface="Times New Roman"/>
                </a:rPr>
                <a:t>Brittle comparators don’t think so!</a:t>
              </a:r>
              <a:endParaRPr lang="en-US" dirty="0">
                <a:latin typeface="Times New Roman"/>
                <a:cs typeface="Times New Roman"/>
              </a:endParaRPr>
            </a:p>
          </p:txBody>
        </p:sp>
      </p:grpSp>
      <p:grpSp>
        <p:nvGrpSpPr>
          <p:cNvPr id="83" name="Group 82"/>
          <p:cNvGrpSpPr/>
          <p:nvPr/>
        </p:nvGrpSpPr>
        <p:grpSpPr>
          <a:xfrm>
            <a:off x="4721278" y="4321142"/>
            <a:ext cx="3466633" cy="399288"/>
            <a:chOff x="4721278" y="4321142"/>
            <a:chExt cx="3466633" cy="399288"/>
          </a:xfrm>
        </p:grpSpPr>
        <p:sp>
          <p:nvSpPr>
            <p:cNvPr id="81" name="TextBox 80"/>
            <p:cNvSpPr txBox="1"/>
            <p:nvPr/>
          </p:nvSpPr>
          <p:spPr>
            <a:xfrm>
              <a:off x="5274396" y="4321142"/>
              <a:ext cx="2913515" cy="369332"/>
            </a:xfrm>
            <a:prstGeom prst="rect">
              <a:avLst/>
            </a:prstGeom>
            <a:noFill/>
          </p:spPr>
          <p:txBody>
            <a:bodyPr wrap="none" rtlCol="0">
              <a:spAutoFit/>
            </a:bodyPr>
            <a:lstStyle/>
            <a:p>
              <a:r>
                <a:rPr lang="en-US" dirty="0" smtClean="0">
                  <a:latin typeface="Times New Roman"/>
                  <a:cs typeface="Times New Roman"/>
                </a:rPr>
                <a:t>this is not necessarily binary</a:t>
              </a:r>
              <a:endParaRPr lang="en-US" dirty="0">
                <a:latin typeface="Times New Roman"/>
                <a:cs typeface="Times New Roman"/>
              </a:endParaRPr>
            </a:p>
          </p:txBody>
        </p:sp>
        <p:cxnSp>
          <p:nvCxnSpPr>
            <p:cNvPr id="85" name="Straight Arrow Connector 84"/>
            <p:cNvCxnSpPr/>
            <p:nvPr/>
          </p:nvCxnSpPr>
          <p:spPr bwMode="auto">
            <a:xfrm rot="10800000" flipV="1">
              <a:off x="4721278" y="4531208"/>
              <a:ext cx="603918" cy="1892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86" name="TextBox 85"/>
          <p:cNvSpPr txBox="1"/>
          <p:nvPr/>
        </p:nvSpPr>
        <p:spPr>
          <a:xfrm>
            <a:off x="246644" y="2571065"/>
            <a:ext cx="4331466" cy="1323439"/>
          </a:xfrm>
          <a:prstGeom prst="rect">
            <a:avLst/>
          </a:prstGeom>
          <a:noFill/>
        </p:spPr>
        <p:txBody>
          <a:bodyPr wrap="square" rtlCol="0">
            <a:spAutoFit/>
          </a:bodyPr>
          <a:lstStyle/>
          <a:p>
            <a:pPr algn="ctr"/>
            <a:r>
              <a:rPr lang="en-US" sz="2000" dirty="0" smtClean="0">
                <a:latin typeface="Times New Roman"/>
                <a:cs typeface="Times New Roman"/>
              </a:rPr>
              <a:t>using binary operations, check if input is panchromatic and in that case output (0,0,0), </a:t>
            </a:r>
            <a:r>
              <a:rPr lang="en-US" sz="2000" dirty="0" err="1" smtClean="0">
                <a:latin typeface="Times New Roman"/>
                <a:cs typeface="Times New Roman"/>
              </a:rPr>
              <a:t>o</a:t>
            </a:r>
            <a:r>
              <a:rPr lang="en-US" sz="2000" dirty="0" smtClean="0">
                <a:latin typeface="Times New Roman"/>
                <a:cs typeface="Times New Roman"/>
              </a:rPr>
              <a:t>. </a:t>
            </a:r>
            <a:r>
              <a:rPr lang="en-US" sz="2000" dirty="0" err="1" smtClean="0">
                <a:latin typeface="Times New Roman"/>
                <a:cs typeface="Times New Roman"/>
              </a:rPr>
              <a:t>w</a:t>
            </a:r>
            <a:r>
              <a:rPr lang="en-US" sz="2000" dirty="0" smtClean="0">
                <a:latin typeface="Times New Roman"/>
                <a:cs typeface="Times New Roman"/>
              </a:rPr>
              <a:t>. output displacement vector (</a:t>
            </a:r>
            <a:r>
              <a:rPr lang="en-US" sz="2000" dirty="0" err="1" smtClean="0">
                <a:latin typeface="Times New Roman"/>
                <a:cs typeface="Times New Roman"/>
              </a:rPr>
              <a:t>δ</a:t>
            </a:r>
            <a:r>
              <a:rPr lang="en-US" sz="2000" i="1" baseline="-25000" dirty="0" err="1" smtClean="0">
                <a:latin typeface="Times New Roman"/>
                <a:cs typeface="Times New Roman"/>
              </a:rPr>
              <a:t>x</a:t>
            </a:r>
            <a:r>
              <a:rPr lang="en-US" sz="2000" dirty="0" smtClean="0">
                <a:latin typeface="Times New Roman"/>
                <a:cs typeface="Times New Roman"/>
              </a:rPr>
              <a:t>, </a:t>
            </a:r>
            <a:r>
              <a:rPr lang="en-US" sz="2000" dirty="0" err="1" smtClean="0">
                <a:latin typeface="Times New Roman"/>
                <a:cs typeface="Times New Roman"/>
              </a:rPr>
              <a:t>δ</a:t>
            </a:r>
            <a:r>
              <a:rPr lang="en-US" sz="2000" i="1" baseline="-25000" dirty="0" err="1" smtClean="0">
                <a:latin typeface="Times New Roman"/>
                <a:cs typeface="Times New Roman"/>
              </a:rPr>
              <a:t>y</a:t>
            </a:r>
            <a:r>
              <a:rPr lang="en-US" sz="2000" i="1" dirty="0" smtClean="0">
                <a:latin typeface="Times New Roman"/>
                <a:cs typeface="Times New Roman"/>
              </a:rPr>
              <a:t>, </a:t>
            </a:r>
            <a:r>
              <a:rPr lang="en-US" sz="2000" dirty="0" err="1" smtClean="0">
                <a:latin typeface="Times New Roman"/>
                <a:cs typeface="Times New Roman"/>
              </a:rPr>
              <a:t>δ</a:t>
            </a:r>
            <a:r>
              <a:rPr lang="en-US" sz="2000" i="1" baseline="-25000" dirty="0" err="1" smtClean="0">
                <a:latin typeface="Times New Roman"/>
                <a:cs typeface="Times New Roman"/>
              </a:rPr>
              <a:t>z</a:t>
            </a:r>
            <a:r>
              <a:rPr lang="en-US" sz="2000" dirty="0" smtClean="0">
                <a:latin typeface="Times New Roman"/>
                <a:cs typeface="Times New Roman"/>
              </a:rPr>
              <a:t>) of </a:t>
            </a:r>
            <a:r>
              <a:rPr lang="en-US" sz="2000" dirty="0" err="1" smtClean="0">
                <a:latin typeface="Times New Roman"/>
                <a:cs typeface="Times New Roman"/>
              </a:rPr>
              <a:t>Brouwer</a:t>
            </a:r>
            <a:r>
              <a:rPr lang="en-US" sz="2000" dirty="0" smtClean="0">
                <a:latin typeface="Times New Roman"/>
                <a:cs typeface="Times New Roman"/>
              </a:rPr>
              <a:t> function at </a:t>
            </a:r>
            <a:r>
              <a:rPr lang="en-US" sz="2000" dirty="0" err="1" smtClean="0">
                <a:latin typeface="Times New Roman"/>
                <a:cs typeface="Times New Roman"/>
              </a:rPr>
              <a:t>K</a:t>
            </a:r>
            <a:r>
              <a:rPr lang="en-US" sz="2000" baseline="-25000" dirty="0" err="1" smtClean="0">
                <a:latin typeface="Times New Roman"/>
                <a:cs typeface="Times New Roman"/>
              </a:rPr>
              <a:t>ijk</a:t>
            </a:r>
            <a:endParaRPr lang="en-US" sz="2000" dirty="0">
              <a:latin typeface="Times New Roman"/>
              <a:cs typeface="Times New Roman"/>
            </a:endParaRPr>
          </a:p>
        </p:txBody>
      </p:sp>
    </p:spTree>
    <p:extLst>
      <p:ext uri="{BB962C8B-B14F-4D97-AF65-F5344CB8AC3E}">
        <p14:creationId xmlns:p14="http://schemas.microsoft.com/office/powerpoint/2010/main" val="28733455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200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2000"/>
                                        <p:tgtEl>
                                          <p:spTgt spid="7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3"/>
                                        </p:tgtEl>
                                        <p:attrNameLst>
                                          <p:attrName>style.visibility</p:attrName>
                                        </p:attrNameLst>
                                      </p:cBhvr>
                                      <p:to>
                                        <p:strVal val="visible"/>
                                      </p:to>
                                    </p:set>
                                    <p:animEffect transition="in" filter="fade">
                                      <p:cBhvr>
                                        <p:cTn id="20"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126669" y="0"/>
            <a:ext cx="7889123" cy="1143000"/>
          </a:xfrm>
        </p:spPr>
        <p:txBody>
          <a:bodyPr/>
          <a:lstStyle/>
          <a:p>
            <a:pPr eaLnBrk="1" hangingPunct="1"/>
            <a:r>
              <a:rPr lang="en-US" sz="3000" dirty="0" smtClean="0">
                <a:effectLst/>
                <a:latin typeface="Times New Roman" charset="0"/>
                <a:ea typeface="ＭＳ Ｐゴシック" charset="-128"/>
                <a:cs typeface="ＭＳ Ｐゴシック" charset="-128"/>
              </a:rPr>
              <a:t>The Final Blow</a:t>
            </a:r>
            <a:endParaRPr lang="en-US" sz="3600" dirty="0">
              <a:effectLst/>
              <a:latin typeface="Times New Roman" charset="0"/>
              <a:ea typeface="ＭＳ Ｐゴシック" charset="-128"/>
              <a:cs typeface="ＭＳ Ｐゴシック" charset="-128"/>
            </a:endParaRPr>
          </a:p>
        </p:txBody>
      </p:sp>
      <p:sp>
        <p:nvSpPr>
          <p:cNvPr id="77" name="TextBox 76"/>
          <p:cNvSpPr txBox="1"/>
          <p:nvPr/>
        </p:nvSpPr>
        <p:spPr>
          <a:xfrm>
            <a:off x="479477" y="1161534"/>
            <a:ext cx="6864245" cy="430887"/>
          </a:xfrm>
          <a:prstGeom prst="rect">
            <a:avLst/>
          </a:prstGeom>
          <a:noFill/>
        </p:spPr>
        <p:txBody>
          <a:bodyPr wrap="square" rtlCol="0">
            <a:spAutoFit/>
          </a:bodyPr>
          <a:lstStyle/>
          <a:p>
            <a:r>
              <a:rPr lang="en-US" sz="2200" dirty="0" smtClean="0">
                <a:latin typeface="Times New Roman"/>
                <a:cs typeface="Times New Roman"/>
              </a:rPr>
              <a:t>When did measure-zero sets scare us?</a:t>
            </a:r>
            <a:endParaRPr lang="en-US" sz="2200" dirty="0">
              <a:latin typeface="Times New Roman"/>
              <a:cs typeface="Times New Roman"/>
            </a:endParaRPr>
          </a:p>
        </p:txBody>
      </p:sp>
      <p:graphicFrame>
        <p:nvGraphicFramePr>
          <p:cNvPr id="80" name="Group 142"/>
          <p:cNvGraphicFramePr>
            <a:graphicFrameLocks noGrp="1"/>
          </p:cNvGraphicFramePr>
          <p:nvPr/>
        </p:nvGraphicFramePr>
        <p:xfrm>
          <a:off x="317499" y="2006600"/>
          <a:ext cx="4489452" cy="4235448"/>
        </p:xfrm>
        <a:graphic>
          <a:graphicData uri="http://schemas.openxmlformats.org/drawingml/2006/table">
            <a:tbl>
              <a:tblPr/>
              <a:tblGrid>
                <a:gridCol w="748242"/>
                <a:gridCol w="748242"/>
                <a:gridCol w="748242"/>
                <a:gridCol w="748242"/>
                <a:gridCol w="748242"/>
                <a:gridCol w="748242"/>
              </a:tblGrid>
              <a:tr h="7059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r>
              <a:tr h="7059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r>
              <a:tr h="7059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r>
              <a:tr h="7059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r>
              <a:tr h="7059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r>
              <a:tr h="7059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r>
            </a:tbl>
          </a:graphicData>
        </a:graphic>
      </p:graphicFrame>
      <p:sp>
        <p:nvSpPr>
          <p:cNvPr id="83" name="Oval 82"/>
          <p:cNvSpPr/>
          <p:nvPr/>
        </p:nvSpPr>
        <p:spPr bwMode="auto">
          <a:xfrm>
            <a:off x="2946400" y="32258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87" name="Oval 86"/>
          <p:cNvSpPr/>
          <p:nvPr/>
        </p:nvSpPr>
        <p:spPr bwMode="auto">
          <a:xfrm>
            <a:off x="1765300" y="4076700"/>
            <a:ext cx="101600" cy="101600"/>
          </a:xfrm>
          <a:prstGeom prst="ellipse">
            <a:avLst/>
          </a:prstGeom>
          <a:solidFill>
            <a:srgbClr val="FF1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1C00"/>
              </a:solidFill>
              <a:effectLst/>
              <a:latin typeface="Tahoma" pitchFamily="-112" charset="0"/>
            </a:endParaRPr>
          </a:p>
        </p:txBody>
      </p:sp>
      <p:sp>
        <p:nvSpPr>
          <p:cNvPr id="60" name="Oval 59"/>
          <p:cNvSpPr/>
          <p:nvPr/>
        </p:nvSpPr>
        <p:spPr bwMode="auto">
          <a:xfrm>
            <a:off x="3060700" y="4775200"/>
            <a:ext cx="101600" cy="101600"/>
          </a:xfrm>
          <a:prstGeom prst="ellipse">
            <a:avLst/>
          </a:prstGeom>
          <a:solidFill>
            <a:srgbClr val="FF1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1C00"/>
              </a:solidFill>
              <a:effectLst/>
              <a:latin typeface="Tahoma" pitchFamily="-112" charset="0"/>
            </a:endParaRPr>
          </a:p>
        </p:txBody>
      </p:sp>
    </p:spTree>
    <p:extLst>
      <p:ext uri="{BB962C8B-B14F-4D97-AF65-F5344CB8AC3E}">
        <p14:creationId xmlns:p14="http://schemas.microsoft.com/office/powerpoint/2010/main" val="34103617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10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500"/>
                                        <p:tgtEl>
                                          <p:spTgt spid="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fade">
                                      <p:cBhvr>
                                        <p:cTn id="17" dur="500"/>
                                        <p:tgtEl>
                                          <p:spTgt spid="8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7" grpId="0" animBg="1"/>
      <p:bldP spid="60"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126669" y="0"/>
            <a:ext cx="7889123" cy="1143000"/>
          </a:xfrm>
        </p:spPr>
        <p:txBody>
          <a:bodyPr/>
          <a:lstStyle/>
          <a:p>
            <a:pPr eaLnBrk="1" hangingPunct="1"/>
            <a:r>
              <a:rPr lang="en-US" sz="3000" dirty="0" smtClean="0">
                <a:effectLst/>
                <a:latin typeface="Times New Roman" charset="0"/>
                <a:ea typeface="ＭＳ Ｐゴシック" charset="-128"/>
                <a:cs typeface="ＭＳ Ｐゴシック" charset="-128"/>
              </a:rPr>
              <a:t>The Final Blow</a:t>
            </a:r>
            <a:endParaRPr lang="en-US" sz="3600" dirty="0">
              <a:effectLst/>
              <a:latin typeface="Times New Roman" charset="0"/>
              <a:ea typeface="ＭＳ Ｐゴシック" charset="-128"/>
              <a:cs typeface="ＭＳ Ｐゴシック" charset="-128"/>
            </a:endParaRPr>
          </a:p>
        </p:txBody>
      </p:sp>
      <p:sp>
        <p:nvSpPr>
          <p:cNvPr id="77" name="TextBox 76"/>
          <p:cNvSpPr txBox="1"/>
          <p:nvPr/>
        </p:nvSpPr>
        <p:spPr>
          <a:xfrm>
            <a:off x="479477" y="1161534"/>
            <a:ext cx="6864245" cy="430887"/>
          </a:xfrm>
          <a:prstGeom prst="rect">
            <a:avLst/>
          </a:prstGeom>
          <a:noFill/>
        </p:spPr>
        <p:txBody>
          <a:bodyPr wrap="square" rtlCol="0">
            <a:spAutoFit/>
          </a:bodyPr>
          <a:lstStyle/>
          <a:p>
            <a:r>
              <a:rPr lang="en-US" sz="2200" dirty="0" smtClean="0">
                <a:latin typeface="Times New Roman"/>
                <a:cs typeface="Times New Roman"/>
              </a:rPr>
              <a:t>When did measure-zero sets scare us?</a:t>
            </a:r>
            <a:endParaRPr lang="en-US" sz="2200" dirty="0">
              <a:latin typeface="Times New Roman"/>
              <a:cs typeface="Times New Roman"/>
            </a:endParaRPr>
          </a:p>
        </p:txBody>
      </p:sp>
      <p:graphicFrame>
        <p:nvGraphicFramePr>
          <p:cNvPr id="80" name="Group 142"/>
          <p:cNvGraphicFramePr>
            <a:graphicFrameLocks noGrp="1"/>
          </p:cNvGraphicFramePr>
          <p:nvPr/>
        </p:nvGraphicFramePr>
        <p:xfrm>
          <a:off x="317499" y="2006600"/>
          <a:ext cx="4489452" cy="4235448"/>
        </p:xfrm>
        <a:graphic>
          <a:graphicData uri="http://schemas.openxmlformats.org/drawingml/2006/table">
            <a:tbl>
              <a:tblPr/>
              <a:tblGrid>
                <a:gridCol w="748242"/>
                <a:gridCol w="748242"/>
                <a:gridCol w="748242"/>
                <a:gridCol w="748242"/>
                <a:gridCol w="748242"/>
                <a:gridCol w="748242"/>
              </a:tblGrid>
              <a:tr h="7059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r>
              <a:tr h="7059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r>
              <a:tr h="7059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r>
              <a:tr h="7059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r>
              <a:tr h="7059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r>
              <a:tr h="7059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111" charset="0"/>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111"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a:noFill/>
                    </a:lnBlToTr>
                    <a:noFill/>
                  </a:tcPr>
                </a:tc>
              </a:tr>
            </a:tbl>
          </a:graphicData>
        </a:graphic>
      </p:graphicFrame>
      <p:sp>
        <p:nvSpPr>
          <p:cNvPr id="83" name="Oval 82"/>
          <p:cNvSpPr/>
          <p:nvPr/>
        </p:nvSpPr>
        <p:spPr bwMode="auto">
          <a:xfrm>
            <a:off x="2946400" y="32258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87" name="Oval 86"/>
          <p:cNvSpPr/>
          <p:nvPr/>
        </p:nvSpPr>
        <p:spPr bwMode="auto">
          <a:xfrm>
            <a:off x="1765300" y="4076700"/>
            <a:ext cx="101600" cy="101600"/>
          </a:xfrm>
          <a:prstGeom prst="ellipse">
            <a:avLst/>
          </a:prstGeom>
          <a:solidFill>
            <a:srgbClr val="FF1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1C00"/>
              </a:solidFill>
              <a:effectLst/>
              <a:latin typeface="Tahoma" pitchFamily="-112" charset="0"/>
            </a:endParaRPr>
          </a:p>
        </p:txBody>
      </p:sp>
      <p:grpSp>
        <p:nvGrpSpPr>
          <p:cNvPr id="2" name="Group 7"/>
          <p:cNvGrpSpPr/>
          <p:nvPr/>
        </p:nvGrpSpPr>
        <p:grpSpPr>
          <a:xfrm>
            <a:off x="2641600" y="2943225"/>
            <a:ext cx="723900" cy="666750"/>
            <a:chOff x="8115300" y="1371600"/>
            <a:chExt cx="723900" cy="666750"/>
          </a:xfrm>
        </p:grpSpPr>
        <p:sp>
          <p:nvSpPr>
            <p:cNvPr id="9" name="Oval 8"/>
            <p:cNvSpPr/>
            <p:nvPr/>
          </p:nvSpPr>
          <p:spPr bwMode="auto">
            <a:xfrm>
              <a:off x="8115300" y="15113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0" name="Oval 9"/>
            <p:cNvSpPr/>
            <p:nvPr/>
          </p:nvSpPr>
          <p:spPr bwMode="auto">
            <a:xfrm>
              <a:off x="8115300" y="13716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1" name="Oval 10"/>
            <p:cNvSpPr/>
            <p:nvPr/>
          </p:nvSpPr>
          <p:spPr bwMode="auto">
            <a:xfrm>
              <a:off x="8267700" y="15113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2" name="Oval 11"/>
            <p:cNvSpPr/>
            <p:nvPr/>
          </p:nvSpPr>
          <p:spPr bwMode="auto">
            <a:xfrm>
              <a:off x="8267700" y="13716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3" name="Oval 12"/>
            <p:cNvSpPr/>
            <p:nvPr/>
          </p:nvSpPr>
          <p:spPr bwMode="auto">
            <a:xfrm>
              <a:off x="8420100" y="15113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4" name="Oval 13"/>
            <p:cNvSpPr/>
            <p:nvPr/>
          </p:nvSpPr>
          <p:spPr bwMode="auto">
            <a:xfrm>
              <a:off x="8420100" y="13716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5" name="Oval 14"/>
            <p:cNvSpPr/>
            <p:nvPr/>
          </p:nvSpPr>
          <p:spPr bwMode="auto">
            <a:xfrm>
              <a:off x="8578850" y="150495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6" name="Oval 15"/>
            <p:cNvSpPr/>
            <p:nvPr/>
          </p:nvSpPr>
          <p:spPr bwMode="auto">
            <a:xfrm>
              <a:off x="8578850" y="13716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7" name="Oval 16"/>
            <p:cNvSpPr/>
            <p:nvPr/>
          </p:nvSpPr>
          <p:spPr bwMode="auto">
            <a:xfrm>
              <a:off x="8737600" y="1511300"/>
              <a:ext cx="101600" cy="101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FF0000"/>
                </a:solidFill>
                <a:effectLst/>
                <a:latin typeface="Tahoma" pitchFamily="-112" charset="0"/>
              </a:endParaRPr>
            </a:p>
          </p:txBody>
        </p:sp>
        <p:sp>
          <p:nvSpPr>
            <p:cNvPr id="18" name="Oval 17"/>
            <p:cNvSpPr/>
            <p:nvPr/>
          </p:nvSpPr>
          <p:spPr bwMode="auto">
            <a:xfrm>
              <a:off x="8737600" y="1371600"/>
              <a:ext cx="101600" cy="101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FF0000"/>
                </a:solidFill>
                <a:effectLst/>
                <a:latin typeface="Tahoma" pitchFamily="-112" charset="0"/>
              </a:endParaRPr>
            </a:p>
          </p:txBody>
        </p:sp>
        <p:sp>
          <p:nvSpPr>
            <p:cNvPr id="19" name="Oval 18"/>
            <p:cNvSpPr/>
            <p:nvPr/>
          </p:nvSpPr>
          <p:spPr bwMode="auto">
            <a:xfrm>
              <a:off x="8115300" y="16510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20" name="Oval 19"/>
            <p:cNvSpPr/>
            <p:nvPr/>
          </p:nvSpPr>
          <p:spPr bwMode="auto">
            <a:xfrm>
              <a:off x="8267700" y="16510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21" name="Oval 20"/>
            <p:cNvSpPr/>
            <p:nvPr/>
          </p:nvSpPr>
          <p:spPr bwMode="auto">
            <a:xfrm>
              <a:off x="8420100" y="16510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22" name="Oval 21"/>
            <p:cNvSpPr/>
            <p:nvPr/>
          </p:nvSpPr>
          <p:spPr bwMode="auto">
            <a:xfrm>
              <a:off x="8578850" y="16510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23" name="Oval 22"/>
            <p:cNvSpPr/>
            <p:nvPr/>
          </p:nvSpPr>
          <p:spPr bwMode="auto">
            <a:xfrm>
              <a:off x="8737600" y="1651000"/>
              <a:ext cx="101600" cy="101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FF0000"/>
                </a:solidFill>
                <a:effectLst/>
                <a:latin typeface="Tahoma" pitchFamily="-112" charset="0"/>
              </a:endParaRPr>
            </a:p>
          </p:txBody>
        </p:sp>
        <p:sp>
          <p:nvSpPr>
            <p:cNvPr id="24" name="Oval 23"/>
            <p:cNvSpPr/>
            <p:nvPr/>
          </p:nvSpPr>
          <p:spPr bwMode="auto">
            <a:xfrm>
              <a:off x="8115300" y="1790700"/>
              <a:ext cx="101600" cy="101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FF0000"/>
                </a:solidFill>
                <a:effectLst/>
                <a:latin typeface="Tahoma" pitchFamily="-112" charset="0"/>
              </a:endParaRPr>
            </a:p>
          </p:txBody>
        </p:sp>
        <p:sp>
          <p:nvSpPr>
            <p:cNvPr id="25" name="Oval 24"/>
            <p:cNvSpPr/>
            <p:nvPr/>
          </p:nvSpPr>
          <p:spPr bwMode="auto">
            <a:xfrm>
              <a:off x="8267700" y="1790700"/>
              <a:ext cx="101600" cy="101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FF0000"/>
                </a:solidFill>
                <a:effectLst/>
                <a:latin typeface="Tahoma" pitchFamily="-112" charset="0"/>
              </a:endParaRPr>
            </a:p>
          </p:txBody>
        </p:sp>
        <p:sp>
          <p:nvSpPr>
            <p:cNvPr id="26" name="Oval 25"/>
            <p:cNvSpPr/>
            <p:nvPr/>
          </p:nvSpPr>
          <p:spPr bwMode="auto">
            <a:xfrm>
              <a:off x="8420100" y="1790700"/>
              <a:ext cx="101600" cy="101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FF0000"/>
                </a:solidFill>
                <a:effectLst/>
                <a:latin typeface="Tahoma" pitchFamily="-112" charset="0"/>
              </a:endParaRPr>
            </a:p>
          </p:txBody>
        </p:sp>
        <p:sp>
          <p:nvSpPr>
            <p:cNvPr id="27" name="Oval 26"/>
            <p:cNvSpPr/>
            <p:nvPr/>
          </p:nvSpPr>
          <p:spPr bwMode="auto">
            <a:xfrm>
              <a:off x="8578850" y="1790700"/>
              <a:ext cx="101600" cy="101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FF0000"/>
                </a:solidFill>
                <a:effectLst/>
                <a:latin typeface="Tahoma" pitchFamily="-112" charset="0"/>
              </a:endParaRPr>
            </a:p>
          </p:txBody>
        </p:sp>
        <p:sp>
          <p:nvSpPr>
            <p:cNvPr id="28" name="Oval 27"/>
            <p:cNvSpPr/>
            <p:nvPr/>
          </p:nvSpPr>
          <p:spPr bwMode="auto">
            <a:xfrm>
              <a:off x="8737600" y="1790700"/>
              <a:ext cx="101600" cy="101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FF0000"/>
                </a:solidFill>
                <a:effectLst/>
                <a:latin typeface="Tahoma" pitchFamily="-112" charset="0"/>
              </a:endParaRPr>
            </a:p>
          </p:txBody>
        </p:sp>
        <p:sp>
          <p:nvSpPr>
            <p:cNvPr id="29" name="Oval 28"/>
            <p:cNvSpPr/>
            <p:nvPr/>
          </p:nvSpPr>
          <p:spPr bwMode="auto">
            <a:xfrm>
              <a:off x="8115300" y="193675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30" name="Oval 29"/>
            <p:cNvSpPr/>
            <p:nvPr/>
          </p:nvSpPr>
          <p:spPr bwMode="auto">
            <a:xfrm>
              <a:off x="8267700" y="193675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31" name="Oval 30"/>
            <p:cNvSpPr/>
            <p:nvPr/>
          </p:nvSpPr>
          <p:spPr bwMode="auto">
            <a:xfrm>
              <a:off x="8420100" y="193675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32" name="Oval 31"/>
            <p:cNvSpPr/>
            <p:nvPr/>
          </p:nvSpPr>
          <p:spPr bwMode="auto">
            <a:xfrm>
              <a:off x="8578850" y="193675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33" name="Oval 32"/>
            <p:cNvSpPr/>
            <p:nvPr/>
          </p:nvSpPr>
          <p:spPr bwMode="auto">
            <a:xfrm>
              <a:off x="8737600" y="1936750"/>
              <a:ext cx="101600" cy="101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FF0000"/>
                </a:solidFill>
                <a:effectLst/>
                <a:latin typeface="Tahoma" pitchFamily="-112" charset="0"/>
              </a:endParaRPr>
            </a:p>
          </p:txBody>
        </p:sp>
      </p:grpSp>
      <p:grpSp>
        <p:nvGrpSpPr>
          <p:cNvPr id="3" name="Group 33"/>
          <p:cNvGrpSpPr/>
          <p:nvPr/>
        </p:nvGrpSpPr>
        <p:grpSpPr>
          <a:xfrm>
            <a:off x="1454150" y="3794125"/>
            <a:ext cx="723900" cy="666750"/>
            <a:chOff x="8115300" y="1371600"/>
            <a:chExt cx="723900" cy="666750"/>
          </a:xfrm>
        </p:grpSpPr>
        <p:sp>
          <p:nvSpPr>
            <p:cNvPr id="35" name="Oval 34"/>
            <p:cNvSpPr/>
            <p:nvPr/>
          </p:nvSpPr>
          <p:spPr bwMode="auto">
            <a:xfrm>
              <a:off x="8115300" y="15113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36" name="Oval 35"/>
            <p:cNvSpPr/>
            <p:nvPr/>
          </p:nvSpPr>
          <p:spPr bwMode="auto">
            <a:xfrm>
              <a:off x="8115300" y="13716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37" name="Oval 36"/>
            <p:cNvSpPr/>
            <p:nvPr/>
          </p:nvSpPr>
          <p:spPr bwMode="auto">
            <a:xfrm>
              <a:off x="8267700" y="15113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38" name="Oval 37"/>
            <p:cNvSpPr/>
            <p:nvPr/>
          </p:nvSpPr>
          <p:spPr bwMode="auto">
            <a:xfrm>
              <a:off x="8267700" y="13716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39" name="Oval 38"/>
            <p:cNvSpPr/>
            <p:nvPr/>
          </p:nvSpPr>
          <p:spPr bwMode="auto">
            <a:xfrm>
              <a:off x="8420100" y="1511300"/>
              <a:ext cx="101600" cy="101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40" name="Oval 39"/>
            <p:cNvSpPr/>
            <p:nvPr/>
          </p:nvSpPr>
          <p:spPr bwMode="auto">
            <a:xfrm>
              <a:off x="8420100" y="1371600"/>
              <a:ext cx="101600" cy="101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41" name="Oval 40"/>
            <p:cNvSpPr/>
            <p:nvPr/>
          </p:nvSpPr>
          <p:spPr bwMode="auto">
            <a:xfrm>
              <a:off x="8578850" y="150495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42" name="Oval 41"/>
            <p:cNvSpPr/>
            <p:nvPr/>
          </p:nvSpPr>
          <p:spPr bwMode="auto">
            <a:xfrm>
              <a:off x="8578850" y="13716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43" name="Oval 42"/>
            <p:cNvSpPr/>
            <p:nvPr/>
          </p:nvSpPr>
          <p:spPr bwMode="auto">
            <a:xfrm>
              <a:off x="8737600" y="15113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44" name="Oval 43"/>
            <p:cNvSpPr/>
            <p:nvPr/>
          </p:nvSpPr>
          <p:spPr bwMode="auto">
            <a:xfrm>
              <a:off x="8737600" y="13716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45" name="Oval 44"/>
            <p:cNvSpPr/>
            <p:nvPr/>
          </p:nvSpPr>
          <p:spPr bwMode="auto">
            <a:xfrm>
              <a:off x="8115300" y="1651000"/>
              <a:ext cx="101600" cy="101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46" name="Oval 45"/>
            <p:cNvSpPr/>
            <p:nvPr/>
          </p:nvSpPr>
          <p:spPr bwMode="auto">
            <a:xfrm>
              <a:off x="8267700" y="1651000"/>
              <a:ext cx="101600" cy="101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47" name="Oval 46"/>
            <p:cNvSpPr/>
            <p:nvPr/>
          </p:nvSpPr>
          <p:spPr bwMode="auto">
            <a:xfrm>
              <a:off x="8420100" y="1651000"/>
              <a:ext cx="101600" cy="101600"/>
            </a:xfrm>
            <a:prstGeom prst="ellipse">
              <a:avLst/>
            </a:prstGeom>
            <a:solidFill>
              <a:srgbClr val="FF1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48" name="Oval 47"/>
            <p:cNvSpPr/>
            <p:nvPr/>
          </p:nvSpPr>
          <p:spPr bwMode="auto">
            <a:xfrm>
              <a:off x="8578850" y="1651000"/>
              <a:ext cx="101600" cy="101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49" name="Oval 48"/>
            <p:cNvSpPr/>
            <p:nvPr/>
          </p:nvSpPr>
          <p:spPr bwMode="auto">
            <a:xfrm>
              <a:off x="8737600" y="1651000"/>
              <a:ext cx="101600" cy="101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50" name="Oval 49"/>
            <p:cNvSpPr/>
            <p:nvPr/>
          </p:nvSpPr>
          <p:spPr bwMode="auto">
            <a:xfrm>
              <a:off x="8115300" y="17907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51" name="Oval 50"/>
            <p:cNvSpPr/>
            <p:nvPr/>
          </p:nvSpPr>
          <p:spPr bwMode="auto">
            <a:xfrm>
              <a:off x="8267700" y="17907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52" name="Oval 51"/>
            <p:cNvSpPr/>
            <p:nvPr/>
          </p:nvSpPr>
          <p:spPr bwMode="auto">
            <a:xfrm>
              <a:off x="8420100" y="1790700"/>
              <a:ext cx="101600" cy="101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53" name="Oval 52"/>
            <p:cNvSpPr/>
            <p:nvPr/>
          </p:nvSpPr>
          <p:spPr bwMode="auto">
            <a:xfrm>
              <a:off x="8578850" y="17907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54" name="Oval 53"/>
            <p:cNvSpPr/>
            <p:nvPr/>
          </p:nvSpPr>
          <p:spPr bwMode="auto">
            <a:xfrm>
              <a:off x="8737600" y="17907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55" name="Oval 54"/>
            <p:cNvSpPr/>
            <p:nvPr/>
          </p:nvSpPr>
          <p:spPr bwMode="auto">
            <a:xfrm>
              <a:off x="8115300" y="193675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56" name="Oval 55"/>
            <p:cNvSpPr/>
            <p:nvPr/>
          </p:nvSpPr>
          <p:spPr bwMode="auto">
            <a:xfrm>
              <a:off x="8267700" y="193675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57" name="Oval 56"/>
            <p:cNvSpPr/>
            <p:nvPr/>
          </p:nvSpPr>
          <p:spPr bwMode="auto">
            <a:xfrm>
              <a:off x="8420100" y="1936750"/>
              <a:ext cx="101600" cy="101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58" name="Oval 57"/>
            <p:cNvSpPr/>
            <p:nvPr/>
          </p:nvSpPr>
          <p:spPr bwMode="auto">
            <a:xfrm>
              <a:off x="8578850" y="193675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59" name="Oval 58"/>
            <p:cNvSpPr/>
            <p:nvPr/>
          </p:nvSpPr>
          <p:spPr bwMode="auto">
            <a:xfrm>
              <a:off x="8737600" y="193675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sp>
        <p:nvSpPr>
          <p:cNvPr id="60" name="Oval 59"/>
          <p:cNvSpPr/>
          <p:nvPr/>
        </p:nvSpPr>
        <p:spPr bwMode="auto">
          <a:xfrm>
            <a:off x="3060700" y="4775200"/>
            <a:ext cx="101600" cy="101600"/>
          </a:xfrm>
          <a:prstGeom prst="ellipse">
            <a:avLst/>
          </a:prstGeom>
          <a:solidFill>
            <a:srgbClr val="FF1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1C00"/>
              </a:solidFill>
              <a:effectLst/>
              <a:latin typeface="Tahoma" pitchFamily="-112" charset="0"/>
            </a:endParaRPr>
          </a:p>
        </p:txBody>
      </p:sp>
      <p:grpSp>
        <p:nvGrpSpPr>
          <p:cNvPr id="4" name="Group 60"/>
          <p:cNvGrpSpPr/>
          <p:nvPr/>
        </p:nvGrpSpPr>
        <p:grpSpPr>
          <a:xfrm>
            <a:off x="2755900" y="4492625"/>
            <a:ext cx="723900" cy="666750"/>
            <a:chOff x="8115300" y="1371600"/>
            <a:chExt cx="723900" cy="666750"/>
          </a:xfrm>
        </p:grpSpPr>
        <p:sp>
          <p:nvSpPr>
            <p:cNvPr id="62" name="Oval 61"/>
            <p:cNvSpPr/>
            <p:nvPr/>
          </p:nvSpPr>
          <p:spPr bwMode="auto">
            <a:xfrm>
              <a:off x="8115300" y="15113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63" name="Oval 62"/>
            <p:cNvSpPr/>
            <p:nvPr/>
          </p:nvSpPr>
          <p:spPr bwMode="auto">
            <a:xfrm>
              <a:off x="8115300" y="13716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64" name="Oval 63"/>
            <p:cNvSpPr/>
            <p:nvPr/>
          </p:nvSpPr>
          <p:spPr bwMode="auto">
            <a:xfrm>
              <a:off x="8267700" y="15113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65" name="Oval 64"/>
            <p:cNvSpPr/>
            <p:nvPr/>
          </p:nvSpPr>
          <p:spPr bwMode="auto">
            <a:xfrm>
              <a:off x="8267700" y="13716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66" name="Oval 65"/>
            <p:cNvSpPr/>
            <p:nvPr/>
          </p:nvSpPr>
          <p:spPr bwMode="auto">
            <a:xfrm>
              <a:off x="8420100" y="15113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67" name="Oval 66"/>
            <p:cNvSpPr/>
            <p:nvPr/>
          </p:nvSpPr>
          <p:spPr bwMode="auto">
            <a:xfrm>
              <a:off x="8420100" y="13716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68" name="Oval 67"/>
            <p:cNvSpPr/>
            <p:nvPr/>
          </p:nvSpPr>
          <p:spPr bwMode="auto">
            <a:xfrm>
              <a:off x="8578850" y="150495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69" name="Oval 68"/>
            <p:cNvSpPr/>
            <p:nvPr/>
          </p:nvSpPr>
          <p:spPr bwMode="auto">
            <a:xfrm>
              <a:off x="8578850" y="13716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70" name="Oval 69"/>
            <p:cNvSpPr/>
            <p:nvPr/>
          </p:nvSpPr>
          <p:spPr bwMode="auto">
            <a:xfrm>
              <a:off x="8737600" y="15113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71" name="Oval 70"/>
            <p:cNvSpPr/>
            <p:nvPr/>
          </p:nvSpPr>
          <p:spPr bwMode="auto">
            <a:xfrm>
              <a:off x="8737600" y="13716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72" name="Oval 71"/>
            <p:cNvSpPr/>
            <p:nvPr/>
          </p:nvSpPr>
          <p:spPr bwMode="auto">
            <a:xfrm>
              <a:off x="8115300" y="1651000"/>
              <a:ext cx="101600" cy="101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73" name="Oval 72"/>
            <p:cNvSpPr/>
            <p:nvPr/>
          </p:nvSpPr>
          <p:spPr bwMode="auto">
            <a:xfrm>
              <a:off x="8267700" y="1651000"/>
              <a:ext cx="101600" cy="101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74" name="Oval 73"/>
            <p:cNvSpPr/>
            <p:nvPr/>
          </p:nvSpPr>
          <p:spPr bwMode="auto">
            <a:xfrm>
              <a:off x="8420100" y="1651000"/>
              <a:ext cx="101600" cy="101600"/>
            </a:xfrm>
            <a:prstGeom prst="ellipse">
              <a:avLst/>
            </a:prstGeom>
            <a:solidFill>
              <a:srgbClr val="FF1C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75" name="Oval 74"/>
            <p:cNvSpPr/>
            <p:nvPr/>
          </p:nvSpPr>
          <p:spPr bwMode="auto">
            <a:xfrm>
              <a:off x="8578850" y="1651000"/>
              <a:ext cx="101600" cy="101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76" name="Oval 75"/>
            <p:cNvSpPr/>
            <p:nvPr/>
          </p:nvSpPr>
          <p:spPr bwMode="auto">
            <a:xfrm>
              <a:off x="8737600" y="1651000"/>
              <a:ext cx="101600" cy="101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78" name="Oval 77"/>
            <p:cNvSpPr/>
            <p:nvPr/>
          </p:nvSpPr>
          <p:spPr bwMode="auto">
            <a:xfrm>
              <a:off x="8115300" y="17907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79" name="Oval 78"/>
            <p:cNvSpPr/>
            <p:nvPr/>
          </p:nvSpPr>
          <p:spPr bwMode="auto">
            <a:xfrm>
              <a:off x="8267700" y="17907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81" name="Oval 80"/>
            <p:cNvSpPr/>
            <p:nvPr/>
          </p:nvSpPr>
          <p:spPr bwMode="auto">
            <a:xfrm>
              <a:off x="8420100" y="17907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82" name="Oval 81"/>
            <p:cNvSpPr/>
            <p:nvPr/>
          </p:nvSpPr>
          <p:spPr bwMode="auto">
            <a:xfrm>
              <a:off x="8578850" y="17907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84" name="Oval 83"/>
            <p:cNvSpPr/>
            <p:nvPr/>
          </p:nvSpPr>
          <p:spPr bwMode="auto">
            <a:xfrm>
              <a:off x="8737600" y="179070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85" name="Oval 84"/>
            <p:cNvSpPr/>
            <p:nvPr/>
          </p:nvSpPr>
          <p:spPr bwMode="auto">
            <a:xfrm>
              <a:off x="8115300" y="193675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88" name="Oval 87"/>
            <p:cNvSpPr/>
            <p:nvPr/>
          </p:nvSpPr>
          <p:spPr bwMode="auto">
            <a:xfrm>
              <a:off x="8267700" y="193675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89" name="Oval 88"/>
            <p:cNvSpPr/>
            <p:nvPr/>
          </p:nvSpPr>
          <p:spPr bwMode="auto">
            <a:xfrm>
              <a:off x="8420100" y="193675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90" name="Oval 89"/>
            <p:cNvSpPr/>
            <p:nvPr/>
          </p:nvSpPr>
          <p:spPr bwMode="auto">
            <a:xfrm>
              <a:off x="8578850" y="193675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91" name="Oval 90"/>
            <p:cNvSpPr/>
            <p:nvPr/>
          </p:nvSpPr>
          <p:spPr bwMode="auto">
            <a:xfrm>
              <a:off x="8737600" y="1936750"/>
              <a:ext cx="101600" cy="101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sp>
        <p:nvSpPr>
          <p:cNvPr id="93" name="TextBox 92"/>
          <p:cNvSpPr txBox="1"/>
          <p:nvPr/>
        </p:nvSpPr>
        <p:spPr>
          <a:xfrm>
            <a:off x="4978400" y="3828018"/>
            <a:ext cx="4102100" cy="1200329"/>
          </a:xfrm>
          <a:prstGeom prst="rect">
            <a:avLst/>
          </a:prstGeom>
          <a:noFill/>
        </p:spPr>
        <p:txBody>
          <a:bodyPr wrap="square" rtlCol="0">
            <a:spAutoFit/>
          </a:bodyPr>
          <a:lstStyle/>
          <a:p>
            <a:r>
              <a:rPr lang="en-US" dirty="0" smtClean="0">
                <a:latin typeface="Times New Roman"/>
                <a:cs typeface="Times New Roman"/>
              </a:rPr>
              <a:t>- For each copy, extract bits, and compute the displacement of the </a:t>
            </a:r>
            <a:r>
              <a:rPr lang="en-US" dirty="0" err="1" smtClean="0">
                <a:latin typeface="Times New Roman"/>
                <a:cs typeface="Times New Roman"/>
              </a:rPr>
              <a:t>Brouwer</a:t>
            </a:r>
            <a:r>
              <a:rPr lang="en-US" dirty="0" smtClean="0">
                <a:latin typeface="Times New Roman"/>
                <a:cs typeface="Times New Roman"/>
              </a:rPr>
              <a:t> function at the corresponding </a:t>
            </a:r>
            <a:r>
              <a:rPr lang="en-US" dirty="0" err="1" smtClean="0">
                <a:latin typeface="Times New Roman"/>
                <a:cs typeface="Times New Roman"/>
              </a:rPr>
              <a:t>cubelet</a:t>
            </a:r>
            <a:r>
              <a:rPr lang="en-US" dirty="0" smtClean="0">
                <a:latin typeface="Times New Roman"/>
                <a:cs typeface="Times New Roman"/>
              </a:rPr>
              <a:t>, indexed by these bits.</a:t>
            </a:r>
            <a:endParaRPr lang="en-US" dirty="0">
              <a:latin typeface="Times New Roman"/>
              <a:cs typeface="Times New Roman"/>
            </a:endParaRPr>
          </a:p>
        </p:txBody>
      </p:sp>
      <p:grpSp>
        <p:nvGrpSpPr>
          <p:cNvPr id="94" name="Group 93"/>
          <p:cNvGrpSpPr/>
          <p:nvPr/>
        </p:nvGrpSpPr>
        <p:grpSpPr>
          <a:xfrm>
            <a:off x="3987800" y="1821933"/>
            <a:ext cx="5283200" cy="1727717"/>
            <a:chOff x="3987800" y="1821933"/>
            <a:chExt cx="5283200" cy="1727717"/>
          </a:xfrm>
        </p:grpSpPr>
        <p:sp>
          <p:nvSpPr>
            <p:cNvPr id="92" name="TextBox 91"/>
            <p:cNvSpPr txBox="1"/>
            <p:nvPr/>
          </p:nvSpPr>
          <p:spPr>
            <a:xfrm>
              <a:off x="4978400" y="1821933"/>
              <a:ext cx="3238500" cy="646331"/>
            </a:xfrm>
            <a:prstGeom prst="rect">
              <a:avLst/>
            </a:prstGeom>
            <a:noFill/>
          </p:spPr>
          <p:txBody>
            <a:bodyPr wrap="square" rtlCol="0">
              <a:spAutoFit/>
            </a:bodyPr>
            <a:lstStyle/>
            <a:p>
              <a:r>
                <a:rPr lang="en-US" dirty="0" smtClean="0">
                  <a:latin typeface="Times New Roman"/>
                  <a:cs typeface="Times New Roman"/>
                </a:rPr>
                <a:t>- Create a micro-lattice of copies around the original point (</a:t>
              </a:r>
              <a:r>
                <a:rPr lang="en-US" i="1" dirty="0" err="1" smtClean="0">
                  <a:latin typeface="Times New Roman"/>
                  <a:cs typeface="Times New Roman"/>
                </a:rPr>
                <a:t>x</a:t>
              </a:r>
              <a:r>
                <a:rPr lang="en-US" dirty="0" smtClean="0">
                  <a:latin typeface="Times New Roman"/>
                  <a:cs typeface="Times New Roman"/>
                </a:rPr>
                <a:t>, </a:t>
              </a:r>
              <a:r>
                <a:rPr lang="en-US" i="1" dirty="0" err="1" smtClean="0">
                  <a:latin typeface="Times New Roman"/>
                  <a:cs typeface="Times New Roman"/>
                </a:rPr>
                <a:t>y</a:t>
              </a:r>
              <a:r>
                <a:rPr lang="en-US" dirty="0" smtClean="0">
                  <a:latin typeface="Times New Roman"/>
                  <a:cs typeface="Times New Roman"/>
                </a:rPr>
                <a:t>, </a:t>
              </a:r>
              <a:r>
                <a:rPr lang="en-US" i="1" dirty="0" err="1" smtClean="0">
                  <a:latin typeface="Times New Roman"/>
                  <a:cs typeface="Times New Roman"/>
                </a:rPr>
                <a:t>z</a:t>
              </a:r>
              <a:r>
                <a:rPr lang="en-US" dirty="0" smtClean="0">
                  <a:latin typeface="Times New Roman"/>
                  <a:cs typeface="Times New Roman"/>
                </a:rPr>
                <a:t>):</a:t>
              </a:r>
              <a:endParaRPr lang="en-US" dirty="0">
                <a:latin typeface="Times New Roman"/>
                <a:cs typeface="Times New Roman"/>
              </a:endParaRPr>
            </a:p>
          </p:txBody>
        </p:sp>
        <p:pic>
          <p:nvPicPr>
            <p:cNvPr id="96" name="Picture 95" descr="latex-image-1.pdf"/>
            <p:cNvPicPr>
              <a:picLocks noChangeAspect="1"/>
            </p:cNvPicPr>
            <p:nvPr/>
          </p:nvPicPr>
          <p:blipFill>
            <a:blip r:embed="rId3"/>
            <a:stretch>
              <a:fillRect/>
            </a:stretch>
          </p:blipFill>
          <p:spPr>
            <a:xfrm>
              <a:off x="3987800" y="2495550"/>
              <a:ext cx="5283200" cy="1054100"/>
            </a:xfrm>
            <a:prstGeom prst="rect">
              <a:avLst/>
            </a:prstGeom>
          </p:spPr>
        </p:pic>
      </p:grpSp>
      <p:sp>
        <p:nvSpPr>
          <p:cNvPr id="97" name="TextBox 96"/>
          <p:cNvSpPr txBox="1"/>
          <p:nvPr/>
        </p:nvSpPr>
        <p:spPr>
          <a:xfrm>
            <a:off x="4978400" y="5104031"/>
            <a:ext cx="4229100" cy="646331"/>
          </a:xfrm>
          <a:prstGeom prst="rect">
            <a:avLst/>
          </a:prstGeom>
          <a:noFill/>
        </p:spPr>
        <p:txBody>
          <a:bodyPr wrap="square" rtlCol="0">
            <a:spAutoFit/>
          </a:bodyPr>
          <a:lstStyle/>
          <a:p>
            <a:r>
              <a:rPr lang="en-US" dirty="0" smtClean="0">
                <a:latin typeface="Times New Roman"/>
                <a:cs typeface="Times New Roman"/>
              </a:rPr>
              <a:t>- Compute the average of the displacements found, and add the average to </a:t>
            </a:r>
            <a:r>
              <a:rPr lang="en-US" i="1" dirty="0" smtClean="0">
                <a:latin typeface="Times New Roman"/>
                <a:cs typeface="Times New Roman"/>
              </a:rPr>
              <a:t>(</a:t>
            </a:r>
            <a:r>
              <a:rPr lang="en-US" i="1" dirty="0" err="1" smtClean="0">
                <a:latin typeface="Times New Roman"/>
                <a:cs typeface="Times New Roman"/>
              </a:rPr>
              <a:t>x</a:t>
            </a:r>
            <a:r>
              <a:rPr lang="en-US" dirty="0" smtClean="0">
                <a:latin typeface="Times New Roman"/>
                <a:cs typeface="Times New Roman"/>
              </a:rPr>
              <a:t>, </a:t>
            </a:r>
            <a:r>
              <a:rPr lang="en-US" i="1" dirty="0" err="1" smtClean="0">
                <a:latin typeface="Times New Roman"/>
                <a:cs typeface="Times New Roman"/>
              </a:rPr>
              <a:t>y</a:t>
            </a:r>
            <a:r>
              <a:rPr lang="en-US" dirty="0" smtClean="0">
                <a:latin typeface="Times New Roman"/>
                <a:cs typeface="Times New Roman"/>
              </a:rPr>
              <a:t>, </a:t>
            </a:r>
            <a:r>
              <a:rPr lang="en-US" i="1" dirty="0" err="1" smtClean="0">
                <a:latin typeface="Times New Roman"/>
                <a:cs typeface="Times New Roman"/>
              </a:rPr>
              <a:t>z</a:t>
            </a:r>
            <a:r>
              <a:rPr lang="en-US" dirty="0" smtClean="0">
                <a:latin typeface="Times New Roman"/>
                <a:cs typeface="Times New Roman"/>
              </a:rPr>
              <a:t>)</a:t>
            </a:r>
            <a:r>
              <a:rPr lang="en-US" i="1" dirty="0" smtClean="0">
                <a:latin typeface="Times New Roman"/>
                <a:cs typeface="Times New Roman"/>
              </a:rPr>
              <a:t>.</a:t>
            </a:r>
            <a:endParaRPr lang="en-US" i="1" dirty="0">
              <a:latin typeface="Times New Roman"/>
              <a:cs typeface="Times New Roman"/>
            </a:endParaRPr>
          </a:p>
        </p:txBody>
      </p:sp>
    </p:spTree>
    <p:extLst>
      <p:ext uri="{BB962C8B-B14F-4D97-AF65-F5344CB8AC3E}">
        <p14:creationId xmlns:p14="http://schemas.microsoft.com/office/powerpoint/2010/main" val="34436631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10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fade">
                                      <p:cBhvr>
                                        <p:cTn id="27" dur="500"/>
                                        <p:tgtEl>
                                          <p:spTgt spid="9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fade">
                                      <p:cBhvr>
                                        <p:cTn id="32"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7"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 name="Rectangle 121"/>
          <p:cNvSpPr/>
          <p:nvPr/>
        </p:nvSpPr>
        <p:spPr bwMode="auto">
          <a:xfrm>
            <a:off x="381000" y="5193268"/>
            <a:ext cx="7861300" cy="1477328"/>
          </a:xfrm>
          <a:prstGeom prst="rect">
            <a:avLst/>
          </a:prstGeom>
          <a:solidFill>
            <a:srgbClr val="FF6600">
              <a:alpha val="73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nvGrpSpPr>
          <p:cNvPr id="121" name="Group 120"/>
          <p:cNvGrpSpPr/>
          <p:nvPr/>
        </p:nvGrpSpPr>
        <p:grpSpPr>
          <a:xfrm>
            <a:off x="457200" y="5003800"/>
            <a:ext cx="7785100" cy="1666796"/>
            <a:chOff x="203200" y="5003800"/>
            <a:chExt cx="7785100" cy="1666796"/>
          </a:xfrm>
        </p:grpSpPr>
        <p:sp>
          <p:nvSpPr>
            <p:cNvPr id="117" name="TextBox 116"/>
            <p:cNvSpPr txBox="1"/>
            <p:nvPr/>
          </p:nvSpPr>
          <p:spPr>
            <a:xfrm>
              <a:off x="203200" y="5193268"/>
              <a:ext cx="7785100" cy="1477328"/>
            </a:xfrm>
            <a:prstGeom prst="rect">
              <a:avLst/>
            </a:prstGeom>
            <a:noFill/>
          </p:spPr>
          <p:txBody>
            <a:bodyPr wrap="square" rtlCol="0">
              <a:spAutoFit/>
            </a:bodyPr>
            <a:lstStyle/>
            <a:p>
              <a:r>
                <a:rPr lang="en-US" b="1" dirty="0" smtClean="0">
                  <a:latin typeface="Times New Roman"/>
                  <a:cs typeface="Times New Roman"/>
                </a:rPr>
                <a:t>Theorem:</a:t>
              </a:r>
              <a:r>
                <a:rPr lang="en-US" dirty="0" smtClean="0">
                  <a:latin typeface="Times New Roman"/>
                  <a:cs typeface="Times New Roman"/>
                </a:rPr>
                <a:t> For the appropriate choice of the constant     , even if the set        “conspires” to output any collection of displacement vectors they want, in order for the average displacement vector to be (0, 0, 0) it must be that among the displacement vectors output by the set        we encounter all of (1,0,0), (0,1,0), (0,0,1), (-1,-1,-1).</a:t>
              </a:r>
              <a:endParaRPr lang="en-US" dirty="0">
                <a:latin typeface="Times New Roman"/>
                <a:cs typeface="Times New Roman"/>
              </a:endParaRPr>
            </a:p>
          </p:txBody>
        </p:sp>
        <p:pic>
          <p:nvPicPr>
            <p:cNvPr id="118" name="Picture 117" descr="latex-image-1.pdf"/>
            <p:cNvPicPr>
              <a:picLocks noChangeAspect="1"/>
            </p:cNvPicPr>
            <p:nvPr/>
          </p:nvPicPr>
          <p:blipFill>
            <a:blip r:embed="rId3"/>
            <a:stretch>
              <a:fillRect/>
            </a:stretch>
          </p:blipFill>
          <p:spPr>
            <a:xfrm>
              <a:off x="5626100" y="5041900"/>
              <a:ext cx="1714500" cy="711200"/>
            </a:xfrm>
            <a:prstGeom prst="rect">
              <a:avLst/>
            </a:prstGeom>
          </p:spPr>
        </p:pic>
        <p:pic>
          <p:nvPicPr>
            <p:cNvPr id="119" name="Picture 118" descr="latex-image-1.pdf"/>
            <p:cNvPicPr>
              <a:picLocks noChangeAspect="1"/>
            </p:cNvPicPr>
            <p:nvPr/>
          </p:nvPicPr>
          <p:blipFill>
            <a:blip r:embed="rId4"/>
            <a:stretch>
              <a:fillRect/>
            </a:stretch>
          </p:blipFill>
          <p:spPr>
            <a:xfrm>
              <a:off x="4013200" y="5003800"/>
              <a:ext cx="1651000" cy="711200"/>
            </a:xfrm>
            <a:prstGeom prst="rect">
              <a:avLst/>
            </a:prstGeom>
          </p:spPr>
        </p:pic>
        <p:pic>
          <p:nvPicPr>
            <p:cNvPr id="120" name="Picture 119" descr="latex-image-1.pdf"/>
            <p:cNvPicPr>
              <a:picLocks noChangeAspect="1"/>
            </p:cNvPicPr>
            <p:nvPr/>
          </p:nvPicPr>
          <p:blipFill>
            <a:blip r:embed="rId5"/>
            <a:stretch>
              <a:fillRect/>
            </a:stretch>
          </p:blipFill>
          <p:spPr>
            <a:xfrm>
              <a:off x="2686050" y="5829300"/>
              <a:ext cx="1689100" cy="736600"/>
            </a:xfrm>
            <a:prstGeom prst="rect">
              <a:avLst/>
            </a:prstGeom>
          </p:spPr>
        </p:pic>
      </p:grpSp>
      <p:sp>
        <p:nvSpPr>
          <p:cNvPr id="80898" name="Rectangle 2"/>
          <p:cNvSpPr>
            <a:spLocks noGrp="1" noRot="1" noChangeArrowheads="1"/>
          </p:cNvSpPr>
          <p:nvPr>
            <p:ph type="title"/>
          </p:nvPr>
        </p:nvSpPr>
        <p:spPr>
          <a:xfrm>
            <a:off x="126669" y="0"/>
            <a:ext cx="7889123" cy="1143000"/>
          </a:xfrm>
        </p:spPr>
        <p:txBody>
          <a:bodyPr/>
          <a:lstStyle/>
          <a:p>
            <a:pPr eaLnBrk="1" hangingPunct="1"/>
            <a:r>
              <a:rPr lang="en-US" sz="3000" dirty="0" smtClean="0">
                <a:effectLst/>
                <a:latin typeface="Times New Roman" charset="0"/>
                <a:ea typeface="ＭＳ Ｐゴシック" charset="-128"/>
                <a:cs typeface="ＭＳ Ｐゴシック" charset="-128"/>
              </a:rPr>
              <a:t>Logistics</a:t>
            </a:r>
            <a:endParaRPr lang="en-US" sz="3600" dirty="0">
              <a:effectLst/>
              <a:latin typeface="Times New Roman" charset="0"/>
              <a:ea typeface="ＭＳ Ｐゴシック" charset="-128"/>
              <a:cs typeface="ＭＳ Ｐゴシック" charset="-128"/>
            </a:endParaRPr>
          </a:p>
        </p:txBody>
      </p:sp>
      <p:grpSp>
        <p:nvGrpSpPr>
          <p:cNvPr id="102" name="Group 101"/>
          <p:cNvGrpSpPr/>
          <p:nvPr/>
        </p:nvGrpSpPr>
        <p:grpSpPr>
          <a:xfrm>
            <a:off x="381000" y="982366"/>
            <a:ext cx="6972300" cy="800100"/>
            <a:chOff x="381000" y="982366"/>
            <a:chExt cx="6972300" cy="800100"/>
          </a:xfrm>
        </p:grpSpPr>
        <p:sp>
          <p:nvSpPr>
            <p:cNvPr id="92" name="TextBox 91"/>
            <p:cNvSpPr txBox="1"/>
            <p:nvPr/>
          </p:nvSpPr>
          <p:spPr>
            <a:xfrm>
              <a:off x="469900" y="1175602"/>
              <a:ext cx="6883400" cy="369332"/>
            </a:xfrm>
            <a:prstGeom prst="rect">
              <a:avLst/>
            </a:prstGeom>
            <a:noFill/>
          </p:spPr>
          <p:txBody>
            <a:bodyPr wrap="square" rtlCol="0">
              <a:spAutoFit/>
            </a:bodyPr>
            <a:lstStyle/>
            <a:p>
              <a:r>
                <a:rPr lang="en-US" dirty="0" smtClean="0">
                  <a:latin typeface="Times New Roman"/>
                  <a:cs typeface="Times New Roman"/>
                </a:rPr>
                <a:t>- There are                              copies of the point (</a:t>
              </a:r>
              <a:r>
                <a:rPr lang="en-US" i="1" dirty="0" err="1" smtClean="0">
                  <a:latin typeface="Times New Roman"/>
                  <a:cs typeface="Times New Roman"/>
                </a:rPr>
                <a:t>x</a:t>
              </a:r>
              <a:r>
                <a:rPr lang="en-US" dirty="0" smtClean="0">
                  <a:latin typeface="Times New Roman"/>
                  <a:cs typeface="Times New Roman"/>
                </a:rPr>
                <a:t>, </a:t>
              </a:r>
              <a:r>
                <a:rPr lang="en-US" i="1" dirty="0" err="1" smtClean="0">
                  <a:latin typeface="Times New Roman"/>
                  <a:cs typeface="Times New Roman"/>
                </a:rPr>
                <a:t>y</a:t>
              </a:r>
              <a:r>
                <a:rPr lang="en-US" dirty="0" smtClean="0">
                  <a:latin typeface="Times New Roman"/>
                  <a:cs typeface="Times New Roman"/>
                </a:rPr>
                <a:t>, </a:t>
              </a:r>
              <a:r>
                <a:rPr lang="en-US" i="1" dirty="0" err="1" smtClean="0">
                  <a:latin typeface="Times New Roman"/>
                  <a:cs typeface="Times New Roman"/>
                </a:rPr>
                <a:t>z</a:t>
              </a:r>
              <a:r>
                <a:rPr lang="en-US" dirty="0" smtClean="0">
                  <a:latin typeface="Times New Roman"/>
                  <a:cs typeface="Times New Roman"/>
                </a:rPr>
                <a:t>).</a:t>
              </a:r>
              <a:endParaRPr lang="en-US" dirty="0">
                <a:latin typeface="Times New Roman"/>
                <a:cs typeface="Times New Roman"/>
              </a:endParaRPr>
            </a:p>
          </p:txBody>
        </p:sp>
        <p:pic>
          <p:nvPicPr>
            <p:cNvPr id="98" name="Picture 97" descr="latex-image-1.pdf"/>
            <p:cNvPicPr>
              <a:picLocks noChangeAspect="1"/>
            </p:cNvPicPr>
            <p:nvPr/>
          </p:nvPicPr>
          <p:blipFill>
            <a:blip r:embed="rId6"/>
            <a:stretch>
              <a:fillRect/>
            </a:stretch>
          </p:blipFill>
          <p:spPr>
            <a:xfrm>
              <a:off x="381000" y="982366"/>
              <a:ext cx="3022600" cy="800100"/>
            </a:xfrm>
            <a:prstGeom prst="rect">
              <a:avLst/>
            </a:prstGeom>
          </p:spPr>
        </p:pic>
      </p:grpSp>
      <p:grpSp>
        <p:nvGrpSpPr>
          <p:cNvPr id="101" name="Group 100"/>
          <p:cNvGrpSpPr/>
          <p:nvPr/>
        </p:nvGrpSpPr>
        <p:grpSpPr>
          <a:xfrm>
            <a:off x="469900" y="1466850"/>
            <a:ext cx="6883400" cy="1108848"/>
            <a:chOff x="469900" y="1428750"/>
            <a:chExt cx="6883400" cy="1108848"/>
          </a:xfrm>
        </p:grpSpPr>
        <p:sp>
          <p:nvSpPr>
            <p:cNvPr id="99" name="TextBox 98"/>
            <p:cNvSpPr txBox="1"/>
            <p:nvPr/>
          </p:nvSpPr>
          <p:spPr>
            <a:xfrm>
              <a:off x="469900" y="1614268"/>
              <a:ext cx="6883400" cy="923330"/>
            </a:xfrm>
            <a:prstGeom prst="rect">
              <a:avLst/>
            </a:prstGeom>
            <a:noFill/>
          </p:spPr>
          <p:txBody>
            <a:bodyPr wrap="square" rtlCol="0">
              <a:spAutoFit/>
            </a:bodyPr>
            <a:lstStyle/>
            <a:p>
              <a:r>
                <a:rPr lang="en-US" dirty="0" smtClean="0">
                  <a:latin typeface="Times New Roman"/>
                  <a:cs typeface="Times New Roman"/>
                </a:rPr>
                <a:t>- Out of these copies, at most                      are broken, i.e. have a coordinate be an integer multiple of 2</a:t>
              </a:r>
              <a:r>
                <a:rPr lang="en-US" baseline="30000" dirty="0" smtClean="0">
                  <a:latin typeface="Times New Roman"/>
                  <a:cs typeface="Times New Roman"/>
                </a:rPr>
                <a:t>-</a:t>
              </a:r>
              <a:r>
                <a:rPr lang="en-US" i="1" baseline="30000" dirty="0" smtClean="0">
                  <a:latin typeface="Times New Roman"/>
                  <a:cs typeface="Times New Roman"/>
                </a:rPr>
                <a:t>m</a:t>
              </a:r>
              <a:r>
                <a:rPr lang="en-US" i="1" dirty="0" smtClean="0">
                  <a:latin typeface="Times New Roman"/>
                  <a:cs typeface="Times New Roman"/>
                </a:rPr>
                <a:t>.</a:t>
              </a:r>
              <a:r>
                <a:rPr lang="en-US" dirty="0" smtClean="0">
                  <a:latin typeface="Times New Roman"/>
                  <a:cs typeface="Times New Roman"/>
                </a:rPr>
                <a:t> We cannot control what displacement vectors will result from broken computations.</a:t>
              </a:r>
              <a:endParaRPr lang="en-US" dirty="0">
                <a:latin typeface="Times New Roman"/>
                <a:cs typeface="Times New Roman"/>
              </a:endParaRPr>
            </a:p>
          </p:txBody>
        </p:sp>
        <p:pic>
          <p:nvPicPr>
            <p:cNvPr id="100" name="Picture 99" descr="latex-image-1.pdf"/>
            <p:cNvPicPr>
              <a:picLocks noChangeAspect="1"/>
            </p:cNvPicPr>
            <p:nvPr/>
          </p:nvPicPr>
          <p:blipFill>
            <a:blip r:embed="rId7"/>
            <a:stretch>
              <a:fillRect/>
            </a:stretch>
          </p:blipFill>
          <p:spPr>
            <a:xfrm>
              <a:off x="2108200" y="1428750"/>
              <a:ext cx="2514600" cy="800100"/>
            </a:xfrm>
            <a:prstGeom prst="rect">
              <a:avLst/>
            </a:prstGeom>
          </p:spPr>
        </p:pic>
      </p:grpSp>
      <p:grpSp>
        <p:nvGrpSpPr>
          <p:cNvPr id="107" name="Group 106"/>
          <p:cNvGrpSpPr/>
          <p:nvPr/>
        </p:nvGrpSpPr>
        <p:grpSpPr>
          <a:xfrm>
            <a:off x="-635000" y="2668368"/>
            <a:ext cx="7734300" cy="923330"/>
            <a:chOff x="-635000" y="2668368"/>
            <a:chExt cx="7734300" cy="923330"/>
          </a:xfrm>
        </p:grpSpPr>
        <p:sp>
          <p:nvSpPr>
            <p:cNvPr id="104" name="TextBox 103"/>
            <p:cNvSpPr txBox="1"/>
            <p:nvPr/>
          </p:nvSpPr>
          <p:spPr>
            <a:xfrm>
              <a:off x="469900" y="2668368"/>
              <a:ext cx="6629400" cy="923330"/>
            </a:xfrm>
            <a:prstGeom prst="rect">
              <a:avLst/>
            </a:prstGeom>
            <a:noFill/>
          </p:spPr>
          <p:txBody>
            <a:bodyPr wrap="square" rtlCol="0">
              <a:spAutoFit/>
            </a:bodyPr>
            <a:lstStyle/>
            <a:p>
              <a:r>
                <a:rPr lang="en-US" dirty="0" smtClean="0">
                  <a:latin typeface="Times New Roman"/>
                  <a:cs typeface="Times New Roman"/>
                </a:rPr>
                <a:t>- On the positive side, the displacement vectors computed by at least </a:t>
              </a:r>
              <a:br>
                <a:rPr lang="en-US" dirty="0" smtClean="0">
                  <a:latin typeface="Times New Roman"/>
                  <a:cs typeface="Times New Roman"/>
                </a:rPr>
              </a:br>
              <a:r>
                <a:rPr lang="en-US" dirty="0" smtClean="0">
                  <a:latin typeface="Times New Roman"/>
                  <a:cs typeface="Times New Roman"/>
                </a:rPr>
                <a:t>                                copies correspond to actual displacement vectors of </a:t>
              </a:r>
              <a:r>
                <a:rPr lang="en-US" dirty="0" err="1" smtClean="0">
                  <a:latin typeface="Times New Roman"/>
                  <a:cs typeface="Times New Roman"/>
                </a:rPr>
                <a:t>Brouwer’s</a:t>
              </a:r>
              <a:r>
                <a:rPr lang="en-US" dirty="0" smtClean="0">
                  <a:latin typeface="Times New Roman"/>
                  <a:cs typeface="Times New Roman"/>
                </a:rPr>
                <a:t> function in the proximity of point (</a:t>
              </a:r>
              <a:r>
                <a:rPr lang="en-US" dirty="0" err="1" smtClean="0">
                  <a:latin typeface="Times New Roman"/>
                  <a:cs typeface="Times New Roman"/>
                </a:rPr>
                <a:t>x,y,z</a:t>
              </a:r>
              <a:r>
                <a:rPr lang="en-US" dirty="0" smtClean="0">
                  <a:latin typeface="Times New Roman"/>
                  <a:cs typeface="Times New Roman"/>
                </a:rPr>
                <a:t>).</a:t>
              </a:r>
              <a:endParaRPr lang="en-US" dirty="0">
                <a:latin typeface="Times New Roman"/>
                <a:cs typeface="Times New Roman"/>
              </a:endParaRPr>
            </a:p>
          </p:txBody>
        </p:sp>
        <p:pic>
          <p:nvPicPr>
            <p:cNvPr id="106" name="Picture 105" descr="latex-image-1.pdf"/>
            <p:cNvPicPr>
              <a:picLocks noChangeAspect="1"/>
            </p:cNvPicPr>
            <p:nvPr/>
          </p:nvPicPr>
          <p:blipFill>
            <a:blip r:embed="rId8"/>
            <a:stretch>
              <a:fillRect/>
            </a:stretch>
          </p:blipFill>
          <p:spPr>
            <a:xfrm>
              <a:off x="-635000" y="2740798"/>
              <a:ext cx="3175000" cy="800100"/>
            </a:xfrm>
            <a:prstGeom prst="rect">
              <a:avLst/>
            </a:prstGeom>
          </p:spPr>
        </p:pic>
      </p:grpSp>
      <p:grpSp>
        <p:nvGrpSpPr>
          <p:cNvPr id="25" name="Group 24"/>
          <p:cNvGrpSpPr/>
          <p:nvPr/>
        </p:nvGrpSpPr>
        <p:grpSpPr>
          <a:xfrm>
            <a:off x="5740400" y="1652368"/>
            <a:ext cx="2514600" cy="923330"/>
            <a:chOff x="5740400" y="1652368"/>
            <a:chExt cx="2514600" cy="923330"/>
          </a:xfrm>
        </p:grpSpPr>
        <p:sp>
          <p:nvSpPr>
            <p:cNvPr id="108" name="Right Brace 107"/>
            <p:cNvSpPr/>
            <p:nvPr/>
          </p:nvSpPr>
          <p:spPr bwMode="auto">
            <a:xfrm>
              <a:off x="6667500" y="1652368"/>
              <a:ext cx="152400" cy="92333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pic>
          <p:nvPicPr>
            <p:cNvPr id="110" name="Picture 109" descr="latex-image-1.pdf"/>
            <p:cNvPicPr>
              <a:picLocks noChangeAspect="1"/>
            </p:cNvPicPr>
            <p:nvPr/>
          </p:nvPicPr>
          <p:blipFill>
            <a:blip r:embed="rId9"/>
            <a:stretch>
              <a:fillRect/>
            </a:stretch>
          </p:blipFill>
          <p:spPr>
            <a:xfrm>
              <a:off x="5740400" y="1714500"/>
              <a:ext cx="2514600" cy="711200"/>
            </a:xfrm>
            <a:prstGeom prst="rect">
              <a:avLst/>
            </a:prstGeom>
          </p:spPr>
        </p:pic>
      </p:grpSp>
      <p:grpSp>
        <p:nvGrpSpPr>
          <p:cNvPr id="26" name="Group 25"/>
          <p:cNvGrpSpPr/>
          <p:nvPr/>
        </p:nvGrpSpPr>
        <p:grpSpPr>
          <a:xfrm>
            <a:off x="5835650" y="2647950"/>
            <a:ext cx="2603500" cy="943748"/>
            <a:chOff x="5835650" y="2647950"/>
            <a:chExt cx="2603500" cy="943748"/>
          </a:xfrm>
        </p:grpSpPr>
        <p:sp>
          <p:nvSpPr>
            <p:cNvPr id="111" name="Right Brace 110"/>
            <p:cNvSpPr/>
            <p:nvPr/>
          </p:nvSpPr>
          <p:spPr bwMode="auto">
            <a:xfrm>
              <a:off x="6819900" y="2668368"/>
              <a:ext cx="152400" cy="92333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pic>
          <p:nvPicPr>
            <p:cNvPr id="112" name="Picture 111" descr="latex-image-1.pdf"/>
            <p:cNvPicPr>
              <a:picLocks noChangeAspect="1"/>
            </p:cNvPicPr>
            <p:nvPr/>
          </p:nvPicPr>
          <p:blipFill>
            <a:blip r:embed="rId10"/>
            <a:stretch>
              <a:fillRect/>
            </a:stretch>
          </p:blipFill>
          <p:spPr>
            <a:xfrm>
              <a:off x="5835650" y="2647950"/>
              <a:ext cx="2603500" cy="749300"/>
            </a:xfrm>
            <a:prstGeom prst="rect">
              <a:avLst/>
            </a:prstGeom>
          </p:spPr>
        </p:pic>
      </p:grpSp>
      <p:sp>
        <p:nvSpPr>
          <p:cNvPr id="114" name="TextBox 113"/>
          <p:cNvSpPr txBox="1"/>
          <p:nvPr/>
        </p:nvSpPr>
        <p:spPr>
          <a:xfrm>
            <a:off x="469900" y="3744098"/>
            <a:ext cx="6629400" cy="646331"/>
          </a:xfrm>
          <a:prstGeom prst="rect">
            <a:avLst/>
          </a:prstGeom>
          <a:noFill/>
        </p:spPr>
        <p:txBody>
          <a:bodyPr wrap="square" rtlCol="0">
            <a:spAutoFit/>
          </a:bodyPr>
          <a:lstStyle/>
          <a:p>
            <a:r>
              <a:rPr lang="en-US" dirty="0" smtClean="0">
                <a:latin typeface="Times New Roman"/>
                <a:cs typeface="Times New Roman"/>
              </a:rPr>
              <a:t>- At a fixed point of our circuit, it must be that the (0, 0, 0) displacement vector is added to (</a:t>
            </a:r>
            <a:r>
              <a:rPr lang="en-US" i="1" dirty="0" err="1" smtClean="0">
                <a:latin typeface="Times New Roman"/>
                <a:cs typeface="Times New Roman"/>
              </a:rPr>
              <a:t>x</a:t>
            </a:r>
            <a:r>
              <a:rPr lang="en-US" dirty="0" smtClean="0">
                <a:latin typeface="Times New Roman"/>
                <a:cs typeface="Times New Roman"/>
              </a:rPr>
              <a:t>, </a:t>
            </a:r>
            <a:r>
              <a:rPr lang="en-US" i="1" dirty="0" err="1" smtClean="0">
                <a:latin typeface="Times New Roman"/>
                <a:cs typeface="Times New Roman"/>
              </a:rPr>
              <a:t>y</a:t>
            </a:r>
            <a:r>
              <a:rPr lang="en-US" dirty="0" smtClean="0">
                <a:latin typeface="Times New Roman"/>
                <a:cs typeface="Times New Roman"/>
              </a:rPr>
              <a:t>, </a:t>
            </a:r>
            <a:r>
              <a:rPr lang="en-US" i="1" dirty="0" err="1" smtClean="0">
                <a:latin typeface="Times New Roman"/>
                <a:cs typeface="Times New Roman"/>
              </a:rPr>
              <a:t>z</a:t>
            </a:r>
            <a:r>
              <a:rPr lang="en-US" dirty="0" smtClean="0">
                <a:latin typeface="Times New Roman"/>
                <a:cs typeface="Times New Roman"/>
              </a:rPr>
              <a:t>).</a:t>
            </a:r>
            <a:endParaRPr lang="en-US" dirty="0">
              <a:latin typeface="Times New Roman"/>
              <a:cs typeface="Times New Roman"/>
            </a:endParaRPr>
          </a:p>
        </p:txBody>
      </p:sp>
      <p:sp>
        <p:nvSpPr>
          <p:cNvPr id="116" name="TextBox 115"/>
          <p:cNvSpPr txBox="1"/>
          <p:nvPr/>
        </p:nvSpPr>
        <p:spPr>
          <a:xfrm>
            <a:off x="469900" y="4453929"/>
            <a:ext cx="7785100" cy="369332"/>
          </a:xfrm>
          <a:prstGeom prst="rect">
            <a:avLst/>
          </a:prstGeom>
          <a:noFill/>
        </p:spPr>
        <p:txBody>
          <a:bodyPr wrap="square" rtlCol="0">
            <a:spAutoFit/>
          </a:bodyPr>
          <a:lstStyle/>
          <a:p>
            <a:r>
              <a:rPr lang="en-US" dirty="0" smtClean="0">
                <a:latin typeface="Times New Roman"/>
                <a:cs typeface="Times New Roman"/>
              </a:rPr>
              <a:t>- So the average displacement vector computed by our copies must be (0,0,0).</a:t>
            </a:r>
            <a:endParaRPr lang="en-US" dirty="0">
              <a:latin typeface="Times New Roman"/>
              <a:cs typeface="Times New Roman"/>
            </a:endParaRPr>
          </a:p>
        </p:txBody>
      </p:sp>
    </p:spTree>
    <p:extLst>
      <p:ext uri="{BB962C8B-B14F-4D97-AF65-F5344CB8AC3E}">
        <p14:creationId xmlns:p14="http://schemas.microsoft.com/office/powerpoint/2010/main" val="1899192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1"/>
                                        </p:tgtEl>
                                        <p:attrNameLst>
                                          <p:attrName>style.visibility</p:attrName>
                                        </p:attrNameLst>
                                      </p:cBhvr>
                                      <p:to>
                                        <p:strVal val="visible"/>
                                      </p:to>
                                    </p:set>
                                    <p:animEffect transition="in" filter="fade">
                                      <p:cBhvr>
                                        <p:cTn id="35" dur="2000"/>
                                        <p:tgtEl>
                                          <p:spTgt spid="1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2"/>
                                        </p:tgtEl>
                                        <p:attrNameLst>
                                          <p:attrName>style.visibility</p:attrName>
                                        </p:attrNameLst>
                                      </p:cBhvr>
                                      <p:to>
                                        <p:strVal val="visible"/>
                                      </p:to>
                                    </p:set>
                                    <p:animEffect transition="in" filter="fade">
                                      <p:cBhvr>
                                        <p:cTn id="38" dur="2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14" grpId="0"/>
      <p:bldP spid="116"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 name="Rectangle 121"/>
          <p:cNvSpPr/>
          <p:nvPr/>
        </p:nvSpPr>
        <p:spPr bwMode="auto">
          <a:xfrm>
            <a:off x="110042" y="1155700"/>
            <a:ext cx="7861300" cy="1477328"/>
          </a:xfrm>
          <a:prstGeom prst="rect">
            <a:avLst/>
          </a:prstGeom>
          <a:solidFill>
            <a:srgbClr val="FF6600">
              <a:alpha val="73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nvGrpSpPr>
          <p:cNvPr id="2" name="Group 120"/>
          <p:cNvGrpSpPr/>
          <p:nvPr/>
        </p:nvGrpSpPr>
        <p:grpSpPr>
          <a:xfrm>
            <a:off x="230692" y="966232"/>
            <a:ext cx="7785100" cy="1666796"/>
            <a:chOff x="203200" y="5003800"/>
            <a:chExt cx="7785100" cy="1666796"/>
          </a:xfrm>
        </p:grpSpPr>
        <p:sp>
          <p:nvSpPr>
            <p:cNvPr id="117" name="TextBox 116"/>
            <p:cNvSpPr txBox="1"/>
            <p:nvPr/>
          </p:nvSpPr>
          <p:spPr>
            <a:xfrm>
              <a:off x="203200" y="5193268"/>
              <a:ext cx="7785100" cy="1477328"/>
            </a:xfrm>
            <a:prstGeom prst="rect">
              <a:avLst/>
            </a:prstGeom>
            <a:noFill/>
          </p:spPr>
          <p:txBody>
            <a:bodyPr wrap="square" rtlCol="0">
              <a:spAutoFit/>
            </a:bodyPr>
            <a:lstStyle/>
            <a:p>
              <a:r>
                <a:rPr lang="en-US" b="1" dirty="0" smtClean="0">
                  <a:latin typeface="Times New Roman"/>
                  <a:cs typeface="Times New Roman"/>
                </a:rPr>
                <a:t>Theorem:</a:t>
              </a:r>
              <a:r>
                <a:rPr lang="en-US" dirty="0" smtClean="0">
                  <a:latin typeface="Times New Roman"/>
                  <a:cs typeface="Times New Roman"/>
                </a:rPr>
                <a:t> For the appropriate choice of the constant     , even if the set        “conspires” to output any collection of displacement vectors they want, in order for the average displacement vector to be (0, 0, 0) it must be that among the displacement vectors output by the set        we encounter all of (1,0,0), (0,1,0), (0,0,1), (-1,-1,-1).</a:t>
              </a:r>
              <a:endParaRPr lang="en-US" dirty="0">
                <a:latin typeface="Times New Roman"/>
                <a:cs typeface="Times New Roman"/>
              </a:endParaRPr>
            </a:p>
          </p:txBody>
        </p:sp>
        <p:pic>
          <p:nvPicPr>
            <p:cNvPr id="118" name="Picture 117" descr="latex-image-1.pdf"/>
            <p:cNvPicPr>
              <a:picLocks noChangeAspect="1"/>
            </p:cNvPicPr>
            <p:nvPr/>
          </p:nvPicPr>
          <p:blipFill>
            <a:blip r:embed="rId3"/>
            <a:stretch>
              <a:fillRect/>
            </a:stretch>
          </p:blipFill>
          <p:spPr>
            <a:xfrm>
              <a:off x="5626100" y="5041900"/>
              <a:ext cx="1714500" cy="711200"/>
            </a:xfrm>
            <a:prstGeom prst="rect">
              <a:avLst/>
            </a:prstGeom>
          </p:spPr>
        </p:pic>
        <p:pic>
          <p:nvPicPr>
            <p:cNvPr id="119" name="Picture 118" descr="latex-image-1.pdf"/>
            <p:cNvPicPr>
              <a:picLocks noChangeAspect="1"/>
            </p:cNvPicPr>
            <p:nvPr/>
          </p:nvPicPr>
          <p:blipFill>
            <a:blip r:embed="rId4"/>
            <a:stretch>
              <a:fillRect/>
            </a:stretch>
          </p:blipFill>
          <p:spPr>
            <a:xfrm>
              <a:off x="4013200" y="5003800"/>
              <a:ext cx="1651000" cy="711200"/>
            </a:xfrm>
            <a:prstGeom prst="rect">
              <a:avLst/>
            </a:prstGeom>
          </p:spPr>
        </p:pic>
        <p:pic>
          <p:nvPicPr>
            <p:cNvPr id="120" name="Picture 119" descr="latex-image-1.pdf"/>
            <p:cNvPicPr>
              <a:picLocks noChangeAspect="1"/>
            </p:cNvPicPr>
            <p:nvPr/>
          </p:nvPicPr>
          <p:blipFill>
            <a:blip r:embed="rId5"/>
            <a:stretch>
              <a:fillRect/>
            </a:stretch>
          </p:blipFill>
          <p:spPr>
            <a:xfrm>
              <a:off x="2686050" y="5829300"/>
              <a:ext cx="1689100" cy="736600"/>
            </a:xfrm>
            <a:prstGeom prst="rect">
              <a:avLst/>
            </a:prstGeom>
          </p:spPr>
        </p:pic>
      </p:grpSp>
      <p:sp>
        <p:nvSpPr>
          <p:cNvPr id="80898" name="Rectangle 2"/>
          <p:cNvSpPr>
            <a:spLocks noGrp="1" noRot="1" noChangeArrowheads="1"/>
          </p:cNvSpPr>
          <p:nvPr>
            <p:ph type="title"/>
          </p:nvPr>
        </p:nvSpPr>
        <p:spPr>
          <a:xfrm>
            <a:off x="126669" y="0"/>
            <a:ext cx="7889123" cy="1143000"/>
          </a:xfrm>
        </p:spPr>
        <p:txBody>
          <a:bodyPr/>
          <a:lstStyle/>
          <a:p>
            <a:pPr eaLnBrk="1" hangingPunct="1"/>
            <a:r>
              <a:rPr lang="en-US" sz="3000" dirty="0" smtClean="0">
                <a:effectLst/>
                <a:latin typeface="Times New Roman" charset="0"/>
                <a:ea typeface="ＭＳ Ｐゴシック" charset="-128"/>
                <a:cs typeface="ＭＳ Ｐゴシック" charset="-128"/>
              </a:rPr>
              <a:t>Finishing the Reduction</a:t>
            </a:r>
            <a:endParaRPr lang="en-US" sz="3600" dirty="0">
              <a:effectLst/>
              <a:latin typeface="Times New Roman" charset="0"/>
              <a:ea typeface="ＭＳ Ｐゴシック" charset="-128"/>
              <a:cs typeface="ＭＳ Ｐゴシック" charset="-128"/>
            </a:endParaRPr>
          </a:p>
        </p:txBody>
      </p:sp>
      <p:sp>
        <p:nvSpPr>
          <p:cNvPr id="24" name="TextBox 23"/>
          <p:cNvSpPr txBox="1"/>
          <p:nvPr/>
        </p:nvSpPr>
        <p:spPr>
          <a:xfrm>
            <a:off x="533400" y="3111500"/>
            <a:ext cx="7645400" cy="1015663"/>
          </a:xfrm>
          <a:prstGeom prst="rect">
            <a:avLst/>
          </a:prstGeom>
          <a:noFill/>
        </p:spPr>
        <p:txBody>
          <a:bodyPr wrap="square" rtlCol="0">
            <a:spAutoFit/>
          </a:bodyPr>
          <a:lstStyle/>
          <a:p>
            <a:r>
              <a:rPr lang="en-US" dirty="0" err="1" smtClean="0">
                <a:latin typeface="Wingdings"/>
                <a:ea typeface="Wingdings"/>
                <a:cs typeface="Wingdings"/>
              </a:rPr>
              <a:t></a:t>
            </a:r>
            <a:r>
              <a:rPr lang="en-US" sz="2000" dirty="0" smtClean="0">
                <a:latin typeface="Times New Roman"/>
                <a:cs typeface="Times New Roman"/>
              </a:rPr>
              <a:t> In any fixed point of our circuit, (</a:t>
            </a:r>
            <a:r>
              <a:rPr lang="en-US" sz="2000" i="1" dirty="0" err="1" smtClean="0">
                <a:latin typeface="Times New Roman"/>
                <a:cs typeface="Times New Roman"/>
              </a:rPr>
              <a:t>x</a:t>
            </a:r>
            <a:r>
              <a:rPr lang="en-US" sz="2000" dirty="0" smtClean="0">
                <a:latin typeface="Times New Roman"/>
                <a:cs typeface="Times New Roman"/>
              </a:rPr>
              <a:t>, </a:t>
            </a:r>
            <a:r>
              <a:rPr lang="en-US" sz="2000" i="1" dirty="0" err="1" smtClean="0">
                <a:latin typeface="Times New Roman"/>
                <a:cs typeface="Times New Roman"/>
              </a:rPr>
              <a:t>y</a:t>
            </a:r>
            <a:r>
              <a:rPr lang="en-US" sz="2000" dirty="0" smtClean="0">
                <a:latin typeface="Times New Roman"/>
                <a:cs typeface="Times New Roman"/>
              </a:rPr>
              <a:t>, </a:t>
            </a:r>
            <a:r>
              <a:rPr lang="en-US" sz="2000" i="1" dirty="0" err="1" smtClean="0">
                <a:latin typeface="Times New Roman"/>
                <a:cs typeface="Times New Roman"/>
              </a:rPr>
              <a:t>z</a:t>
            </a:r>
            <a:r>
              <a:rPr lang="en-US" sz="2000" dirty="0" smtClean="0">
                <a:latin typeface="Times New Roman"/>
                <a:cs typeface="Times New Roman"/>
              </a:rPr>
              <a:t>) is in the proximity of a point (</a:t>
            </a:r>
            <a:r>
              <a:rPr lang="en-US" sz="2000" i="1" dirty="0" err="1" smtClean="0">
                <a:latin typeface="Times New Roman"/>
                <a:cs typeface="Times New Roman"/>
              </a:rPr>
              <a:t>x</a:t>
            </a:r>
            <a:r>
              <a:rPr lang="en-US" sz="2000" baseline="30000" dirty="0" smtClean="0">
                <a:latin typeface="Times New Roman"/>
                <a:cs typeface="Times New Roman"/>
              </a:rPr>
              <a:t>*</a:t>
            </a:r>
            <a:r>
              <a:rPr lang="en-US" sz="2000" dirty="0" smtClean="0">
                <a:latin typeface="Times New Roman"/>
                <a:cs typeface="Times New Roman"/>
              </a:rPr>
              <a:t>, </a:t>
            </a:r>
            <a:r>
              <a:rPr lang="en-US" sz="2000" i="1" dirty="0" err="1" smtClean="0">
                <a:latin typeface="Times New Roman"/>
                <a:cs typeface="Times New Roman"/>
              </a:rPr>
              <a:t>y</a:t>
            </a:r>
            <a:r>
              <a:rPr lang="en-US" sz="2000" baseline="30000" dirty="0" smtClean="0">
                <a:latin typeface="Times New Roman"/>
                <a:cs typeface="Times New Roman"/>
              </a:rPr>
              <a:t>*</a:t>
            </a:r>
            <a:r>
              <a:rPr lang="en-US" sz="2000" dirty="0" smtClean="0">
                <a:latin typeface="Times New Roman"/>
                <a:cs typeface="Times New Roman"/>
              </a:rPr>
              <a:t>, </a:t>
            </a:r>
            <a:r>
              <a:rPr lang="en-US" sz="2000" i="1" dirty="0" err="1" smtClean="0">
                <a:latin typeface="Times New Roman"/>
                <a:cs typeface="Times New Roman"/>
              </a:rPr>
              <a:t>z</a:t>
            </a:r>
            <a:r>
              <a:rPr lang="en-US" sz="2000" baseline="30000" dirty="0" smtClean="0">
                <a:latin typeface="Times New Roman"/>
                <a:cs typeface="Times New Roman"/>
              </a:rPr>
              <a:t>*</a:t>
            </a:r>
            <a:r>
              <a:rPr lang="en-US" sz="2000" dirty="0" smtClean="0">
                <a:latin typeface="Times New Roman"/>
                <a:cs typeface="Times New Roman"/>
              </a:rPr>
              <a:t>) of the subdivision surrounded by all four displacements. This point can be recovered in polynomial time given (</a:t>
            </a:r>
            <a:r>
              <a:rPr lang="en-US" sz="2000" i="1" dirty="0" err="1" smtClean="0">
                <a:latin typeface="Times New Roman"/>
                <a:cs typeface="Times New Roman"/>
              </a:rPr>
              <a:t>x</a:t>
            </a:r>
            <a:r>
              <a:rPr lang="en-US" sz="2000" dirty="0" smtClean="0">
                <a:latin typeface="Times New Roman"/>
                <a:cs typeface="Times New Roman"/>
              </a:rPr>
              <a:t>, </a:t>
            </a:r>
            <a:r>
              <a:rPr lang="en-US" sz="2000" i="1" dirty="0" err="1" smtClean="0">
                <a:latin typeface="Times New Roman"/>
                <a:cs typeface="Times New Roman"/>
              </a:rPr>
              <a:t>y</a:t>
            </a:r>
            <a:r>
              <a:rPr lang="en-US" sz="2000" dirty="0" smtClean="0">
                <a:latin typeface="Times New Roman"/>
                <a:cs typeface="Times New Roman"/>
              </a:rPr>
              <a:t>, </a:t>
            </a:r>
            <a:r>
              <a:rPr lang="en-US" sz="2000" i="1" dirty="0" err="1" smtClean="0">
                <a:latin typeface="Times New Roman"/>
                <a:cs typeface="Times New Roman"/>
              </a:rPr>
              <a:t>z</a:t>
            </a:r>
            <a:r>
              <a:rPr lang="en-US" sz="2000" dirty="0" smtClean="0">
                <a:latin typeface="Times New Roman"/>
                <a:cs typeface="Times New Roman"/>
              </a:rPr>
              <a:t>).</a:t>
            </a:r>
            <a:endParaRPr lang="en-US" sz="2000" dirty="0">
              <a:latin typeface="Times New Roman"/>
              <a:cs typeface="Times New Roman"/>
            </a:endParaRPr>
          </a:p>
        </p:txBody>
      </p:sp>
      <p:sp>
        <p:nvSpPr>
          <p:cNvPr id="25" name="TextBox 24"/>
          <p:cNvSpPr txBox="1"/>
          <p:nvPr/>
        </p:nvSpPr>
        <p:spPr>
          <a:xfrm>
            <a:off x="533400" y="4296320"/>
            <a:ext cx="8178800" cy="1323439"/>
          </a:xfrm>
          <a:prstGeom prst="rect">
            <a:avLst/>
          </a:prstGeom>
          <a:noFill/>
        </p:spPr>
        <p:txBody>
          <a:bodyPr wrap="square" rtlCol="0">
            <a:spAutoFit/>
          </a:bodyPr>
          <a:lstStyle/>
          <a:p>
            <a:r>
              <a:rPr lang="en-US" sz="2000" dirty="0" err="1" smtClean="0">
                <a:latin typeface="Wingdings"/>
                <a:ea typeface="Wingdings"/>
                <a:cs typeface="Wingdings"/>
              </a:rPr>
              <a:t></a:t>
            </a:r>
            <a:r>
              <a:rPr lang="en-US" sz="2000" dirty="0" smtClean="0"/>
              <a:t> </a:t>
            </a:r>
            <a:r>
              <a:rPr lang="en-US" sz="2000" dirty="0" smtClean="0">
                <a:latin typeface="Times New Roman"/>
                <a:cs typeface="Times New Roman"/>
              </a:rPr>
              <a:t>in any Nash equilibrium of the </a:t>
            </a:r>
            <a:r>
              <a:rPr lang="en-US" sz="2000" dirty="0" err="1" smtClean="0">
                <a:latin typeface="Times New Roman"/>
                <a:cs typeface="Times New Roman"/>
              </a:rPr>
              <a:t>polymatrix</a:t>
            </a:r>
            <a:r>
              <a:rPr lang="en-US" sz="2000" dirty="0" smtClean="0">
                <a:latin typeface="Times New Roman"/>
                <a:cs typeface="Times New Roman"/>
              </a:rPr>
              <a:t> game corresponding to our circuit the mixed strategies of the players </a:t>
            </a:r>
            <a:r>
              <a:rPr lang="en-US" sz="2000" i="1" dirty="0" err="1" smtClean="0">
                <a:latin typeface="Times New Roman"/>
                <a:cs typeface="Times New Roman"/>
              </a:rPr>
              <a:t>x</a:t>
            </a:r>
            <a:r>
              <a:rPr lang="en-US" sz="2000" dirty="0" smtClean="0">
                <a:latin typeface="Times New Roman"/>
                <a:cs typeface="Times New Roman"/>
              </a:rPr>
              <a:t>, </a:t>
            </a:r>
            <a:r>
              <a:rPr lang="en-US" sz="2000" i="1" dirty="0" err="1" smtClean="0">
                <a:latin typeface="Times New Roman"/>
                <a:cs typeface="Times New Roman"/>
              </a:rPr>
              <a:t>y</a:t>
            </a:r>
            <a:r>
              <a:rPr lang="en-US" sz="2000" dirty="0" smtClean="0">
                <a:latin typeface="Times New Roman"/>
                <a:cs typeface="Times New Roman"/>
              </a:rPr>
              <a:t>, </a:t>
            </a:r>
            <a:r>
              <a:rPr lang="en-US" sz="2000" i="1" dirty="0" err="1" smtClean="0">
                <a:latin typeface="Times New Roman"/>
                <a:cs typeface="Times New Roman"/>
              </a:rPr>
              <a:t>z</a:t>
            </a:r>
            <a:r>
              <a:rPr lang="en-US" sz="2000" dirty="0" smtClean="0">
                <a:latin typeface="Times New Roman"/>
                <a:cs typeface="Times New Roman"/>
              </a:rPr>
              <a:t> define a point located in the proximity of a point (</a:t>
            </a:r>
            <a:r>
              <a:rPr lang="en-US" sz="2000" i="1" dirty="0" err="1" smtClean="0">
                <a:latin typeface="Times New Roman"/>
                <a:cs typeface="Times New Roman"/>
              </a:rPr>
              <a:t>x</a:t>
            </a:r>
            <a:r>
              <a:rPr lang="en-US" sz="2000" baseline="30000" dirty="0" smtClean="0">
                <a:latin typeface="Times New Roman"/>
                <a:cs typeface="Times New Roman"/>
              </a:rPr>
              <a:t>*</a:t>
            </a:r>
            <a:r>
              <a:rPr lang="en-US" sz="2000" dirty="0" smtClean="0">
                <a:latin typeface="Times New Roman"/>
                <a:cs typeface="Times New Roman"/>
              </a:rPr>
              <a:t>, </a:t>
            </a:r>
            <a:r>
              <a:rPr lang="en-US" sz="2000" i="1" dirty="0" err="1" smtClean="0">
                <a:latin typeface="Times New Roman"/>
                <a:cs typeface="Times New Roman"/>
              </a:rPr>
              <a:t>y</a:t>
            </a:r>
            <a:r>
              <a:rPr lang="en-US" sz="2000" baseline="30000" dirty="0" smtClean="0">
                <a:latin typeface="Times New Roman"/>
                <a:cs typeface="Times New Roman"/>
              </a:rPr>
              <a:t>*</a:t>
            </a:r>
            <a:r>
              <a:rPr lang="en-US" sz="2000" dirty="0" smtClean="0">
                <a:latin typeface="Times New Roman"/>
                <a:cs typeface="Times New Roman"/>
              </a:rPr>
              <a:t>, </a:t>
            </a:r>
            <a:r>
              <a:rPr lang="en-US" sz="2000" i="1" dirty="0" err="1" smtClean="0">
                <a:latin typeface="Times New Roman"/>
                <a:cs typeface="Times New Roman"/>
              </a:rPr>
              <a:t>z</a:t>
            </a:r>
            <a:r>
              <a:rPr lang="en-US" sz="2000" baseline="30000" dirty="0" smtClean="0">
                <a:latin typeface="Times New Roman"/>
                <a:cs typeface="Times New Roman"/>
              </a:rPr>
              <a:t>*</a:t>
            </a:r>
            <a:r>
              <a:rPr lang="en-US" sz="2000" dirty="0" smtClean="0">
                <a:latin typeface="Times New Roman"/>
                <a:cs typeface="Times New Roman"/>
              </a:rPr>
              <a:t>) of the subdivision surrounded by all four displacements. This point can be recovered in polynomial time given (</a:t>
            </a:r>
            <a:r>
              <a:rPr lang="en-US" sz="2000" i="1" dirty="0" err="1" smtClean="0">
                <a:latin typeface="Times New Roman"/>
                <a:cs typeface="Times New Roman"/>
              </a:rPr>
              <a:t>x</a:t>
            </a:r>
            <a:r>
              <a:rPr lang="en-US" sz="2000" dirty="0" smtClean="0">
                <a:latin typeface="Times New Roman"/>
                <a:cs typeface="Times New Roman"/>
              </a:rPr>
              <a:t>, </a:t>
            </a:r>
            <a:r>
              <a:rPr lang="en-US" sz="2000" i="1" dirty="0" err="1" smtClean="0">
                <a:latin typeface="Times New Roman"/>
                <a:cs typeface="Times New Roman"/>
              </a:rPr>
              <a:t>y</a:t>
            </a:r>
            <a:r>
              <a:rPr lang="en-US" sz="2000" dirty="0" smtClean="0">
                <a:latin typeface="Times New Roman"/>
                <a:cs typeface="Times New Roman"/>
              </a:rPr>
              <a:t>, </a:t>
            </a:r>
            <a:r>
              <a:rPr lang="en-US" sz="2000" i="1" dirty="0" err="1" smtClean="0">
                <a:latin typeface="Times New Roman"/>
                <a:cs typeface="Times New Roman"/>
              </a:rPr>
              <a:t>z</a:t>
            </a:r>
            <a:r>
              <a:rPr lang="en-US" sz="2000" dirty="0" smtClean="0">
                <a:latin typeface="Times New Roman"/>
                <a:cs typeface="Times New Roman"/>
              </a:rPr>
              <a:t>).</a:t>
            </a:r>
            <a:endParaRPr lang="en-US" sz="2000" dirty="0">
              <a:latin typeface="Times New Roman"/>
              <a:cs typeface="Times New Roman"/>
            </a:endParaRPr>
          </a:p>
        </p:txBody>
      </p:sp>
      <p:pic>
        <p:nvPicPr>
          <p:cNvPr id="27" name="Picture 26" descr="latex-image-1.pdf"/>
          <p:cNvPicPr>
            <a:picLocks noChangeAspect="1"/>
          </p:cNvPicPr>
          <p:nvPr/>
        </p:nvPicPr>
        <p:blipFill>
          <a:blip r:embed="rId6"/>
          <a:stretch>
            <a:fillRect/>
          </a:stretch>
        </p:blipFill>
        <p:spPr>
          <a:xfrm>
            <a:off x="755650" y="5835650"/>
            <a:ext cx="7150100" cy="774700"/>
          </a:xfrm>
          <a:prstGeom prst="rect">
            <a:avLst/>
          </a:prstGeom>
        </p:spPr>
      </p:pic>
    </p:spTree>
    <p:extLst>
      <p:ext uri="{BB962C8B-B14F-4D97-AF65-F5344CB8AC3E}">
        <p14:creationId xmlns:p14="http://schemas.microsoft.com/office/powerpoint/2010/main" val="18097565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dissolve">
                                      <p:cBhvr>
                                        <p:cTn id="1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126669" y="0"/>
            <a:ext cx="7889123" cy="1143000"/>
          </a:xfrm>
        </p:spPr>
        <p:txBody>
          <a:bodyPr/>
          <a:lstStyle/>
          <a:p>
            <a:pPr eaLnBrk="1" hangingPunct="1"/>
            <a:r>
              <a:rPr lang="en-US" sz="3000" dirty="0" smtClean="0">
                <a:effectLst/>
                <a:latin typeface="Times New Roman" charset="0"/>
                <a:ea typeface="ＭＳ Ｐゴシック" charset="-128"/>
                <a:cs typeface="ＭＳ Ｐゴシック" charset="-128"/>
              </a:rPr>
              <a:t>Finishing the Reduction</a:t>
            </a:r>
            <a:endParaRPr lang="en-US" sz="3600" dirty="0">
              <a:effectLst/>
              <a:latin typeface="Times New Roman" charset="0"/>
              <a:ea typeface="ＭＳ Ｐゴシック" charset="-128"/>
              <a:cs typeface="ＭＳ Ｐゴシック" charset="-128"/>
            </a:endParaRPr>
          </a:p>
        </p:txBody>
      </p:sp>
      <p:pic>
        <p:nvPicPr>
          <p:cNvPr id="29" name="Picture 28" descr="latex-image-1.pdf"/>
          <p:cNvPicPr>
            <a:picLocks noChangeAspect="1"/>
          </p:cNvPicPr>
          <p:nvPr/>
        </p:nvPicPr>
        <p:blipFill>
          <a:blip r:embed="rId3"/>
          <a:stretch>
            <a:fillRect/>
          </a:stretch>
        </p:blipFill>
        <p:spPr>
          <a:xfrm>
            <a:off x="-508000" y="4064000"/>
            <a:ext cx="8534400" cy="787400"/>
          </a:xfrm>
          <a:prstGeom prst="rect">
            <a:avLst/>
          </a:prstGeom>
        </p:spPr>
      </p:pic>
      <p:pic>
        <p:nvPicPr>
          <p:cNvPr id="30" name="Picture 29" descr="latex-image-1.pdf"/>
          <p:cNvPicPr>
            <a:picLocks noChangeAspect="1"/>
          </p:cNvPicPr>
          <p:nvPr/>
        </p:nvPicPr>
        <p:blipFill>
          <a:blip r:embed="rId4"/>
          <a:stretch>
            <a:fillRect/>
          </a:stretch>
        </p:blipFill>
        <p:spPr>
          <a:xfrm>
            <a:off x="-457200" y="4775200"/>
            <a:ext cx="6908800" cy="787400"/>
          </a:xfrm>
          <a:prstGeom prst="rect">
            <a:avLst/>
          </a:prstGeom>
        </p:spPr>
      </p:pic>
      <p:grpSp>
        <p:nvGrpSpPr>
          <p:cNvPr id="27" name="Group 26"/>
          <p:cNvGrpSpPr/>
          <p:nvPr/>
        </p:nvGrpSpPr>
        <p:grpSpPr>
          <a:xfrm>
            <a:off x="444500" y="1308100"/>
            <a:ext cx="8369300" cy="2222500"/>
            <a:chOff x="444500" y="1308100"/>
            <a:chExt cx="8369300" cy="2222500"/>
          </a:xfrm>
        </p:grpSpPr>
        <p:sp>
          <p:nvSpPr>
            <p:cNvPr id="12" name="TextBox 11"/>
            <p:cNvSpPr txBox="1"/>
            <p:nvPr/>
          </p:nvSpPr>
          <p:spPr>
            <a:xfrm>
              <a:off x="444500" y="1511300"/>
              <a:ext cx="1262560" cy="400110"/>
            </a:xfrm>
            <a:prstGeom prst="rect">
              <a:avLst/>
            </a:prstGeom>
            <a:noFill/>
          </p:spPr>
          <p:txBody>
            <a:bodyPr wrap="none" rtlCol="0">
              <a:spAutoFit/>
            </a:bodyPr>
            <a:lstStyle/>
            <a:p>
              <a:r>
                <a:rPr lang="en-US" sz="2000" b="1" dirty="0" smtClean="0">
                  <a:latin typeface="Times New Roman"/>
                  <a:cs typeface="Times New Roman"/>
                </a:rPr>
                <a:t>Theorem:</a:t>
              </a:r>
              <a:endParaRPr lang="en-US" sz="2000" b="1" dirty="0">
                <a:latin typeface="Times New Roman"/>
                <a:cs typeface="Times New Roman"/>
              </a:endParaRPr>
            </a:p>
          </p:txBody>
        </p:sp>
        <p:grpSp>
          <p:nvGrpSpPr>
            <p:cNvPr id="15" name="Group 14"/>
            <p:cNvGrpSpPr/>
            <p:nvPr/>
          </p:nvGrpSpPr>
          <p:grpSpPr>
            <a:xfrm>
              <a:off x="1599271" y="1308100"/>
              <a:ext cx="5847274" cy="787400"/>
              <a:chOff x="1599271" y="1308100"/>
              <a:chExt cx="5847274" cy="787400"/>
            </a:xfrm>
          </p:grpSpPr>
          <p:sp>
            <p:nvSpPr>
              <p:cNvPr id="13" name="TextBox 12"/>
              <p:cNvSpPr txBox="1"/>
              <p:nvPr/>
            </p:nvSpPr>
            <p:spPr>
              <a:xfrm>
                <a:off x="1599271" y="1511300"/>
                <a:ext cx="5847274" cy="400110"/>
              </a:xfrm>
              <a:prstGeom prst="rect">
                <a:avLst/>
              </a:prstGeom>
              <a:noFill/>
            </p:spPr>
            <p:txBody>
              <a:bodyPr wrap="none" rtlCol="0">
                <a:spAutoFit/>
              </a:bodyPr>
              <a:lstStyle/>
              <a:p>
                <a:r>
                  <a:rPr lang="en-US" sz="2000" dirty="0" smtClean="0">
                    <a:latin typeface="Times New Roman"/>
                    <a:cs typeface="Times New Roman"/>
                  </a:rPr>
                  <a:t>Given a </a:t>
                </a:r>
                <a:r>
                  <a:rPr lang="en-US" sz="2000" dirty="0" err="1" smtClean="0">
                    <a:latin typeface="Times New Roman"/>
                    <a:cs typeface="Times New Roman"/>
                  </a:rPr>
                  <a:t>polymatrix</a:t>
                </a:r>
                <a:r>
                  <a:rPr lang="en-US" sz="2000" dirty="0" smtClean="0">
                    <a:latin typeface="Times New Roman"/>
                    <a:cs typeface="Times New Roman"/>
                  </a:rPr>
                  <a:t> game        there exists      such that:</a:t>
                </a:r>
                <a:endParaRPr lang="en-US" sz="2000" dirty="0">
                  <a:latin typeface="Times New Roman"/>
                  <a:cs typeface="Times New Roman"/>
                </a:endParaRPr>
              </a:p>
            </p:txBody>
          </p:sp>
          <p:pic>
            <p:nvPicPr>
              <p:cNvPr id="20" name="Picture 19" descr="latex-image-1.pdf"/>
              <p:cNvPicPr>
                <a:picLocks noChangeAspect="1"/>
              </p:cNvPicPr>
              <p:nvPr/>
            </p:nvPicPr>
            <p:blipFill>
              <a:blip r:embed="rId5"/>
              <a:stretch>
                <a:fillRect/>
              </a:stretch>
            </p:blipFill>
            <p:spPr>
              <a:xfrm>
                <a:off x="3149600" y="1333500"/>
                <a:ext cx="1701800" cy="762000"/>
              </a:xfrm>
              <a:prstGeom prst="rect">
                <a:avLst/>
              </a:prstGeom>
            </p:spPr>
          </p:pic>
          <p:pic>
            <p:nvPicPr>
              <p:cNvPr id="21" name="Picture 20" descr="latex-image-1.pdf"/>
              <p:cNvPicPr>
                <a:picLocks noChangeAspect="1"/>
              </p:cNvPicPr>
              <p:nvPr/>
            </p:nvPicPr>
            <p:blipFill>
              <a:blip r:embed="rId6"/>
              <a:stretch>
                <a:fillRect/>
              </a:stretch>
            </p:blipFill>
            <p:spPr>
              <a:xfrm>
                <a:off x="4762500" y="1308100"/>
                <a:ext cx="1752600" cy="736600"/>
              </a:xfrm>
              <a:prstGeom prst="rect">
                <a:avLst/>
              </a:prstGeom>
            </p:spPr>
          </p:pic>
        </p:grpSp>
        <p:grpSp>
          <p:nvGrpSpPr>
            <p:cNvPr id="24" name="Group 23"/>
            <p:cNvGrpSpPr/>
            <p:nvPr/>
          </p:nvGrpSpPr>
          <p:grpSpPr>
            <a:xfrm>
              <a:off x="838200" y="1968500"/>
              <a:ext cx="3098800" cy="787400"/>
              <a:chOff x="838200" y="1968500"/>
              <a:chExt cx="3098800" cy="787400"/>
            </a:xfrm>
          </p:grpSpPr>
          <p:pic>
            <p:nvPicPr>
              <p:cNvPr id="19" name="Picture 18" descr="latex-image-1.pdf"/>
              <p:cNvPicPr>
                <a:picLocks noChangeAspect="1"/>
              </p:cNvPicPr>
              <p:nvPr/>
            </p:nvPicPr>
            <p:blipFill>
              <a:blip r:embed="rId7"/>
              <a:stretch>
                <a:fillRect/>
              </a:stretch>
            </p:blipFill>
            <p:spPr>
              <a:xfrm>
                <a:off x="838200" y="1968500"/>
                <a:ext cx="3098800" cy="787400"/>
              </a:xfrm>
              <a:prstGeom prst="rect">
                <a:avLst/>
              </a:prstGeom>
            </p:spPr>
          </p:pic>
          <p:sp>
            <p:nvSpPr>
              <p:cNvPr id="16" name="TextBox 15"/>
              <p:cNvSpPr txBox="1"/>
              <p:nvPr/>
            </p:nvSpPr>
            <p:spPr>
              <a:xfrm>
                <a:off x="1600200" y="2197100"/>
                <a:ext cx="380558" cy="369332"/>
              </a:xfrm>
              <a:prstGeom prst="rect">
                <a:avLst/>
              </a:prstGeom>
              <a:noFill/>
            </p:spPr>
            <p:txBody>
              <a:bodyPr wrap="none" rtlCol="0">
                <a:spAutoFit/>
              </a:bodyPr>
              <a:lstStyle/>
              <a:p>
                <a:r>
                  <a:rPr lang="en-US" dirty="0" smtClean="0"/>
                  <a:t>1.</a:t>
                </a:r>
                <a:endParaRPr lang="en-US" dirty="0"/>
              </a:p>
            </p:txBody>
          </p:sp>
        </p:grpSp>
        <p:grpSp>
          <p:nvGrpSpPr>
            <p:cNvPr id="25" name="Group 24"/>
            <p:cNvGrpSpPr/>
            <p:nvPr/>
          </p:nvGrpSpPr>
          <p:grpSpPr>
            <a:xfrm>
              <a:off x="1600200" y="2476500"/>
              <a:ext cx="7213600" cy="1054100"/>
              <a:chOff x="1600200" y="2476500"/>
              <a:chExt cx="7213600" cy="1054100"/>
            </a:xfrm>
          </p:grpSpPr>
          <p:grpSp>
            <p:nvGrpSpPr>
              <p:cNvPr id="28" name="Group 27"/>
              <p:cNvGrpSpPr/>
              <p:nvPr/>
            </p:nvGrpSpPr>
            <p:grpSpPr>
              <a:xfrm>
                <a:off x="1600200" y="2476500"/>
                <a:ext cx="7213600" cy="1054100"/>
                <a:chOff x="1638300" y="2616200"/>
                <a:chExt cx="7213600" cy="1054100"/>
              </a:xfrm>
            </p:grpSpPr>
            <p:sp>
              <p:nvSpPr>
                <p:cNvPr id="18" name="TextBox 17"/>
                <p:cNvSpPr txBox="1"/>
                <p:nvPr/>
              </p:nvSpPr>
              <p:spPr>
                <a:xfrm>
                  <a:off x="2057400" y="2844800"/>
                  <a:ext cx="6794500" cy="646331"/>
                </a:xfrm>
                <a:prstGeom prst="rect">
                  <a:avLst/>
                </a:prstGeom>
                <a:noFill/>
              </p:spPr>
              <p:txBody>
                <a:bodyPr wrap="square" rtlCol="0">
                  <a:spAutoFit/>
                </a:bodyPr>
                <a:lstStyle/>
                <a:p>
                  <a:r>
                    <a:rPr lang="en-US" dirty="0" smtClean="0">
                      <a:latin typeface="Times New Roman"/>
                      <a:cs typeface="Times New Roman"/>
                    </a:rPr>
                    <a:t>given a     -Nash equilibrium of       we can find in polynomial time an exact Nash equilibrium of     .       </a:t>
                  </a:r>
                  <a:endParaRPr lang="en-US" dirty="0">
                    <a:latin typeface="Times New Roman"/>
                    <a:cs typeface="Times New Roman"/>
                  </a:endParaRPr>
                </a:p>
              </p:txBody>
            </p:sp>
            <p:pic>
              <p:nvPicPr>
                <p:cNvPr id="22" name="Picture 21" descr="latex-image-1.pdf"/>
                <p:cNvPicPr>
                  <a:picLocks noChangeAspect="1"/>
                </p:cNvPicPr>
                <p:nvPr/>
              </p:nvPicPr>
              <p:blipFill>
                <a:blip r:embed="rId8"/>
                <a:stretch>
                  <a:fillRect/>
                </a:stretch>
              </p:blipFill>
              <p:spPr>
                <a:xfrm>
                  <a:off x="1638300" y="2628900"/>
                  <a:ext cx="1752600" cy="736600"/>
                </a:xfrm>
                <a:prstGeom prst="rect">
                  <a:avLst/>
                </a:prstGeom>
              </p:spPr>
            </p:pic>
            <p:pic>
              <p:nvPicPr>
                <p:cNvPr id="23" name="Picture 22" descr="latex-image-1.pdf"/>
                <p:cNvPicPr>
                  <a:picLocks noChangeAspect="1"/>
                </p:cNvPicPr>
                <p:nvPr/>
              </p:nvPicPr>
              <p:blipFill>
                <a:blip r:embed="rId5"/>
                <a:stretch>
                  <a:fillRect/>
                </a:stretch>
              </p:blipFill>
              <p:spPr>
                <a:xfrm>
                  <a:off x="3848100" y="2616200"/>
                  <a:ext cx="1701800" cy="762000"/>
                </a:xfrm>
                <a:prstGeom prst="rect">
                  <a:avLst/>
                </a:prstGeom>
              </p:spPr>
            </p:pic>
            <p:pic>
              <p:nvPicPr>
                <p:cNvPr id="26" name="Picture 25" descr="latex-image-1.pdf"/>
                <p:cNvPicPr>
                  <a:picLocks noChangeAspect="1"/>
                </p:cNvPicPr>
                <p:nvPr/>
              </p:nvPicPr>
              <p:blipFill>
                <a:blip r:embed="rId5"/>
                <a:stretch>
                  <a:fillRect/>
                </a:stretch>
              </p:blipFill>
              <p:spPr>
                <a:xfrm>
                  <a:off x="3327400" y="2908300"/>
                  <a:ext cx="1701800" cy="762000"/>
                </a:xfrm>
                <a:prstGeom prst="rect">
                  <a:avLst/>
                </a:prstGeom>
              </p:spPr>
            </p:pic>
          </p:grpSp>
          <p:sp>
            <p:nvSpPr>
              <p:cNvPr id="17" name="TextBox 16"/>
              <p:cNvSpPr txBox="1"/>
              <p:nvPr/>
            </p:nvSpPr>
            <p:spPr>
              <a:xfrm>
                <a:off x="1600200" y="2704068"/>
                <a:ext cx="380558" cy="369332"/>
              </a:xfrm>
              <a:prstGeom prst="rect">
                <a:avLst/>
              </a:prstGeom>
              <a:noFill/>
            </p:spPr>
            <p:txBody>
              <a:bodyPr wrap="none" rtlCol="0">
                <a:spAutoFit/>
              </a:bodyPr>
              <a:lstStyle/>
              <a:p>
                <a:r>
                  <a:rPr lang="en-US" dirty="0" smtClean="0"/>
                  <a:t>2.</a:t>
                </a:r>
                <a:endParaRPr lang="en-US" dirty="0"/>
              </a:p>
            </p:txBody>
          </p:sp>
        </p:grpSp>
      </p:grpSp>
      <p:grpSp>
        <p:nvGrpSpPr>
          <p:cNvPr id="31" name="Group 30"/>
          <p:cNvGrpSpPr/>
          <p:nvPr/>
        </p:nvGrpSpPr>
        <p:grpSpPr>
          <a:xfrm>
            <a:off x="444500" y="3530600"/>
            <a:ext cx="2039147" cy="369332"/>
            <a:chOff x="0" y="3149600"/>
            <a:chExt cx="2039147" cy="369332"/>
          </a:xfrm>
        </p:grpSpPr>
        <p:sp>
          <p:nvSpPr>
            <p:cNvPr id="32" name="TextBox 31"/>
            <p:cNvSpPr txBox="1"/>
            <p:nvPr/>
          </p:nvSpPr>
          <p:spPr>
            <a:xfrm>
              <a:off x="0" y="3149600"/>
              <a:ext cx="893506" cy="369332"/>
            </a:xfrm>
            <a:prstGeom prst="rect">
              <a:avLst/>
            </a:prstGeom>
            <a:noFill/>
          </p:spPr>
          <p:txBody>
            <a:bodyPr wrap="none" rtlCol="0">
              <a:spAutoFit/>
            </a:bodyPr>
            <a:lstStyle/>
            <a:p>
              <a:r>
                <a:rPr lang="en-US" b="1" dirty="0" smtClean="0"/>
                <a:t>Proof:</a:t>
              </a:r>
              <a:endParaRPr lang="en-US" b="1" dirty="0"/>
            </a:p>
          </p:txBody>
        </p:sp>
        <p:sp>
          <p:nvSpPr>
            <p:cNvPr id="33" name="TextBox 32"/>
            <p:cNvSpPr txBox="1"/>
            <p:nvPr/>
          </p:nvSpPr>
          <p:spPr>
            <a:xfrm>
              <a:off x="893506" y="3149600"/>
              <a:ext cx="1145641" cy="369332"/>
            </a:xfrm>
            <a:prstGeom prst="rect">
              <a:avLst/>
            </a:prstGeom>
            <a:noFill/>
          </p:spPr>
          <p:txBody>
            <a:bodyPr wrap="none" rtlCol="0">
              <a:spAutoFit/>
            </a:bodyPr>
            <a:lstStyle/>
            <a:p>
              <a:r>
                <a:rPr lang="en-US" b="1" dirty="0" smtClean="0"/>
                <a:t>exercise</a:t>
              </a:r>
              <a:endParaRPr lang="en-US" b="1" dirty="0"/>
            </a:p>
          </p:txBody>
        </p:sp>
      </p:grpSp>
    </p:spTree>
    <p:extLst>
      <p:ext uri="{BB962C8B-B14F-4D97-AF65-F5344CB8AC3E}">
        <p14:creationId xmlns:p14="http://schemas.microsoft.com/office/powerpoint/2010/main" val="27133035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dissolv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dissolv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 name="Picture 38" descr="latex-image-1.pdf"/>
          <p:cNvPicPr>
            <a:picLocks noChangeAspect="1"/>
          </p:cNvPicPr>
          <p:nvPr/>
        </p:nvPicPr>
        <p:blipFill>
          <a:blip r:embed="rId4"/>
          <a:stretch>
            <a:fillRect/>
          </a:stretch>
        </p:blipFill>
        <p:spPr>
          <a:xfrm>
            <a:off x="4064000" y="2033281"/>
            <a:ext cx="1046480" cy="599440"/>
          </a:xfrm>
          <a:prstGeom prst="rect">
            <a:avLst/>
          </a:prstGeom>
        </p:spPr>
      </p:pic>
      <p:grpSp>
        <p:nvGrpSpPr>
          <p:cNvPr id="2" name="Group 12"/>
          <p:cNvGrpSpPr/>
          <p:nvPr/>
        </p:nvGrpSpPr>
        <p:grpSpPr>
          <a:xfrm>
            <a:off x="3088640" y="2505721"/>
            <a:ext cx="1493520" cy="1092200"/>
            <a:chOff x="2876550" y="3162300"/>
            <a:chExt cx="1866900" cy="1365250"/>
          </a:xfrm>
        </p:grpSpPr>
        <p:pic>
          <p:nvPicPr>
            <p:cNvPr id="41" name="Picture 40" descr="latex-image-1.pdf"/>
            <p:cNvPicPr>
              <a:picLocks noChangeAspect="1"/>
            </p:cNvPicPr>
            <p:nvPr/>
          </p:nvPicPr>
          <p:blipFill>
            <a:blip r:embed="rId5"/>
            <a:stretch>
              <a:fillRect/>
            </a:stretch>
          </p:blipFill>
          <p:spPr>
            <a:xfrm>
              <a:off x="2876550" y="3778250"/>
              <a:ext cx="1866900" cy="749300"/>
            </a:xfrm>
            <a:prstGeom prst="rect">
              <a:avLst/>
            </a:prstGeom>
          </p:spPr>
        </p:pic>
        <p:cxnSp>
          <p:nvCxnSpPr>
            <p:cNvPr id="42" name="Straight Arrow Connector 41"/>
            <p:cNvCxnSpPr/>
            <p:nvPr/>
          </p:nvCxnSpPr>
          <p:spPr bwMode="auto">
            <a:xfrm flipV="1">
              <a:off x="3714750" y="3162300"/>
              <a:ext cx="863600" cy="774700"/>
            </a:xfrm>
            <a:prstGeom prst="straightConnector1">
              <a:avLst/>
            </a:prstGeom>
            <a:solidFill>
              <a:schemeClr val="accent1"/>
            </a:solidFill>
            <a:ln w="9525" cap="flat" cmpd="sng" algn="ctr">
              <a:solidFill>
                <a:schemeClr val="tx1"/>
              </a:solidFill>
              <a:prstDash val="solid"/>
              <a:round/>
              <a:headEnd type="stealth" w="med" len="med"/>
              <a:tailEnd type="stealth"/>
            </a:ln>
            <a:effectLst/>
          </p:spPr>
        </p:cxnSp>
      </p:grpSp>
      <p:grpSp>
        <p:nvGrpSpPr>
          <p:cNvPr id="3" name="Group 8"/>
          <p:cNvGrpSpPr/>
          <p:nvPr/>
        </p:nvGrpSpPr>
        <p:grpSpPr>
          <a:xfrm>
            <a:off x="3632200" y="3597922"/>
            <a:ext cx="1635760" cy="797559"/>
            <a:chOff x="3517900" y="3318522"/>
            <a:chExt cx="1635760" cy="797559"/>
          </a:xfrm>
        </p:grpSpPr>
        <p:pic>
          <p:nvPicPr>
            <p:cNvPr id="6" name="Picture 5" descr="latex-image-1.pdf"/>
            <p:cNvPicPr>
              <a:picLocks noChangeAspect="1"/>
            </p:cNvPicPr>
            <p:nvPr/>
          </p:nvPicPr>
          <p:blipFill>
            <a:blip r:embed="rId6"/>
            <a:stretch>
              <a:fillRect/>
            </a:stretch>
          </p:blipFill>
          <p:spPr>
            <a:xfrm>
              <a:off x="3517900" y="3516641"/>
              <a:ext cx="1635760" cy="599440"/>
            </a:xfrm>
            <a:prstGeom prst="rect">
              <a:avLst/>
            </a:prstGeom>
          </p:spPr>
        </p:pic>
        <p:cxnSp>
          <p:nvCxnSpPr>
            <p:cNvPr id="7" name="Straight Arrow Connector 6"/>
            <p:cNvCxnSpPr/>
            <p:nvPr/>
          </p:nvCxnSpPr>
          <p:spPr bwMode="auto">
            <a:xfrm rot="10800000">
              <a:off x="3898900" y="3318522"/>
              <a:ext cx="370840" cy="284481"/>
            </a:xfrm>
            <a:prstGeom prst="straightConnector1">
              <a:avLst/>
            </a:prstGeom>
            <a:solidFill>
              <a:schemeClr val="accent1"/>
            </a:solidFill>
            <a:ln w="9525" cap="flat" cmpd="sng" algn="ctr">
              <a:solidFill>
                <a:schemeClr val="tx1"/>
              </a:solidFill>
              <a:prstDash val="solid"/>
              <a:round/>
              <a:headEnd type="stealth" w="med" len="med"/>
              <a:tailEnd type="stealth"/>
            </a:ln>
            <a:effectLst/>
          </p:spPr>
        </p:cxnSp>
      </p:grpSp>
      <p:cxnSp>
        <p:nvCxnSpPr>
          <p:cNvPr id="8" name="Straight Arrow Connector 7"/>
          <p:cNvCxnSpPr/>
          <p:nvPr/>
        </p:nvCxnSpPr>
        <p:spPr bwMode="auto">
          <a:xfrm rot="16200000" flipV="1">
            <a:off x="4081462" y="3204540"/>
            <a:ext cx="1250318" cy="5079"/>
          </a:xfrm>
          <a:prstGeom prst="straightConnector1">
            <a:avLst/>
          </a:prstGeom>
          <a:solidFill>
            <a:schemeClr val="accent1"/>
          </a:solidFill>
          <a:ln w="9525" cap="flat" cmpd="sng" algn="ctr">
            <a:solidFill>
              <a:schemeClr val="tx1"/>
            </a:solidFill>
            <a:prstDash val="lgDash"/>
            <a:round/>
            <a:headEnd type="stealth" w="med" len="med"/>
            <a:tailEnd type="stealth"/>
          </a:ln>
          <a:effectLst/>
        </p:spPr>
      </p:cxnSp>
      <p:grpSp>
        <p:nvGrpSpPr>
          <p:cNvPr id="4" name="Group 17"/>
          <p:cNvGrpSpPr/>
          <p:nvPr/>
        </p:nvGrpSpPr>
        <p:grpSpPr>
          <a:xfrm>
            <a:off x="3632200" y="2581920"/>
            <a:ext cx="3835400" cy="2586980"/>
            <a:chOff x="3632200" y="2581920"/>
            <a:chExt cx="3835400" cy="2586980"/>
          </a:xfrm>
        </p:grpSpPr>
        <p:grpSp>
          <p:nvGrpSpPr>
            <p:cNvPr id="5" name="Group 13"/>
            <p:cNvGrpSpPr/>
            <p:nvPr/>
          </p:nvGrpSpPr>
          <p:grpSpPr>
            <a:xfrm>
              <a:off x="3632200" y="4319280"/>
              <a:ext cx="3835400" cy="849620"/>
              <a:chOff x="3632200" y="4319280"/>
              <a:chExt cx="3835400" cy="849620"/>
            </a:xfrm>
          </p:grpSpPr>
          <p:pic>
            <p:nvPicPr>
              <p:cNvPr id="10" name="Picture 9" descr="latex-image-1.pdf"/>
              <p:cNvPicPr>
                <a:picLocks noChangeAspect="1"/>
              </p:cNvPicPr>
              <p:nvPr/>
            </p:nvPicPr>
            <p:blipFill>
              <a:blip r:embed="rId7"/>
              <a:stretch>
                <a:fillRect/>
              </a:stretch>
            </p:blipFill>
            <p:spPr>
              <a:xfrm>
                <a:off x="3632200" y="4457700"/>
                <a:ext cx="3835400" cy="711200"/>
              </a:xfrm>
              <a:prstGeom prst="rect">
                <a:avLst/>
              </a:prstGeom>
            </p:spPr>
          </p:pic>
          <p:cxnSp>
            <p:nvCxnSpPr>
              <p:cNvPr id="12" name="Straight Arrow Connector 11"/>
              <p:cNvCxnSpPr/>
              <p:nvPr/>
            </p:nvCxnSpPr>
            <p:spPr bwMode="auto">
              <a:xfrm>
                <a:off x="4709161" y="4319280"/>
                <a:ext cx="401319" cy="265419"/>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grpSp>
        <p:cxnSp>
          <p:nvCxnSpPr>
            <p:cNvPr id="15" name="Straight Arrow Connector 14"/>
            <p:cNvCxnSpPr/>
            <p:nvPr/>
          </p:nvCxnSpPr>
          <p:spPr bwMode="auto">
            <a:xfrm rot="16200000" flipV="1">
              <a:off x="4341502" y="3096901"/>
              <a:ext cx="1875781" cy="845819"/>
            </a:xfrm>
            <a:prstGeom prst="straightConnector1">
              <a:avLst/>
            </a:prstGeom>
            <a:solidFill>
              <a:schemeClr val="accent1"/>
            </a:solidFill>
            <a:ln w="9525" cap="flat" cmpd="sng" algn="ctr">
              <a:solidFill>
                <a:schemeClr val="tx1"/>
              </a:solidFill>
              <a:prstDash val="lgDash"/>
              <a:round/>
              <a:headEnd type="stealth" w="med" len="med"/>
              <a:tailEnd type="stealth"/>
            </a:ln>
            <a:effectLst/>
          </p:spPr>
        </p:cxnSp>
      </p:grpSp>
    </p:spTree>
    <p:custDataLst>
      <p:tags r:id="rId1"/>
    </p:custDataLst>
    <p:extLst>
      <p:ext uri="{BB962C8B-B14F-4D97-AF65-F5344CB8AC3E}">
        <p14:creationId xmlns:p14="http://schemas.microsoft.com/office/powerpoint/2010/main" val="5682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150"/>
          <p:cNvSpPr>
            <a:spLocks noGrp="1" noRot="1" noChangeArrowheads="1"/>
          </p:cNvSpPr>
          <p:nvPr>
            <p:ph type="title"/>
          </p:nvPr>
        </p:nvSpPr>
        <p:spPr>
          <a:xfrm>
            <a:off x="76200" y="-304800"/>
            <a:ext cx="8083550" cy="1143000"/>
          </a:xfrm>
        </p:spPr>
        <p:txBody>
          <a:bodyPr/>
          <a:lstStyle/>
          <a:p>
            <a:pPr eaLnBrk="1" hangingPunct="1"/>
            <a:r>
              <a:rPr lang="en-US" sz="3600" i="1" dirty="0" smtClean="0">
                <a:solidFill>
                  <a:srgbClr val="FF0000"/>
                </a:solidFill>
                <a:effectLst/>
                <a:latin typeface="Times New Roman" charset="0"/>
                <a:ea typeface="ＭＳ Ｐゴシック" charset="-128"/>
                <a:cs typeface="ＭＳ Ｐゴシック" charset="-128"/>
              </a:rPr>
              <a:t>Next</a:t>
            </a:r>
            <a:r>
              <a:rPr lang="en-US" sz="3600" i="1" dirty="0" smtClean="0">
                <a:solidFill>
                  <a:srgbClr val="FF6600"/>
                </a:solidFill>
                <a:effectLst/>
                <a:latin typeface="Times New Roman" charset="0"/>
                <a:ea typeface="ＭＳ Ｐゴシック" charset="-128"/>
                <a:cs typeface="ＭＳ Ｐゴシック" charset="-128"/>
              </a:rPr>
              <a:t> </a:t>
            </a:r>
            <a:r>
              <a:rPr lang="en-US" sz="3600" i="1" dirty="0" smtClean="0">
                <a:solidFill>
                  <a:srgbClr val="FFFFCC"/>
                </a:solidFill>
                <a:effectLst/>
                <a:latin typeface="Times New Roman" charset="0"/>
                <a:ea typeface="ＭＳ Ｐゴシック" charset="-128"/>
                <a:cs typeface="ＭＳ Ｐゴシック" charset="-128"/>
              </a:rPr>
              <a:t>Lecture</a:t>
            </a:r>
          </a:p>
        </p:txBody>
      </p:sp>
      <p:grpSp>
        <p:nvGrpSpPr>
          <p:cNvPr id="2" name="Group 259"/>
          <p:cNvGrpSpPr>
            <a:grpSpLocks/>
          </p:cNvGrpSpPr>
          <p:nvPr/>
        </p:nvGrpSpPr>
        <p:grpSpPr bwMode="auto">
          <a:xfrm>
            <a:off x="0" y="990600"/>
            <a:ext cx="3238500" cy="2743200"/>
            <a:chOff x="0" y="990600"/>
            <a:chExt cx="3238500" cy="2743200"/>
          </a:xfrm>
        </p:grpSpPr>
        <p:sp>
          <p:nvSpPr>
            <p:cNvPr id="90" name="Rounded Rectangle 89"/>
            <p:cNvSpPr/>
            <p:nvPr/>
          </p:nvSpPr>
          <p:spPr bwMode="auto">
            <a:xfrm>
              <a:off x="266700" y="990600"/>
              <a:ext cx="2971800" cy="23622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3" name="Group 55"/>
            <p:cNvGrpSpPr>
              <a:grpSpLocks/>
            </p:cNvGrpSpPr>
            <p:nvPr/>
          </p:nvGrpSpPr>
          <p:grpSpPr bwMode="auto">
            <a:xfrm>
              <a:off x="883444" y="1544320"/>
              <a:ext cx="869156" cy="787400"/>
              <a:chOff x="1689" y="1584"/>
              <a:chExt cx="1095" cy="960"/>
            </a:xfrm>
          </p:grpSpPr>
          <p:sp>
            <p:nvSpPr>
              <p:cNvPr id="73893" name="Oval 5"/>
              <p:cNvSpPr>
                <a:spLocks noChangeArrowheads="1"/>
              </p:cNvSpPr>
              <p:nvPr/>
            </p:nvSpPr>
            <p:spPr bwMode="auto">
              <a:xfrm>
                <a:off x="1728" y="1728"/>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94" name="Oval 6"/>
              <p:cNvSpPr>
                <a:spLocks noChangeArrowheads="1"/>
              </p:cNvSpPr>
              <p:nvPr/>
            </p:nvSpPr>
            <p:spPr bwMode="auto">
              <a:xfrm>
                <a:off x="2304" y="1584"/>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95" name="Oval 7"/>
              <p:cNvSpPr>
                <a:spLocks noChangeArrowheads="1"/>
              </p:cNvSpPr>
              <p:nvPr/>
            </p:nvSpPr>
            <p:spPr bwMode="auto">
              <a:xfrm>
                <a:off x="2688" y="1872"/>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96" name="Oval 8"/>
              <p:cNvSpPr>
                <a:spLocks noChangeArrowheads="1"/>
              </p:cNvSpPr>
              <p:nvPr/>
            </p:nvSpPr>
            <p:spPr bwMode="auto">
              <a:xfrm>
                <a:off x="2421" y="2295"/>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97" name="Line 9"/>
              <p:cNvSpPr>
                <a:spLocks noChangeShapeType="1"/>
              </p:cNvSpPr>
              <p:nvPr/>
            </p:nvSpPr>
            <p:spPr bwMode="auto">
              <a:xfrm flipV="1">
                <a:off x="1776" y="1632"/>
                <a:ext cx="528" cy="144"/>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98" name="Line 10"/>
              <p:cNvSpPr>
                <a:spLocks noChangeShapeType="1"/>
              </p:cNvSpPr>
              <p:nvPr/>
            </p:nvSpPr>
            <p:spPr bwMode="auto">
              <a:xfrm>
                <a:off x="2352" y="1632"/>
                <a:ext cx="336" cy="24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99" name="Line 11"/>
              <p:cNvSpPr>
                <a:spLocks noChangeShapeType="1"/>
              </p:cNvSpPr>
              <p:nvPr/>
            </p:nvSpPr>
            <p:spPr bwMode="auto">
              <a:xfrm flipH="1">
                <a:off x="2496" y="1920"/>
                <a:ext cx="240" cy="384"/>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900" name="Oval 12"/>
              <p:cNvSpPr>
                <a:spLocks noChangeArrowheads="1"/>
              </p:cNvSpPr>
              <p:nvPr/>
            </p:nvSpPr>
            <p:spPr bwMode="auto">
              <a:xfrm>
                <a:off x="1689" y="2217"/>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901" name="Oval 13"/>
              <p:cNvSpPr>
                <a:spLocks noChangeArrowheads="1"/>
              </p:cNvSpPr>
              <p:nvPr/>
            </p:nvSpPr>
            <p:spPr bwMode="auto">
              <a:xfrm>
                <a:off x="2016" y="2448"/>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902" name="Line 14"/>
              <p:cNvSpPr>
                <a:spLocks noChangeShapeType="1"/>
              </p:cNvSpPr>
              <p:nvPr/>
            </p:nvSpPr>
            <p:spPr bwMode="auto">
              <a:xfrm flipV="1">
                <a:off x="1728" y="1824"/>
                <a:ext cx="48" cy="432"/>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903" name="Line 15"/>
              <p:cNvSpPr>
                <a:spLocks noChangeShapeType="1"/>
              </p:cNvSpPr>
              <p:nvPr/>
            </p:nvSpPr>
            <p:spPr bwMode="auto">
              <a:xfrm flipH="1">
                <a:off x="2112" y="2343"/>
                <a:ext cx="345" cy="153"/>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904" name="Line 16"/>
              <p:cNvSpPr>
                <a:spLocks noChangeShapeType="1"/>
              </p:cNvSpPr>
              <p:nvPr/>
            </p:nvSpPr>
            <p:spPr bwMode="auto">
              <a:xfrm flipH="1" flipV="1">
                <a:off x="1776" y="2304"/>
                <a:ext cx="279" cy="192"/>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4" name="Group 54"/>
            <p:cNvGrpSpPr>
              <a:grpSpLocks/>
            </p:cNvGrpSpPr>
            <p:nvPr/>
          </p:nvGrpSpPr>
          <p:grpSpPr bwMode="auto">
            <a:xfrm>
              <a:off x="2019300" y="1268730"/>
              <a:ext cx="869157" cy="787400"/>
              <a:chOff x="3225" y="1680"/>
              <a:chExt cx="1095" cy="960"/>
            </a:xfrm>
          </p:grpSpPr>
          <p:sp>
            <p:nvSpPr>
              <p:cNvPr id="73881" name="Oval 17"/>
              <p:cNvSpPr>
                <a:spLocks noChangeArrowheads="1"/>
              </p:cNvSpPr>
              <p:nvPr/>
            </p:nvSpPr>
            <p:spPr bwMode="auto">
              <a:xfrm>
                <a:off x="3264" y="1824"/>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82" name="Oval 18"/>
              <p:cNvSpPr>
                <a:spLocks noChangeArrowheads="1"/>
              </p:cNvSpPr>
              <p:nvPr/>
            </p:nvSpPr>
            <p:spPr bwMode="auto">
              <a:xfrm>
                <a:off x="3840" y="1680"/>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83" name="Oval 19"/>
              <p:cNvSpPr>
                <a:spLocks noChangeArrowheads="1"/>
              </p:cNvSpPr>
              <p:nvPr/>
            </p:nvSpPr>
            <p:spPr bwMode="auto">
              <a:xfrm>
                <a:off x="4224" y="1968"/>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84" name="Oval 20"/>
              <p:cNvSpPr>
                <a:spLocks noChangeArrowheads="1"/>
              </p:cNvSpPr>
              <p:nvPr/>
            </p:nvSpPr>
            <p:spPr bwMode="auto">
              <a:xfrm>
                <a:off x="3957" y="2391"/>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85" name="Line 21"/>
              <p:cNvSpPr>
                <a:spLocks noChangeShapeType="1"/>
              </p:cNvSpPr>
              <p:nvPr/>
            </p:nvSpPr>
            <p:spPr bwMode="auto">
              <a:xfrm flipV="1">
                <a:off x="3312" y="1728"/>
                <a:ext cx="528" cy="144"/>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86" name="Line 22"/>
              <p:cNvSpPr>
                <a:spLocks noChangeShapeType="1"/>
              </p:cNvSpPr>
              <p:nvPr/>
            </p:nvSpPr>
            <p:spPr bwMode="auto">
              <a:xfrm>
                <a:off x="3888" y="1728"/>
                <a:ext cx="336" cy="24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87" name="Line 23"/>
              <p:cNvSpPr>
                <a:spLocks noChangeShapeType="1"/>
              </p:cNvSpPr>
              <p:nvPr/>
            </p:nvSpPr>
            <p:spPr bwMode="auto">
              <a:xfrm flipH="1">
                <a:off x="4032" y="2016"/>
                <a:ext cx="240" cy="384"/>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88" name="Oval 24"/>
              <p:cNvSpPr>
                <a:spLocks noChangeArrowheads="1"/>
              </p:cNvSpPr>
              <p:nvPr/>
            </p:nvSpPr>
            <p:spPr bwMode="auto">
              <a:xfrm>
                <a:off x="3225" y="2313"/>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89" name="Oval 25"/>
              <p:cNvSpPr>
                <a:spLocks noChangeArrowheads="1"/>
              </p:cNvSpPr>
              <p:nvPr/>
            </p:nvSpPr>
            <p:spPr bwMode="auto">
              <a:xfrm>
                <a:off x="3552" y="2544"/>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90" name="Line 26"/>
              <p:cNvSpPr>
                <a:spLocks noChangeShapeType="1"/>
              </p:cNvSpPr>
              <p:nvPr/>
            </p:nvSpPr>
            <p:spPr bwMode="auto">
              <a:xfrm flipV="1">
                <a:off x="3264" y="1920"/>
                <a:ext cx="48" cy="432"/>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91" name="Line 27"/>
              <p:cNvSpPr>
                <a:spLocks noChangeShapeType="1"/>
              </p:cNvSpPr>
              <p:nvPr/>
            </p:nvSpPr>
            <p:spPr bwMode="auto">
              <a:xfrm flipH="1">
                <a:off x="3648" y="2439"/>
                <a:ext cx="345" cy="153"/>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92" name="Line 28"/>
              <p:cNvSpPr>
                <a:spLocks noChangeShapeType="1"/>
              </p:cNvSpPr>
              <p:nvPr/>
            </p:nvSpPr>
            <p:spPr bwMode="auto">
              <a:xfrm flipH="1" flipV="1">
                <a:off x="3312" y="2400"/>
                <a:ext cx="279" cy="192"/>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sp>
          <p:nvSpPr>
            <p:cNvPr id="73848" name="Oval 29"/>
            <p:cNvSpPr>
              <a:spLocks noChangeArrowheads="1"/>
            </p:cNvSpPr>
            <p:nvPr/>
          </p:nvSpPr>
          <p:spPr bwMode="auto">
            <a:xfrm>
              <a:off x="488157" y="280416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49" name="Oval 30"/>
            <p:cNvSpPr>
              <a:spLocks noChangeArrowheads="1"/>
            </p:cNvSpPr>
            <p:nvPr/>
          </p:nvSpPr>
          <p:spPr bwMode="auto">
            <a:xfrm>
              <a:off x="945357" y="268605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50" name="Oval 31"/>
            <p:cNvSpPr>
              <a:spLocks noChangeArrowheads="1"/>
            </p:cNvSpPr>
            <p:nvPr/>
          </p:nvSpPr>
          <p:spPr bwMode="auto">
            <a:xfrm>
              <a:off x="1250157" y="292227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51" name="Oval 32"/>
            <p:cNvSpPr>
              <a:spLocks noChangeArrowheads="1"/>
            </p:cNvSpPr>
            <p:nvPr/>
          </p:nvSpPr>
          <p:spPr bwMode="auto">
            <a:xfrm>
              <a:off x="1676400" y="292227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52" name="Line 33"/>
            <p:cNvSpPr>
              <a:spLocks noChangeShapeType="1"/>
            </p:cNvSpPr>
            <p:nvPr/>
          </p:nvSpPr>
          <p:spPr bwMode="auto">
            <a:xfrm flipV="1">
              <a:off x="526257" y="2725420"/>
              <a:ext cx="426244" cy="11811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53" name="Line 34"/>
            <p:cNvSpPr>
              <a:spLocks noChangeShapeType="1"/>
            </p:cNvSpPr>
            <p:nvPr/>
          </p:nvSpPr>
          <p:spPr bwMode="auto">
            <a:xfrm>
              <a:off x="983457" y="2725420"/>
              <a:ext cx="266700" cy="19685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54" name="Line 35"/>
            <p:cNvSpPr>
              <a:spLocks noChangeShapeType="1"/>
            </p:cNvSpPr>
            <p:nvPr/>
          </p:nvSpPr>
          <p:spPr bwMode="auto">
            <a:xfrm>
              <a:off x="1288257" y="2961640"/>
              <a:ext cx="388144"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55" name="Text Box 43"/>
            <p:cNvSpPr txBox="1">
              <a:spLocks noChangeArrowheads="1"/>
            </p:cNvSpPr>
            <p:nvPr/>
          </p:nvSpPr>
          <p:spPr bwMode="auto">
            <a:xfrm>
              <a:off x="1714500" y="2804160"/>
              <a:ext cx="457200" cy="236220"/>
            </a:xfrm>
            <a:prstGeom prst="rect">
              <a:avLst/>
            </a:prstGeom>
            <a:noFill/>
            <a:ln w="9525">
              <a:noFill/>
              <a:miter lim="800000"/>
              <a:headEnd/>
              <a:tailEnd/>
            </a:ln>
          </p:spPr>
          <p:txBody>
            <a:bodyPr>
              <a:prstTxWarp prst="textNoShape">
                <a:avLst/>
              </a:prstTxWarp>
              <a:spAutoFit/>
            </a:bodyPr>
            <a:lstStyle/>
            <a:p>
              <a:pPr algn="ctr"/>
              <a:r>
                <a:rPr lang="en-US" i="1">
                  <a:latin typeface="Times New Roman" charset="0"/>
                  <a:sym typeface="Symbol" charset="2"/>
                </a:rPr>
                <a:t>...</a:t>
              </a:r>
              <a:endParaRPr lang="en-US">
                <a:latin typeface="Times New Roman" charset="0"/>
              </a:endParaRPr>
            </a:p>
          </p:txBody>
        </p:sp>
        <p:sp>
          <p:nvSpPr>
            <p:cNvPr id="73856" name="Oval 44"/>
            <p:cNvSpPr>
              <a:spLocks noChangeArrowheads="1"/>
            </p:cNvSpPr>
            <p:nvPr/>
          </p:nvSpPr>
          <p:spPr bwMode="auto">
            <a:xfrm>
              <a:off x="2126457" y="292227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57" name="Oval 45"/>
            <p:cNvSpPr>
              <a:spLocks noChangeArrowheads="1"/>
            </p:cNvSpPr>
            <p:nvPr/>
          </p:nvSpPr>
          <p:spPr bwMode="auto">
            <a:xfrm>
              <a:off x="2552700" y="2922270"/>
              <a:ext cx="76200" cy="78740"/>
            </a:xfrm>
            <a:prstGeom prst="ellipse">
              <a:avLst/>
            </a:prstGeom>
            <a:solidFill>
              <a:srgbClr val="FF0000"/>
            </a:solidFill>
            <a:ln w="9525">
              <a:noFill/>
              <a:miter lim="800000"/>
              <a:headEnd/>
              <a:tailEnd/>
            </a:ln>
          </p:spPr>
          <p:txBody>
            <a:bodyPr wrap="none" anchor="ctr">
              <a:prstTxWarp prst="textNoShape">
                <a:avLst/>
              </a:prstTxWarp>
            </a:bodyPr>
            <a:lstStyle/>
            <a:p>
              <a:endParaRPr lang="en-US"/>
            </a:p>
          </p:txBody>
        </p:sp>
        <p:sp>
          <p:nvSpPr>
            <p:cNvPr id="73858" name="Line 46"/>
            <p:cNvSpPr>
              <a:spLocks noChangeShapeType="1"/>
            </p:cNvSpPr>
            <p:nvPr/>
          </p:nvSpPr>
          <p:spPr bwMode="auto">
            <a:xfrm>
              <a:off x="2164557" y="2961640"/>
              <a:ext cx="388144"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nvGrpSpPr>
            <p:cNvPr id="5" name="Group 53"/>
            <p:cNvGrpSpPr>
              <a:grpSpLocks/>
            </p:cNvGrpSpPr>
            <p:nvPr/>
          </p:nvGrpSpPr>
          <p:grpSpPr bwMode="auto">
            <a:xfrm>
              <a:off x="2781300" y="1780540"/>
              <a:ext cx="397669" cy="787400"/>
              <a:chOff x="4416" y="1824"/>
              <a:chExt cx="501" cy="960"/>
            </a:xfrm>
          </p:grpSpPr>
          <p:sp>
            <p:nvSpPr>
              <p:cNvPr id="73874" name="Oval 36"/>
              <p:cNvSpPr>
                <a:spLocks noChangeArrowheads="1"/>
              </p:cNvSpPr>
              <p:nvPr/>
            </p:nvSpPr>
            <p:spPr bwMode="auto">
              <a:xfrm>
                <a:off x="4608" y="2160"/>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75" name="Oval 37"/>
              <p:cNvSpPr>
                <a:spLocks noChangeArrowheads="1"/>
              </p:cNvSpPr>
              <p:nvPr/>
            </p:nvSpPr>
            <p:spPr bwMode="auto">
              <a:xfrm>
                <a:off x="4821" y="2535"/>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76" name="Line 38"/>
              <p:cNvSpPr>
                <a:spLocks noChangeShapeType="1"/>
              </p:cNvSpPr>
              <p:nvPr/>
            </p:nvSpPr>
            <p:spPr bwMode="auto">
              <a:xfrm flipH="1">
                <a:off x="4656" y="1872"/>
                <a:ext cx="96" cy="288"/>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77" name="Line 39"/>
              <p:cNvSpPr>
                <a:spLocks noChangeShapeType="1"/>
              </p:cNvSpPr>
              <p:nvPr/>
            </p:nvSpPr>
            <p:spPr bwMode="auto">
              <a:xfrm>
                <a:off x="4656" y="2208"/>
                <a:ext cx="192" cy="33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78" name="Oval 40"/>
              <p:cNvSpPr>
                <a:spLocks noChangeArrowheads="1"/>
              </p:cNvSpPr>
              <p:nvPr/>
            </p:nvSpPr>
            <p:spPr bwMode="auto">
              <a:xfrm>
                <a:off x="4416" y="2688"/>
                <a:ext cx="96" cy="96"/>
              </a:xfrm>
              <a:prstGeom prst="ellipse">
                <a:avLst/>
              </a:prstGeom>
              <a:solidFill>
                <a:srgbClr val="FF0000"/>
              </a:solidFill>
              <a:ln w="9525">
                <a:noFill/>
                <a:miter lim="800000"/>
                <a:headEnd/>
                <a:tailEnd/>
              </a:ln>
            </p:spPr>
            <p:txBody>
              <a:bodyPr wrap="none" anchor="ctr">
                <a:prstTxWarp prst="textNoShape">
                  <a:avLst/>
                </a:prstTxWarp>
              </a:bodyPr>
              <a:lstStyle/>
              <a:p>
                <a:endParaRPr lang="en-US"/>
              </a:p>
            </p:txBody>
          </p:sp>
          <p:sp>
            <p:nvSpPr>
              <p:cNvPr id="73879" name="Line 41"/>
              <p:cNvSpPr>
                <a:spLocks noChangeShapeType="1"/>
              </p:cNvSpPr>
              <p:nvPr/>
            </p:nvSpPr>
            <p:spPr bwMode="auto">
              <a:xfrm flipH="1">
                <a:off x="4512" y="2583"/>
                <a:ext cx="345" cy="153"/>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80" name="Oval 47"/>
              <p:cNvSpPr>
                <a:spLocks noChangeArrowheads="1"/>
              </p:cNvSpPr>
              <p:nvPr/>
            </p:nvSpPr>
            <p:spPr bwMode="auto">
              <a:xfrm>
                <a:off x="4704" y="1824"/>
                <a:ext cx="96" cy="96"/>
              </a:xfrm>
              <a:prstGeom prst="ellipse">
                <a:avLst/>
              </a:prstGeom>
              <a:solidFill>
                <a:srgbClr val="FF0000"/>
              </a:solidFill>
              <a:ln w="9525">
                <a:noFill/>
                <a:miter lim="800000"/>
                <a:headEnd/>
                <a:tailEnd/>
              </a:ln>
            </p:spPr>
            <p:txBody>
              <a:bodyPr wrap="none" anchor="ctr">
                <a:prstTxWarp prst="textNoShape">
                  <a:avLst/>
                </a:prstTxWarp>
              </a:bodyPr>
              <a:lstStyle/>
              <a:p>
                <a:endParaRPr lang="en-US"/>
              </a:p>
            </p:txBody>
          </p:sp>
        </p:grpSp>
        <p:sp>
          <p:nvSpPr>
            <p:cNvPr id="73860" name="Oval 56"/>
            <p:cNvSpPr>
              <a:spLocks noChangeArrowheads="1"/>
            </p:cNvSpPr>
            <p:nvPr/>
          </p:nvSpPr>
          <p:spPr bwMode="auto">
            <a:xfrm>
              <a:off x="1866900" y="217424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1" name="Oval 57"/>
            <p:cNvSpPr>
              <a:spLocks noChangeArrowheads="1"/>
            </p:cNvSpPr>
            <p:nvPr/>
          </p:nvSpPr>
          <p:spPr bwMode="auto">
            <a:xfrm>
              <a:off x="1866900" y="142621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2" name="Oval 58"/>
            <p:cNvSpPr>
              <a:spLocks noChangeArrowheads="1"/>
            </p:cNvSpPr>
            <p:nvPr/>
          </p:nvSpPr>
          <p:spPr bwMode="auto">
            <a:xfrm>
              <a:off x="419100" y="197739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3" name="Oval 59"/>
            <p:cNvSpPr>
              <a:spLocks noChangeArrowheads="1"/>
            </p:cNvSpPr>
            <p:nvPr/>
          </p:nvSpPr>
          <p:spPr bwMode="auto">
            <a:xfrm>
              <a:off x="685800" y="1883886"/>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4" name="Oval 60"/>
            <p:cNvSpPr>
              <a:spLocks noChangeArrowheads="1"/>
            </p:cNvSpPr>
            <p:nvPr/>
          </p:nvSpPr>
          <p:spPr bwMode="auto">
            <a:xfrm>
              <a:off x="647700" y="2159476"/>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5" name="Oval 57"/>
            <p:cNvSpPr>
              <a:spLocks noChangeArrowheads="1"/>
            </p:cNvSpPr>
            <p:nvPr/>
          </p:nvSpPr>
          <p:spPr bwMode="auto">
            <a:xfrm>
              <a:off x="1219200" y="174117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6" name="Oval 56"/>
            <p:cNvSpPr>
              <a:spLocks noChangeArrowheads="1"/>
            </p:cNvSpPr>
            <p:nvPr/>
          </p:nvSpPr>
          <p:spPr bwMode="auto">
            <a:xfrm>
              <a:off x="1257300" y="201676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7" name="Oval 57"/>
            <p:cNvSpPr>
              <a:spLocks noChangeArrowheads="1"/>
            </p:cNvSpPr>
            <p:nvPr/>
          </p:nvSpPr>
          <p:spPr bwMode="auto">
            <a:xfrm>
              <a:off x="2324100" y="1480344"/>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8" name="Oval 56"/>
            <p:cNvSpPr>
              <a:spLocks noChangeArrowheads="1"/>
            </p:cNvSpPr>
            <p:nvPr/>
          </p:nvSpPr>
          <p:spPr bwMode="auto">
            <a:xfrm>
              <a:off x="2362200" y="1755934"/>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9" name="Oval 56"/>
            <p:cNvSpPr>
              <a:spLocks noChangeArrowheads="1"/>
            </p:cNvSpPr>
            <p:nvPr/>
          </p:nvSpPr>
          <p:spPr bwMode="auto">
            <a:xfrm>
              <a:off x="2095500" y="229235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70" name="Oval 56"/>
            <p:cNvSpPr>
              <a:spLocks noChangeArrowheads="1"/>
            </p:cNvSpPr>
            <p:nvPr/>
          </p:nvSpPr>
          <p:spPr bwMode="auto">
            <a:xfrm>
              <a:off x="1943100" y="248920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71" name="Oval 56"/>
            <p:cNvSpPr>
              <a:spLocks noChangeArrowheads="1"/>
            </p:cNvSpPr>
            <p:nvPr/>
          </p:nvSpPr>
          <p:spPr bwMode="auto">
            <a:xfrm>
              <a:off x="2362200" y="256794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72" name="Text Box 36"/>
            <p:cNvSpPr txBox="1">
              <a:spLocks noChangeArrowheads="1"/>
            </p:cNvSpPr>
            <p:nvPr/>
          </p:nvSpPr>
          <p:spPr bwMode="auto">
            <a:xfrm>
              <a:off x="0" y="2495490"/>
              <a:ext cx="876300" cy="338554"/>
            </a:xfrm>
            <a:prstGeom prst="rect">
              <a:avLst/>
            </a:prstGeom>
            <a:noFill/>
            <a:ln w="9525">
              <a:noFill/>
              <a:miter lim="800000"/>
              <a:headEnd/>
              <a:tailEnd/>
            </a:ln>
          </p:spPr>
          <p:txBody>
            <a:bodyPr>
              <a:prstTxWarp prst="textNoShape">
                <a:avLst/>
              </a:prstTxWarp>
              <a:spAutoFit/>
            </a:bodyPr>
            <a:lstStyle/>
            <a:p>
              <a:pPr algn="ctr"/>
              <a:r>
                <a:rPr lang="en-US" sz="1600">
                  <a:latin typeface="Times New Roman" charset="0"/>
                  <a:sym typeface="Symbol" charset="2"/>
                </a:rPr>
                <a:t>0</a:t>
              </a:r>
              <a:r>
                <a:rPr lang="en-US" sz="1600" i="1" baseline="30000">
                  <a:latin typeface="Times New Roman" charset="0"/>
                  <a:sym typeface="Symbol" charset="2"/>
                </a:rPr>
                <a:t>n</a:t>
              </a:r>
              <a:endParaRPr lang="en-US" sz="1600" i="1" baseline="-25000">
                <a:latin typeface="Times New Roman" charset="0"/>
              </a:endParaRPr>
            </a:p>
          </p:txBody>
        </p:sp>
        <p:sp>
          <p:nvSpPr>
            <p:cNvPr id="73873" name="TextBox 71"/>
            <p:cNvSpPr txBox="1">
              <a:spLocks noChangeArrowheads="1"/>
            </p:cNvSpPr>
            <p:nvPr/>
          </p:nvSpPr>
          <p:spPr bwMode="auto">
            <a:xfrm>
              <a:off x="533400" y="3272135"/>
              <a:ext cx="2030724" cy="461665"/>
            </a:xfrm>
            <a:prstGeom prst="rect">
              <a:avLst/>
            </a:prstGeom>
            <a:noFill/>
            <a:ln w="9525">
              <a:noFill/>
              <a:miter lim="800000"/>
              <a:headEnd/>
              <a:tailEnd/>
            </a:ln>
          </p:spPr>
          <p:txBody>
            <a:bodyPr wrap="none">
              <a:prstTxWarp prst="textNoShape">
                <a:avLst/>
              </a:prstTxWarp>
              <a:spAutoFit/>
            </a:bodyPr>
            <a:lstStyle/>
            <a:p>
              <a:r>
                <a:rPr lang="en-US">
                  <a:latin typeface="Times New Roman" charset="0"/>
                  <a:ea typeface="Times New Roman" charset="0"/>
                  <a:cs typeface="Times New Roman" charset="0"/>
                </a:rPr>
                <a:t>Generic PPAD</a:t>
              </a:r>
            </a:p>
          </p:txBody>
        </p:sp>
      </p:grpSp>
      <p:sp>
        <p:nvSpPr>
          <p:cNvPr id="161" name="Left Arrow 160"/>
          <p:cNvSpPr>
            <a:spLocks noChangeArrowheads="1"/>
          </p:cNvSpPr>
          <p:nvPr/>
        </p:nvSpPr>
        <p:spPr bwMode="auto">
          <a:xfrm rot="-1601328">
            <a:off x="1808163" y="3538538"/>
            <a:ext cx="3168650" cy="320675"/>
          </a:xfrm>
          <a:prstGeom prst="leftArrow">
            <a:avLst>
              <a:gd name="adj1" fmla="val 50000"/>
              <a:gd name="adj2" fmla="val 49818"/>
            </a:avLst>
          </a:prstGeom>
          <a:solidFill>
            <a:srgbClr val="FF6600"/>
          </a:solidFill>
          <a:ln w="9525">
            <a:solidFill>
              <a:schemeClr val="tx1"/>
            </a:solidFill>
            <a:round/>
            <a:headEnd/>
            <a:tailEnd/>
          </a:ln>
        </p:spPr>
        <p:txBody>
          <a:bodyPr>
            <a:prstTxWarp prst="textNoShape">
              <a:avLst/>
            </a:prstTxWarp>
          </a:bodyPr>
          <a:lstStyle/>
          <a:p>
            <a:endParaRPr lang="en-US"/>
          </a:p>
        </p:txBody>
      </p:sp>
      <p:grpSp>
        <p:nvGrpSpPr>
          <p:cNvPr id="6" name="Group 260"/>
          <p:cNvGrpSpPr>
            <a:grpSpLocks/>
          </p:cNvGrpSpPr>
          <p:nvPr/>
        </p:nvGrpSpPr>
        <p:grpSpPr bwMode="auto">
          <a:xfrm>
            <a:off x="3657600" y="990600"/>
            <a:ext cx="5519738" cy="2874963"/>
            <a:chOff x="3700200" y="990600"/>
            <a:chExt cx="5520000" cy="2874189"/>
          </a:xfrm>
        </p:grpSpPr>
        <p:pic>
          <p:nvPicPr>
            <p:cNvPr id="70" name="Picture 69" descr="brouwer3.eps"/>
            <p:cNvPicPr>
              <a:picLocks noChangeAspect="1"/>
            </p:cNvPicPr>
            <p:nvPr/>
          </p:nvPicPr>
          <p:blipFill>
            <a:blip r:embed="rId3">
              <a:alphaModFix amt="88000"/>
              <a:duotone>
                <a:schemeClr val="accent4">
                  <a:shade val="45000"/>
                  <a:satMod val="135000"/>
                </a:schemeClr>
                <a:prstClr val="white"/>
              </a:duotone>
            </a:blip>
            <a:stretch>
              <a:fillRect/>
            </a:stretch>
          </p:blipFill>
          <p:spPr>
            <a:xfrm>
              <a:off x="4876800" y="990600"/>
              <a:ext cx="2971800" cy="2874189"/>
            </a:xfrm>
            <a:prstGeom prst="rect">
              <a:avLst/>
            </a:prstGeom>
            <a:effectLst>
              <a:glow rad="12700">
                <a:schemeClr val="accent1">
                  <a:alpha val="36000"/>
                </a:schemeClr>
              </a:glow>
            </a:effectLst>
          </p:spPr>
        </p:pic>
        <p:sp>
          <p:nvSpPr>
            <p:cNvPr id="73759" name="TextBox 72"/>
            <p:cNvSpPr txBox="1">
              <a:spLocks noChangeArrowheads="1"/>
            </p:cNvSpPr>
            <p:nvPr/>
          </p:nvSpPr>
          <p:spPr bwMode="auto">
            <a:xfrm>
              <a:off x="7315200" y="2438400"/>
              <a:ext cx="1905000" cy="646157"/>
            </a:xfrm>
            <a:prstGeom prst="rect">
              <a:avLst/>
            </a:prstGeom>
            <a:noFill/>
            <a:ln w="9525">
              <a:noFill/>
              <a:miter lim="800000"/>
              <a:headEnd/>
              <a:tailEnd/>
            </a:ln>
          </p:spPr>
          <p:txBody>
            <a:bodyPr>
              <a:prstTxWarp prst="textNoShape">
                <a:avLst/>
              </a:prstTxWarp>
              <a:spAutoFit/>
            </a:bodyPr>
            <a:lstStyle/>
            <a:p>
              <a:pPr algn="ctr"/>
              <a:r>
                <a:rPr lang="en-US" dirty="0" smtClean="0">
                  <a:latin typeface="Times New Roman" charset="0"/>
                  <a:ea typeface="Times New Roman" charset="0"/>
                  <a:cs typeface="Times New Roman" charset="0"/>
                </a:rPr>
                <a:t>Embed PPAD graph in [0,1]</a:t>
              </a:r>
              <a:r>
                <a:rPr lang="en-US" baseline="30000" dirty="0" smtClean="0">
                  <a:latin typeface="Times New Roman" charset="0"/>
                  <a:ea typeface="Times New Roman" charset="0"/>
                  <a:cs typeface="Times New Roman" charset="0"/>
                </a:rPr>
                <a:t>3</a:t>
              </a:r>
              <a:endParaRPr lang="en-US" dirty="0">
                <a:latin typeface="Times New Roman" charset="0"/>
                <a:ea typeface="Times New Roman" charset="0"/>
                <a:cs typeface="Times New Roman" charset="0"/>
              </a:endParaRPr>
            </a:p>
          </p:txBody>
        </p:sp>
        <p:sp>
          <p:nvSpPr>
            <p:cNvPr id="73760" name="Left Arrow 161"/>
            <p:cNvSpPr>
              <a:spLocks noChangeArrowheads="1"/>
            </p:cNvSpPr>
            <p:nvPr/>
          </p:nvSpPr>
          <p:spPr bwMode="auto">
            <a:xfrm rot="10800000">
              <a:off x="3700200" y="1981200"/>
              <a:ext cx="871800" cy="341094"/>
            </a:xfrm>
            <a:prstGeom prst="leftArrow">
              <a:avLst>
                <a:gd name="adj1" fmla="val 50000"/>
                <a:gd name="adj2" fmla="val 50006"/>
              </a:avLst>
            </a:prstGeom>
            <a:solidFill>
              <a:srgbClr val="FF6600"/>
            </a:solidFill>
            <a:ln w="9525">
              <a:solidFill>
                <a:schemeClr val="tx1"/>
              </a:solidFill>
              <a:round/>
              <a:headEnd/>
              <a:tailEnd/>
            </a:ln>
          </p:spPr>
          <p:txBody>
            <a:bodyPr>
              <a:prstTxWarp prst="textNoShape">
                <a:avLst/>
              </a:prstTxWarp>
            </a:bodyPr>
            <a:lstStyle/>
            <a:p>
              <a:endParaRPr lang="en-US"/>
            </a:p>
          </p:txBody>
        </p:sp>
      </p:grpSp>
      <p:sp>
        <p:nvSpPr>
          <p:cNvPr id="163" name="TextBox 162"/>
          <p:cNvSpPr txBox="1">
            <a:spLocks noChangeArrowheads="1"/>
          </p:cNvSpPr>
          <p:nvPr/>
        </p:nvSpPr>
        <p:spPr bwMode="auto">
          <a:xfrm>
            <a:off x="139700" y="6332538"/>
            <a:ext cx="1569660" cy="369332"/>
          </a:xfrm>
          <a:prstGeom prst="rect">
            <a:avLst/>
          </a:prstGeom>
          <a:noFill/>
          <a:ln w="9525">
            <a:noFill/>
            <a:miter lim="800000"/>
            <a:headEnd/>
            <a:tailEnd/>
          </a:ln>
        </p:spPr>
        <p:txBody>
          <a:bodyPr wrap="none">
            <a:prstTxWarp prst="textNoShape">
              <a:avLst/>
            </a:prstTxWarp>
            <a:spAutoFit/>
          </a:bodyPr>
          <a:lstStyle/>
          <a:p>
            <a:r>
              <a:rPr lang="en-US" dirty="0" smtClean="0">
                <a:latin typeface="Times New Roman" charset="0"/>
                <a:ea typeface="Times New Roman" charset="0"/>
                <a:cs typeface="Times New Roman" charset="0"/>
              </a:rPr>
              <a:t>3D-SPERNER</a:t>
            </a:r>
            <a:endParaRPr lang="en-US" dirty="0">
              <a:latin typeface="Times New Roman" charset="0"/>
              <a:ea typeface="Times New Roman" charset="0"/>
              <a:cs typeface="Times New Roman" charset="0"/>
            </a:endParaRPr>
          </a:p>
        </p:txBody>
      </p:sp>
      <p:sp>
        <p:nvSpPr>
          <p:cNvPr id="164" name="Left Arrow 163"/>
          <p:cNvSpPr>
            <a:spLocks noChangeArrowheads="1"/>
          </p:cNvSpPr>
          <p:nvPr/>
        </p:nvSpPr>
        <p:spPr bwMode="auto">
          <a:xfrm rot="10800000">
            <a:off x="2100263" y="4953000"/>
            <a:ext cx="566737" cy="304800"/>
          </a:xfrm>
          <a:prstGeom prst="leftArrow">
            <a:avLst>
              <a:gd name="adj1" fmla="val 50000"/>
              <a:gd name="adj2" fmla="val 49962"/>
            </a:avLst>
          </a:prstGeom>
          <a:solidFill>
            <a:srgbClr val="FF6600"/>
          </a:solidFill>
          <a:ln w="9525">
            <a:solidFill>
              <a:schemeClr val="tx1"/>
            </a:solidFill>
            <a:round/>
            <a:headEnd/>
            <a:tailEnd/>
          </a:ln>
        </p:spPr>
        <p:txBody>
          <a:bodyPr>
            <a:prstTxWarp prst="textNoShape">
              <a:avLst/>
            </a:prstTxWarp>
          </a:bodyPr>
          <a:lstStyle/>
          <a:p>
            <a:endParaRPr lang="en-US"/>
          </a:p>
        </p:txBody>
      </p:sp>
      <p:pic>
        <p:nvPicPr>
          <p:cNvPr id="257" name="Picture 6" descr="nash.jpg"/>
          <p:cNvPicPr>
            <a:picLocks noChangeAspect="1"/>
          </p:cNvPicPr>
          <p:nvPr/>
        </p:nvPicPr>
        <p:blipFill>
          <a:blip r:embed="rId4"/>
          <a:srcRect/>
          <a:stretch>
            <a:fillRect/>
          </a:stretch>
        </p:blipFill>
        <p:spPr bwMode="auto">
          <a:xfrm>
            <a:off x="5029200" y="4295775"/>
            <a:ext cx="1344613" cy="1635125"/>
          </a:xfrm>
          <a:prstGeom prst="rect">
            <a:avLst/>
          </a:prstGeom>
          <a:noFill/>
          <a:ln w="9525">
            <a:noFill/>
            <a:miter lim="800000"/>
            <a:headEnd/>
            <a:tailEnd/>
          </a:ln>
        </p:spPr>
      </p:pic>
      <p:pic>
        <p:nvPicPr>
          <p:cNvPr id="258" name="Picture 3" descr="brouwer"/>
          <p:cNvPicPr>
            <a:picLocks noChangeAspect="1" noChangeArrowheads="1"/>
          </p:cNvPicPr>
          <p:nvPr/>
        </p:nvPicPr>
        <p:blipFill>
          <a:blip r:embed="rId5"/>
          <a:srcRect/>
          <a:stretch>
            <a:fillRect/>
          </a:stretch>
        </p:blipFill>
        <p:spPr bwMode="auto">
          <a:xfrm>
            <a:off x="2743200" y="4295775"/>
            <a:ext cx="1439863" cy="1676400"/>
          </a:xfrm>
          <a:prstGeom prst="rect">
            <a:avLst/>
          </a:prstGeom>
          <a:noFill/>
          <a:ln w="9525">
            <a:noFill/>
            <a:miter lim="800000"/>
            <a:headEnd/>
            <a:tailEnd/>
          </a:ln>
        </p:spPr>
      </p:pic>
      <p:sp>
        <p:nvSpPr>
          <p:cNvPr id="162" name="TextBox 161"/>
          <p:cNvSpPr txBox="1">
            <a:spLocks noChangeArrowheads="1"/>
          </p:cNvSpPr>
          <p:nvPr/>
        </p:nvSpPr>
        <p:spPr bwMode="auto">
          <a:xfrm>
            <a:off x="2667000" y="6019800"/>
            <a:ext cx="1351652" cy="646331"/>
          </a:xfrm>
          <a:prstGeom prst="rect">
            <a:avLst/>
          </a:prstGeom>
          <a:noFill/>
          <a:ln w="9525">
            <a:noFill/>
            <a:miter lim="800000"/>
            <a:headEnd/>
            <a:tailEnd/>
          </a:ln>
        </p:spPr>
        <p:txBody>
          <a:bodyPr wrap="none">
            <a:prstTxWarp prst="textNoShape">
              <a:avLst/>
            </a:prstTxWarp>
            <a:spAutoFit/>
          </a:bodyPr>
          <a:lstStyle/>
          <a:p>
            <a:r>
              <a:rPr lang="en-US" dirty="0" smtClean="0">
                <a:latin typeface="Times New Roman" charset="0"/>
                <a:ea typeface="Times New Roman" charset="0"/>
                <a:cs typeface="Times New Roman" charset="0"/>
              </a:rPr>
              <a:t> </a:t>
            </a:r>
            <a:r>
              <a:rPr lang="en-US" dirty="0" err="1" smtClean="0">
                <a:latin typeface="Times New Roman" charset="0"/>
                <a:ea typeface="Times New Roman" charset="0"/>
                <a:cs typeface="Times New Roman" charset="0"/>
              </a:rPr>
              <a:t>p</a:t>
            </a:r>
            <a:r>
              <a:rPr lang="en-US" dirty="0" err="1">
                <a:latin typeface="Times New Roman" charset="0"/>
                <a:ea typeface="Times New Roman" charset="0"/>
                <a:cs typeface="Times New Roman" charset="0"/>
              </a:rPr>
              <a:t>.w</a:t>
            </a:r>
            <a:r>
              <a:rPr lang="en-US" dirty="0">
                <a:latin typeface="Times New Roman" charset="0"/>
                <a:ea typeface="Times New Roman" charset="0"/>
                <a:cs typeface="Times New Roman" charset="0"/>
              </a:rPr>
              <a:t>. linear </a:t>
            </a:r>
          </a:p>
          <a:p>
            <a:r>
              <a:rPr lang="en-US" dirty="0">
                <a:latin typeface="Times New Roman" charset="0"/>
                <a:ea typeface="Times New Roman" charset="0"/>
                <a:cs typeface="Times New Roman" charset="0"/>
              </a:rPr>
              <a:t>BROUWER</a:t>
            </a:r>
          </a:p>
        </p:txBody>
      </p:sp>
      <p:sp>
        <p:nvSpPr>
          <p:cNvPr id="165" name="TextBox 164"/>
          <p:cNvSpPr txBox="1">
            <a:spLocks noChangeArrowheads="1"/>
          </p:cNvSpPr>
          <p:nvPr/>
        </p:nvSpPr>
        <p:spPr bwMode="auto">
          <a:xfrm>
            <a:off x="4829175" y="6061075"/>
            <a:ext cx="1724025" cy="830263"/>
          </a:xfrm>
          <a:prstGeom prst="rect">
            <a:avLst/>
          </a:prstGeom>
          <a:noFill/>
          <a:ln w="9525">
            <a:noFill/>
            <a:miter lim="800000"/>
            <a:headEnd/>
            <a:tailEnd/>
          </a:ln>
        </p:spPr>
        <p:txBody>
          <a:bodyPr wrap="none">
            <a:prstTxWarp prst="textNoShape">
              <a:avLst/>
            </a:prstTxWarp>
            <a:spAutoFit/>
          </a:bodyPr>
          <a:lstStyle/>
          <a:p>
            <a:pPr algn="ctr"/>
            <a:r>
              <a:rPr lang="en-US">
                <a:latin typeface="Times New Roman" charset="0"/>
                <a:ea typeface="Times New Roman" charset="0"/>
                <a:cs typeface="Times New Roman" charset="0"/>
              </a:rPr>
              <a:t>multi-player</a:t>
            </a:r>
          </a:p>
          <a:p>
            <a:pPr algn="ctr"/>
            <a:r>
              <a:rPr lang="en-US">
                <a:latin typeface="Times New Roman" charset="0"/>
                <a:ea typeface="Times New Roman" charset="0"/>
                <a:cs typeface="Times New Roman" charset="0"/>
              </a:rPr>
              <a:t>NASH</a:t>
            </a:r>
          </a:p>
        </p:txBody>
      </p:sp>
      <p:sp>
        <p:nvSpPr>
          <p:cNvPr id="166" name="Left Arrow 165"/>
          <p:cNvSpPr>
            <a:spLocks noChangeArrowheads="1"/>
          </p:cNvSpPr>
          <p:nvPr/>
        </p:nvSpPr>
        <p:spPr bwMode="auto">
          <a:xfrm rot="10800000">
            <a:off x="4343400" y="4905375"/>
            <a:ext cx="609600" cy="381000"/>
          </a:xfrm>
          <a:prstGeom prst="leftArrow">
            <a:avLst>
              <a:gd name="adj1" fmla="val 50000"/>
              <a:gd name="adj2" fmla="val 50000"/>
            </a:avLst>
          </a:prstGeom>
          <a:solidFill>
            <a:srgbClr val="9452D1"/>
          </a:solidFill>
          <a:ln w="9525">
            <a:solidFill>
              <a:schemeClr val="tx1"/>
            </a:solidFill>
            <a:round/>
            <a:headEnd/>
            <a:tailEnd/>
          </a:ln>
        </p:spPr>
        <p:txBody>
          <a:bodyPr>
            <a:prstTxWarp prst="textNoShape">
              <a:avLst/>
            </a:prstTxWarp>
          </a:bodyPr>
          <a:lstStyle/>
          <a:p>
            <a:endParaRPr lang="en-US">
              <a:solidFill>
                <a:srgbClr val="FF0000"/>
              </a:solidFill>
            </a:endParaRPr>
          </a:p>
        </p:txBody>
      </p:sp>
      <p:sp>
        <p:nvSpPr>
          <p:cNvPr id="167" name="Left Arrow 166"/>
          <p:cNvSpPr>
            <a:spLocks noChangeArrowheads="1"/>
          </p:cNvSpPr>
          <p:nvPr/>
        </p:nvSpPr>
        <p:spPr bwMode="auto">
          <a:xfrm rot="8903884">
            <a:off x="6462713" y="4381500"/>
            <a:ext cx="1038225" cy="241300"/>
          </a:xfrm>
          <a:prstGeom prst="leftArrow">
            <a:avLst>
              <a:gd name="adj1" fmla="val 50000"/>
              <a:gd name="adj2" fmla="val 49938"/>
            </a:avLst>
          </a:prstGeom>
          <a:solidFill>
            <a:srgbClr val="9452D1"/>
          </a:solidFill>
          <a:ln w="9525">
            <a:solidFill>
              <a:schemeClr val="tx1"/>
            </a:solidFill>
            <a:round/>
            <a:headEnd/>
            <a:tailEnd/>
          </a:ln>
        </p:spPr>
        <p:txBody>
          <a:bodyPr>
            <a:prstTxWarp prst="textNoShape">
              <a:avLst/>
            </a:prstTxWarp>
          </a:bodyPr>
          <a:lstStyle/>
          <a:p>
            <a:endParaRPr lang="en-US"/>
          </a:p>
        </p:txBody>
      </p:sp>
      <p:sp>
        <p:nvSpPr>
          <p:cNvPr id="168" name="Left Arrow 167"/>
          <p:cNvSpPr>
            <a:spLocks noChangeArrowheads="1"/>
          </p:cNvSpPr>
          <p:nvPr/>
        </p:nvSpPr>
        <p:spPr bwMode="auto">
          <a:xfrm rot="10800000">
            <a:off x="6553200" y="5029200"/>
            <a:ext cx="990600" cy="304800"/>
          </a:xfrm>
          <a:prstGeom prst="leftArrow">
            <a:avLst>
              <a:gd name="adj1" fmla="val 50000"/>
              <a:gd name="adj2" fmla="val 49954"/>
            </a:avLst>
          </a:prstGeom>
          <a:solidFill>
            <a:srgbClr val="9452D1"/>
          </a:solidFill>
          <a:ln w="9525">
            <a:solidFill>
              <a:schemeClr val="tx1"/>
            </a:solidFill>
            <a:round/>
            <a:headEnd/>
            <a:tailEnd/>
          </a:ln>
        </p:spPr>
        <p:txBody>
          <a:bodyPr>
            <a:prstTxWarp prst="textNoShape">
              <a:avLst/>
            </a:prstTxWarp>
          </a:bodyPr>
          <a:lstStyle/>
          <a:p>
            <a:endParaRPr lang="en-US"/>
          </a:p>
        </p:txBody>
      </p:sp>
      <p:sp>
        <p:nvSpPr>
          <p:cNvPr id="169" name="Left Arrow 168"/>
          <p:cNvSpPr>
            <a:spLocks noChangeArrowheads="1"/>
          </p:cNvSpPr>
          <p:nvPr/>
        </p:nvSpPr>
        <p:spPr bwMode="auto">
          <a:xfrm rot="-8903045">
            <a:off x="6503988" y="5737225"/>
            <a:ext cx="865187" cy="306388"/>
          </a:xfrm>
          <a:prstGeom prst="leftArrow">
            <a:avLst>
              <a:gd name="adj1" fmla="val 50000"/>
              <a:gd name="adj2" fmla="val 50149"/>
            </a:avLst>
          </a:prstGeom>
          <a:solidFill>
            <a:srgbClr val="FF1C00"/>
          </a:solidFill>
          <a:ln w="9525">
            <a:solidFill>
              <a:schemeClr val="tx1"/>
            </a:solidFill>
            <a:round/>
            <a:headEnd/>
            <a:tailEnd/>
          </a:ln>
        </p:spPr>
        <p:txBody>
          <a:bodyPr>
            <a:prstTxWarp prst="textNoShape">
              <a:avLst/>
            </a:prstTxWarp>
          </a:bodyPr>
          <a:lstStyle/>
          <a:p>
            <a:endParaRPr lang="en-US" dirty="0">
              <a:solidFill>
                <a:srgbClr val="FF1C00"/>
              </a:solidFill>
            </a:endParaRPr>
          </a:p>
        </p:txBody>
      </p:sp>
      <p:sp>
        <p:nvSpPr>
          <p:cNvPr id="170" name="TextBox 169"/>
          <p:cNvSpPr txBox="1">
            <a:spLocks noChangeArrowheads="1"/>
          </p:cNvSpPr>
          <p:nvPr/>
        </p:nvSpPr>
        <p:spPr bwMode="auto">
          <a:xfrm>
            <a:off x="7551738" y="3657600"/>
            <a:ext cx="1211262" cy="830263"/>
          </a:xfrm>
          <a:prstGeom prst="rect">
            <a:avLst/>
          </a:prstGeom>
          <a:noFill/>
          <a:ln w="9525">
            <a:noFill/>
            <a:miter lim="800000"/>
            <a:headEnd/>
            <a:tailEnd/>
          </a:ln>
        </p:spPr>
        <p:txBody>
          <a:bodyPr wrap="none">
            <a:prstTxWarp prst="textNoShape">
              <a:avLst/>
            </a:prstTxWarp>
            <a:spAutoFit/>
          </a:bodyPr>
          <a:lstStyle/>
          <a:p>
            <a:pPr algn="ctr"/>
            <a:r>
              <a:rPr lang="en-US">
                <a:latin typeface="Times New Roman" charset="0"/>
                <a:ea typeface="Times New Roman" charset="0"/>
                <a:cs typeface="Times New Roman" charset="0"/>
              </a:rPr>
              <a:t>4-player</a:t>
            </a:r>
          </a:p>
          <a:p>
            <a:pPr algn="ctr"/>
            <a:r>
              <a:rPr lang="en-US">
                <a:latin typeface="Times New Roman" charset="0"/>
                <a:ea typeface="Times New Roman" charset="0"/>
                <a:cs typeface="Times New Roman" charset="0"/>
              </a:rPr>
              <a:t>NASH</a:t>
            </a:r>
          </a:p>
        </p:txBody>
      </p:sp>
      <p:sp>
        <p:nvSpPr>
          <p:cNvPr id="172" name="TextBox 171"/>
          <p:cNvSpPr txBox="1">
            <a:spLocks noChangeArrowheads="1"/>
          </p:cNvSpPr>
          <p:nvPr/>
        </p:nvSpPr>
        <p:spPr bwMode="auto">
          <a:xfrm>
            <a:off x="7543800" y="4732338"/>
            <a:ext cx="1211263" cy="830262"/>
          </a:xfrm>
          <a:prstGeom prst="rect">
            <a:avLst/>
          </a:prstGeom>
          <a:noFill/>
          <a:ln w="9525">
            <a:noFill/>
            <a:miter lim="800000"/>
            <a:headEnd/>
            <a:tailEnd/>
          </a:ln>
        </p:spPr>
        <p:txBody>
          <a:bodyPr wrap="none">
            <a:prstTxWarp prst="textNoShape">
              <a:avLst/>
            </a:prstTxWarp>
            <a:spAutoFit/>
          </a:bodyPr>
          <a:lstStyle/>
          <a:p>
            <a:pPr algn="ctr"/>
            <a:r>
              <a:rPr lang="en-US">
                <a:latin typeface="Times New Roman" charset="0"/>
                <a:ea typeface="Times New Roman" charset="0"/>
                <a:cs typeface="Times New Roman" charset="0"/>
              </a:rPr>
              <a:t>3-player</a:t>
            </a:r>
          </a:p>
          <a:p>
            <a:pPr algn="ctr"/>
            <a:r>
              <a:rPr lang="en-US">
                <a:latin typeface="Times New Roman" charset="0"/>
                <a:ea typeface="Times New Roman" charset="0"/>
                <a:cs typeface="Times New Roman" charset="0"/>
              </a:rPr>
              <a:t>NASH</a:t>
            </a:r>
          </a:p>
        </p:txBody>
      </p:sp>
      <p:sp>
        <p:nvSpPr>
          <p:cNvPr id="173" name="TextBox 172"/>
          <p:cNvSpPr txBox="1">
            <a:spLocks noChangeArrowheads="1"/>
          </p:cNvSpPr>
          <p:nvPr/>
        </p:nvSpPr>
        <p:spPr bwMode="auto">
          <a:xfrm>
            <a:off x="7551738" y="5875338"/>
            <a:ext cx="1211262" cy="830262"/>
          </a:xfrm>
          <a:prstGeom prst="rect">
            <a:avLst/>
          </a:prstGeom>
          <a:noFill/>
          <a:ln w="9525">
            <a:noFill/>
            <a:miter lim="800000"/>
            <a:headEnd/>
            <a:tailEnd/>
          </a:ln>
        </p:spPr>
        <p:txBody>
          <a:bodyPr wrap="none">
            <a:prstTxWarp prst="textNoShape">
              <a:avLst/>
            </a:prstTxWarp>
            <a:spAutoFit/>
          </a:bodyPr>
          <a:lstStyle/>
          <a:p>
            <a:pPr algn="ctr"/>
            <a:r>
              <a:rPr lang="en-US">
                <a:latin typeface="Times New Roman" charset="0"/>
                <a:ea typeface="Times New Roman" charset="0"/>
                <a:cs typeface="Times New Roman" charset="0"/>
              </a:rPr>
              <a:t>2-player</a:t>
            </a:r>
          </a:p>
          <a:p>
            <a:pPr algn="ctr"/>
            <a:r>
              <a:rPr lang="en-US">
                <a:latin typeface="Times New Roman" charset="0"/>
                <a:ea typeface="Times New Roman" charset="0"/>
                <a:cs typeface="Times New Roman" charset="0"/>
              </a:rPr>
              <a:t>NASH</a:t>
            </a:r>
          </a:p>
        </p:txBody>
      </p:sp>
      <p:sp>
        <p:nvSpPr>
          <p:cNvPr id="174" name="TextBox 173"/>
          <p:cNvSpPr txBox="1">
            <a:spLocks noChangeArrowheads="1"/>
          </p:cNvSpPr>
          <p:nvPr/>
        </p:nvSpPr>
        <p:spPr bwMode="auto">
          <a:xfrm>
            <a:off x="3505200" y="1657350"/>
            <a:ext cx="1146175" cy="400050"/>
          </a:xfrm>
          <a:prstGeom prst="rect">
            <a:avLst/>
          </a:prstGeom>
          <a:noFill/>
          <a:ln w="9525">
            <a:noFill/>
            <a:miter lim="800000"/>
            <a:headEnd/>
            <a:tailEnd/>
          </a:ln>
        </p:spPr>
        <p:txBody>
          <a:bodyPr wrap="none">
            <a:prstTxWarp prst="textNoShape">
              <a:avLst/>
            </a:prstTxWarp>
            <a:spAutoFit/>
          </a:bodyPr>
          <a:lstStyle/>
          <a:p>
            <a:pPr algn="ctr"/>
            <a:r>
              <a:rPr lang="en-US" sz="2000">
                <a:latin typeface="Times New Roman" charset="0"/>
                <a:ea typeface="Times New Roman" charset="0"/>
                <a:cs typeface="Times New Roman" charset="0"/>
              </a:rPr>
              <a:t>[Pap ’94]</a:t>
            </a:r>
          </a:p>
        </p:txBody>
      </p:sp>
      <p:sp>
        <p:nvSpPr>
          <p:cNvPr id="175" name="TextBox 174"/>
          <p:cNvSpPr txBox="1">
            <a:spLocks noChangeArrowheads="1"/>
          </p:cNvSpPr>
          <p:nvPr/>
        </p:nvSpPr>
        <p:spPr bwMode="auto">
          <a:xfrm>
            <a:off x="3505286" y="2133600"/>
            <a:ext cx="1265065" cy="400110"/>
          </a:xfrm>
          <a:prstGeom prst="rect">
            <a:avLst/>
          </a:prstGeom>
          <a:noFill/>
          <a:ln w="9525">
            <a:noFill/>
            <a:miter lim="800000"/>
            <a:headEnd/>
            <a:tailEnd/>
          </a:ln>
        </p:spPr>
        <p:txBody>
          <a:bodyPr wrap="none">
            <a:prstTxWarp prst="textNoShape">
              <a:avLst/>
            </a:prstTxWarp>
            <a:spAutoFit/>
          </a:bodyPr>
          <a:lstStyle/>
          <a:p>
            <a:pPr algn="ctr"/>
            <a:r>
              <a:rPr lang="en-US" sz="2000" dirty="0">
                <a:solidFill>
                  <a:srgbClr val="FFFFFF"/>
                </a:solidFill>
                <a:latin typeface="Times New Roman" charset="0"/>
                <a:ea typeface="Times New Roman" charset="0"/>
                <a:cs typeface="Times New Roman" charset="0"/>
              </a:rPr>
              <a:t>[DGP ’</a:t>
            </a:r>
            <a:r>
              <a:rPr lang="en-US" sz="2000" dirty="0" smtClean="0">
                <a:solidFill>
                  <a:srgbClr val="FFFFFF"/>
                </a:solidFill>
                <a:latin typeface="Times New Roman" charset="0"/>
                <a:ea typeface="Times New Roman" charset="0"/>
                <a:cs typeface="Times New Roman" charset="0"/>
              </a:rPr>
              <a:t>05]</a:t>
            </a:r>
            <a:endParaRPr lang="en-US" sz="2000" dirty="0">
              <a:solidFill>
                <a:srgbClr val="FFFFFF"/>
              </a:solidFill>
              <a:latin typeface="Times New Roman" charset="0"/>
              <a:ea typeface="Times New Roman" charset="0"/>
              <a:cs typeface="Times New Roman" charset="0"/>
            </a:endParaRPr>
          </a:p>
        </p:txBody>
      </p:sp>
      <p:sp>
        <p:nvSpPr>
          <p:cNvPr id="176" name="TextBox 175"/>
          <p:cNvSpPr txBox="1">
            <a:spLocks noChangeArrowheads="1"/>
          </p:cNvSpPr>
          <p:nvPr/>
        </p:nvSpPr>
        <p:spPr bwMode="auto">
          <a:xfrm>
            <a:off x="3200400" y="3271838"/>
            <a:ext cx="1265238" cy="400050"/>
          </a:xfrm>
          <a:prstGeom prst="rect">
            <a:avLst/>
          </a:prstGeom>
          <a:noFill/>
          <a:ln w="9525">
            <a:noFill/>
            <a:miter lim="800000"/>
            <a:headEnd/>
            <a:tailEnd/>
          </a:ln>
        </p:spPr>
        <p:txBody>
          <a:bodyPr wrap="none">
            <a:prstTxWarp prst="textNoShape">
              <a:avLst/>
            </a:prstTxWarp>
            <a:spAutoFit/>
          </a:bodyPr>
          <a:lstStyle/>
          <a:p>
            <a:pPr algn="ctr"/>
            <a:r>
              <a:rPr lang="en-US" sz="2000" dirty="0">
                <a:solidFill>
                  <a:srgbClr val="FFFFFF"/>
                </a:solidFill>
                <a:latin typeface="Times New Roman" charset="0"/>
                <a:ea typeface="Times New Roman" charset="0"/>
                <a:cs typeface="Times New Roman" charset="0"/>
              </a:rPr>
              <a:t>[DGP ’05]</a:t>
            </a:r>
          </a:p>
        </p:txBody>
      </p:sp>
      <p:sp>
        <p:nvSpPr>
          <p:cNvPr id="177" name="TextBox 176"/>
          <p:cNvSpPr txBox="1">
            <a:spLocks noChangeArrowheads="1"/>
          </p:cNvSpPr>
          <p:nvPr/>
        </p:nvSpPr>
        <p:spPr bwMode="auto">
          <a:xfrm>
            <a:off x="1905000" y="5162550"/>
            <a:ext cx="914400" cy="708025"/>
          </a:xfrm>
          <a:prstGeom prst="rect">
            <a:avLst/>
          </a:prstGeom>
          <a:noFill/>
          <a:ln w="9525">
            <a:noFill/>
            <a:miter lim="800000"/>
            <a:headEnd/>
            <a:tailEnd/>
          </a:ln>
        </p:spPr>
        <p:txBody>
          <a:bodyPr>
            <a:prstTxWarp prst="textNoShape">
              <a:avLst/>
            </a:prstTxWarp>
            <a:spAutoFit/>
          </a:bodyPr>
          <a:lstStyle/>
          <a:p>
            <a:pPr algn="ctr"/>
            <a:r>
              <a:rPr lang="en-US" sz="2000" dirty="0">
                <a:solidFill>
                  <a:srgbClr val="FFFFFF"/>
                </a:solidFill>
                <a:latin typeface="Times New Roman" charset="0"/>
                <a:ea typeface="Times New Roman" charset="0"/>
                <a:cs typeface="Times New Roman" charset="0"/>
              </a:rPr>
              <a:t>[DGP ’</a:t>
            </a:r>
            <a:r>
              <a:rPr lang="en-US" sz="2000" dirty="0" smtClean="0">
                <a:solidFill>
                  <a:srgbClr val="FFFFFF"/>
                </a:solidFill>
                <a:latin typeface="Times New Roman" charset="0"/>
                <a:ea typeface="Times New Roman" charset="0"/>
                <a:cs typeface="Times New Roman" charset="0"/>
              </a:rPr>
              <a:t>05]</a:t>
            </a:r>
            <a:endParaRPr lang="en-US" sz="2000" dirty="0">
              <a:solidFill>
                <a:srgbClr val="FFFFFF"/>
              </a:solidFill>
              <a:latin typeface="Times New Roman" charset="0"/>
              <a:ea typeface="Times New Roman" charset="0"/>
              <a:cs typeface="Times New Roman" charset="0"/>
            </a:endParaRPr>
          </a:p>
        </p:txBody>
      </p:sp>
      <p:sp>
        <p:nvSpPr>
          <p:cNvPr id="178" name="TextBox 177"/>
          <p:cNvSpPr txBox="1">
            <a:spLocks noChangeArrowheads="1"/>
          </p:cNvSpPr>
          <p:nvPr/>
        </p:nvSpPr>
        <p:spPr bwMode="auto">
          <a:xfrm>
            <a:off x="3898900" y="5181600"/>
            <a:ext cx="1333500" cy="400110"/>
          </a:xfrm>
          <a:prstGeom prst="rect">
            <a:avLst/>
          </a:prstGeom>
          <a:noFill/>
          <a:ln w="9525">
            <a:noFill/>
            <a:miter lim="800000"/>
            <a:headEnd/>
            <a:tailEnd/>
          </a:ln>
        </p:spPr>
        <p:txBody>
          <a:bodyPr wrap="square">
            <a:prstTxWarp prst="textNoShape">
              <a:avLst/>
            </a:prstTxWarp>
            <a:spAutoFit/>
          </a:bodyPr>
          <a:lstStyle/>
          <a:p>
            <a:pPr algn="ctr"/>
            <a:r>
              <a:rPr lang="en-US" sz="2000" dirty="0">
                <a:latin typeface="Times New Roman" charset="0"/>
                <a:ea typeface="Times New Roman" charset="0"/>
                <a:cs typeface="Times New Roman" charset="0"/>
              </a:rPr>
              <a:t>[DGP ’</a:t>
            </a:r>
            <a:r>
              <a:rPr lang="en-US" sz="2000" dirty="0" smtClean="0">
                <a:latin typeface="Times New Roman" charset="0"/>
                <a:ea typeface="Times New Roman" charset="0"/>
                <a:cs typeface="Times New Roman" charset="0"/>
              </a:rPr>
              <a:t>05]</a:t>
            </a:r>
            <a:endParaRPr lang="en-US" sz="2000" dirty="0">
              <a:latin typeface="Times New Roman" charset="0"/>
              <a:ea typeface="Times New Roman" charset="0"/>
              <a:cs typeface="Times New Roman" charset="0"/>
            </a:endParaRPr>
          </a:p>
        </p:txBody>
      </p:sp>
      <p:sp>
        <p:nvSpPr>
          <p:cNvPr id="179" name="TextBox 178"/>
          <p:cNvSpPr txBox="1">
            <a:spLocks noChangeArrowheads="1"/>
          </p:cNvSpPr>
          <p:nvPr/>
        </p:nvSpPr>
        <p:spPr bwMode="auto">
          <a:xfrm>
            <a:off x="6248400" y="3886200"/>
            <a:ext cx="1600200" cy="400050"/>
          </a:xfrm>
          <a:prstGeom prst="rect">
            <a:avLst/>
          </a:prstGeom>
          <a:noFill/>
          <a:ln w="9525">
            <a:noFill/>
            <a:miter lim="800000"/>
            <a:headEnd/>
            <a:tailEnd/>
          </a:ln>
        </p:spPr>
        <p:txBody>
          <a:bodyPr>
            <a:prstTxWarp prst="textNoShape">
              <a:avLst/>
            </a:prstTxWarp>
            <a:spAutoFit/>
          </a:bodyPr>
          <a:lstStyle/>
          <a:p>
            <a:pPr algn="ctr"/>
            <a:r>
              <a:rPr lang="en-US" sz="2000" dirty="0">
                <a:solidFill>
                  <a:srgbClr val="FFFFFF"/>
                </a:solidFill>
                <a:latin typeface="Times New Roman" charset="0"/>
                <a:ea typeface="Times New Roman" charset="0"/>
                <a:cs typeface="Times New Roman" charset="0"/>
              </a:rPr>
              <a:t>[DGP ’</a:t>
            </a:r>
            <a:r>
              <a:rPr lang="en-US" sz="2000" dirty="0" smtClean="0">
                <a:solidFill>
                  <a:srgbClr val="FFFFFF"/>
                </a:solidFill>
                <a:latin typeface="Times New Roman" charset="0"/>
                <a:ea typeface="Times New Roman" charset="0"/>
                <a:cs typeface="Times New Roman" charset="0"/>
              </a:rPr>
              <a:t>05]</a:t>
            </a:r>
            <a:endParaRPr lang="en-US" sz="2000" dirty="0">
              <a:solidFill>
                <a:srgbClr val="FFFFFF"/>
              </a:solidFill>
              <a:latin typeface="Times New Roman" charset="0"/>
              <a:ea typeface="Times New Roman" charset="0"/>
              <a:cs typeface="Times New Roman" charset="0"/>
            </a:endParaRPr>
          </a:p>
        </p:txBody>
      </p:sp>
      <p:sp>
        <p:nvSpPr>
          <p:cNvPr id="180" name="TextBox 179"/>
          <p:cNvSpPr txBox="1">
            <a:spLocks noChangeArrowheads="1"/>
          </p:cNvSpPr>
          <p:nvPr/>
        </p:nvSpPr>
        <p:spPr bwMode="auto">
          <a:xfrm>
            <a:off x="6248400" y="4781550"/>
            <a:ext cx="1600200" cy="400050"/>
          </a:xfrm>
          <a:prstGeom prst="rect">
            <a:avLst/>
          </a:prstGeom>
          <a:noFill/>
          <a:ln w="9525">
            <a:noFill/>
            <a:miter lim="800000"/>
            <a:headEnd/>
            <a:tailEnd/>
          </a:ln>
        </p:spPr>
        <p:txBody>
          <a:bodyPr>
            <a:prstTxWarp prst="textNoShape">
              <a:avLst/>
            </a:prstTxWarp>
            <a:spAutoFit/>
          </a:bodyPr>
          <a:lstStyle/>
          <a:p>
            <a:pPr algn="ctr"/>
            <a:r>
              <a:rPr lang="en-US" sz="2000" dirty="0">
                <a:latin typeface="Times New Roman" charset="0"/>
                <a:ea typeface="Times New Roman" charset="0"/>
                <a:cs typeface="Times New Roman" charset="0"/>
              </a:rPr>
              <a:t>[DP ’</a:t>
            </a:r>
            <a:r>
              <a:rPr lang="en-US" sz="2000" dirty="0" smtClean="0">
                <a:latin typeface="Times New Roman" charset="0"/>
                <a:ea typeface="Times New Roman" charset="0"/>
                <a:cs typeface="Times New Roman" charset="0"/>
              </a:rPr>
              <a:t>05]</a:t>
            </a:r>
            <a:endParaRPr lang="en-US" sz="2000" dirty="0">
              <a:latin typeface="Times New Roman" charset="0"/>
              <a:ea typeface="Times New Roman" charset="0"/>
              <a:cs typeface="Times New Roman" charset="0"/>
            </a:endParaRPr>
          </a:p>
        </p:txBody>
      </p:sp>
      <p:sp>
        <p:nvSpPr>
          <p:cNvPr id="181" name="TextBox 180"/>
          <p:cNvSpPr txBox="1">
            <a:spLocks noChangeArrowheads="1"/>
          </p:cNvSpPr>
          <p:nvPr/>
        </p:nvSpPr>
        <p:spPr bwMode="auto">
          <a:xfrm>
            <a:off x="6248400" y="5124450"/>
            <a:ext cx="1600200" cy="400050"/>
          </a:xfrm>
          <a:prstGeom prst="rect">
            <a:avLst/>
          </a:prstGeom>
          <a:noFill/>
          <a:ln w="9525">
            <a:noFill/>
            <a:miter lim="800000"/>
            <a:headEnd/>
            <a:tailEnd/>
          </a:ln>
        </p:spPr>
        <p:txBody>
          <a:bodyPr>
            <a:prstTxWarp prst="textNoShape">
              <a:avLst/>
            </a:prstTxWarp>
            <a:spAutoFit/>
          </a:bodyPr>
          <a:lstStyle/>
          <a:p>
            <a:pPr algn="ctr"/>
            <a:r>
              <a:rPr lang="en-US" sz="2000" dirty="0">
                <a:latin typeface="Times New Roman" charset="0"/>
                <a:ea typeface="Times New Roman" charset="0"/>
                <a:cs typeface="Times New Roman" charset="0"/>
              </a:rPr>
              <a:t>[CD’</a:t>
            </a:r>
            <a:r>
              <a:rPr lang="en-US" sz="2000" dirty="0" smtClean="0">
                <a:latin typeface="Times New Roman" charset="0"/>
                <a:ea typeface="Times New Roman" charset="0"/>
                <a:cs typeface="Times New Roman" charset="0"/>
              </a:rPr>
              <a:t>05]</a:t>
            </a:r>
            <a:endParaRPr lang="en-US" sz="2000" dirty="0">
              <a:latin typeface="Times New Roman" charset="0"/>
              <a:ea typeface="Times New Roman" charset="0"/>
              <a:cs typeface="Times New Roman" charset="0"/>
            </a:endParaRPr>
          </a:p>
        </p:txBody>
      </p:sp>
      <p:sp>
        <p:nvSpPr>
          <p:cNvPr id="182" name="TextBox 181"/>
          <p:cNvSpPr txBox="1">
            <a:spLocks noChangeArrowheads="1"/>
          </p:cNvSpPr>
          <p:nvPr/>
        </p:nvSpPr>
        <p:spPr bwMode="auto">
          <a:xfrm>
            <a:off x="6172200" y="5695950"/>
            <a:ext cx="1600200" cy="400050"/>
          </a:xfrm>
          <a:prstGeom prst="rect">
            <a:avLst/>
          </a:prstGeom>
          <a:noFill/>
          <a:ln w="9525">
            <a:noFill/>
            <a:miter lim="800000"/>
            <a:headEnd/>
            <a:tailEnd/>
          </a:ln>
        </p:spPr>
        <p:txBody>
          <a:bodyPr>
            <a:prstTxWarp prst="textNoShape">
              <a:avLst/>
            </a:prstTxWarp>
            <a:spAutoFit/>
          </a:bodyPr>
          <a:lstStyle/>
          <a:p>
            <a:pPr algn="ctr"/>
            <a:r>
              <a:rPr lang="en-US" sz="2000" dirty="0">
                <a:latin typeface="Times New Roman" charset="0"/>
                <a:ea typeface="Times New Roman" charset="0"/>
                <a:cs typeface="Times New Roman" charset="0"/>
              </a:rPr>
              <a:t>[CD’</a:t>
            </a:r>
            <a:r>
              <a:rPr lang="en-US" sz="2000" dirty="0" smtClean="0">
                <a:latin typeface="Times New Roman" charset="0"/>
                <a:ea typeface="Times New Roman" charset="0"/>
                <a:cs typeface="Times New Roman" charset="0"/>
              </a:rPr>
              <a:t>06]</a:t>
            </a:r>
            <a:endParaRPr lang="en-US" sz="2000" dirty="0">
              <a:latin typeface="Times New Roman" charset="0"/>
              <a:ea typeface="Times New Roman" charset="0"/>
              <a:cs typeface="Times New Roman" charset="0"/>
            </a:endParaRPr>
          </a:p>
        </p:txBody>
      </p:sp>
      <p:sp>
        <p:nvSpPr>
          <p:cNvPr id="141" name="Left Arrow 140"/>
          <p:cNvSpPr>
            <a:spLocks noChangeArrowheads="1"/>
          </p:cNvSpPr>
          <p:nvPr/>
        </p:nvSpPr>
        <p:spPr bwMode="auto">
          <a:xfrm rot="10800000">
            <a:off x="4341590" y="4903183"/>
            <a:ext cx="611409" cy="381000"/>
          </a:xfrm>
          <a:prstGeom prst="leftArrow">
            <a:avLst>
              <a:gd name="adj1" fmla="val 50000"/>
              <a:gd name="adj2" fmla="val 50000"/>
            </a:avLst>
          </a:prstGeom>
          <a:solidFill>
            <a:srgbClr val="FF6600"/>
          </a:solidFill>
          <a:ln w="9525">
            <a:solidFill>
              <a:schemeClr val="tx1"/>
            </a:solidFill>
            <a:round/>
            <a:headEnd/>
            <a:tailEnd/>
          </a:ln>
        </p:spPr>
        <p:txBody>
          <a:bodyPr>
            <a:prstTxWarp prst="textNoShape">
              <a:avLst/>
            </a:prstTxWarp>
          </a:bodyPr>
          <a:lstStyle/>
          <a:p>
            <a:endParaRPr lang="en-US">
              <a:solidFill>
                <a:srgbClr val="FF0000"/>
              </a:solidFill>
            </a:endParaRPr>
          </a:p>
        </p:txBody>
      </p:sp>
      <p:grpSp>
        <p:nvGrpSpPr>
          <p:cNvPr id="8" name="Group 251"/>
          <p:cNvGrpSpPr/>
          <p:nvPr/>
        </p:nvGrpSpPr>
        <p:grpSpPr>
          <a:xfrm>
            <a:off x="-62992" y="4211983"/>
            <a:ext cx="2158492" cy="2454148"/>
            <a:chOff x="669985" y="655034"/>
            <a:chExt cx="2158492" cy="2454148"/>
          </a:xfrm>
        </p:grpSpPr>
        <p:grpSp>
          <p:nvGrpSpPr>
            <p:cNvPr id="9" name="Group 9"/>
            <p:cNvGrpSpPr/>
            <p:nvPr/>
          </p:nvGrpSpPr>
          <p:grpSpPr>
            <a:xfrm>
              <a:off x="669985" y="655034"/>
              <a:ext cx="2158492" cy="2454148"/>
              <a:chOff x="5778786" y="905510"/>
              <a:chExt cx="2158492" cy="2454148"/>
            </a:xfrm>
          </p:grpSpPr>
          <p:cxnSp>
            <p:nvCxnSpPr>
              <p:cNvPr id="256" name="Straight Connector 255"/>
              <p:cNvCxnSpPr/>
              <p:nvPr/>
            </p:nvCxnSpPr>
            <p:spPr>
              <a:xfrm>
                <a:off x="7378226" y="2956237"/>
                <a:ext cx="423798" cy="1127"/>
              </a:xfrm>
              <a:prstGeom prst="line">
                <a:avLst/>
              </a:prstGeom>
              <a:ln w="12700">
                <a:tailEnd type="stealth" w="lg" len="lg"/>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rot="5400000" flipH="1" flipV="1">
                <a:off x="5655981" y="1430016"/>
                <a:ext cx="541022" cy="1"/>
              </a:xfrm>
              <a:prstGeom prst="line">
                <a:avLst/>
              </a:prstGeom>
              <a:ln w="12700">
                <a:tailEnd type="stealth" w="lg" len="lg"/>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a:cxnSpLocks noChangeAspect="1"/>
              </p:cNvCxnSpPr>
              <p:nvPr/>
            </p:nvCxnSpPr>
            <p:spPr>
              <a:xfrm rot="5400000" flipH="1" flipV="1">
                <a:off x="6364846" y="2290112"/>
                <a:ext cx="236891" cy="229933"/>
              </a:xfrm>
              <a:prstGeom prst="line">
                <a:avLst/>
              </a:prstGeom>
              <a:ln w="12700">
                <a:prstDash val="solid"/>
                <a:tailEnd type="stealth" w="lg" len="lg"/>
              </a:ln>
            </p:spPr>
            <p:style>
              <a:lnRef idx="2">
                <a:schemeClr val="accent1"/>
              </a:lnRef>
              <a:fillRef idx="0">
                <a:schemeClr val="accent1"/>
              </a:fillRef>
              <a:effectRef idx="1">
                <a:schemeClr val="accent1"/>
              </a:effectRef>
              <a:fontRef idx="minor">
                <a:schemeClr val="tx1"/>
              </a:fontRef>
            </p:style>
          </p:cxnSp>
          <p:pic>
            <p:nvPicPr>
              <p:cNvPr id="261" name="Picture 260" descr="latex-image-1.pdf"/>
              <p:cNvPicPr>
                <a:picLocks noChangeAspect="1"/>
              </p:cNvPicPr>
              <p:nvPr/>
            </p:nvPicPr>
            <p:blipFill>
              <a:blip r:embed="rId6"/>
              <a:stretch>
                <a:fillRect/>
              </a:stretch>
            </p:blipFill>
            <p:spPr>
              <a:xfrm>
                <a:off x="7378226" y="2845688"/>
                <a:ext cx="559052" cy="513970"/>
              </a:xfrm>
              <a:prstGeom prst="rect">
                <a:avLst/>
              </a:prstGeom>
            </p:spPr>
          </p:pic>
          <p:pic>
            <p:nvPicPr>
              <p:cNvPr id="262" name="Picture 261" descr="latex-image-1.pdf"/>
              <p:cNvPicPr>
                <a:picLocks noChangeAspect="1"/>
              </p:cNvPicPr>
              <p:nvPr/>
            </p:nvPicPr>
            <p:blipFill>
              <a:blip r:embed="rId7"/>
              <a:stretch>
                <a:fillRect/>
              </a:stretch>
            </p:blipFill>
            <p:spPr>
              <a:xfrm>
                <a:off x="6309715" y="1898901"/>
                <a:ext cx="577086" cy="513970"/>
              </a:xfrm>
              <a:prstGeom prst="rect">
                <a:avLst/>
              </a:prstGeom>
            </p:spPr>
          </p:pic>
          <p:pic>
            <p:nvPicPr>
              <p:cNvPr id="263" name="Picture 262" descr="latex-image-1.pdf"/>
              <p:cNvPicPr>
                <a:picLocks noChangeAspect="1"/>
              </p:cNvPicPr>
              <p:nvPr/>
            </p:nvPicPr>
            <p:blipFill>
              <a:blip r:embed="rId8"/>
              <a:stretch>
                <a:fillRect/>
              </a:stretch>
            </p:blipFill>
            <p:spPr>
              <a:xfrm>
                <a:off x="5778786" y="905510"/>
                <a:ext cx="577088" cy="513969"/>
              </a:xfrm>
              <a:prstGeom prst="rect">
                <a:avLst/>
              </a:prstGeom>
            </p:spPr>
          </p:pic>
          <p:cxnSp>
            <p:nvCxnSpPr>
              <p:cNvPr id="264" name="Straight Connector 263"/>
              <p:cNvCxnSpPr/>
              <p:nvPr/>
            </p:nvCxnSpPr>
            <p:spPr bwMode="auto">
              <a:xfrm rot="5400000" flipH="1" flipV="1">
                <a:off x="5956772" y="1275664"/>
                <a:ext cx="399091" cy="396532"/>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65" name="Straight Connector 264"/>
              <p:cNvCxnSpPr/>
              <p:nvPr/>
            </p:nvCxnSpPr>
            <p:spPr bwMode="auto">
              <a:xfrm flipV="1">
                <a:off x="5927056" y="2539111"/>
                <a:ext cx="427527" cy="417125"/>
              </a:xfrm>
              <a:prstGeom prst="line">
                <a:avLst/>
              </a:prstGeom>
              <a:solidFill>
                <a:schemeClr val="accent1"/>
              </a:solidFill>
              <a:ln w="22225" cap="flat" cmpd="sng" algn="ctr">
                <a:solidFill>
                  <a:srgbClr val="F9FF00"/>
                </a:solidFill>
                <a:prstDash val="solid"/>
                <a:round/>
                <a:headEnd type="none" w="med" len="med"/>
                <a:tailEnd type="none" w="med" len="med"/>
              </a:ln>
              <a:effectLst/>
            </p:spPr>
          </p:cxnSp>
          <p:cxnSp>
            <p:nvCxnSpPr>
              <p:cNvPr id="266" name="Straight Connector 265"/>
              <p:cNvCxnSpPr/>
              <p:nvPr/>
            </p:nvCxnSpPr>
            <p:spPr bwMode="auto">
              <a:xfrm rot="16200000" flipH="1">
                <a:off x="5726250" y="1902717"/>
                <a:ext cx="1261389" cy="4723"/>
              </a:xfrm>
              <a:prstGeom prst="line">
                <a:avLst/>
              </a:prstGeom>
              <a:solidFill>
                <a:schemeClr val="accent1"/>
              </a:solidFill>
              <a:ln w="22225" cap="flat" cmpd="sng" algn="ctr">
                <a:solidFill>
                  <a:srgbClr val="008000"/>
                </a:solidFill>
                <a:prstDash val="dash"/>
                <a:round/>
                <a:headEnd type="none" w="med" len="med"/>
                <a:tailEnd type="none" w="med" len="med"/>
              </a:ln>
              <a:effectLst/>
            </p:spPr>
          </p:cxnSp>
          <p:cxnSp>
            <p:nvCxnSpPr>
              <p:cNvPr id="267" name="Straight Connector 266"/>
              <p:cNvCxnSpPr>
                <a:cxnSpLocks noChangeAspect="1"/>
              </p:cNvCxnSpPr>
              <p:nvPr/>
            </p:nvCxnSpPr>
            <p:spPr bwMode="auto">
              <a:xfrm>
                <a:off x="5942176" y="2953892"/>
                <a:ext cx="1433349" cy="1588"/>
              </a:xfrm>
              <a:prstGeom prst="line">
                <a:avLst/>
              </a:prstGeom>
              <a:solidFill>
                <a:schemeClr val="accent1"/>
              </a:solidFill>
              <a:ln w="22225" cap="flat" cmpd="sng" algn="ctr">
                <a:solidFill>
                  <a:srgbClr val="FF1C00"/>
                </a:solidFill>
                <a:prstDash val="solid"/>
                <a:round/>
                <a:headEnd type="none" w="med" len="med"/>
                <a:tailEnd type="none" w="med" len="med"/>
              </a:ln>
              <a:effectLst/>
            </p:spPr>
          </p:cxnSp>
          <p:cxnSp>
            <p:nvCxnSpPr>
              <p:cNvPr id="268" name="Straight Connector 267"/>
              <p:cNvCxnSpPr/>
              <p:nvPr/>
            </p:nvCxnSpPr>
            <p:spPr bwMode="auto">
              <a:xfrm rot="5400000">
                <a:off x="5319293" y="2351675"/>
                <a:ext cx="1214399" cy="1127"/>
              </a:xfrm>
              <a:prstGeom prst="line">
                <a:avLst/>
              </a:prstGeom>
              <a:solidFill>
                <a:schemeClr val="accent1"/>
              </a:solidFill>
              <a:ln w="22225" cap="flat" cmpd="sng" algn="ctr">
                <a:solidFill>
                  <a:srgbClr val="FFFF00"/>
                </a:solidFill>
                <a:prstDash val="solid"/>
                <a:round/>
                <a:headEnd type="none" w="med" len="med"/>
                <a:tailEnd type="none" w="med" len="med"/>
              </a:ln>
              <a:effectLst/>
            </p:spPr>
          </p:cxnSp>
          <p:cxnSp>
            <p:nvCxnSpPr>
              <p:cNvPr id="269" name="Straight Connector 268"/>
              <p:cNvCxnSpPr/>
              <p:nvPr/>
            </p:nvCxnSpPr>
            <p:spPr>
              <a:xfrm rot="10800000">
                <a:off x="6368325" y="2530093"/>
                <a:ext cx="1433699" cy="9017"/>
              </a:xfrm>
              <a:prstGeom prst="line">
                <a:avLst/>
              </a:prstGeom>
              <a:ln w="25400">
                <a:solidFill>
                  <a:srgbClr val="008000"/>
                </a:solidFill>
                <a:prstDash val="dash"/>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bwMode="auto">
              <a:xfrm flipV="1">
                <a:off x="7385910" y="2535935"/>
                <a:ext cx="419289" cy="417126"/>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71" name="Straight Connector 270"/>
              <p:cNvCxnSpPr/>
              <p:nvPr/>
            </p:nvCxnSpPr>
            <p:spPr bwMode="auto">
              <a:xfrm rot="16200000" flipH="1">
                <a:off x="6754881" y="2332891"/>
                <a:ext cx="1255708" cy="0"/>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72" name="Straight Connector 271"/>
              <p:cNvCxnSpPr/>
              <p:nvPr/>
            </p:nvCxnSpPr>
            <p:spPr bwMode="auto">
              <a:xfrm flipV="1">
                <a:off x="7382735" y="1284410"/>
                <a:ext cx="419289" cy="417126"/>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73" name="Straight Connector 272"/>
              <p:cNvCxnSpPr/>
              <p:nvPr/>
            </p:nvCxnSpPr>
            <p:spPr bwMode="auto">
              <a:xfrm rot="16200000" flipH="1">
                <a:off x="7174170" y="1902239"/>
                <a:ext cx="1255708" cy="0"/>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74" name="Straight Connector 273"/>
              <p:cNvCxnSpPr>
                <a:cxnSpLocks noChangeAspect="1"/>
              </p:cNvCxnSpPr>
              <p:nvPr/>
            </p:nvCxnSpPr>
            <p:spPr bwMode="auto">
              <a:xfrm>
                <a:off x="5925216" y="1700528"/>
                <a:ext cx="1457595" cy="1588"/>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75" name="Straight Connector 274"/>
              <p:cNvCxnSpPr>
                <a:cxnSpLocks noChangeAspect="1"/>
              </p:cNvCxnSpPr>
              <p:nvPr/>
            </p:nvCxnSpPr>
            <p:spPr bwMode="auto">
              <a:xfrm>
                <a:off x="6345056" y="1279649"/>
                <a:ext cx="1466742" cy="1619"/>
              </a:xfrm>
              <a:prstGeom prst="line">
                <a:avLst/>
              </a:prstGeom>
              <a:solidFill>
                <a:schemeClr val="accent1"/>
              </a:solidFill>
              <a:ln w="22225" cap="flat" cmpd="sng" algn="ctr">
                <a:solidFill>
                  <a:srgbClr val="008000"/>
                </a:solidFill>
                <a:prstDash val="solid"/>
                <a:round/>
                <a:headEnd type="none" w="med" len="med"/>
                <a:tailEnd type="none" w="med" len="med"/>
              </a:ln>
              <a:effectLst/>
            </p:spPr>
          </p:cxnSp>
          <p:sp>
            <p:nvSpPr>
              <p:cNvPr id="276" name="Oval 275"/>
              <p:cNvSpPr/>
              <p:nvPr/>
            </p:nvSpPr>
            <p:spPr>
              <a:xfrm rot="2465626">
                <a:off x="6619975" y="2585440"/>
                <a:ext cx="163955" cy="311649"/>
              </a:xfrm>
              <a:prstGeom prst="ellipse">
                <a:avLst/>
              </a:prstGeom>
              <a:solidFill>
                <a:srgbClr val="49B1FF"/>
              </a:solidFill>
              <a:ln>
                <a:solidFill>
                  <a:schemeClr val="accent1">
                    <a:shade val="95000"/>
                    <a:satMod val="105000"/>
                    <a:alpha val="13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4" name="Oval 253"/>
            <p:cNvSpPr>
              <a:spLocks noChangeAspect="1"/>
            </p:cNvSpPr>
            <p:nvPr/>
          </p:nvSpPr>
          <p:spPr>
            <a:xfrm rot="18479470">
              <a:off x="816803" y="1683729"/>
              <a:ext cx="422761" cy="230063"/>
            </a:xfrm>
            <a:prstGeom prst="ellipse">
              <a:avLst/>
            </a:prstGeom>
            <a:solidFill>
              <a:srgbClr val="F9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Oval 254"/>
            <p:cNvSpPr/>
            <p:nvPr/>
          </p:nvSpPr>
          <p:spPr>
            <a:xfrm>
              <a:off x="1757355" y="1681132"/>
              <a:ext cx="213006" cy="429042"/>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8" name="Group 117"/>
          <p:cNvGrpSpPr/>
          <p:nvPr/>
        </p:nvGrpSpPr>
        <p:grpSpPr>
          <a:xfrm>
            <a:off x="5194300" y="146566"/>
            <a:ext cx="3845123" cy="807422"/>
            <a:chOff x="5194300" y="146566"/>
            <a:chExt cx="3845123" cy="807422"/>
          </a:xfrm>
        </p:grpSpPr>
        <p:grpSp>
          <p:nvGrpSpPr>
            <p:cNvPr id="119" name="Group 118"/>
            <p:cNvGrpSpPr/>
            <p:nvPr/>
          </p:nvGrpSpPr>
          <p:grpSpPr>
            <a:xfrm>
              <a:off x="5194300" y="146566"/>
              <a:ext cx="3845123" cy="807422"/>
              <a:chOff x="5194300" y="146566"/>
              <a:chExt cx="3845123" cy="807422"/>
            </a:xfrm>
          </p:grpSpPr>
          <p:sp>
            <p:nvSpPr>
              <p:cNvPr id="121" name="Rectangle 120"/>
              <p:cNvSpPr/>
              <p:nvPr/>
            </p:nvSpPr>
            <p:spPr>
              <a:xfrm>
                <a:off x="5194300" y="146566"/>
                <a:ext cx="3845123" cy="338554"/>
              </a:xfrm>
              <a:prstGeom prst="rect">
                <a:avLst/>
              </a:prstGeom>
            </p:spPr>
            <p:txBody>
              <a:bodyPr wrap="none">
                <a:spAutoFit/>
              </a:bodyPr>
              <a:lstStyle/>
              <a:p>
                <a:r>
                  <a:rPr lang="en-US" sz="1600" dirty="0" smtClean="0">
                    <a:solidFill>
                      <a:srgbClr val="FFFFFF"/>
                    </a:solidFill>
                    <a:latin typeface="Times New Roman" charset="0"/>
                    <a:ea typeface="Times New Roman" charset="0"/>
                    <a:cs typeface="Times New Roman" charset="0"/>
                  </a:rPr>
                  <a:t>DGP = Daskalakis, Goldberg, Papadimitriou</a:t>
                </a:r>
                <a:endParaRPr lang="en-US" sz="1600" dirty="0"/>
              </a:p>
            </p:txBody>
          </p:sp>
          <p:sp>
            <p:nvSpPr>
              <p:cNvPr id="122" name="Rectangle 121"/>
              <p:cNvSpPr/>
              <p:nvPr/>
            </p:nvSpPr>
            <p:spPr>
              <a:xfrm>
                <a:off x="5194300" y="615434"/>
                <a:ext cx="1668145" cy="338554"/>
              </a:xfrm>
              <a:prstGeom prst="rect">
                <a:avLst/>
              </a:prstGeom>
            </p:spPr>
            <p:txBody>
              <a:bodyPr wrap="none">
                <a:spAutoFit/>
              </a:bodyPr>
              <a:lstStyle/>
              <a:p>
                <a:r>
                  <a:rPr lang="en-US" sz="1600" dirty="0" smtClean="0">
                    <a:solidFill>
                      <a:srgbClr val="FFFFFF"/>
                    </a:solidFill>
                    <a:latin typeface="Times New Roman" charset="0"/>
                    <a:ea typeface="Times New Roman" charset="0"/>
                    <a:cs typeface="Times New Roman" charset="0"/>
                  </a:rPr>
                  <a:t>CD = Chen, Deng</a:t>
                </a:r>
                <a:endParaRPr lang="en-US" sz="1600" dirty="0"/>
              </a:p>
            </p:txBody>
          </p:sp>
        </p:grpSp>
        <p:sp>
          <p:nvSpPr>
            <p:cNvPr id="120" name="Rectangle 119"/>
            <p:cNvSpPr/>
            <p:nvPr/>
          </p:nvSpPr>
          <p:spPr>
            <a:xfrm>
              <a:off x="5194300" y="395357"/>
              <a:ext cx="2823109" cy="338554"/>
            </a:xfrm>
            <a:prstGeom prst="rect">
              <a:avLst/>
            </a:prstGeom>
          </p:spPr>
          <p:txBody>
            <a:bodyPr wrap="none">
              <a:spAutoFit/>
            </a:bodyPr>
            <a:lstStyle/>
            <a:p>
              <a:r>
                <a:rPr lang="en-US" sz="1600" dirty="0" smtClean="0">
                  <a:solidFill>
                    <a:srgbClr val="FFFFFF"/>
                  </a:solidFill>
                  <a:latin typeface="Times New Roman" charset="0"/>
                  <a:ea typeface="Times New Roman" charset="0"/>
                  <a:cs typeface="Times New Roman" charset="0"/>
                </a:rPr>
                <a:t>DP = Daskalakis, Papadimitriou</a:t>
              </a:r>
              <a:endParaRPr lang="en-US" sz="1600" dirty="0"/>
            </a:p>
          </p:txBody>
        </p:sp>
      </p:grpSp>
    </p:spTree>
    <p:extLst>
      <p:ext uri="{BB962C8B-B14F-4D97-AF65-F5344CB8AC3E}">
        <p14:creationId xmlns:p14="http://schemas.microsoft.com/office/powerpoint/2010/main" val="39825103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150"/>
          <p:cNvSpPr>
            <a:spLocks noGrp="1" noRot="1" noChangeArrowheads="1"/>
          </p:cNvSpPr>
          <p:nvPr>
            <p:ph type="title"/>
          </p:nvPr>
        </p:nvSpPr>
        <p:spPr>
          <a:xfrm>
            <a:off x="76200" y="-304800"/>
            <a:ext cx="8083550" cy="1143000"/>
          </a:xfrm>
        </p:spPr>
        <p:txBody>
          <a:bodyPr/>
          <a:lstStyle/>
          <a:p>
            <a:pPr eaLnBrk="1" hangingPunct="1"/>
            <a:r>
              <a:rPr lang="en-US" sz="3600" i="1" dirty="0" smtClean="0">
                <a:solidFill>
                  <a:srgbClr val="FFFFCC"/>
                </a:solidFill>
                <a:effectLst/>
                <a:latin typeface="Times New Roman" charset="0"/>
                <a:ea typeface="ＭＳ Ｐゴシック" charset="-128"/>
                <a:cs typeface="ＭＳ Ｐゴシック" charset="-128"/>
              </a:rPr>
              <a:t>Last Lecture</a:t>
            </a:r>
          </a:p>
        </p:txBody>
      </p:sp>
      <p:grpSp>
        <p:nvGrpSpPr>
          <p:cNvPr id="2" name="Group 259"/>
          <p:cNvGrpSpPr>
            <a:grpSpLocks/>
          </p:cNvGrpSpPr>
          <p:nvPr/>
        </p:nvGrpSpPr>
        <p:grpSpPr bwMode="auto">
          <a:xfrm>
            <a:off x="0" y="990600"/>
            <a:ext cx="3238500" cy="2743200"/>
            <a:chOff x="0" y="990600"/>
            <a:chExt cx="3238500" cy="2743200"/>
          </a:xfrm>
        </p:grpSpPr>
        <p:sp>
          <p:nvSpPr>
            <p:cNvPr id="90" name="Rounded Rectangle 89"/>
            <p:cNvSpPr/>
            <p:nvPr/>
          </p:nvSpPr>
          <p:spPr bwMode="auto">
            <a:xfrm>
              <a:off x="266700" y="990600"/>
              <a:ext cx="2971800" cy="23622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3" name="Group 55"/>
            <p:cNvGrpSpPr>
              <a:grpSpLocks/>
            </p:cNvGrpSpPr>
            <p:nvPr/>
          </p:nvGrpSpPr>
          <p:grpSpPr bwMode="auto">
            <a:xfrm>
              <a:off x="883444" y="1544320"/>
              <a:ext cx="869156" cy="787400"/>
              <a:chOff x="1689" y="1584"/>
              <a:chExt cx="1095" cy="960"/>
            </a:xfrm>
          </p:grpSpPr>
          <p:sp>
            <p:nvSpPr>
              <p:cNvPr id="73893" name="Oval 5"/>
              <p:cNvSpPr>
                <a:spLocks noChangeArrowheads="1"/>
              </p:cNvSpPr>
              <p:nvPr/>
            </p:nvSpPr>
            <p:spPr bwMode="auto">
              <a:xfrm>
                <a:off x="1728" y="1728"/>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94" name="Oval 6"/>
              <p:cNvSpPr>
                <a:spLocks noChangeArrowheads="1"/>
              </p:cNvSpPr>
              <p:nvPr/>
            </p:nvSpPr>
            <p:spPr bwMode="auto">
              <a:xfrm>
                <a:off x="2304" y="1584"/>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95" name="Oval 7"/>
              <p:cNvSpPr>
                <a:spLocks noChangeArrowheads="1"/>
              </p:cNvSpPr>
              <p:nvPr/>
            </p:nvSpPr>
            <p:spPr bwMode="auto">
              <a:xfrm>
                <a:off x="2688" y="1872"/>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96" name="Oval 8"/>
              <p:cNvSpPr>
                <a:spLocks noChangeArrowheads="1"/>
              </p:cNvSpPr>
              <p:nvPr/>
            </p:nvSpPr>
            <p:spPr bwMode="auto">
              <a:xfrm>
                <a:off x="2421" y="2295"/>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97" name="Line 9"/>
              <p:cNvSpPr>
                <a:spLocks noChangeShapeType="1"/>
              </p:cNvSpPr>
              <p:nvPr/>
            </p:nvSpPr>
            <p:spPr bwMode="auto">
              <a:xfrm flipV="1">
                <a:off x="1776" y="1632"/>
                <a:ext cx="528" cy="144"/>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98" name="Line 10"/>
              <p:cNvSpPr>
                <a:spLocks noChangeShapeType="1"/>
              </p:cNvSpPr>
              <p:nvPr/>
            </p:nvSpPr>
            <p:spPr bwMode="auto">
              <a:xfrm>
                <a:off x="2352" y="1632"/>
                <a:ext cx="336" cy="24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99" name="Line 11"/>
              <p:cNvSpPr>
                <a:spLocks noChangeShapeType="1"/>
              </p:cNvSpPr>
              <p:nvPr/>
            </p:nvSpPr>
            <p:spPr bwMode="auto">
              <a:xfrm flipH="1">
                <a:off x="2496" y="1920"/>
                <a:ext cx="240" cy="384"/>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900" name="Oval 12"/>
              <p:cNvSpPr>
                <a:spLocks noChangeArrowheads="1"/>
              </p:cNvSpPr>
              <p:nvPr/>
            </p:nvSpPr>
            <p:spPr bwMode="auto">
              <a:xfrm>
                <a:off x="1689" y="2217"/>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901" name="Oval 13"/>
              <p:cNvSpPr>
                <a:spLocks noChangeArrowheads="1"/>
              </p:cNvSpPr>
              <p:nvPr/>
            </p:nvSpPr>
            <p:spPr bwMode="auto">
              <a:xfrm>
                <a:off x="2016" y="2448"/>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902" name="Line 14"/>
              <p:cNvSpPr>
                <a:spLocks noChangeShapeType="1"/>
              </p:cNvSpPr>
              <p:nvPr/>
            </p:nvSpPr>
            <p:spPr bwMode="auto">
              <a:xfrm flipV="1">
                <a:off x="1728" y="1824"/>
                <a:ext cx="48" cy="432"/>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903" name="Line 15"/>
              <p:cNvSpPr>
                <a:spLocks noChangeShapeType="1"/>
              </p:cNvSpPr>
              <p:nvPr/>
            </p:nvSpPr>
            <p:spPr bwMode="auto">
              <a:xfrm flipH="1">
                <a:off x="2112" y="2343"/>
                <a:ext cx="345" cy="153"/>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904" name="Line 16"/>
              <p:cNvSpPr>
                <a:spLocks noChangeShapeType="1"/>
              </p:cNvSpPr>
              <p:nvPr/>
            </p:nvSpPr>
            <p:spPr bwMode="auto">
              <a:xfrm flipH="1" flipV="1">
                <a:off x="1776" y="2304"/>
                <a:ext cx="279" cy="192"/>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4" name="Group 54"/>
            <p:cNvGrpSpPr>
              <a:grpSpLocks/>
            </p:cNvGrpSpPr>
            <p:nvPr/>
          </p:nvGrpSpPr>
          <p:grpSpPr bwMode="auto">
            <a:xfrm>
              <a:off x="2019300" y="1268730"/>
              <a:ext cx="869157" cy="787400"/>
              <a:chOff x="3225" y="1680"/>
              <a:chExt cx="1095" cy="960"/>
            </a:xfrm>
          </p:grpSpPr>
          <p:sp>
            <p:nvSpPr>
              <p:cNvPr id="73881" name="Oval 17"/>
              <p:cNvSpPr>
                <a:spLocks noChangeArrowheads="1"/>
              </p:cNvSpPr>
              <p:nvPr/>
            </p:nvSpPr>
            <p:spPr bwMode="auto">
              <a:xfrm>
                <a:off x="3264" y="1824"/>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82" name="Oval 18"/>
              <p:cNvSpPr>
                <a:spLocks noChangeArrowheads="1"/>
              </p:cNvSpPr>
              <p:nvPr/>
            </p:nvSpPr>
            <p:spPr bwMode="auto">
              <a:xfrm>
                <a:off x="3840" y="1680"/>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83" name="Oval 19"/>
              <p:cNvSpPr>
                <a:spLocks noChangeArrowheads="1"/>
              </p:cNvSpPr>
              <p:nvPr/>
            </p:nvSpPr>
            <p:spPr bwMode="auto">
              <a:xfrm>
                <a:off x="4224" y="1968"/>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84" name="Oval 20"/>
              <p:cNvSpPr>
                <a:spLocks noChangeArrowheads="1"/>
              </p:cNvSpPr>
              <p:nvPr/>
            </p:nvSpPr>
            <p:spPr bwMode="auto">
              <a:xfrm>
                <a:off x="3957" y="2391"/>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85" name="Line 21"/>
              <p:cNvSpPr>
                <a:spLocks noChangeShapeType="1"/>
              </p:cNvSpPr>
              <p:nvPr/>
            </p:nvSpPr>
            <p:spPr bwMode="auto">
              <a:xfrm flipV="1">
                <a:off x="3312" y="1728"/>
                <a:ext cx="528" cy="144"/>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86" name="Line 22"/>
              <p:cNvSpPr>
                <a:spLocks noChangeShapeType="1"/>
              </p:cNvSpPr>
              <p:nvPr/>
            </p:nvSpPr>
            <p:spPr bwMode="auto">
              <a:xfrm>
                <a:off x="3888" y="1728"/>
                <a:ext cx="336" cy="24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87" name="Line 23"/>
              <p:cNvSpPr>
                <a:spLocks noChangeShapeType="1"/>
              </p:cNvSpPr>
              <p:nvPr/>
            </p:nvSpPr>
            <p:spPr bwMode="auto">
              <a:xfrm flipH="1">
                <a:off x="4032" y="2016"/>
                <a:ext cx="240" cy="384"/>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88" name="Oval 24"/>
              <p:cNvSpPr>
                <a:spLocks noChangeArrowheads="1"/>
              </p:cNvSpPr>
              <p:nvPr/>
            </p:nvSpPr>
            <p:spPr bwMode="auto">
              <a:xfrm>
                <a:off x="3225" y="2313"/>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89" name="Oval 25"/>
              <p:cNvSpPr>
                <a:spLocks noChangeArrowheads="1"/>
              </p:cNvSpPr>
              <p:nvPr/>
            </p:nvSpPr>
            <p:spPr bwMode="auto">
              <a:xfrm>
                <a:off x="3552" y="2544"/>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90" name="Line 26"/>
              <p:cNvSpPr>
                <a:spLocks noChangeShapeType="1"/>
              </p:cNvSpPr>
              <p:nvPr/>
            </p:nvSpPr>
            <p:spPr bwMode="auto">
              <a:xfrm flipV="1">
                <a:off x="3264" y="1920"/>
                <a:ext cx="48" cy="432"/>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91" name="Line 27"/>
              <p:cNvSpPr>
                <a:spLocks noChangeShapeType="1"/>
              </p:cNvSpPr>
              <p:nvPr/>
            </p:nvSpPr>
            <p:spPr bwMode="auto">
              <a:xfrm flipH="1">
                <a:off x="3648" y="2439"/>
                <a:ext cx="345" cy="153"/>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92" name="Line 28"/>
              <p:cNvSpPr>
                <a:spLocks noChangeShapeType="1"/>
              </p:cNvSpPr>
              <p:nvPr/>
            </p:nvSpPr>
            <p:spPr bwMode="auto">
              <a:xfrm flipH="1" flipV="1">
                <a:off x="3312" y="2400"/>
                <a:ext cx="279" cy="192"/>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sp>
          <p:nvSpPr>
            <p:cNvPr id="73848" name="Oval 29"/>
            <p:cNvSpPr>
              <a:spLocks noChangeArrowheads="1"/>
            </p:cNvSpPr>
            <p:nvPr/>
          </p:nvSpPr>
          <p:spPr bwMode="auto">
            <a:xfrm>
              <a:off x="488157" y="280416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49" name="Oval 30"/>
            <p:cNvSpPr>
              <a:spLocks noChangeArrowheads="1"/>
            </p:cNvSpPr>
            <p:nvPr/>
          </p:nvSpPr>
          <p:spPr bwMode="auto">
            <a:xfrm>
              <a:off x="945357" y="268605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50" name="Oval 31"/>
            <p:cNvSpPr>
              <a:spLocks noChangeArrowheads="1"/>
            </p:cNvSpPr>
            <p:nvPr/>
          </p:nvSpPr>
          <p:spPr bwMode="auto">
            <a:xfrm>
              <a:off x="1250157" y="292227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51" name="Oval 32"/>
            <p:cNvSpPr>
              <a:spLocks noChangeArrowheads="1"/>
            </p:cNvSpPr>
            <p:nvPr/>
          </p:nvSpPr>
          <p:spPr bwMode="auto">
            <a:xfrm>
              <a:off x="1676400" y="292227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52" name="Line 33"/>
            <p:cNvSpPr>
              <a:spLocks noChangeShapeType="1"/>
            </p:cNvSpPr>
            <p:nvPr/>
          </p:nvSpPr>
          <p:spPr bwMode="auto">
            <a:xfrm flipV="1">
              <a:off x="526257" y="2725420"/>
              <a:ext cx="426244" cy="11811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53" name="Line 34"/>
            <p:cNvSpPr>
              <a:spLocks noChangeShapeType="1"/>
            </p:cNvSpPr>
            <p:nvPr/>
          </p:nvSpPr>
          <p:spPr bwMode="auto">
            <a:xfrm>
              <a:off x="983457" y="2725420"/>
              <a:ext cx="266700" cy="19685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54" name="Line 35"/>
            <p:cNvSpPr>
              <a:spLocks noChangeShapeType="1"/>
            </p:cNvSpPr>
            <p:nvPr/>
          </p:nvSpPr>
          <p:spPr bwMode="auto">
            <a:xfrm>
              <a:off x="1288257" y="2961640"/>
              <a:ext cx="388144"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55" name="Text Box 43"/>
            <p:cNvSpPr txBox="1">
              <a:spLocks noChangeArrowheads="1"/>
            </p:cNvSpPr>
            <p:nvPr/>
          </p:nvSpPr>
          <p:spPr bwMode="auto">
            <a:xfrm>
              <a:off x="1714500" y="2804160"/>
              <a:ext cx="457200" cy="236220"/>
            </a:xfrm>
            <a:prstGeom prst="rect">
              <a:avLst/>
            </a:prstGeom>
            <a:noFill/>
            <a:ln w="9525">
              <a:noFill/>
              <a:miter lim="800000"/>
              <a:headEnd/>
              <a:tailEnd/>
            </a:ln>
          </p:spPr>
          <p:txBody>
            <a:bodyPr>
              <a:prstTxWarp prst="textNoShape">
                <a:avLst/>
              </a:prstTxWarp>
              <a:spAutoFit/>
            </a:bodyPr>
            <a:lstStyle/>
            <a:p>
              <a:pPr algn="ctr"/>
              <a:r>
                <a:rPr lang="en-US" i="1">
                  <a:latin typeface="Times New Roman" charset="0"/>
                  <a:sym typeface="Symbol" charset="2"/>
                </a:rPr>
                <a:t>...</a:t>
              </a:r>
              <a:endParaRPr lang="en-US">
                <a:latin typeface="Times New Roman" charset="0"/>
              </a:endParaRPr>
            </a:p>
          </p:txBody>
        </p:sp>
        <p:sp>
          <p:nvSpPr>
            <p:cNvPr id="73856" name="Oval 44"/>
            <p:cNvSpPr>
              <a:spLocks noChangeArrowheads="1"/>
            </p:cNvSpPr>
            <p:nvPr/>
          </p:nvSpPr>
          <p:spPr bwMode="auto">
            <a:xfrm>
              <a:off x="2126457" y="292227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57" name="Oval 45"/>
            <p:cNvSpPr>
              <a:spLocks noChangeArrowheads="1"/>
            </p:cNvSpPr>
            <p:nvPr/>
          </p:nvSpPr>
          <p:spPr bwMode="auto">
            <a:xfrm>
              <a:off x="2552700" y="2922270"/>
              <a:ext cx="76200" cy="78740"/>
            </a:xfrm>
            <a:prstGeom prst="ellipse">
              <a:avLst/>
            </a:prstGeom>
            <a:solidFill>
              <a:srgbClr val="FF0000"/>
            </a:solidFill>
            <a:ln w="9525">
              <a:noFill/>
              <a:miter lim="800000"/>
              <a:headEnd/>
              <a:tailEnd/>
            </a:ln>
          </p:spPr>
          <p:txBody>
            <a:bodyPr wrap="none" anchor="ctr">
              <a:prstTxWarp prst="textNoShape">
                <a:avLst/>
              </a:prstTxWarp>
            </a:bodyPr>
            <a:lstStyle/>
            <a:p>
              <a:endParaRPr lang="en-US"/>
            </a:p>
          </p:txBody>
        </p:sp>
        <p:sp>
          <p:nvSpPr>
            <p:cNvPr id="73858" name="Line 46"/>
            <p:cNvSpPr>
              <a:spLocks noChangeShapeType="1"/>
            </p:cNvSpPr>
            <p:nvPr/>
          </p:nvSpPr>
          <p:spPr bwMode="auto">
            <a:xfrm>
              <a:off x="2164557" y="2961640"/>
              <a:ext cx="388144"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nvGrpSpPr>
            <p:cNvPr id="5" name="Group 53"/>
            <p:cNvGrpSpPr>
              <a:grpSpLocks/>
            </p:cNvGrpSpPr>
            <p:nvPr/>
          </p:nvGrpSpPr>
          <p:grpSpPr bwMode="auto">
            <a:xfrm>
              <a:off x="2781300" y="1780540"/>
              <a:ext cx="397669" cy="787400"/>
              <a:chOff x="4416" y="1824"/>
              <a:chExt cx="501" cy="960"/>
            </a:xfrm>
          </p:grpSpPr>
          <p:sp>
            <p:nvSpPr>
              <p:cNvPr id="73874" name="Oval 36"/>
              <p:cNvSpPr>
                <a:spLocks noChangeArrowheads="1"/>
              </p:cNvSpPr>
              <p:nvPr/>
            </p:nvSpPr>
            <p:spPr bwMode="auto">
              <a:xfrm>
                <a:off x="4608" y="2160"/>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75" name="Oval 37"/>
              <p:cNvSpPr>
                <a:spLocks noChangeArrowheads="1"/>
              </p:cNvSpPr>
              <p:nvPr/>
            </p:nvSpPr>
            <p:spPr bwMode="auto">
              <a:xfrm>
                <a:off x="4821" y="2535"/>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76" name="Line 38"/>
              <p:cNvSpPr>
                <a:spLocks noChangeShapeType="1"/>
              </p:cNvSpPr>
              <p:nvPr/>
            </p:nvSpPr>
            <p:spPr bwMode="auto">
              <a:xfrm flipH="1">
                <a:off x="4656" y="1872"/>
                <a:ext cx="96" cy="288"/>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77" name="Line 39"/>
              <p:cNvSpPr>
                <a:spLocks noChangeShapeType="1"/>
              </p:cNvSpPr>
              <p:nvPr/>
            </p:nvSpPr>
            <p:spPr bwMode="auto">
              <a:xfrm>
                <a:off x="4656" y="2208"/>
                <a:ext cx="192" cy="33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78" name="Oval 40"/>
              <p:cNvSpPr>
                <a:spLocks noChangeArrowheads="1"/>
              </p:cNvSpPr>
              <p:nvPr/>
            </p:nvSpPr>
            <p:spPr bwMode="auto">
              <a:xfrm>
                <a:off x="4416" y="2688"/>
                <a:ext cx="96" cy="96"/>
              </a:xfrm>
              <a:prstGeom prst="ellipse">
                <a:avLst/>
              </a:prstGeom>
              <a:solidFill>
                <a:srgbClr val="FF0000"/>
              </a:solidFill>
              <a:ln w="9525">
                <a:noFill/>
                <a:miter lim="800000"/>
                <a:headEnd/>
                <a:tailEnd/>
              </a:ln>
            </p:spPr>
            <p:txBody>
              <a:bodyPr wrap="none" anchor="ctr">
                <a:prstTxWarp prst="textNoShape">
                  <a:avLst/>
                </a:prstTxWarp>
              </a:bodyPr>
              <a:lstStyle/>
              <a:p>
                <a:endParaRPr lang="en-US"/>
              </a:p>
            </p:txBody>
          </p:sp>
          <p:sp>
            <p:nvSpPr>
              <p:cNvPr id="73879" name="Line 41"/>
              <p:cNvSpPr>
                <a:spLocks noChangeShapeType="1"/>
              </p:cNvSpPr>
              <p:nvPr/>
            </p:nvSpPr>
            <p:spPr bwMode="auto">
              <a:xfrm flipH="1">
                <a:off x="4512" y="2583"/>
                <a:ext cx="345" cy="153"/>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80" name="Oval 47"/>
              <p:cNvSpPr>
                <a:spLocks noChangeArrowheads="1"/>
              </p:cNvSpPr>
              <p:nvPr/>
            </p:nvSpPr>
            <p:spPr bwMode="auto">
              <a:xfrm>
                <a:off x="4704" y="1824"/>
                <a:ext cx="96" cy="96"/>
              </a:xfrm>
              <a:prstGeom prst="ellipse">
                <a:avLst/>
              </a:prstGeom>
              <a:solidFill>
                <a:srgbClr val="FF0000"/>
              </a:solidFill>
              <a:ln w="9525">
                <a:noFill/>
                <a:miter lim="800000"/>
                <a:headEnd/>
                <a:tailEnd/>
              </a:ln>
            </p:spPr>
            <p:txBody>
              <a:bodyPr wrap="none" anchor="ctr">
                <a:prstTxWarp prst="textNoShape">
                  <a:avLst/>
                </a:prstTxWarp>
              </a:bodyPr>
              <a:lstStyle/>
              <a:p>
                <a:endParaRPr lang="en-US"/>
              </a:p>
            </p:txBody>
          </p:sp>
        </p:grpSp>
        <p:sp>
          <p:nvSpPr>
            <p:cNvPr id="73860" name="Oval 56"/>
            <p:cNvSpPr>
              <a:spLocks noChangeArrowheads="1"/>
            </p:cNvSpPr>
            <p:nvPr/>
          </p:nvSpPr>
          <p:spPr bwMode="auto">
            <a:xfrm>
              <a:off x="1866900" y="217424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1" name="Oval 57"/>
            <p:cNvSpPr>
              <a:spLocks noChangeArrowheads="1"/>
            </p:cNvSpPr>
            <p:nvPr/>
          </p:nvSpPr>
          <p:spPr bwMode="auto">
            <a:xfrm>
              <a:off x="1866900" y="142621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2" name="Oval 58"/>
            <p:cNvSpPr>
              <a:spLocks noChangeArrowheads="1"/>
            </p:cNvSpPr>
            <p:nvPr/>
          </p:nvSpPr>
          <p:spPr bwMode="auto">
            <a:xfrm>
              <a:off x="419100" y="197739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3" name="Oval 59"/>
            <p:cNvSpPr>
              <a:spLocks noChangeArrowheads="1"/>
            </p:cNvSpPr>
            <p:nvPr/>
          </p:nvSpPr>
          <p:spPr bwMode="auto">
            <a:xfrm>
              <a:off x="685800" y="1883886"/>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4" name="Oval 60"/>
            <p:cNvSpPr>
              <a:spLocks noChangeArrowheads="1"/>
            </p:cNvSpPr>
            <p:nvPr/>
          </p:nvSpPr>
          <p:spPr bwMode="auto">
            <a:xfrm>
              <a:off x="647700" y="2159476"/>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5" name="Oval 57"/>
            <p:cNvSpPr>
              <a:spLocks noChangeArrowheads="1"/>
            </p:cNvSpPr>
            <p:nvPr/>
          </p:nvSpPr>
          <p:spPr bwMode="auto">
            <a:xfrm>
              <a:off x="1219200" y="174117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6" name="Oval 56"/>
            <p:cNvSpPr>
              <a:spLocks noChangeArrowheads="1"/>
            </p:cNvSpPr>
            <p:nvPr/>
          </p:nvSpPr>
          <p:spPr bwMode="auto">
            <a:xfrm>
              <a:off x="1257300" y="201676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7" name="Oval 57"/>
            <p:cNvSpPr>
              <a:spLocks noChangeArrowheads="1"/>
            </p:cNvSpPr>
            <p:nvPr/>
          </p:nvSpPr>
          <p:spPr bwMode="auto">
            <a:xfrm>
              <a:off x="2324100" y="1480344"/>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8" name="Oval 56"/>
            <p:cNvSpPr>
              <a:spLocks noChangeArrowheads="1"/>
            </p:cNvSpPr>
            <p:nvPr/>
          </p:nvSpPr>
          <p:spPr bwMode="auto">
            <a:xfrm>
              <a:off x="2362200" y="1755934"/>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9" name="Oval 56"/>
            <p:cNvSpPr>
              <a:spLocks noChangeArrowheads="1"/>
            </p:cNvSpPr>
            <p:nvPr/>
          </p:nvSpPr>
          <p:spPr bwMode="auto">
            <a:xfrm>
              <a:off x="2095500" y="229235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70" name="Oval 56"/>
            <p:cNvSpPr>
              <a:spLocks noChangeArrowheads="1"/>
            </p:cNvSpPr>
            <p:nvPr/>
          </p:nvSpPr>
          <p:spPr bwMode="auto">
            <a:xfrm>
              <a:off x="1943100" y="248920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71" name="Oval 56"/>
            <p:cNvSpPr>
              <a:spLocks noChangeArrowheads="1"/>
            </p:cNvSpPr>
            <p:nvPr/>
          </p:nvSpPr>
          <p:spPr bwMode="auto">
            <a:xfrm>
              <a:off x="2362200" y="256794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72" name="Text Box 36"/>
            <p:cNvSpPr txBox="1">
              <a:spLocks noChangeArrowheads="1"/>
            </p:cNvSpPr>
            <p:nvPr/>
          </p:nvSpPr>
          <p:spPr bwMode="auto">
            <a:xfrm>
              <a:off x="0" y="2495490"/>
              <a:ext cx="876300" cy="338554"/>
            </a:xfrm>
            <a:prstGeom prst="rect">
              <a:avLst/>
            </a:prstGeom>
            <a:noFill/>
            <a:ln w="9525">
              <a:noFill/>
              <a:miter lim="800000"/>
              <a:headEnd/>
              <a:tailEnd/>
            </a:ln>
          </p:spPr>
          <p:txBody>
            <a:bodyPr>
              <a:prstTxWarp prst="textNoShape">
                <a:avLst/>
              </a:prstTxWarp>
              <a:spAutoFit/>
            </a:bodyPr>
            <a:lstStyle/>
            <a:p>
              <a:pPr algn="ctr"/>
              <a:r>
                <a:rPr lang="en-US" sz="1600">
                  <a:latin typeface="Times New Roman" charset="0"/>
                  <a:sym typeface="Symbol" charset="2"/>
                </a:rPr>
                <a:t>0</a:t>
              </a:r>
              <a:r>
                <a:rPr lang="en-US" sz="1600" i="1" baseline="30000">
                  <a:latin typeface="Times New Roman" charset="0"/>
                  <a:sym typeface="Symbol" charset="2"/>
                </a:rPr>
                <a:t>n</a:t>
              </a:r>
              <a:endParaRPr lang="en-US" sz="1600" i="1" baseline="-25000">
                <a:latin typeface="Times New Roman" charset="0"/>
              </a:endParaRPr>
            </a:p>
          </p:txBody>
        </p:sp>
        <p:sp>
          <p:nvSpPr>
            <p:cNvPr id="73873" name="TextBox 71"/>
            <p:cNvSpPr txBox="1">
              <a:spLocks noChangeArrowheads="1"/>
            </p:cNvSpPr>
            <p:nvPr/>
          </p:nvSpPr>
          <p:spPr bwMode="auto">
            <a:xfrm>
              <a:off x="533400" y="3272135"/>
              <a:ext cx="2030724" cy="461665"/>
            </a:xfrm>
            <a:prstGeom prst="rect">
              <a:avLst/>
            </a:prstGeom>
            <a:noFill/>
            <a:ln w="9525">
              <a:noFill/>
              <a:miter lim="800000"/>
              <a:headEnd/>
              <a:tailEnd/>
            </a:ln>
          </p:spPr>
          <p:txBody>
            <a:bodyPr wrap="none">
              <a:prstTxWarp prst="textNoShape">
                <a:avLst/>
              </a:prstTxWarp>
              <a:spAutoFit/>
            </a:bodyPr>
            <a:lstStyle/>
            <a:p>
              <a:r>
                <a:rPr lang="en-US">
                  <a:latin typeface="Times New Roman" charset="0"/>
                  <a:ea typeface="Times New Roman" charset="0"/>
                  <a:cs typeface="Times New Roman" charset="0"/>
                </a:rPr>
                <a:t>Generic PPAD</a:t>
              </a:r>
            </a:p>
          </p:txBody>
        </p:sp>
      </p:grpSp>
      <p:sp>
        <p:nvSpPr>
          <p:cNvPr id="161" name="Left Arrow 160"/>
          <p:cNvSpPr>
            <a:spLocks noChangeArrowheads="1"/>
          </p:cNvSpPr>
          <p:nvPr/>
        </p:nvSpPr>
        <p:spPr bwMode="auto">
          <a:xfrm rot="-1601328">
            <a:off x="1808163" y="3538538"/>
            <a:ext cx="3168650" cy="320675"/>
          </a:xfrm>
          <a:prstGeom prst="leftArrow">
            <a:avLst>
              <a:gd name="adj1" fmla="val 50000"/>
              <a:gd name="adj2" fmla="val 49818"/>
            </a:avLst>
          </a:prstGeom>
          <a:solidFill>
            <a:srgbClr val="FF6600"/>
          </a:solidFill>
          <a:ln w="9525">
            <a:solidFill>
              <a:schemeClr val="tx1"/>
            </a:solidFill>
            <a:round/>
            <a:headEnd/>
            <a:tailEnd/>
          </a:ln>
        </p:spPr>
        <p:txBody>
          <a:bodyPr>
            <a:prstTxWarp prst="textNoShape">
              <a:avLst/>
            </a:prstTxWarp>
          </a:bodyPr>
          <a:lstStyle/>
          <a:p>
            <a:endParaRPr lang="en-US"/>
          </a:p>
        </p:txBody>
      </p:sp>
      <p:grpSp>
        <p:nvGrpSpPr>
          <p:cNvPr id="6" name="Group 260"/>
          <p:cNvGrpSpPr>
            <a:grpSpLocks/>
          </p:cNvGrpSpPr>
          <p:nvPr/>
        </p:nvGrpSpPr>
        <p:grpSpPr bwMode="auto">
          <a:xfrm>
            <a:off x="3657600" y="990600"/>
            <a:ext cx="5519738" cy="2874963"/>
            <a:chOff x="3700200" y="990600"/>
            <a:chExt cx="5520000" cy="2874189"/>
          </a:xfrm>
        </p:grpSpPr>
        <p:pic>
          <p:nvPicPr>
            <p:cNvPr id="70" name="Picture 69" descr="brouwer3.eps"/>
            <p:cNvPicPr>
              <a:picLocks noChangeAspect="1"/>
            </p:cNvPicPr>
            <p:nvPr/>
          </p:nvPicPr>
          <p:blipFill>
            <a:blip r:embed="rId3">
              <a:alphaModFix amt="88000"/>
              <a:duotone>
                <a:schemeClr val="accent4">
                  <a:shade val="45000"/>
                  <a:satMod val="135000"/>
                </a:schemeClr>
                <a:prstClr val="white"/>
              </a:duotone>
            </a:blip>
            <a:stretch>
              <a:fillRect/>
            </a:stretch>
          </p:blipFill>
          <p:spPr>
            <a:xfrm>
              <a:off x="4876800" y="990600"/>
              <a:ext cx="2971800" cy="2874189"/>
            </a:xfrm>
            <a:prstGeom prst="rect">
              <a:avLst/>
            </a:prstGeom>
            <a:effectLst>
              <a:glow rad="12700">
                <a:schemeClr val="accent1">
                  <a:alpha val="36000"/>
                </a:schemeClr>
              </a:glow>
            </a:effectLst>
          </p:spPr>
        </p:pic>
        <p:sp>
          <p:nvSpPr>
            <p:cNvPr id="73759" name="TextBox 72"/>
            <p:cNvSpPr txBox="1">
              <a:spLocks noChangeArrowheads="1"/>
            </p:cNvSpPr>
            <p:nvPr/>
          </p:nvSpPr>
          <p:spPr bwMode="auto">
            <a:xfrm>
              <a:off x="7315200" y="2438400"/>
              <a:ext cx="1905000" cy="646157"/>
            </a:xfrm>
            <a:prstGeom prst="rect">
              <a:avLst/>
            </a:prstGeom>
            <a:noFill/>
            <a:ln w="9525">
              <a:noFill/>
              <a:miter lim="800000"/>
              <a:headEnd/>
              <a:tailEnd/>
            </a:ln>
          </p:spPr>
          <p:txBody>
            <a:bodyPr>
              <a:prstTxWarp prst="textNoShape">
                <a:avLst/>
              </a:prstTxWarp>
              <a:spAutoFit/>
            </a:bodyPr>
            <a:lstStyle/>
            <a:p>
              <a:pPr algn="ctr"/>
              <a:r>
                <a:rPr lang="en-US" dirty="0" smtClean="0">
                  <a:latin typeface="Times New Roman" charset="0"/>
                  <a:ea typeface="Times New Roman" charset="0"/>
                  <a:cs typeface="Times New Roman" charset="0"/>
                </a:rPr>
                <a:t>Embed PPAD graph in [0,1]</a:t>
              </a:r>
              <a:r>
                <a:rPr lang="en-US" baseline="30000" dirty="0" smtClean="0">
                  <a:latin typeface="Times New Roman" charset="0"/>
                  <a:ea typeface="Times New Roman" charset="0"/>
                  <a:cs typeface="Times New Roman" charset="0"/>
                </a:rPr>
                <a:t>3</a:t>
              </a:r>
              <a:endParaRPr lang="en-US" dirty="0">
                <a:latin typeface="Times New Roman" charset="0"/>
                <a:ea typeface="Times New Roman" charset="0"/>
                <a:cs typeface="Times New Roman" charset="0"/>
              </a:endParaRPr>
            </a:p>
          </p:txBody>
        </p:sp>
        <p:sp>
          <p:nvSpPr>
            <p:cNvPr id="73760" name="Left Arrow 161"/>
            <p:cNvSpPr>
              <a:spLocks noChangeArrowheads="1"/>
            </p:cNvSpPr>
            <p:nvPr/>
          </p:nvSpPr>
          <p:spPr bwMode="auto">
            <a:xfrm rot="10800000">
              <a:off x="3700200" y="1981200"/>
              <a:ext cx="871800" cy="341094"/>
            </a:xfrm>
            <a:prstGeom prst="leftArrow">
              <a:avLst>
                <a:gd name="adj1" fmla="val 50000"/>
                <a:gd name="adj2" fmla="val 50006"/>
              </a:avLst>
            </a:prstGeom>
            <a:solidFill>
              <a:srgbClr val="FF6600"/>
            </a:solidFill>
            <a:ln w="9525">
              <a:solidFill>
                <a:schemeClr val="tx1"/>
              </a:solidFill>
              <a:round/>
              <a:headEnd/>
              <a:tailEnd/>
            </a:ln>
          </p:spPr>
          <p:txBody>
            <a:bodyPr>
              <a:prstTxWarp prst="textNoShape">
                <a:avLst/>
              </a:prstTxWarp>
            </a:bodyPr>
            <a:lstStyle/>
            <a:p>
              <a:endParaRPr lang="en-US"/>
            </a:p>
          </p:txBody>
        </p:sp>
      </p:grpSp>
      <p:sp>
        <p:nvSpPr>
          <p:cNvPr id="163" name="TextBox 162"/>
          <p:cNvSpPr txBox="1">
            <a:spLocks noChangeArrowheads="1"/>
          </p:cNvSpPr>
          <p:nvPr/>
        </p:nvSpPr>
        <p:spPr bwMode="auto">
          <a:xfrm>
            <a:off x="139700" y="6332538"/>
            <a:ext cx="1569660" cy="369332"/>
          </a:xfrm>
          <a:prstGeom prst="rect">
            <a:avLst/>
          </a:prstGeom>
          <a:noFill/>
          <a:ln w="9525">
            <a:noFill/>
            <a:miter lim="800000"/>
            <a:headEnd/>
            <a:tailEnd/>
          </a:ln>
        </p:spPr>
        <p:txBody>
          <a:bodyPr wrap="none">
            <a:prstTxWarp prst="textNoShape">
              <a:avLst/>
            </a:prstTxWarp>
            <a:spAutoFit/>
          </a:bodyPr>
          <a:lstStyle/>
          <a:p>
            <a:r>
              <a:rPr lang="en-US" dirty="0" smtClean="0">
                <a:latin typeface="Times New Roman" charset="0"/>
                <a:ea typeface="Times New Roman" charset="0"/>
                <a:cs typeface="Times New Roman" charset="0"/>
              </a:rPr>
              <a:t>3D-SPERNER</a:t>
            </a:r>
            <a:endParaRPr lang="en-US" dirty="0">
              <a:latin typeface="Times New Roman" charset="0"/>
              <a:ea typeface="Times New Roman" charset="0"/>
              <a:cs typeface="Times New Roman" charset="0"/>
            </a:endParaRPr>
          </a:p>
        </p:txBody>
      </p:sp>
      <p:sp>
        <p:nvSpPr>
          <p:cNvPr id="164" name="Left Arrow 163"/>
          <p:cNvSpPr>
            <a:spLocks noChangeArrowheads="1"/>
          </p:cNvSpPr>
          <p:nvPr/>
        </p:nvSpPr>
        <p:spPr bwMode="auto">
          <a:xfrm rot="10800000">
            <a:off x="2100263" y="4953000"/>
            <a:ext cx="566737" cy="304800"/>
          </a:xfrm>
          <a:prstGeom prst="leftArrow">
            <a:avLst>
              <a:gd name="adj1" fmla="val 50000"/>
              <a:gd name="adj2" fmla="val 49962"/>
            </a:avLst>
          </a:prstGeom>
          <a:solidFill>
            <a:srgbClr val="9452D1"/>
          </a:solidFill>
          <a:ln w="9525">
            <a:solidFill>
              <a:schemeClr val="tx1"/>
            </a:solidFill>
            <a:round/>
            <a:headEnd/>
            <a:tailEnd/>
          </a:ln>
        </p:spPr>
        <p:txBody>
          <a:bodyPr>
            <a:prstTxWarp prst="textNoShape">
              <a:avLst/>
            </a:prstTxWarp>
          </a:bodyPr>
          <a:lstStyle/>
          <a:p>
            <a:endParaRPr lang="en-US"/>
          </a:p>
        </p:txBody>
      </p:sp>
      <p:pic>
        <p:nvPicPr>
          <p:cNvPr id="257" name="Picture 6" descr="nash.jpg"/>
          <p:cNvPicPr>
            <a:picLocks noChangeAspect="1"/>
          </p:cNvPicPr>
          <p:nvPr/>
        </p:nvPicPr>
        <p:blipFill>
          <a:blip r:embed="rId4"/>
          <a:srcRect/>
          <a:stretch>
            <a:fillRect/>
          </a:stretch>
        </p:blipFill>
        <p:spPr bwMode="auto">
          <a:xfrm>
            <a:off x="5029200" y="4295775"/>
            <a:ext cx="1344613" cy="1635125"/>
          </a:xfrm>
          <a:prstGeom prst="rect">
            <a:avLst/>
          </a:prstGeom>
          <a:noFill/>
          <a:ln w="9525">
            <a:noFill/>
            <a:miter lim="800000"/>
            <a:headEnd/>
            <a:tailEnd/>
          </a:ln>
        </p:spPr>
      </p:pic>
      <p:pic>
        <p:nvPicPr>
          <p:cNvPr id="258" name="Picture 3" descr="brouwer"/>
          <p:cNvPicPr>
            <a:picLocks noChangeAspect="1" noChangeArrowheads="1"/>
          </p:cNvPicPr>
          <p:nvPr/>
        </p:nvPicPr>
        <p:blipFill>
          <a:blip r:embed="rId5"/>
          <a:srcRect/>
          <a:stretch>
            <a:fillRect/>
          </a:stretch>
        </p:blipFill>
        <p:spPr bwMode="auto">
          <a:xfrm>
            <a:off x="2743200" y="4295775"/>
            <a:ext cx="1439863" cy="1676400"/>
          </a:xfrm>
          <a:prstGeom prst="rect">
            <a:avLst/>
          </a:prstGeom>
          <a:noFill/>
          <a:ln w="9525">
            <a:noFill/>
            <a:miter lim="800000"/>
            <a:headEnd/>
            <a:tailEnd/>
          </a:ln>
        </p:spPr>
      </p:pic>
      <p:sp>
        <p:nvSpPr>
          <p:cNvPr id="162" name="TextBox 161"/>
          <p:cNvSpPr txBox="1">
            <a:spLocks noChangeArrowheads="1"/>
          </p:cNvSpPr>
          <p:nvPr/>
        </p:nvSpPr>
        <p:spPr bwMode="auto">
          <a:xfrm>
            <a:off x="2667000" y="6019800"/>
            <a:ext cx="1351652" cy="646331"/>
          </a:xfrm>
          <a:prstGeom prst="rect">
            <a:avLst/>
          </a:prstGeom>
          <a:noFill/>
          <a:ln w="9525">
            <a:noFill/>
            <a:miter lim="800000"/>
            <a:headEnd/>
            <a:tailEnd/>
          </a:ln>
        </p:spPr>
        <p:txBody>
          <a:bodyPr wrap="none">
            <a:prstTxWarp prst="textNoShape">
              <a:avLst/>
            </a:prstTxWarp>
            <a:spAutoFit/>
          </a:bodyPr>
          <a:lstStyle/>
          <a:p>
            <a:r>
              <a:rPr lang="en-US" dirty="0" smtClean="0">
                <a:latin typeface="Times New Roman" charset="0"/>
                <a:ea typeface="Times New Roman" charset="0"/>
                <a:cs typeface="Times New Roman" charset="0"/>
              </a:rPr>
              <a:t> </a:t>
            </a:r>
            <a:r>
              <a:rPr lang="en-US" dirty="0" err="1" smtClean="0">
                <a:latin typeface="Times New Roman" charset="0"/>
                <a:ea typeface="Times New Roman" charset="0"/>
                <a:cs typeface="Times New Roman" charset="0"/>
              </a:rPr>
              <a:t>p</a:t>
            </a:r>
            <a:r>
              <a:rPr lang="en-US" dirty="0" err="1">
                <a:latin typeface="Times New Roman" charset="0"/>
                <a:ea typeface="Times New Roman" charset="0"/>
                <a:cs typeface="Times New Roman" charset="0"/>
              </a:rPr>
              <a:t>.w</a:t>
            </a:r>
            <a:r>
              <a:rPr lang="en-US" dirty="0">
                <a:latin typeface="Times New Roman" charset="0"/>
                <a:ea typeface="Times New Roman" charset="0"/>
                <a:cs typeface="Times New Roman" charset="0"/>
              </a:rPr>
              <a:t>. linear </a:t>
            </a:r>
          </a:p>
          <a:p>
            <a:r>
              <a:rPr lang="en-US" dirty="0">
                <a:latin typeface="Times New Roman" charset="0"/>
                <a:ea typeface="Times New Roman" charset="0"/>
                <a:cs typeface="Times New Roman" charset="0"/>
              </a:rPr>
              <a:t>BROUWER</a:t>
            </a:r>
          </a:p>
        </p:txBody>
      </p:sp>
      <p:sp>
        <p:nvSpPr>
          <p:cNvPr id="165" name="TextBox 164"/>
          <p:cNvSpPr txBox="1">
            <a:spLocks noChangeArrowheads="1"/>
          </p:cNvSpPr>
          <p:nvPr/>
        </p:nvSpPr>
        <p:spPr bwMode="auto">
          <a:xfrm>
            <a:off x="4829175" y="6061075"/>
            <a:ext cx="1724025" cy="830263"/>
          </a:xfrm>
          <a:prstGeom prst="rect">
            <a:avLst/>
          </a:prstGeom>
          <a:noFill/>
          <a:ln w="9525">
            <a:noFill/>
            <a:miter lim="800000"/>
            <a:headEnd/>
            <a:tailEnd/>
          </a:ln>
        </p:spPr>
        <p:txBody>
          <a:bodyPr wrap="none">
            <a:prstTxWarp prst="textNoShape">
              <a:avLst/>
            </a:prstTxWarp>
            <a:spAutoFit/>
          </a:bodyPr>
          <a:lstStyle/>
          <a:p>
            <a:pPr algn="ctr"/>
            <a:r>
              <a:rPr lang="en-US">
                <a:latin typeface="Times New Roman" charset="0"/>
                <a:ea typeface="Times New Roman" charset="0"/>
                <a:cs typeface="Times New Roman" charset="0"/>
              </a:rPr>
              <a:t>multi-player</a:t>
            </a:r>
          </a:p>
          <a:p>
            <a:pPr algn="ctr"/>
            <a:r>
              <a:rPr lang="en-US">
                <a:latin typeface="Times New Roman" charset="0"/>
                <a:ea typeface="Times New Roman" charset="0"/>
                <a:cs typeface="Times New Roman" charset="0"/>
              </a:rPr>
              <a:t>NASH</a:t>
            </a:r>
          </a:p>
        </p:txBody>
      </p:sp>
      <p:sp>
        <p:nvSpPr>
          <p:cNvPr id="166" name="Left Arrow 165"/>
          <p:cNvSpPr>
            <a:spLocks noChangeArrowheads="1"/>
          </p:cNvSpPr>
          <p:nvPr/>
        </p:nvSpPr>
        <p:spPr bwMode="auto">
          <a:xfrm rot="10800000">
            <a:off x="4343400" y="4905375"/>
            <a:ext cx="609600" cy="381000"/>
          </a:xfrm>
          <a:prstGeom prst="leftArrow">
            <a:avLst>
              <a:gd name="adj1" fmla="val 50000"/>
              <a:gd name="adj2" fmla="val 50000"/>
            </a:avLst>
          </a:prstGeom>
          <a:solidFill>
            <a:srgbClr val="9452D1"/>
          </a:solidFill>
          <a:ln w="9525">
            <a:solidFill>
              <a:schemeClr val="tx1"/>
            </a:solidFill>
            <a:round/>
            <a:headEnd/>
            <a:tailEnd/>
          </a:ln>
        </p:spPr>
        <p:txBody>
          <a:bodyPr>
            <a:prstTxWarp prst="textNoShape">
              <a:avLst/>
            </a:prstTxWarp>
          </a:bodyPr>
          <a:lstStyle/>
          <a:p>
            <a:endParaRPr lang="en-US">
              <a:solidFill>
                <a:srgbClr val="FF0000"/>
              </a:solidFill>
            </a:endParaRPr>
          </a:p>
        </p:txBody>
      </p:sp>
      <p:sp>
        <p:nvSpPr>
          <p:cNvPr id="167" name="Left Arrow 166"/>
          <p:cNvSpPr>
            <a:spLocks noChangeArrowheads="1"/>
          </p:cNvSpPr>
          <p:nvPr/>
        </p:nvSpPr>
        <p:spPr bwMode="auto">
          <a:xfrm rot="8903884">
            <a:off x="6462713" y="4381500"/>
            <a:ext cx="1038225" cy="241300"/>
          </a:xfrm>
          <a:prstGeom prst="leftArrow">
            <a:avLst>
              <a:gd name="adj1" fmla="val 50000"/>
              <a:gd name="adj2" fmla="val 49938"/>
            </a:avLst>
          </a:prstGeom>
          <a:solidFill>
            <a:srgbClr val="9452D1"/>
          </a:solidFill>
          <a:ln w="9525">
            <a:solidFill>
              <a:schemeClr val="tx1"/>
            </a:solidFill>
            <a:round/>
            <a:headEnd/>
            <a:tailEnd/>
          </a:ln>
        </p:spPr>
        <p:txBody>
          <a:bodyPr>
            <a:prstTxWarp prst="textNoShape">
              <a:avLst/>
            </a:prstTxWarp>
          </a:bodyPr>
          <a:lstStyle/>
          <a:p>
            <a:endParaRPr lang="en-US"/>
          </a:p>
        </p:txBody>
      </p:sp>
      <p:sp>
        <p:nvSpPr>
          <p:cNvPr id="168" name="Left Arrow 167"/>
          <p:cNvSpPr>
            <a:spLocks noChangeArrowheads="1"/>
          </p:cNvSpPr>
          <p:nvPr/>
        </p:nvSpPr>
        <p:spPr bwMode="auto">
          <a:xfrm rot="10800000">
            <a:off x="6553200" y="5029200"/>
            <a:ext cx="990600" cy="304800"/>
          </a:xfrm>
          <a:prstGeom prst="leftArrow">
            <a:avLst>
              <a:gd name="adj1" fmla="val 50000"/>
              <a:gd name="adj2" fmla="val 49954"/>
            </a:avLst>
          </a:prstGeom>
          <a:solidFill>
            <a:srgbClr val="9452D1"/>
          </a:solidFill>
          <a:ln w="9525">
            <a:solidFill>
              <a:schemeClr val="tx1"/>
            </a:solidFill>
            <a:round/>
            <a:headEnd/>
            <a:tailEnd/>
          </a:ln>
        </p:spPr>
        <p:txBody>
          <a:bodyPr>
            <a:prstTxWarp prst="textNoShape">
              <a:avLst/>
            </a:prstTxWarp>
          </a:bodyPr>
          <a:lstStyle/>
          <a:p>
            <a:endParaRPr lang="en-US"/>
          </a:p>
        </p:txBody>
      </p:sp>
      <p:sp>
        <p:nvSpPr>
          <p:cNvPr id="169" name="Left Arrow 168"/>
          <p:cNvSpPr>
            <a:spLocks noChangeArrowheads="1"/>
          </p:cNvSpPr>
          <p:nvPr/>
        </p:nvSpPr>
        <p:spPr bwMode="auto">
          <a:xfrm rot="-8903045">
            <a:off x="6503988" y="5737225"/>
            <a:ext cx="865187" cy="306388"/>
          </a:xfrm>
          <a:prstGeom prst="leftArrow">
            <a:avLst>
              <a:gd name="adj1" fmla="val 50000"/>
              <a:gd name="adj2" fmla="val 50149"/>
            </a:avLst>
          </a:prstGeom>
          <a:solidFill>
            <a:srgbClr val="9452D1"/>
          </a:solidFill>
          <a:ln w="9525">
            <a:solidFill>
              <a:schemeClr val="tx1"/>
            </a:solidFill>
            <a:round/>
            <a:headEnd/>
            <a:tailEnd/>
          </a:ln>
        </p:spPr>
        <p:txBody>
          <a:bodyPr>
            <a:prstTxWarp prst="textNoShape">
              <a:avLst/>
            </a:prstTxWarp>
          </a:bodyPr>
          <a:lstStyle/>
          <a:p>
            <a:endParaRPr lang="en-US"/>
          </a:p>
        </p:txBody>
      </p:sp>
      <p:sp>
        <p:nvSpPr>
          <p:cNvPr id="170" name="TextBox 169"/>
          <p:cNvSpPr txBox="1">
            <a:spLocks noChangeArrowheads="1"/>
          </p:cNvSpPr>
          <p:nvPr/>
        </p:nvSpPr>
        <p:spPr bwMode="auto">
          <a:xfrm>
            <a:off x="7551738" y="3657600"/>
            <a:ext cx="1211262" cy="830263"/>
          </a:xfrm>
          <a:prstGeom prst="rect">
            <a:avLst/>
          </a:prstGeom>
          <a:noFill/>
          <a:ln w="9525">
            <a:noFill/>
            <a:miter lim="800000"/>
            <a:headEnd/>
            <a:tailEnd/>
          </a:ln>
        </p:spPr>
        <p:txBody>
          <a:bodyPr wrap="none">
            <a:prstTxWarp prst="textNoShape">
              <a:avLst/>
            </a:prstTxWarp>
            <a:spAutoFit/>
          </a:bodyPr>
          <a:lstStyle/>
          <a:p>
            <a:pPr algn="ctr"/>
            <a:r>
              <a:rPr lang="en-US">
                <a:latin typeface="Times New Roman" charset="0"/>
                <a:ea typeface="Times New Roman" charset="0"/>
                <a:cs typeface="Times New Roman" charset="0"/>
              </a:rPr>
              <a:t>4-player</a:t>
            </a:r>
          </a:p>
          <a:p>
            <a:pPr algn="ctr"/>
            <a:r>
              <a:rPr lang="en-US">
                <a:latin typeface="Times New Roman" charset="0"/>
                <a:ea typeface="Times New Roman" charset="0"/>
                <a:cs typeface="Times New Roman" charset="0"/>
              </a:rPr>
              <a:t>NASH</a:t>
            </a:r>
          </a:p>
        </p:txBody>
      </p:sp>
      <p:sp>
        <p:nvSpPr>
          <p:cNvPr id="172" name="TextBox 171"/>
          <p:cNvSpPr txBox="1">
            <a:spLocks noChangeArrowheads="1"/>
          </p:cNvSpPr>
          <p:nvPr/>
        </p:nvSpPr>
        <p:spPr bwMode="auto">
          <a:xfrm>
            <a:off x="7543800" y="4732338"/>
            <a:ext cx="1211263" cy="830262"/>
          </a:xfrm>
          <a:prstGeom prst="rect">
            <a:avLst/>
          </a:prstGeom>
          <a:noFill/>
          <a:ln w="9525">
            <a:noFill/>
            <a:miter lim="800000"/>
            <a:headEnd/>
            <a:tailEnd/>
          </a:ln>
        </p:spPr>
        <p:txBody>
          <a:bodyPr wrap="none">
            <a:prstTxWarp prst="textNoShape">
              <a:avLst/>
            </a:prstTxWarp>
            <a:spAutoFit/>
          </a:bodyPr>
          <a:lstStyle/>
          <a:p>
            <a:pPr algn="ctr"/>
            <a:r>
              <a:rPr lang="en-US">
                <a:latin typeface="Times New Roman" charset="0"/>
                <a:ea typeface="Times New Roman" charset="0"/>
                <a:cs typeface="Times New Roman" charset="0"/>
              </a:rPr>
              <a:t>3-player</a:t>
            </a:r>
          </a:p>
          <a:p>
            <a:pPr algn="ctr"/>
            <a:r>
              <a:rPr lang="en-US">
                <a:latin typeface="Times New Roman" charset="0"/>
                <a:ea typeface="Times New Roman" charset="0"/>
                <a:cs typeface="Times New Roman" charset="0"/>
              </a:rPr>
              <a:t>NASH</a:t>
            </a:r>
          </a:p>
        </p:txBody>
      </p:sp>
      <p:sp>
        <p:nvSpPr>
          <p:cNvPr id="173" name="TextBox 172"/>
          <p:cNvSpPr txBox="1">
            <a:spLocks noChangeArrowheads="1"/>
          </p:cNvSpPr>
          <p:nvPr/>
        </p:nvSpPr>
        <p:spPr bwMode="auto">
          <a:xfrm>
            <a:off x="7551738" y="5875338"/>
            <a:ext cx="1211262" cy="830262"/>
          </a:xfrm>
          <a:prstGeom prst="rect">
            <a:avLst/>
          </a:prstGeom>
          <a:noFill/>
          <a:ln w="9525">
            <a:noFill/>
            <a:miter lim="800000"/>
            <a:headEnd/>
            <a:tailEnd/>
          </a:ln>
        </p:spPr>
        <p:txBody>
          <a:bodyPr wrap="none">
            <a:prstTxWarp prst="textNoShape">
              <a:avLst/>
            </a:prstTxWarp>
            <a:spAutoFit/>
          </a:bodyPr>
          <a:lstStyle/>
          <a:p>
            <a:pPr algn="ctr"/>
            <a:r>
              <a:rPr lang="en-US">
                <a:latin typeface="Times New Roman" charset="0"/>
                <a:ea typeface="Times New Roman" charset="0"/>
                <a:cs typeface="Times New Roman" charset="0"/>
              </a:rPr>
              <a:t>2-player</a:t>
            </a:r>
          </a:p>
          <a:p>
            <a:pPr algn="ctr"/>
            <a:r>
              <a:rPr lang="en-US">
                <a:latin typeface="Times New Roman" charset="0"/>
                <a:ea typeface="Times New Roman" charset="0"/>
                <a:cs typeface="Times New Roman" charset="0"/>
              </a:rPr>
              <a:t>NASH</a:t>
            </a:r>
          </a:p>
        </p:txBody>
      </p:sp>
      <p:sp>
        <p:nvSpPr>
          <p:cNvPr id="174" name="TextBox 173"/>
          <p:cNvSpPr txBox="1">
            <a:spLocks noChangeArrowheads="1"/>
          </p:cNvSpPr>
          <p:nvPr/>
        </p:nvSpPr>
        <p:spPr bwMode="auto">
          <a:xfrm>
            <a:off x="3505200" y="1657350"/>
            <a:ext cx="1146175" cy="400050"/>
          </a:xfrm>
          <a:prstGeom prst="rect">
            <a:avLst/>
          </a:prstGeom>
          <a:noFill/>
          <a:ln w="9525">
            <a:noFill/>
            <a:miter lim="800000"/>
            <a:headEnd/>
            <a:tailEnd/>
          </a:ln>
        </p:spPr>
        <p:txBody>
          <a:bodyPr wrap="none">
            <a:prstTxWarp prst="textNoShape">
              <a:avLst/>
            </a:prstTxWarp>
            <a:spAutoFit/>
          </a:bodyPr>
          <a:lstStyle/>
          <a:p>
            <a:pPr algn="ctr"/>
            <a:r>
              <a:rPr lang="en-US" sz="2000">
                <a:latin typeface="Times New Roman" charset="0"/>
                <a:ea typeface="Times New Roman" charset="0"/>
                <a:cs typeface="Times New Roman" charset="0"/>
              </a:rPr>
              <a:t>[Pap ’94]</a:t>
            </a:r>
          </a:p>
        </p:txBody>
      </p:sp>
      <p:sp>
        <p:nvSpPr>
          <p:cNvPr id="175" name="TextBox 174"/>
          <p:cNvSpPr txBox="1">
            <a:spLocks noChangeArrowheads="1"/>
          </p:cNvSpPr>
          <p:nvPr/>
        </p:nvSpPr>
        <p:spPr bwMode="auto">
          <a:xfrm>
            <a:off x="3505286" y="2133600"/>
            <a:ext cx="1265065" cy="400110"/>
          </a:xfrm>
          <a:prstGeom prst="rect">
            <a:avLst/>
          </a:prstGeom>
          <a:noFill/>
          <a:ln w="9525">
            <a:noFill/>
            <a:miter lim="800000"/>
            <a:headEnd/>
            <a:tailEnd/>
          </a:ln>
        </p:spPr>
        <p:txBody>
          <a:bodyPr wrap="none">
            <a:prstTxWarp prst="textNoShape">
              <a:avLst/>
            </a:prstTxWarp>
            <a:spAutoFit/>
          </a:bodyPr>
          <a:lstStyle/>
          <a:p>
            <a:pPr algn="ctr"/>
            <a:r>
              <a:rPr lang="en-US" sz="2000" dirty="0">
                <a:solidFill>
                  <a:srgbClr val="FFFFFF"/>
                </a:solidFill>
                <a:latin typeface="Times New Roman" charset="0"/>
                <a:ea typeface="Times New Roman" charset="0"/>
                <a:cs typeface="Times New Roman" charset="0"/>
              </a:rPr>
              <a:t>[DGP ’</a:t>
            </a:r>
            <a:r>
              <a:rPr lang="en-US" sz="2000" dirty="0" smtClean="0">
                <a:solidFill>
                  <a:srgbClr val="FFFFFF"/>
                </a:solidFill>
                <a:latin typeface="Times New Roman" charset="0"/>
                <a:ea typeface="Times New Roman" charset="0"/>
                <a:cs typeface="Times New Roman" charset="0"/>
              </a:rPr>
              <a:t>05]</a:t>
            </a:r>
            <a:endParaRPr lang="en-US" sz="2000" dirty="0">
              <a:solidFill>
                <a:srgbClr val="FFFFFF"/>
              </a:solidFill>
              <a:latin typeface="Times New Roman" charset="0"/>
              <a:ea typeface="Times New Roman" charset="0"/>
              <a:cs typeface="Times New Roman" charset="0"/>
            </a:endParaRPr>
          </a:p>
        </p:txBody>
      </p:sp>
      <p:sp>
        <p:nvSpPr>
          <p:cNvPr id="176" name="TextBox 175"/>
          <p:cNvSpPr txBox="1">
            <a:spLocks noChangeArrowheads="1"/>
          </p:cNvSpPr>
          <p:nvPr/>
        </p:nvSpPr>
        <p:spPr bwMode="auto">
          <a:xfrm>
            <a:off x="3200400" y="3271838"/>
            <a:ext cx="1265238" cy="400050"/>
          </a:xfrm>
          <a:prstGeom prst="rect">
            <a:avLst/>
          </a:prstGeom>
          <a:noFill/>
          <a:ln w="9525">
            <a:noFill/>
            <a:miter lim="800000"/>
            <a:headEnd/>
            <a:tailEnd/>
          </a:ln>
        </p:spPr>
        <p:txBody>
          <a:bodyPr wrap="none">
            <a:prstTxWarp prst="textNoShape">
              <a:avLst/>
            </a:prstTxWarp>
            <a:spAutoFit/>
          </a:bodyPr>
          <a:lstStyle/>
          <a:p>
            <a:pPr algn="ctr"/>
            <a:r>
              <a:rPr lang="en-US" sz="2000" dirty="0">
                <a:solidFill>
                  <a:srgbClr val="FFFFFF"/>
                </a:solidFill>
                <a:latin typeface="Times New Roman" charset="0"/>
                <a:ea typeface="Times New Roman" charset="0"/>
                <a:cs typeface="Times New Roman" charset="0"/>
              </a:rPr>
              <a:t>[DGP ’05]</a:t>
            </a:r>
          </a:p>
        </p:txBody>
      </p:sp>
      <p:sp>
        <p:nvSpPr>
          <p:cNvPr id="177" name="TextBox 176"/>
          <p:cNvSpPr txBox="1">
            <a:spLocks noChangeArrowheads="1"/>
          </p:cNvSpPr>
          <p:nvPr/>
        </p:nvSpPr>
        <p:spPr bwMode="auto">
          <a:xfrm>
            <a:off x="1905000" y="5162550"/>
            <a:ext cx="914400" cy="708025"/>
          </a:xfrm>
          <a:prstGeom prst="rect">
            <a:avLst/>
          </a:prstGeom>
          <a:noFill/>
          <a:ln w="9525">
            <a:noFill/>
            <a:miter lim="800000"/>
            <a:headEnd/>
            <a:tailEnd/>
          </a:ln>
        </p:spPr>
        <p:txBody>
          <a:bodyPr>
            <a:prstTxWarp prst="textNoShape">
              <a:avLst/>
            </a:prstTxWarp>
            <a:spAutoFit/>
          </a:bodyPr>
          <a:lstStyle/>
          <a:p>
            <a:pPr algn="ctr"/>
            <a:r>
              <a:rPr lang="en-US" sz="2000" dirty="0">
                <a:solidFill>
                  <a:srgbClr val="FFFFFF"/>
                </a:solidFill>
                <a:latin typeface="Times New Roman" charset="0"/>
                <a:ea typeface="Times New Roman" charset="0"/>
                <a:cs typeface="Times New Roman" charset="0"/>
              </a:rPr>
              <a:t>[DGP ’</a:t>
            </a:r>
            <a:r>
              <a:rPr lang="en-US" sz="2000" dirty="0" smtClean="0">
                <a:solidFill>
                  <a:srgbClr val="FFFFFF"/>
                </a:solidFill>
                <a:latin typeface="Times New Roman" charset="0"/>
                <a:ea typeface="Times New Roman" charset="0"/>
                <a:cs typeface="Times New Roman" charset="0"/>
              </a:rPr>
              <a:t>05]</a:t>
            </a:r>
            <a:endParaRPr lang="en-US" sz="2000" dirty="0">
              <a:solidFill>
                <a:srgbClr val="FFFFFF"/>
              </a:solidFill>
              <a:latin typeface="Times New Roman" charset="0"/>
              <a:ea typeface="Times New Roman" charset="0"/>
              <a:cs typeface="Times New Roman" charset="0"/>
            </a:endParaRPr>
          </a:p>
        </p:txBody>
      </p:sp>
      <p:sp>
        <p:nvSpPr>
          <p:cNvPr id="178" name="TextBox 177"/>
          <p:cNvSpPr txBox="1">
            <a:spLocks noChangeArrowheads="1"/>
          </p:cNvSpPr>
          <p:nvPr/>
        </p:nvSpPr>
        <p:spPr bwMode="auto">
          <a:xfrm>
            <a:off x="4018652" y="5181600"/>
            <a:ext cx="1010548" cy="707886"/>
          </a:xfrm>
          <a:prstGeom prst="rect">
            <a:avLst/>
          </a:prstGeom>
          <a:noFill/>
          <a:ln w="9525">
            <a:noFill/>
            <a:miter lim="800000"/>
            <a:headEnd/>
            <a:tailEnd/>
          </a:ln>
        </p:spPr>
        <p:txBody>
          <a:bodyPr wrap="square">
            <a:prstTxWarp prst="textNoShape">
              <a:avLst/>
            </a:prstTxWarp>
            <a:spAutoFit/>
          </a:bodyPr>
          <a:lstStyle/>
          <a:p>
            <a:pPr algn="ctr"/>
            <a:r>
              <a:rPr lang="en-US" sz="2000" dirty="0">
                <a:latin typeface="Times New Roman" charset="0"/>
                <a:ea typeface="Times New Roman" charset="0"/>
                <a:cs typeface="Times New Roman" charset="0"/>
              </a:rPr>
              <a:t>[DGP ’</a:t>
            </a:r>
            <a:r>
              <a:rPr lang="en-US" sz="2000" dirty="0" smtClean="0">
                <a:latin typeface="Times New Roman" charset="0"/>
                <a:ea typeface="Times New Roman" charset="0"/>
                <a:cs typeface="Times New Roman" charset="0"/>
              </a:rPr>
              <a:t>05]</a:t>
            </a:r>
            <a:endParaRPr lang="en-US" sz="2000" dirty="0">
              <a:latin typeface="Times New Roman" charset="0"/>
              <a:ea typeface="Times New Roman" charset="0"/>
              <a:cs typeface="Times New Roman" charset="0"/>
            </a:endParaRPr>
          </a:p>
        </p:txBody>
      </p:sp>
      <p:sp>
        <p:nvSpPr>
          <p:cNvPr id="179" name="TextBox 178"/>
          <p:cNvSpPr txBox="1">
            <a:spLocks noChangeArrowheads="1"/>
          </p:cNvSpPr>
          <p:nvPr/>
        </p:nvSpPr>
        <p:spPr bwMode="auto">
          <a:xfrm>
            <a:off x="6248400" y="3886200"/>
            <a:ext cx="1600200" cy="400050"/>
          </a:xfrm>
          <a:prstGeom prst="rect">
            <a:avLst/>
          </a:prstGeom>
          <a:noFill/>
          <a:ln w="9525">
            <a:noFill/>
            <a:miter lim="800000"/>
            <a:headEnd/>
            <a:tailEnd/>
          </a:ln>
        </p:spPr>
        <p:txBody>
          <a:bodyPr>
            <a:prstTxWarp prst="textNoShape">
              <a:avLst/>
            </a:prstTxWarp>
            <a:spAutoFit/>
          </a:bodyPr>
          <a:lstStyle/>
          <a:p>
            <a:pPr algn="ctr"/>
            <a:r>
              <a:rPr lang="en-US" sz="2000" dirty="0">
                <a:solidFill>
                  <a:srgbClr val="FFFFFF"/>
                </a:solidFill>
                <a:latin typeface="Times New Roman" charset="0"/>
                <a:ea typeface="Times New Roman" charset="0"/>
                <a:cs typeface="Times New Roman" charset="0"/>
              </a:rPr>
              <a:t>[DGP ’</a:t>
            </a:r>
            <a:r>
              <a:rPr lang="en-US" sz="2000" dirty="0" smtClean="0">
                <a:solidFill>
                  <a:srgbClr val="FFFFFF"/>
                </a:solidFill>
                <a:latin typeface="Times New Roman" charset="0"/>
                <a:ea typeface="Times New Roman" charset="0"/>
                <a:cs typeface="Times New Roman" charset="0"/>
              </a:rPr>
              <a:t>05]</a:t>
            </a:r>
            <a:endParaRPr lang="en-US" sz="2000" dirty="0">
              <a:solidFill>
                <a:srgbClr val="FFFFFF"/>
              </a:solidFill>
              <a:latin typeface="Times New Roman" charset="0"/>
              <a:ea typeface="Times New Roman" charset="0"/>
              <a:cs typeface="Times New Roman" charset="0"/>
            </a:endParaRPr>
          </a:p>
        </p:txBody>
      </p:sp>
      <p:sp>
        <p:nvSpPr>
          <p:cNvPr id="180" name="TextBox 179"/>
          <p:cNvSpPr txBox="1">
            <a:spLocks noChangeArrowheads="1"/>
          </p:cNvSpPr>
          <p:nvPr/>
        </p:nvSpPr>
        <p:spPr bwMode="auto">
          <a:xfrm>
            <a:off x="6248400" y="4781550"/>
            <a:ext cx="1600200" cy="400050"/>
          </a:xfrm>
          <a:prstGeom prst="rect">
            <a:avLst/>
          </a:prstGeom>
          <a:noFill/>
          <a:ln w="9525">
            <a:noFill/>
            <a:miter lim="800000"/>
            <a:headEnd/>
            <a:tailEnd/>
          </a:ln>
        </p:spPr>
        <p:txBody>
          <a:bodyPr>
            <a:prstTxWarp prst="textNoShape">
              <a:avLst/>
            </a:prstTxWarp>
            <a:spAutoFit/>
          </a:bodyPr>
          <a:lstStyle/>
          <a:p>
            <a:pPr algn="ctr"/>
            <a:r>
              <a:rPr lang="en-US" sz="2000" dirty="0">
                <a:latin typeface="Times New Roman" charset="0"/>
                <a:ea typeface="Times New Roman" charset="0"/>
                <a:cs typeface="Times New Roman" charset="0"/>
              </a:rPr>
              <a:t>[DP ’</a:t>
            </a:r>
            <a:r>
              <a:rPr lang="en-US" sz="2000" dirty="0" smtClean="0">
                <a:latin typeface="Times New Roman" charset="0"/>
                <a:ea typeface="Times New Roman" charset="0"/>
                <a:cs typeface="Times New Roman" charset="0"/>
              </a:rPr>
              <a:t>05]</a:t>
            </a:r>
            <a:endParaRPr lang="en-US" sz="2000" dirty="0">
              <a:latin typeface="Times New Roman" charset="0"/>
              <a:ea typeface="Times New Roman" charset="0"/>
              <a:cs typeface="Times New Roman" charset="0"/>
            </a:endParaRPr>
          </a:p>
        </p:txBody>
      </p:sp>
      <p:sp>
        <p:nvSpPr>
          <p:cNvPr id="181" name="TextBox 180"/>
          <p:cNvSpPr txBox="1">
            <a:spLocks noChangeArrowheads="1"/>
          </p:cNvSpPr>
          <p:nvPr/>
        </p:nvSpPr>
        <p:spPr bwMode="auto">
          <a:xfrm>
            <a:off x="6248400" y="5124450"/>
            <a:ext cx="1600200" cy="400050"/>
          </a:xfrm>
          <a:prstGeom prst="rect">
            <a:avLst/>
          </a:prstGeom>
          <a:noFill/>
          <a:ln w="9525">
            <a:noFill/>
            <a:miter lim="800000"/>
            <a:headEnd/>
            <a:tailEnd/>
          </a:ln>
        </p:spPr>
        <p:txBody>
          <a:bodyPr>
            <a:prstTxWarp prst="textNoShape">
              <a:avLst/>
            </a:prstTxWarp>
            <a:spAutoFit/>
          </a:bodyPr>
          <a:lstStyle/>
          <a:p>
            <a:pPr algn="ctr"/>
            <a:r>
              <a:rPr lang="en-US" sz="2000" dirty="0">
                <a:latin typeface="Times New Roman" charset="0"/>
                <a:ea typeface="Times New Roman" charset="0"/>
                <a:cs typeface="Times New Roman" charset="0"/>
              </a:rPr>
              <a:t>[CD’</a:t>
            </a:r>
            <a:r>
              <a:rPr lang="en-US" sz="2000" dirty="0" smtClean="0">
                <a:latin typeface="Times New Roman" charset="0"/>
                <a:ea typeface="Times New Roman" charset="0"/>
                <a:cs typeface="Times New Roman" charset="0"/>
              </a:rPr>
              <a:t>05]</a:t>
            </a:r>
            <a:endParaRPr lang="en-US" sz="2000" dirty="0">
              <a:latin typeface="Times New Roman" charset="0"/>
              <a:ea typeface="Times New Roman" charset="0"/>
              <a:cs typeface="Times New Roman" charset="0"/>
            </a:endParaRPr>
          </a:p>
        </p:txBody>
      </p:sp>
      <p:sp>
        <p:nvSpPr>
          <p:cNvPr id="182" name="TextBox 181"/>
          <p:cNvSpPr txBox="1">
            <a:spLocks noChangeArrowheads="1"/>
          </p:cNvSpPr>
          <p:nvPr/>
        </p:nvSpPr>
        <p:spPr bwMode="auto">
          <a:xfrm>
            <a:off x="6172200" y="5695950"/>
            <a:ext cx="1600200" cy="400050"/>
          </a:xfrm>
          <a:prstGeom prst="rect">
            <a:avLst/>
          </a:prstGeom>
          <a:noFill/>
          <a:ln w="9525">
            <a:noFill/>
            <a:miter lim="800000"/>
            <a:headEnd/>
            <a:tailEnd/>
          </a:ln>
        </p:spPr>
        <p:txBody>
          <a:bodyPr>
            <a:prstTxWarp prst="textNoShape">
              <a:avLst/>
            </a:prstTxWarp>
            <a:spAutoFit/>
          </a:bodyPr>
          <a:lstStyle/>
          <a:p>
            <a:pPr algn="ctr"/>
            <a:r>
              <a:rPr lang="en-US" sz="2000" dirty="0">
                <a:latin typeface="Times New Roman" charset="0"/>
                <a:ea typeface="Times New Roman" charset="0"/>
                <a:cs typeface="Times New Roman" charset="0"/>
              </a:rPr>
              <a:t>[CD’</a:t>
            </a:r>
            <a:r>
              <a:rPr lang="en-US" sz="2000" dirty="0" smtClean="0">
                <a:latin typeface="Times New Roman" charset="0"/>
                <a:ea typeface="Times New Roman" charset="0"/>
                <a:cs typeface="Times New Roman" charset="0"/>
              </a:rPr>
              <a:t>06]</a:t>
            </a:r>
            <a:endParaRPr lang="en-US" sz="2000" dirty="0">
              <a:latin typeface="Times New Roman" charset="0"/>
              <a:ea typeface="Times New Roman" charset="0"/>
              <a:cs typeface="Times New Roman" charset="0"/>
            </a:endParaRPr>
          </a:p>
        </p:txBody>
      </p:sp>
      <p:grpSp>
        <p:nvGrpSpPr>
          <p:cNvPr id="276" name="Group 275"/>
          <p:cNvGrpSpPr/>
          <p:nvPr/>
        </p:nvGrpSpPr>
        <p:grpSpPr>
          <a:xfrm>
            <a:off x="-62992" y="4211983"/>
            <a:ext cx="2158492" cy="2454148"/>
            <a:chOff x="669985" y="655034"/>
            <a:chExt cx="2158492" cy="2454148"/>
          </a:xfrm>
        </p:grpSpPr>
        <p:grpSp>
          <p:nvGrpSpPr>
            <p:cNvPr id="277" name="Group 9"/>
            <p:cNvGrpSpPr/>
            <p:nvPr/>
          </p:nvGrpSpPr>
          <p:grpSpPr>
            <a:xfrm>
              <a:off x="669985" y="655034"/>
              <a:ext cx="2158492" cy="2454148"/>
              <a:chOff x="5778786" y="905510"/>
              <a:chExt cx="2158492" cy="2454148"/>
            </a:xfrm>
          </p:grpSpPr>
          <p:cxnSp>
            <p:nvCxnSpPr>
              <p:cNvPr id="280" name="Straight Connector 279"/>
              <p:cNvCxnSpPr/>
              <p:nvPr/>
            </p:nvCxnSpPr>
            <p:spPr>
              <a:xfrm>
                <a:off x="7378226" y="2956237"/>
                <a:ext cx="423798" cy="1127"/>
              </a:xfrm>
              <a:prstGeom prst="line">
                <a:avLst/>
              </a:prstGeom>
              <a:ln w="12700">
                <a:tailEnd type="stealth" w="lg" len="lg"/>
              </a:ln>
            </p:spPr>
            <p:style>
              <a:lnRef idx="2">
                <a:schemeClr val="accent1"/>
              </a:lnRef>
              <a:fillRef idx="0">
                <a:schemeClr val="accent1"/>
              </a:fillRef>
              <a:effectRef idx="1">
                <a:schemeClr val="accent1"/>
              </a:effectRef>
              <a:fontRef idx="minor">
                <a:schemeClr val="tx1"/>
              </a:fontRef>
            </p:style>
          </p:cxnSp>
          <p:cxnSp>
            <p:nvCxnSpPr>
              <p:cNvPr id="281" name="Straight Connector 280"/>
              <p:cNvCxnSpPr/>
              <p:nvPr/>
            </p:nvCxnSpPr>
            <p:spPr>
              <a:xfrm rot="5400000" flipH="1" flipV="1">
                <a:off x="5655981" y="1430016"/>
                <a:ext cx="541022" cy="1"/>
              </a:xfrm>
              <a:prstGeom prst="line">
                <a:avLst/>
              </a:prstGeom>
              <a:ln w="12700">
                <a:tailEnd type="stealth" w="lg" len="lg"/>
              </a:ln>
            </p:spPr>
            <p:style>
              <a:lnRef idx="2">
                <a:schemeClr val="accent1"/>
              </a:lnRef>
              <a:fillRef idx="0">
                <a:schemeClr val="accent1"/>
              </a:fillRef>
              <a:effectRef idx="1">
                <a:schemeClr val="accent1"/>
              </a:effectRef>
              <a:fontRef idx="minor">
                <a:schemeClr val="tx1"/>
              </a:fontRef>
            </p:style>
          </p:cxnSp>
          <p:cxnSp>
            <p:nvCxnSpPr>
              <p:cNvPr id="282" name="Straight Connector 281"/>
              <p:cNvCxnSpPr>
                <a:cxnSpLocks noChangeAspect="1"/>
              </p:cNvCxnSpPr>
              <p:nvPr/>
            </p:nvCxnSpPr>
            <p:spPr>
              <a:xfrm rot="5400000" flipH="1" flipV="1">
                <a:off x="6364846" y="2290112"/>
                <a:ext cx="236891" cy="229933"/>
              </a:xfrm>
              <a:prstGeom prst="line">
                <a:avLst/>
              </a:prstGeom>
              <a:ln w="12700">
                <a:prstDash val="solid"/>
                <a:tailEnd type="stealth" w="lg" len="lg"/>
              </a:ln>
            </p:spPr>
            <p:style>
              <a:lnRef idx="2">
                <a:schemeClr val="accent1"/>
              </a:lnRef>
              <a:fillRef idx="0">
                <a:schemeClr val="accent1"/>
              </a:fillRef>
              <a:effectRef idx="1">
                <a:schemeClr val="accent1"/>
              </a:effectRef>
              <a:fontRef idx="minor">
                <a:schemeClr val="tx1"/>
              </a:fontRef>
            </p:style>
          </p:cxnSp>
          <p:pic>
            <p:nvPicPr>
              <p:cNvPr id="283" name="Picture 282" descr="latex-image-1.pdf"/>
              <p:cNvPicPr>
                <a:picLocks noChangeAspect="1"/>
              </p:cNvPicPr>
              <p:nvPr/>
            </p:nvPicPr>
            <p:blipFill>
              <a:blip r:embed="rId6"/>
              <a:stretch>
                <a:fillRect/>
              </a:stretch>
            </p:blipFill>
            <p:spPr>
              <a:xfrm>
                <a:off x="7378226" y="2845688"/>
                <a:ext cx="559052" cy="513970"/>
              </a:xfrm>
              <a:prstGeom prst="rect">
                <a:avLst/>
              </a:prstGeom>
            </p:spPr>
          </p:pic>
          <p:pic>
            <p:nvPicPr>
              <p:cNvPr id="284" name="Picture 283" descr="latex-image-1.pdf"/>
              <p:cNvPicPr>
                <a:picLocks noChangeAspect="1"/>
              </p:cNvPicPr>
              <p:nvPr/>
            </p:nvPicPr>
            <p:blipFill>
              <a:blip r:embed="rId7"/>
              <a:stretch>
                <a:fillRect/>
              </a:stretch>
            </p:blipFill>
            <p:spPr>
              <a:xfrm>
                <a:off x="6309715" y="1898901"/>
                <a:ext cx="577086" cy="513970"/>
              </a:xfrm>
              <a:prstGeom prst="rect">
                <a:avLst/>
              </a:prstGeom>
            </p:spPr>
          </p:pic>
          <p:pic>
            <p:nvPicPr>
              <p:cNvPr id="285" name="Picture 284" descr="latex-image-1.pdf"/>
              <p:cNvPicPr>
                <a:picLocks noChangeAspect="1"/>
              </p:cNvPicPr>
              <p:nvPr/>
            </p:nvPicPr>
            <p:blipFill>
              <a:blip r:embed="rId8"/>
              <a:stretch>
                <a:fillRect/>
              </a:stretch>
            </p:blipFill>
            <p:spPr>
              <a:xfrm>
                <a:off x="5778786" y="905510"/>
                <a:ext cx="577088" cy="513969"/>
              </a:xfrm>
              <a:prstGeom prst="rect">
                <a:avLst/>
              </a:prstGeom>
            </p:spPr>
          </p:pic>
          <p:cxnSp>
            <p:nvCxnSpPr>
              <p:cNvPr id="286" name="Straight Connector 285"/>
              <p:cNvCxnSpPr/>
              <p:nvPr/>
            </p:nvCxnSpPr>
            <p:spPr bwMode="auto">
              <a:xfrm rot="5400000" flipH="1" flipV="1">
                <a:off x="5956772" y="1275664"/>
                <a:ext cx="399091" cy="396532"/>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87" name="Straight Connector 286"/>
              <p:cNvCxnSpPr/>
              <p:nvPr/>
            </p:nvCxnSpPr>
            <p:spPr bwMode="auto">
              <a:xfrm flipV="1">
                <a:off x="5927056" y="2539111"/>
                <a:ext cx="427527" cy="417125"/>
              </a:xfrm>
              <a:prstGeom prst="line">
                <a:avLst/>
              </a:prstGeom>
              <a:solidFill>
                <a:schemeClr val="accent1"/>
              </a:solidFill>
              <a:ln w="22225" cap="flat" cmpd="sng" algn="ctr">
                <a:solidFill>
                  <a:srgbClr val="F9FF00"/>
                </a:solidFill>
                <a:prstDash val="solid"/>
                <a:round/>
                <a:headEnd type="none" w="med" len="med"/>
                <a:tailEnd type="none" w="med" len="med"/>
              </a:ln>
              <a:effectLst/>
            </p:spPr>
          </p:cxnSp>
          <p:cxnSp>
            <p:nvCxnSpPr>
              <p:cNvPr id="288" name="Straight Connector 287"/>
              <p:cNvCxnSpPr/>
              <p:nvPr/>
            </p:nvCxnSpPr>
            <p:spPr bwMode="auto">
              <a:xfrm rot="16200000" flipH="1">
                <a:off x="5726250" y="1902717"/>
                <a:ext cx="1261389" cy="4723"/>
              </a:xfrm>
              <a:prstGeom prst="line">
                <a:avLst/>
              </a:prstGeom>
              <a:solidFill>
                <a:schemeClr val="accent1"/>
              </a:solidFill>
              <a:ln w="22225" cap="flat" cmpd="sng" algn="ctr">
                <a:solidFill>
                  <a:srgbClr val="008000"/>
                </a:solidFill>
                <a:prstDash val="dash"/>
                <a:round/>
                <a:headEnd type="none" w="med" len="med"/>
                <a:tailEnd type="none" w="med" len="med"/>
              </a:ln>
              <a:effectLst/>
            </p:spPr>
          </p:cxnSp>
          <p:cxnSp>
            <p:nvCxnSpPr>
              <p:cNvPr id="289" name="Straight Connector 288"/>
              <p:cNvCxnSpPr>
                <a:cxnSpLocks noChangeAspect="1"/>
              </p:cNvCxnSpPr>
              <p:nvPr/>
            </p:nvCxnSpPr>
            <p:spPr bwMode="auto">
              <a:xfrm>
                <a:off x="5942176" y="2953892"/>
                <a:ext cx="1433349" cy="1588"/>
              </a:xfrm>
              <a:prstGeom prst="line">
                <a:avLst/>
              </a:prstGeom>
              <a:solidFill>
                <a:schemeClr val="accent1"/>
              </a:solidFill>
              <a:ln w="22225" cap="flat" cmpd="sng" algn="ctr">
                <a:solidFill>
                  <a:srgbClr val="FF1C00"/>
                </a:solidFill>
                <a:prstDash val="solid"/>
                <a:round/>
                <a:headEnd type="none" w="med" len="med"/>
                <a:tailEnd type="none" w="med" len="med"/>
              </a:ln>
              <a:effectLst/>
            </p:spPr>
          </p:cxnSp>
          <p:cxnSp>
            <p:nvCxnSpPr>
              <p:cNvPr id="290" name="Straight Connector 289"/>
              <p:cNvCxnSpPr/>
              <p:nvPr/>
            </p:nvCxnSpPr>
            <p:spPr bwMode="auto">
              <a:xfrm rot="5400000">
                <a:off x="5319293" y="2351675"/>
                <a:ext cx="1214399" cy="1127"/>
              </a:xfrm>
              <a:prstGeom prst="line">
                <a:avLst/>
              </a:prstGeom>
              <a:solidFill>
                <a:schemeClr val="accent1"/>
              </a:solidFill>
              <a:ln w="22225" cap="flat" cmpd="sng" algn="ctr">
                <a:solidFill>
                  <a:srgbClr val="FFFF00"/>
                </a:solidFill>
                <a:prstDash val="solid"/>
                <a:round/>
                <a:headEnd type="none" w="med" len="med"/>
                <a:tailEnd type="none" w="med" len="med"/>
              </a:ln>
              <a:effectLst/>
            </p:spPr>
          </p:cxnSp>
          <p:cxnSp>
            <p:nvCxnSpPr>
              <p:cNvPr id="291" name="Straight Connector 290"/>
              <p:cNvCxnSpPr/>
              <p:nvPr/>
            </p:nvCxnSpPr>
            <p:spPr>
              <a:xfrm rot="10800000">
                <a:off x="6368325" y="2530093"/>
                <a:ext cx="1433699" cy="9017"/>
              </a:xfrm>
              <a:prstGeom prst="line">
                <a:avLst/>
              </a:prstGeom>
              <a:ln w="25400">
                <a:solidFill>
                  <a:srgbClr val="008000"/>
                </a:solidFill>
                <a:prstDash val="dash"/>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bwMode="auto">
              <a:xfrm flipV="1">
                <a:off x="7385910" y="2535935"/>
                <a:ext cx="419289" cy="417126"/>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93" name="Straight Connector 292"/>
              <p:cNvCxnSpPr/>
              <p:nvPr/>
            </p:nvCxnSpPr>
            <p:spPr bwMode="auto">
              <a:xfrm rot="16200000" flipH="1">
                <a:off x="6754881" y="2332891"/>
                <a:ext cx="1255708" cy="0"/>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94" name="Straight Connector 293"/>
              <p:cNvCxnSpPr/>
              <p:nvPr/>
            </p:nvCxnSpPr>
            <p:spPr bwMode="auto">
              <a:xfrm flipV="1">
                <a:off x="7382735" y="1284410"/>
                <a:ext cx="419289" cy="417126"/>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95" name="Straight Connector 294"/>
              <p:cNvCxnSpPr/>
              <p:nvPr/>
            </p:nvCxnSpPr>
            <p:spPr bwMode="auto">
              <a:xfrm rot="16200000" flipH="1">
                <a:off x="7174170" y="1902239"/>
                <a:ext cx="1255708" cy="0"/>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96" name="Straight Connector 295"/>
              <p:cNvCxnSpPr>
                <a:cxnSpLocks noChangeAspect="1"/>
              </p:cNvCxnSpPr>
              <p:nvPr/>
            </p:nvCxnSpPr>
            <p:spPr bwMode="auto">
              <a:xfrm>
                <a:off x="5925216" y="1700528"/>
                <a:ext cx="1457595" cy="1588"/>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97" name="Straight Connector 296"/>
              <p:cNvCxnSpPr>
                <a:cxnSpLocks noChangeAspect="1"/>
              </p:cNvCxnSpPr>
              <p:nvPr/>
            </p:nvCxnSpPr>
            <p:spPr bwMode="auto">
              <a:xfrm>
                <a:off x="6345056" y="1279649"/>
                <a:ext cx="1466742" cy="1619"/>
              </a:xfrm>
              <a:prstGeom prst="line">
                <a:avLst/>
              </a:prstGeom>
              <a:solidFill>
                <a:schemeClr val="accent1"/>
              </a:solidFill>
              <a:ln w="22225" cap="flat" cmpd="sng" algn="ctr">
                <a:solidFill>
                  <a:srgbClr val="008000"/>
                </a:solidFill>
                <a:prstDash val="solid"/>
                <a:round/>
                <a:headEnd type="none" w="med" len="med"/>
                <a:tailEnd type="none" w="med" len="med"/>
              </a:ln>
              <a:effectLst/>
            </p:spPr>
          </p:cxnSp>
          <p:sp>
            <p:nvSpPr>
              <p:cNvPr id="298" name="Oval 297"/>
              <p:cNvSpPr/>
              <p:nvPr/>
            </p:nvSpPr>
            <p:spPr>
              <a:xfrm rot="2465626">
                <a:off x="6619975" y="2585440"/>
                <a:ext cx="163955" cy="311649"/>
              </a:xfrm>
              <a:prstGeom prst="ellipse">
                <a:avLst/>
              </a:prstGeom>
              <a:solidFill>
                <a:srgbClr val="49B1FF"/>
              </a:solidFill>
              <a:ln>
                <a:solidFill>
                  <a:schemeClr val="accent1">
                    <a:shade val="95000"/>
                    <a:satMod val="105000"/>
                    <a:alpha val="13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8" name="Oval 277"/>
            <p:cNvSpPr>
              <a:spLocks noChangeAspect="1"/>
            </p:cNvSpPr>
            <p:nvPr/>
          </p:nvSpPr>
          <p:spPr>
            <a:xfrm rot="18479470">
              <a:off x="816803" y="1683729"/>
              <a:ext cx="422761" cy="230063"/>
            </a:xfrm>
            <a:prstGeom prst="ellipse">
              <a:avLst/>
            </a:prstGeom>
            <a:solidFill>
              <a:srgbClr val="F9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Oval 278"/>
            <p:cNvSpPr/>
            <p:nvPr/>
          </p:nvSpPr>
          <p:spPr>
            <a:xfrm>
              <a:off x="1757355" y="1681132"/>
              <a:ext cx="213006" cy="429042"/>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5194300" y="146566"/>
            <a:ext cx="3845123" cy="807422"/>
            <a:chOff x="5194300" y="146566"/>
            <a:chExt cx="3845123" cy="807422"/>
          </a:xfrm>
        </p:grpSpPr>
        <p:grpSp>
          <p:nvGrpSpPr>
            <p:cNvPr id="121" name="Group 120"/>
            <p:cNvGrpSpPr/>
            <p:nvPr/>
          </p:nvGrpSpPr>
          <p:grpSpPr>
            <a:xfrm>
              <a:off x="5194300" y="146566"/>
              <a:ext cx="3845123" cy="807422"/>
              <a:chOff x="5194300" y="146566"/>
              <a:chExt cx="3845123" cy="807422"/>
            </a:xfrm>
          </p:grpSpPr>
          <p:sp>
            <p:nvSpPr>
              <p:cNvPr id="123" name="Rectangle 122"/>
              <p:cNvSpPr/>
              <p:nvPr/>
            </p:nvSpPr>
            <p:spPr>
              <a:xfrm>
                <a:off x="5194300" y="146566"/>
                <a:ext cx="3845123" cy="338554"/>
              </a:xfrm>
              <a:prstGeom prst="rect">
                <a:avLst/>
              </a:prstGeom>
            </p:spPr>
            <p:txBody>
              <a:bodyPr wrap="none">
                <a:spAutoFit/>
              </a:bodyPr>
              <a:lstStyle/>
              <a:p>
                <a:r>
                  <a:rPr lang="en-US" sz="1600" dirty="0" smtClean="0">
                    <a:solidFill>
                      <a:srgbClr val="FFFFFF"/>
                    </a:solidFill>
                    <a:latin typeface="Times New Roman" charset="0"/>
                    <a:ea typeface="Times New Roman" charset="0"/>
                    <a:cs typeface="Times New Roman" charset="0"/>
                  </a:rPr>
                  <a:t>DGP = Daskalakis, Goldberg, Papadimitriou</a:t>
                </a:r>
                <a:endParaRPr lang="en-US" sz="1600" dirty="0"/>
              </a:p>
            </p:txBody>
          </p:sp>
          <p:sp>
            <p:nvSpPr>
              <p:cNvPr id="124" name="Rectangle 123"/>
              <p:cNvSpPr/>
              <p:nvPr/>
            </p:nvSpPr>
            <p:spPr>
              <a:xfrm>
                <a:off x="5194300" y="615434"/>
                <a:ext cx="1668145" cy="338554"/>
              </a:xfrm>
              <a:prstGeom prst="rect">
                <a:avLst/>
              </a:prstGeom>
            </p:spPr>
            <p:txBody>
              <a:bodyPr wrap="none">
                <a:spAutoFit/>
              </a:bodyPr>
              <a:lstStyle/>
              <a:p>
                <a:r>
                  <a:rPr lang="en-US" sz="1600" dirty="0" smtClean="0">
                    <a:solidFill>
                      <a:srgbClr val="FFFFFF"/>
                    </a:solidFill>
                    <a:latin typeface="Times New Roman" charset="0"/>
                    <a:ea typeface="Times New Roman" charset="0"/>
                    <a:cs typeface="Times New Roman" charset="0"/>
                  </a:rPr>
                  <a:t>CD = Chen, Deng</a:t>
                </a:r>
                <a:endParaRPr lang="en-US" sz="1600" dirty="0"/>
              </a:p>
            </p:txBody>
          </p:sp>
        </p:grpSp>
        <p:sp>
          <p:nvSpPr>
            <p:cNvPr id="122" name="Rectangle 121"/>
            <p:cNvSpPr/>
            <p:nvPr/>
          </p:nvSpPr>
          <p:spPr>
            <a:xfrm>
              <a:off x="5194300" y="395357"/>
              <a:ext cx="2823109" cy="338554"/>
            </a:xfrm>
            <a:prstGeom prst="rect">
              <a:avLst/>
            </a:prstGeom>
          </p:spPr>
          <p:txBody>
            <a:bodyPr wrap="none">
              <a:spAutoFit/>
            </a:bodyPr>
            <a:lstStyle/>
            <a:p>
              <a:r>
                <a:rPr lang="en-US" sz="1600" dirty="0" smtClean="0">
                  <a:solidFill>
                    <a:srgbClr val="FFFFFF"/>
                  </a:solidFill>
                  <a:latin typeface="Times New Roman" charset="0"/>
                  <a:ea typeface="Times New Roman" charset="0"/>
                  <a:cs typeface="Times New Roman" charset="0"/>
                </a:rPr>
                <a:t>DP = Daskalakis, Papadimitriou</a:t>
              </a:r>
              <a:endParaRPr lang="en-US" sz="1600" dirty="0"/>
            </a:p>
          </p:txBody>
        </p:sp>
      </p:gr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150"/>
          <p:cNvSpPr>
            <a:spLocks noGrp="1" noRot="1" noChangeArrowheads="1"/>
          </p:cNvSpPr>
          <p:nvPr>
            <p:ph type="title"/>
          </p:nvPr>
        </p:nvSpPr>
        <p:spPr>
          <a:xfrm>
            <a:off x="76200" y="-304800"/>
            <a:ext cx="8083550" cy="1143000"/>
          </a:xfrm>
        </p:spPr>
        <p:txBody>
          <a:bodyPr/>
          <a:lstStyle/>
          <a:p>
            <a:pPr eaLnBrk="1" hangingPunct="1"/>
            <a:r>
              <a:rPr lang="en-US" sz="3600" i="1" dirty="0" smtClean="0">
                <a:solidFill>
                  <a:srgbClr val="FFFFCC"/>
                </a:solidFill>
                <a:effectLst/>
                <a:latin typeface="Times New Roman" charset="0"/>
                <a:ea typeface="ＭＳ Ｐゴシック" charset="-128"/>
                <a:cs typeface="ＭＳ Ｐゴシック" charset="-128"/>
              </a:rPr>
              <a:t>This Lecture</a:t>
            </a:r>
          </a:p>
        </p:txBody>
      </p:sp>
      <p:grpSp>
        <p:nvGrpSpPr>
          <p:cNvPr id="2" name="Group 259"/>
          <p:cNvGrpSpPr>
            <a:grpSpLocks/>
          </p:cNvGrpSpPr>
          <p:nvPr/>
        </p:nvGrpSpPr>
        <p:grpSpPr bwMode="auto">
          <a:xfrm>
            <a:off x="0" y="990600"/>
            <a:ext cx="3238500" cy="2743200"/>
            <a:chOff x="0" y="990600"/>
            <a:chExt cx="3238500" cy="2743200"/>
          </a:xfrm>
        </p:grpSpPr>
        <p:sp>
          <p:nvSpPr>
            <p:cNvPr id="90" name="Rounded Rectangle 89"/>
            <p:cNvSpPr/>
            <p:nvPr/>
          </p:nvSpPr>
          <p:spPr bwMode="auto">
            <a:xfrm>
              <a:off x="266700" y="990600"/>
              <a:ext cx="2971800" cy="23622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3" name="Group 55"/>
            <p:cNvGrpSpPr>
              <a:grpSpLocks/>
            </p:cNvGrpSpPr>
            <p:nvPr/>
          </p:nvGrpSpPr>
          <p:grpSpPr bwMode="auto">
            <a:xfrm>
              <a:off x="883444" y="1544320"/>
              <a:ext cx="869156" cy="787400"/>
              <a:chOff x="1689" y="1584"/>
              <a:chExt cx="1095" cy="960"/>
            </a:xfrm>
          </p:grpSpPr>
          <p:sp>
            <p:nvSpPr>
              <p:cNvPr id="73893" name="Oval 5"/>
              <p:cNvSpPr>
                <a:spLocks noChangeArrowheads="1"/>
              </p:cNvSpPr>
              <p:nvPr/>
            </p:nvSpPr>
            <p:spPr bwMode="auto">
              <a:xfrm>
                <a:off x="1728" y="1728"/>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94" name="Oval 6"/>
              <p:cNvSpPr>
                <a:spLocks noChangeArrowheads="1"/>
              </p:cNvSpPr>
              <p:nvPr/>
            </p:nvSpPr>
            <p:spPr bwMode="auto">
              <a:xfrm>
                <a:off x="2304" y="1584"/>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95" name="Oval 7"/>
              <p:cNvSpPr>
                <a:spLocks noChangeArrowheads="1"/>
              </p:cNvSpPr>
              <p:nvPr/>
            </p:nvSpPr>
            <p:spPr bwMode="auto">
              <a:xfrm>
                <a:off x="2688" y="1872"/>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96" name="Oval 8"/>
              <p:cNvSpPr>
                <a:spLocks noChangeArrowheads="1"/>
              </p:cNvSpPr>
              <p:nvPr/>
            </p:nvSpPr>
            <p:spPr bwMode="auto">
              <a:xfrm>
                <a:off x="2421" y="2295"/>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97" name="Line 9"/>
              <p:cNvSpPr>
                <a:spLocks noChangeShapeType="1"/>
              </p:cNvSpPr>
              <p:nvPr/>
            </p:nvSpPr>
            <p:spPr bwMode="auto">
              <a:xfrm flipV="1">
                <a:off x="1776" y="1632"/>
                <a:ext cx="528" cy="144"/>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98" name="Line 10"/>
              <p:cNvSpPr>
                <a:spLocks noChangeShapeType="1"/>
              </p:cNvSpPr>
              <p:nvPr/>
            </p:nvSpPr>
            <p:spPr bwMode="auto">
              <a:xfrm>
                <a:off x="2352" y="1632"/>
                <a:ext cx="336" cy="24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99" name="Line 11"/>
              <p:cNvSpPr>
                <a:spLocks noChangeShapeType="1"/>
              </p:cNvSpPr>
              <p:nvPr/>
            </p:nvSpPr>
            <p:spPr bwMode="auto">
              <a:xfrm flipH="1">
                <a:off x="2496" y="1920"/>
                <a:ext cx="240" cy="384"/>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900" name="Oval 12"/>
              <p:cNvSpPr>
                <a:spLocks noChangeArrowheads="1"/>
              </p:cNvSpPr>
              <p:nvPr/>
            </p:nvSpPr>
            <p:spPr bwMode="auto">
              <a:xfrm>
                <a:off x="1689" y="2217"/>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901" name="Oval 13"/>
              <p:cNvSpPr>
                <a:spLocks noChangeArrowheads="1"/>
              </p:cNvSpPr>
              <p:nvPr/>
            </p:nvSpPr>
            <p:spPr bwMode="auto">
              <a:xfrm>
                <a:off x="2016" y="2448"/>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902" name="Line 14"/>
              <p:cNvSpPr>
                <a:spLocks noChangeShapeType="1"/>
              </p:cNvSpPr>
              <p:nvPr/>
            </p:nvSpPr>
            <p:spPr bwMode="auto">
              <a:xfrm flipV="1">
                <a:off x="1728" y="1824"/>
                <a:ext cx="48" cy="432"/>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903" name="Line 15"/>
              <p:cNvSpPr>
                <a:spLocks noChangeShapeType="1"/>
              </p:cNvSpPr>
              <p:nvPr/>
            </p:nvSpPr>
            <p:spPr bwMode="auto">
              <a:xfrm flipH="1">
                <a:off x="2112" y="2343"/>
                <a:ext cx="345" cy="153"/>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904" name="Line 16"/>
              <p:cNvSpPr>
                <a:spLocks noChangeShapeType="1"/>
              </p:cNvSpPr>
              <p:nvPr/>
            </p:nvSpPr>
            <p:spPr bwMode="auto">
              <a:xfrm flipH="1" flipV="1">
                <a:off x="1776" y="2304"/>
                <a:ext cx="279" cy="192"/>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grpSp>
          <p:nvGrpSpPr>
            <p:cNvPr id="4" name="Group 54"/>
            <p:cNvGrpSpPr>
              <a:grpSpLocks/>
            </p:cNvGrpSpPr>
            <p:nvPr/>
          </p:nvGrpSpPr>
          <p:grpSpPr bwMode="auto">
            <a:xfrm>
              <a:off x="2019300" y="1268730"/>
              <a:ext cx="869157" cy="787400"/>
              <a:chOff x="3225" y="1680"/>
              <a:chExt cx="1095" cy="960"/>
            </a:xfrm>
          </p:grpSpPr>
          <p:sp>
            <p:nvSpPr>
              <p:cNvPr id="73881" name="Oval 17"/>
              <p:cNvSpPr>
                <a:spLocks noChangeArrowheads="1"/>
              </p:cNvSpPr>
              <p:nvPr/>
            </p:nvSpPr>
            <p:spPr bwMode="auto">
              <a:xfrm>
                <a:off x="3264" y="1824"/>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82" name="Oval 18"/>
              <p:cNvSpPr>
                <a:spLocks noChangeArrowheads="1"/>
              </p:cNvSpPr>
              <p:nvPr/>
            </p:nvSpPr>
            <p:spPr bwMode="auto">
              <a:xfrm>
                <a:off x="3840" y="1680"/>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83" name="Oval 19"/>
              <p:cNvSpPr>
                <a:spLocks noChangeArrowheads="1"/>
              </p:cNvSpPr>
              <p:nvPr/>
            </p:nvSpPr>
            <p:spPr bwMode="auto">
              <a:xfrm>
                <a:off x="4224" y="1968"/>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84" name="Oval 20"/>
              <p:cNvSpPr>
                <a:spLocks noChangeArrowheads="1"/>
              </p:cNvSpPr>
              <p:nvPr/>
            </p:nvSpPr>
            <p:spPr bwMode="auto">
              <a:xfrm>
                <a:off x="3957" y="2391"/>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85" name="Line 21"/>
              <p:cNvSpPr>
                <a:spLocks noChangeShapeType="1"/>
              </p:cNvSpPr>
              <p:nvPr/>
            </p:nvSpPr>
            <p:spPr bwMode="auto">
              <a:xfrm flipV="1">
                <a:off x="3312" y="1728"/>
                <a:ext cx="528" cy="144"/>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86" name="Line 22"/>
              <p:cNvSpPr>
                <a:spLocks noChangeShapeType="1"/>
              </p:cNvSpPr>
              <p:nvPr/>
            </p:nvSpPr>
            <p:spPr bwMode="auto">
              <a:xfrm>
                <a:off x="3888" y="1728"/>
                <a:ext cx="336" cy="24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87" name="Line 23"/>
              <p:cNvSpPr>
                <a:spLocks noChangeShapeType="1"/>
              </p:cNvSpPr>
              <p:nvPr/>
            </p:nvSpPr>
            <p:spPr bwMode="auto">
              <a:xfrm flipH="1">
                <a:off x="4032" y="2016"/>
                <a:ext cx="240" cy="384"/>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88" name="Oval 24"/>
              <p:cNvSpPr>
                <a:spLocks noChangeArrowheads="1"/>
              </p:cNvSpPr>
              <p:nvPr/>
            </p:nvSpPr>
            <p:spPr bwMode="auto">
              <a:xfrm>
                <a:off x="3225" y="2313"/>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89" name="Oval 25"/>
              <p:cNvSpPr>
                <a:spLocks noChangeArrowheads="1"/>
              </p:cNvSpPr>
              <p:nvPr/>
            </p:nvSpPr>
            <p:spPr bwMode="auto">
              <a:xfrm>
                <a:off x="3552" y="2544"/>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90" name="Line 26"/>
              <p:cNvSpPr>
                <a:spLocks noChangeShapeType="1"/>
              </p:cNvSpPr>
              <p:nvPr/>
            </p:nvSpPr>
            <p:spPr bwMode="auto">
              <a:xfrm flipV="1">
                <a:off x="3264" y="1920"/>
                <a:ext cx="48" cy="432"/>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91" name="Line 27"/>
              <p:cNvSpPr>
                <a:spLocks noChangeShapeType="1"/>
              </p:cNvSpPr>
              <p:nvPr/>
            </p:nvSpPr>
            <p:spPr bwMode="auto">
              <a:xfrm flipH="1">
                <a:off x="3648" y="2439"/>
                <a:ext cx="345" cy="153"/>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92" name="Line 28"/>
              <p:cNvSpPr>
                <a:spLocks noChangeShapeType="1"/>
              </p:cNvSpPr>
              <p:nvPr/>
            </p:nvSpPr>
            <p:spPr bwMode="auto">
              <a:xfrm flipH="1" flipV="1">
                <a:off x="3312" y="2400"/>
                <a:ext cx="279" cy="192"/>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sp>
          <p:nvSpPr>
            <p:cNvPr id="73848" name="Oval 29"/>
            <p:cNvSpPr>
              <a:spLocks noChangeArrowheads="1"/>
            </p:cNvSpPr>
            <p:nvPr/>
          </p:nvSpPr>
          <p:spPr bwMode="auto">
            <a:xfrm>
              <a:off x="488157" y="280416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49" name="Oval 30"/>
            <p:cNvSpPr>
              <a:spLocks noChangeArrowheads="1"/>
            </p:cNvSpPr>
            <p:nvPr/>
          </p:nvSpPr>
          <p:spPr bwMode="auto">
            <a:xfrm>
              <a:off x="945357" y="268605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50" name="Oval 31"/>
            <p:cNvSpPr>
              <a:spLocks noChangeArrowheads="1"/>
            </p:cNvSpPr>
            <p:nvPr/>
          </p:nvSpPr>
          <p:spPr bwMode="auto">
            <a:xfrm>
              <a:off x="1250157" y="292227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51" name="Oval 32"/>
            <p:cNvSpPr>
              <a:spLocks noChangeArrowheads="1"/>
            </p:cNvSpPr>
            <p:nvPr/>
          </p:nvSpPr>
          <p:spPr bwMode="auto">
            <a:xfrm>
              <a:off x="1676400" y="292227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52" name="Line 33"/>
            <p:cNvSpPr>
              <a:spLocks noChangeShapeType="1"/>
            </p:cNvSpPr>
            <p:nvPr/>
          </p:nvSpPr>
          <p:spPr bwMode="auto">
            <a:xfrm flipV="1">
              <a:off x="526257" y="2725420"/>
              <a:ext cx="426244" cy="11811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53" name="Line 34"/>
            <p:cNvSpPr>
              <a:spLocks noChangeShapeType="1"/>
            </p:cNvSpPr>
            <p:nvPr/>
          </p:nvSpPr>
          <p:spPr bwMode="auto">
            <a:xfrm>
              <a:off x="983457" y="2725420"/>
              <a:ext cx="266700" cy="19685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54" name="Line 35"/>
            <p:cNvSpPr>
              <a:spLocks noChangeShapeType="1"/>
            </p:cNvSpPr>
            <p:nvPr/>
          </p:nvSpPr>
          <p:spPr bwMode="auto">
            <a:xfrm>
              <a:off x="1288257" y="2961640"/>
              <a:ext cx="388144"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55" name="Text Box 43"/>
            <p:cNvSpPr txBox="1">
              <a:spLocks noChangeArrowheads="1"/>
            </p:cNvSpPr>
            <p:nvPr/>
          </p:nvSpPr>
          <p:spPr bwMode="auto">
            <a:xfrm>
              <a:off x="1714500" y="2804160"/>
              <a:ext cx="457200" cy="236220"/>
            </a:xfrm>
            <a:prstGeom prst="rect">
              <a:avLst/>
            </a:prstGeom>
            <a:noFill/>
            <a:ln w="9525">
              <a:noFill/>
              <a:miter lim="800000"/>
              <a:headEnd/>
              <a:tailEnd/>
            </a:ln>
          </p:spPr>
          <p:txBody>
            <a:bodyPr>
              <a:prstTxWarp prst="textNoShape">
                <a:avLst/>
              </a:prstTxWarp>
              <a:spAutoFit/>
            </a:bodyPr>
            <a:lstStyle/>
            <a:p>
              <a:pPr algn="ctr"/>
              <a:r>
                <a:rPr lang="en-US" i="1">
                  <a:latin typeface="Times New Roman" charset="0"/>
                  <a:sym typeface="Symbol" charset="2"/>
                </a:rPr>
                <a:t>...</a:t>
              </a:r>
              <a:endParaRPr lang="en-US">
                <a:latin typeface="Times New Roman" charset="0"/>
              </a:endParaRPr>
            </a:p>
          </p:txBody>
        </p:sp>
        <p:sp>
          <p:nvSpPr>
            <p:cNvPr id="73856" name="Oval 44"/>
            <p:cNvSpPr>
              <a:spLocks noChangeArrowheads="1"/>
            </p:cNvSpPr>
            <p:nvPr/>
          </p:nvSpPr>
          <p:spPr bwMode="auto">
            <a:xfrm>
              <a:off x="2126457" y="292227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57" name="Oval 45"/>
            <p:cNvSpPr>
              <a:spLocks noChangeArrowheads="1"/>
            </p:cNvSpPr>
            <p:nvPr/>
          </p:nvSpPr>
          <p:spPr bwMode="auto">
            <a:xfrm>
              <a:off x="2552700" y="2922270"/>
              <a:ext cx="76200" cy="78740"/>
            </a:xfrm>
            <a:prstGeom prst="ellipse">
              <a:avLst/>
            </a:prstGeom>
            <a:solidFill>
              <a:srgbClr val="FF0000"/>
            </a:solidFill>
            <a:ln w="9525">
              <a:noFill/>
              <a:miter lim="800000"/>
              <a:headEnd/>
              <a:tailEnd/>
            </a:ln>
          </p:spPr>
          <p:txBody>
            <a:bodyPr wrap="none" anchor="ctr">
              <a:prstTxWarp prst="textNoShape">
                <a:avLst/>
              </a:prstTxWarp>
            </a:bodyPr>
            <a:lstStyle/>
            <a:p>
              <a:endParaRPr lang="en-US"/>
            </a:p>
          </p:txBody>
        </p:sp>
        <p:sp>
          <p:nvSpPr>
            <p:cNvPr id="73858" name="Line 46"/>
            <p:cNvSpPr>
              <a:spLocks noChangeShapeType="1"/>
            </p:cNvSpPr>
            <p:nvPr/>
          </p:nvSpPr>
          <p:spPr bwMode="auto">
            <a:xfrm>
              <a:off x="2164557" y="2961640"/>
              <a:ext cx="388144"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grpSp>
          <p:nvGrpSpPr>
            <p:cNvPr id="5" name="Group 53"/>
            <p:cNvGrpSpPr>
              <a:grpSpLocks/>
            </p:cNvGrpSpPr>
            <p:nvPr/>
          </p:nvGrpSpPr>
          <p:grpSpPr bwMode="auto">
            <a:xfrm>
              <a:off x="2781300" y="1780540"/>
              <a:ext cx="397669" cy="787400"/>
              <a:chOff x="4416" y="1824"/>
              <a:chExt cx="501" cy="960"/>
            </a:xfrm>
          </p:grpSpPr>
          <p:sp>
            <p:nvSpPr>
              <p:cNvPr id="73874" name="Oval 36"/>
              <p:cNvSpPr>
                <a:spLocks noChangeArrowheads="1"/>
              </p:cNvSpPr>
              <p:nvPr/>
            </p:nvSpPr>
            <p:spPr bwMode="auto">
              <a:xfrm>
                <a:off x="4608" y="2160"/>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75" name="Oval 37"/>
              <p:cNvSpPr>
                <a:spLocks noChangeArrowheads="1"/>
              </p:cNvSpPr>
              <p:nvPr/>
            </p:nvSpPr>
            <p:spPr bwMode="auto">
              <a:xfrm>
                <a:off x="4821" y="2535"/>
                <a:ext cx="96" cy="96"/>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76" name="Line 38"/>
              <p:cNvSpPr>
                <a:spLocks noChangeShapeType="1"/>
              </p:cNvSpPr>
              <p:nvPr/>
            </p:nvSpPr>
            <p:spPr bwMode="auto">
              <a:xfrm flipH="1">
                <a:off x="4656" y="1872"/>
                <a:ext cx="96" cy="288"/>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77" name="Line 39"/>
              <p:cNvSpPr>
                <a:spLocks noChangeShapeType="1"/>
              </p:cNvSpPr>
              <p:nvPr/>
            </p:nvSpPr>
            <p:spPr bwMode="auto">
              <a:xfrm>
                <a:off x="4656" y="2208"/>
                <a:ext cx="192" cy="336"/>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78" name="Oval 40"/>
              <p:cNvSpPr>
                <a:spLocks noChangeArrowheads="1"/>
              </p:cNvSpPr>
              <p:nvPr/>
            </p:nvSpPr>
            <p:spPr bwMode="auto">
              <a:xfrm>
                <a:off x="4416" y="2688"/>
                <a:ext cx="96" cy="96"/>
              </a:xfrm>
              <a:prstGeom prst="ellipse">
                <a:avLst/>
              </a:prstGeom>
              <a:solidFill>
                <a:srgbClr val="FF0000"/>
              </a:solidFill>
              <a:ln w="9525">
                <a:noFill/>
                <a:miter lim="800000"/>
                <a:headEnd/>
                <a:tailEnd/>
              </a:ln>
            </p:spPr>
            <p:txBody>
              <a:bodyPr wrap="none" anchor="ctr">
                <a:prstTxWarp prst="textNoShape">
                  <a:avLst/>
                </a:prstTxWarp>
              </a:bodyPr>
              <a:lstStyle/>
              <a:p>
                <a:endParaRPr lang="en-US"/>
              </a:p>
            </p:txBody>
          </p:sp>
          <p:sp>
            <p:nvSpPr>
              <p:cNvPr id="73879" name="Line 41"/>
              <p:cNvSpPr>
                <a:spLocks noChangeShapeType="1"/>
              </p:cNvSpPr>
              <p:nvPr/>
            </p:nvSpPr>
            <p:spPr bwMode="auto">
              <a:xfrm flipH="1">
                <a:off x="4512" y="2583"/>
                <a:ext cx="345" cy="153"/>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73880" name="Oval 47"/>
              <p:cNvSpPr>
                <a:spLocks noChangeArrowheads="1"/>
              </p:cNvSpPr>
              <p:nvPr/>
            </p:nvSpPr>
            <p:spPr bwMode="auto">
              <a:xfrm>
                <a:off x="4704" y="1824"/>
                <a:ext cx="96" cy="96"/>
              </a:xfrm>
              <a:prstGeom prst="ellipse">
                <a:avLst/>
              </a:prstGeom>
              <a:solidFill>
                <a:srgbClr val="FF0000"/>
              </a:solidFill>
              <a:ln w="9525">
                <a:noFill/>
                <a:miter lim="800000"/>
                <a:headEnd/>
                <a:tailEnd/>
              </a:ln>
            </p:spPr>
            <p:txBody>
              <a:bodyPr wrap="none" anchor="ctr">
                <a:prstTxWarp prst="textNoShape">
                  <a:avLst/>
                </a:prstTxWarp>
              </a:bodyPr>
              <a:lstStyle/>
              <a:p>
                <a:endParaRPr lang="en-US"/>
              </a:p>
            </p:txBody>
          </p:sp>
        </p:grpSp>
        <p:sp>
          <p:nvSpPr>
            <p:cNvPr id="73860" name="Oval 56"/>
            <p:cNvSpPr>
              <a:spLocks noChangeArrowheads="1"/>
            </p:cNvSpPr>
            <p:nvPr/>
          </p:nvSpPr>
          <p:spPr bwMode="auto">
            <a:xfrm>
              <a:off x="1866900" y="217424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1" name="Oval 57"/>
            <p:cNvSpPr>
              <a:spLocks noChangeArrowheads="1"/>
            </p:cNvSpPr>
            <p:nvPr/>
          </p:nvSpPr>
          <p:spPr bwMode="auto">
            <a:xfrm>
              <a:off x="1866900" y="142621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2" name="Oval 58"/>
            <p:cNvSpPr>
              <a:spLocks noChangeArrowheads="1"/>
            </p:cNvSpPr>
            <p:nvPr/>
          </p:nvSpPr>
          <p:spPr bwMode="auto">
            <a:xfrm>
              <a:off x="419100" y="197739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3" name="Oval 59"/>
            <p:cNvSpPr>
              <a:spLocks noChangeArrowheads="1"/>
            </p:cNvSpPr>
            <p:nvPr/>
          </p:nvSpPr>
          <p:spPr bwMode="auto">
            <a:xfrm>
              <a:off x="685800" y="1883886"/>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4" name="Oval 60"/>
            <p:cNvSpPr>
              <a:spLocks noChangeArrowheads="1"/>
            </p:cNvSpPr>
            <p:nvPr/>
          </p:nvSpPr>
          <p:spPr bwMode="auto">
            <a:xfrm>
              <a:off x="647700" y="2159476"/>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5" name="Oval 57"/>
            <p:cNvSpPr>
              <a:spLocks noChangeArrowheads="1"/>
            </p:cNvSpPr>
            <p:nvPr/>
          </p:nvSpPr>
          <p:spPr bwMode="auto">
            <a:xfrm>
              <a:off x="1219200" y="174117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6" name="Oval 56"/>
            <p:cNvSpPr>
              <a:spLocks noChangeArrowheads="1"/>
            </p:cNvSpPr>
            <p:nvPr/>
          </p:nvSpPr>
          <p:spPr bwMode="auto">
            <a:xfrm>
              <a:off x="1257300" y="201676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7" name="Oval 57"/>
            <p:cNvSpPr>
              <a:spLocks noChangeArrowheads="1"/>
            </p:cNvSpPr>
            <p:nvPr/>
          </p:nvSpPr>
          <p:spPr bwMode="auto">
            <a:xfrm>
              <a:off x="2324100" y="1480344"/>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8" name="Oval 56"/>
            <p:cNvSpPr>
              <a:spLocks noChangeArrowheads="1"/>
            </p:cNvSpPr>
            <p:nvPr/>
          </p:nvSpPr>
          <p:spPr bwMode="auto">
            <a:xfrm>
              <a:off x="2362200" y="1755934"/>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69" name="Oval 56"/>
            <p:cNvSpPr>
              <a:spLocks noChangeArrowheads="1"/>
            </p:cNvSpPr>
            <p:nvPr/>
          </p:nvSpPr>
          <p:spPr bwMode="auto">
            <a:xfrm>
              <a:off x="2095500" y="229235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70" name="Oval 56"/>
            <p:cNvSpPr>
              <a:spLocks noChangeArrowheads="1"/>
            </p:cNvSpPr>
            <p:nvPr/>
          </p:nvSpPr>
          <p:spPr bwMode="auto">
            <a:xfrm>
              <a:off x="1943100" y="248920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71" name="Oval 56"/>
            <p:cNvSpPr>
              <a:spLocks noChangeArrowheads="1"/>
            </p:cNvSpPr>
            <p:nvPr/>
          </p:nvSpPr>
          <p:spPr bwMode="auto">
            <a:xfrm>
              <a:off x="2362200" y="2567940"/>
              <a:ext cx="76200" cy="78740"/>
            </a:xfrm>
            <a:prstGeom prst="ellipse">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73872" name="Text Box 36"/>
            <p:cNvSpPr txBox="1">
              <a:spLocks noChangeArrowheads="1"/>
            </p:cNvSpPr>
            <p:nvPr/>
          </p:nvSpPr>
          <p:spPr bwMode="auto">
            <a:xfrm>
              <a:off x="0" y="2495490"/>
              <a:ext cx="876300" cy="338554"/>
            </a:xfrm>
            <a:prstGeom prst="rect">
              <a:avLst/>
            </a:prstGeom>
            <a:noFill/>
            <a:ln w="9525">
              <a:noFill/>
              <a:miter lim="800000"/>
              <a:headEnd/>
              <a:tailEnd/>
            </a:ln>
          </p:spPr>
          <p:txBody>
            <a:bodyPr>
              <a:prstTxWarp prst="textNoShape">
                <a:avLst/>
              </a:prstTxWarp>
              <a:spAutoFit/>
            </a:bodyPr>
            <a:lstStyle/>
            <a:p>
              <a:pPr algn="ctr"/>
              <a:r>
                <a:rPr lang="en-US" sz="1600">
                  <a:latin typeface="Times New Roman" charset="0"/>
                  <a:sym typeface="Symbol" charset="2"/>
                </a:rPr>
                <a:t>0</a:t>
              </a:r>
              <a:r>
                <a:rPr lang="en-US" sz="1600" i="1" baseline="30000">
                  <a:latin typeface="Times New Roman" charset="0"/>
                  <a:sym typeface="Symbol" charset="2"/>
                </a:rPr>
                <a:t>n</a:t>
              </a:r>
              <a:endParaRPr lang="en-US" sz="1600" i="1" baseline="-25000">
                <a:latin typeface="Times New Roman" charset="0"/>
              </a:endParaRPr>
            </a:p>
          </p:txBody>
        </p:sp>
        <p:sp>
          <p:nvSpPr>
            <p:cNvPr id="73873" name="TextBox 71"/>
            <p:cNvSpPr txBox="1">
              <a:spLocks noChangeArrowheads="1"/>
            </p:cNvSpPr>
            <p:nvPr/>
          </p:nvSpPr>
          <p:spPr bwMode="auto">
            <a:xfrm>
              <a:off x="533400" y="3272135"/>
              <a:ext cx="2030724" cy="461665"/>
            </a:xfrm>
            <a:prstGeom prst="rect">
              <a:avLst/>
            </a:prstGeom>
            <a:noFill/>
            <a:ln w="9525">
              <a:noFill/>
              <a:miter lim="800000"/>
              <a:headEnd/>
              <a:tailEnd/>
            </a:ln>
          </p:spPr>
          <p:txBody>
            <a:bodyPr wrap="none">
              <a:prstTxWarp prst="textNoShape">
                <a:avLst/>
              </a:prstTxWarp>
              <a:spAutoFit/>
            </a:bodyPr>
            <a:lstStyle/>
            <a:p>
              <a:r>
                <a:rPr lang="en-US">
                  <a:latin typeface="Times New Roman" charset="0"/>
                  <a:ea typeface="Times New Roman" charset="0"/>
                  <a:cs typeface="Times New Roman" charset="0"/>
                </a:rPr>
                <a:t>Generic PPAD</a:t>
              </a:r>
            </a:p>
          </p:txBody>
        </p:sp>
      </p:grpSp>
      <p:sp>
        <p:nvSpPr>
          <p:cNvPr id="161" name="Left Arrow 160"/>
          <p:cNvSpPr>
            <a:spLocks noChangeArrowheads="1"/>
          </p:cNvSpPr>
          <p:nvPr/>
        </p:nvSpPr>
        <p:spPr bwMode="auto">
          <a:xfrm rot="-1601328">
            <a:off x="1808163" y="3538538"/>
            <a:ext cx="3168650" cy="320675"/>
          </a:xfrm>
          <a:prstGeom prst="leftArrow">
            <a:avLst>
              <a:gd name="adj1" fmla="val 50000"/>
              <a:gd name="adj2" fmla="val 49818"/>
            </a:avLst>
          </a:prstGeom>
          <a:solidFill>
            <a:srgbClr val="FF6600"/>
          </a:solidFill>
          <a:ln w="9525">
            <a:solidFill>
              <a:schemeClr val="tx1"/>
            </a:solidFill>
            <a:round/>
            <a:headEnd/>
            <a:tailEnd/>
          </a:ln>
        </p:spPr>
        <p:txBody>
          <a:bodyPr>
            <a:prstTxWarp prst="textNoShape">
              <a:avLst/>
            </a:prstTxWarp>
          </a:bodyPr>
          <a:lstStyle/>
          <a:p>
            <a:endParaRPr lang="en-US"/>
          </a:p>
        </p:txBody>
      </p:sp>
      <p:grpSp>
        <p:nvGrpSpPr>
          <p:cNvPr id="6" name="Group 260"/>
          <p:cNvGrpSpPr>
            <a:grpSpLocks/>
          </p:cNvGrpSpPr>
          <p:nvPr/>
        </p:nvGrpSpPr>
        <p:grpSpPr bwMode="auto">
          <a:xfrm>
            <a:off x="3657600" y="990600"/>
            <a:ext cx="5519738" cy="2874963"/>
            <a:chOff x="3700200" y="990600"/>
            <a:chExt cx="5520000" cy="2874189"/>
          </a:xfrm>
        </p:grpSpPr>
        <p:pic>
          <p:nvPicPr>
            <p:cNvPr id="70" name="Picture 69" descr="brouwer3.eps"/>
            <p:cNvPicPr>
              <a:picLocks noChangeAspect="1"/>
            </p:cNvPicPr>
            <p:nvPr/>
          </p:nvPicPr>
          <p:blipFill>
            <a:blip r:embed="rId3">
              <a:alphaModFix amt="88000"/>
              <a:duotone>
                <a:schemeClr val="accent4">
                  <a:shade val="45000"/>
                  <a:satMod val="135000"/>
                </a:schemeClr>
                <a:prstClr val="white"/>
              </a:duotone>
            </a:blip>
            <a:stretch>
              <a:fillRect/>
            </a:stretch>
          </p:blipFill>
          <p:spPr>
            <a:xfrm>
              <a:off x="4876800" y="990600"/>
              <a:ext cx="2971800" cy="2874189"/>
            </a:xfrm>
            <a:prstGeom prst="rect">
              <a:avLst/>
            </a:prstGeom>
            <a:effectLst>
              <a:glow rad="12700">
                <a:schemeClr val="accent1">
                  <a:alpha val="36000"/>
                </a:schemeClr>
              </a:glow>
            </a:effectLst>
          </p:spPr>
        </p:pic>
        <p:sp>
          <p:nvSpPr>
            <p:cNvPr id="73759" name="TextBox 72"/>
            <p:cNvSpPr txBox="1">
              <a:spLocks noChangeArrowheads="1"/>
            </p:cNvSpPr>
            <p:nvPr/>
          </p:nvSpPr>
          <p:spPr bwMode="auto">
            <a:xfrm>
              <a:off x="7315200" y="2438400"/>
              <a:ext cx="1905000" cy="646157"/>
            </a:xfrm>
            <a:prstGeom prst="rect">
              <a:avLst/>
            </a:prstGeom>
            <a:noFill/>
            <a:ln w="9525">
              <a:noFill/>
              <a:miter lim="800000"/>
              <a:headEnd/>
              <a:tailEnd/>
            </a:ln>
          </p:spPr>
          <p:txBody>
            <a:bodyPr>
              <a:prstTxWarp prst="textNoShape">
                <a:avLst/>
              </a:prstTxWarp>
              <a:spAutoFit/>
            </a:bodyPr>
            <a:lstStyle/>
            <a:p>
              <a:pPr algn="ctr"/>
              <a:r>
                <a:rPr lang="en-US" dirty="0" smtClean="0">
                  <a:latin typeface="Times New Roman" charset="0"/>
                  <a:ea typeface="Times New Roman" charset="0"/>
                  <a:cs typeface="Times New Roman" charset="0"/>
                </a:rPr>
                <a:t>Embed PPAD graph in [0,1]</a:t>
              </a:r>
              <a:r>
                <a:rPr lang="en-US" baseline="30000" dirty="0" smtClean="0">
                  <a:latin typeface="Times New Roman" charset="0"/>
                  <a:ea typeface="Times New Roman" charset="0"/>
                  <a:cs typeface="Times New Roman" charset="0"/>
                </a:rPr>
                <a:t>3</a:t>
              </a:r>
              <a:endParaRPr lang="en-US" dirty="0">
                <a:latin typeface="Times New Roman" charset="0"/>
                <a:ea typeface="Times New Roman" charset="0"/>
                <a:cs typeface="Times New Roman" charset="0"/>
              </a:endParaRPr>
            </a:p>
          </p:txBody>
        </p:sp>
        <p:sp>
          <p:nvSpPr>
            <p:cNvPr id="73760" name="Left Arrow 161"/>
            <p:cNvSpPr>
              <a:spLocks noChangeArrowheads="1"/>
            </p:cNvSpPr>
            <p:nvPr/>
          </p:nvSpPr>
          <p:spPr bwMode="auto">
            <a:xfrm rot="10800000">
              <a:off x="3700200" y="1981200"/>
              <a:ext cx="871800" cy="341094"/>
            </a:xfrm>
            <a:prstGeom prst="leftArrow">
              <a:avLst>
                <a:gd name="adj1" fmla="val 50000"/>
                <a:gd name="adj2" fmla="val 50006"/>
              </a:avLst>
            </a:prstGeom>
            <a:solidFill>
              <a:srgbClr val="FF6600"/>
            </a:solidFill>
            <a:ln w="9525">
              <a:solidFill>
                <a:schemeClr val="tx1"/>
              </a:solidFill>
              <a:round/>
              <a:headEnd/>
              <a:tailEnd/>
            </a:ln>
          </p:spPr>
          <p:txBody>
            <a:bodyPr>
              <a:prstTxWarp prst="textNoShape">
                <a:avLst/>
              </a:prstTxWarp>
            </a:bodyPr>
            <a:lstStyle/>
            <a:p>
              <a:endParaRPr lang="en-US"/>
            </a:p>
          </p:txBody>
        </p:sp>
      </p:grpSp>
      <p:sp>
        <p:nvSpPr>
          <p:cNvPr id="163" name="TextBox 162"/>
          <p:cNvSpPr txBox="1">
            <a:spLocks noChangeArrowheads="1"/>
          </p:cNvSpPr>
          <p:nvPr/>
        </p:nvSpPr>
        <p:spPr bwMode="auto">
          <a:xfrm>
            <a:off x="139700" y="6332538"/>
            <a:ext cx="1569660" cy="369332"/>
          </a:xfrm>
          <a:prstGeom prst="rect">
            <a:avLst/>
          </a:prstGeom>
          <a:noFill/>
          <a:ln w="9525">
            <a:noFill/>
            <a:miter lim="800000"/>
            <a:headEnd/>
            <a:tailEnd/>
          </a:ln>
        </p:spPr>
        <p:txBody>
          <a:bodyPr wrap="none">
            <a:prstTxWarp prst="textNoShape">
              <a:avLst/>
            </a:prstTxWarp>
            <a:spAutoFit/>
          </a:bodyPr>
          <a:lstStyle/>
          <a:p>
            <a:r>
              <a:rPr lang="en-US" dirty="0" smtClean="0">
                <a:latin typeface="Times New Roman" charset="0"/>
                <a:ea typeface="Times New Roman" charset="0"/>
                <a:cs typeface="Times New Roman" charset="0"/>
              </a:rPr>
              <a:t>3D-SPERNER</a:t>
            </a:r>
            <a:endParaRPr lang="en-US" dirty="0">
              <a:latin typeface="Times New Roman" charset="0"/>
              <a:ea typeface="Times New Roman" charset="0"/>
              <a:cs typeface="Times New Roman" charset="0"/>
            </a:endParaRPr>
          </a:p>
        </p:txBody>
      </p:sp>
      <p:sp>
        <p:nvSpPr>
          <p:cNvPr id="164" name="Left Arrow 163"/>
          <p:cNvSpPr>
            <a:spLocks noChangeArrowheads="1"/>
          </p:cNvSpPr>
          <p:nvPr/>
        </p:nvSpPr>
        <p:spPr bwMode="auto">
          <a:xfrm rot="10800000">
            <a:off x="2100263" y="4953000"/>
            <a:ext cx="566737" cy="304800"/>
          </a:xfrm>
          <a:prstGeom prst="leftArrow">
            <a:avLst>
              <a:gd name="adj1" fmla="val 50000"/>
              <a:gd name="adj2" fmla="val 49962"/>
            </a:avLst>
          </a:prstGeom>
          <a:solidFill>
            <a:srgbClr val="FF6600"/>
          </a:solidFill>
          <a:ln w="9525">
            <a:solidFill>
              <a:schemeClr val="tx1"/>
            </a:solidFill>
            <a:round/>
            <a:headEnd/>
            <a:tailEnd/>
          </a:ln>
        </p:spPr>
        <p:txBody>
          <a:bodyPr>
            <a:prstTxWarp prst="textNoShape">
              <a:avLst/>
            </a:prstTxWarp>
          </a:bodyPr>
          <a:lstStyle/>
          <a:p>
            <a:endParaRPr lang="en-US"/>
          </a:p>
        </p:txBody>
      </p:sp>
      <p:pic>
        <p:nvPicPr>
          <p:cNvPr id="257" name="Picture 6" descr="nash.jpg"/>
          <p:cNvPicPr>
            <a:picLocks noChangeAspect="1"/>
          </p:cNvPicPr>
          <p:nvPr/>
        </p:nvPicPr>
        <p:blipFill>
          <a:blip r:embed="rId4"/>
          <a:srcRect/>
          <a:stretch>
            <a:fillRect/>
          </a:stretch>
        </p:blipFill>
        <p:spPr bwMode="auto">
          <a:xfrm>
            <a:off x="5029200" y="4295775"/>
            <a:ext cx="1344613" cy="1635125"/>
          </a:xfrm>
          <a:prstGeom prst="rect">
            <a:avLst/>
          </a:prstGeom>
          <a:noFill/>
          <a:ln w="9525">
            <a:noFill/>
            <a:miter lim="800000"/>
            <a:headEnd/>
            <a:tailEnd/>
          </a:ln>
        </p:spPr>
      </p:pic>
      <p:pic>
        <p:nvPicPr>
          <p:cNvPr id="258" name="Picture 3" descr="brouwer"/>
          <p:cNvPicPr>
            <a:picLocks noChangeAspect="1" noChangeArrowheads="1"/>
          </p:cNvPicPr>
          <p:nvPr/>
        </p:nvPicPr>
        <p:blipFill>
          <a:blip r:embed="rId5"/>
          <a:srcRect/>
          <a:stretch>
            <a:fillRect/>
          </a:stretch>
        </p:blipFill>
        <p:spPr bwMode="auto">
          <a:xfrm>
            <a:off x="2743200" y="4295775"/>
            <a:ext cx="1439863" cy="1676400"/>
          </a:xfrm>
          <a:prstGeom prst="rect">
            <a:avLst/>
          </a:prstGeom>
          <a:noFill/>
          <a:ln w="9525">
            <a:noFill/>
            <a:miter lim="800000"/>
            <a:headEnd/>
            <a:tailEnd/>
          </a:ln>
        </p:spPr>
      </p:pic>
      <p:sp>
        <p:nvSpPr>
          <p:cNvPr id="162" name="TextBox 161"/>
          <p:cNvSpPr txBox="1">
            <a:spLocks noChangeArrowheads="1"/>
          </p:cNvSpPr>
          <p:nvPr/>
        </p:nvSpPr>
        <p:spPr bwMode="auto">
          <a:xfrm>
            <a:off x="2667000" y="6019800"/>
            <a:ext cx="1351652" cy="646331"/>
          </a:xfrm>
          <a:prstGeom prst="rect">
            <a:avLst/>
          </a:prstGeom>
          <a:noFill/>
          <a:ln w="9525">
            <a:noFill/>
            <a:miter lim="800000"/>
            <a:headEnd/>
            <a:tailEnd/>
          </a:ln>
        </p:spPr>
        <p:txBody>
          <a:bodyPr wrap="none">
            <a:prstTxWarp prst="textNoShape">
              <a:avLst/>
            </a:prstTxWarp>
            <a:spAutoFit/>
          </a:bodyPr>
          <a:lstStyle/>
          <a:p>
            <a:r>
              <a:rPr lang="en-US" dirty="0" smtClean="0">
                <a:latin typeface="Times New Roman" charset="0"/>
                <a:ea typeface="Times New Roman" charset="0"/>
                <a:cs typeface="Times New Roman" charset="0"/>
              </a:rPr>
              <a:t> </a:t>
            </a:r>
            <a:r>
              <a:rPr lang="en-US" dirty="0" err="1" smtClean="0">
                <a:latin typeface="Times New Roman" charset="0"/>
                <a:ea typeface="Times New Roman" charset="0"/>
                <a:cs typeface="Times New Roman" charset="0"/>
              </a:rPr>
              <a:t>p</a:t>
            </a:r>
            <a:r>
              <a:rPr lang="en-US" dirty="0" err="1">
                <a:latin typeface="Times New Roman" charset="0"/>
                <a:ea typeface="Times New Roman" charset="0"/>
                <a:cs typeface="Times New Roman" charset="0"/>
              </a:rPr>
              <a:t>.w</a:t>
            </a:r>
            <a:r>
              <a:rPr lang="en-US" dirty="0">
                <a:latin typeface="Times New Roman" charset="0"/>
                <a:ea typeface="Times New Roman" charset="0"/>
                <a:cs typeface="Times New Roman" charset="0"/>
              </a:rPr>
              <a:t>. linear </a:t>
            </a:r>
          </a:p>
          <a:p>
            <a:r>
              <a:rPr lang="en-US" dirty="0">
                <a:latin typeface="Times New Roman" charset="0"/>
                <a:ea typeface="Times New Roman" charset="0"/>
                <a:cs typeface="Times New Roman" charset="0"/>
              </a:rPr>
              <a:t>BROUWER</a:t>
            </a:r>
          </a:p>
        </p:txBody>
      </p:sp>
      <p:sp>
        <p:nvSpPr>
          <p:cNvPr id="165" name="TextBox 164"/>
          <p:cNvSpPr txBox="1">
            <a:spLocks noChangeArrowheads="1"/>
          </p:cNvSpPr>
          <p:nvPr/>
        </p:nvSpPr>
        <p:spPr bwMode="auto">
          <a:xfrm>
            <a:off x="4829175" y="6061075"/>
            <a:ext cx="1724025" cy="830263"/>
          </a:xfrm>
          <a:prstGeom prst="rect">
            <a:avLst/>
          </a:prstGeom>
          <a:noFill/>
          <a:ln w="9525">
            <a:noFill/>
            <a:miter lim="800000"/>
            <a:headEnd/>
            <a:tailEnd/>
          </a:ln>
        </p:spPr>
        <p:txBody>
          <a:bodyPr wrap="none">
            <a:prstTxWarp prst="textNoShape">
              <a:avLst/>
            </a:prstTxWarp>
            <a:spAutoFit/>
          </a:bodyPr>
          <a:lstStyle/>
          <a:p>
            <a:pPr algn="ctr"/>
            <a:r>
              <a:rPr lang="en-US">
                <a:latin typeface="Times New Roman" charset="0"/>
                <a:ea typeface="Times New Roman" charset="0"/>
                <a:cs typeface="Times New Roman" charset="0"/>
              </a:rPr>
              <a:t>multi-player</a:t>
            </a:r>
          </a:p>
          <a:p>
            <a:pPr algn="ctr"/>
            <a:r>
              <a:rPr lang="en-US">
                <a:latin typeface="Times New Roman" charset="0"/>
                <a:ea typeface="Times New Roman" charset="0"/>
                <a:cs typeface="Times New Roman" charset="0"/>
              </a:rPr>
              <a:t>NASH</a:t>
            </a:r>
          </a:p>
        </p:txBody>
      </p:sp>
      <p:sp>
        <p:nvSpPr>
          <p:cNvPr id="166" name="Left Arrow 165"/>
          <p:cNvSpPr>
            <a:spLocks noChangeArrowheads="1"/>
          </p:cNvSpPr>
          <p:nvPr/>
        </p:nvSpPr>
        <p:spPr bwMode="auto">
          <a:xfrm rot="10800000">
            <a:off x="4343400" y="4905375"/>
            <a:ext cx="609600" cy="381000"/>
          </a:xfrm>
          <a:prstGeom prst="leftArrow">
            <a:avLst>
              <a:gd name="adj1" fmla="val 50000"/>
              <a:gd name="adj2" fmla="val 50000"/>
            </a:avLst>
          </a:prstGeom>
          <a:solidFill>
            <a:srgbClr val="FF6600"/>
          </a:solidFill>
          <a:ln w="9525">
            <a:solidFill>
              <a:schemeClr val="tx1"/>
            </a:solidFill>
            <a:round/>
            <a:headEnd/>
            <a:tailEnd/>
          </a:ln>
        </p:spPr>
        <p:txBody>
          <a:bodyPr>
            <a:prstTxWarp prst="textNoShape">
              <a:avLst/>
            </a:prstTxWarp>
          </a:bodyPr>
          <a:lstStyle/>
          <a:p>
            <a:endParaRPr lang="en-US">
              <a:solidFill>
                <a:srgbClr val="FF6600"/>
              </a:solidFill>
            </a:endParaRPr>
          </a:p>
        </p:txBody>
      </p:sp>
      <p:sp>
        <p:nvSpPr>
          <p:cNvPr id="167" name="Left Arrow 166"/>
          <p:cNvSpPr>
            <a:spLocks noChangeArrowheads="1"/>
          </p:cNvSpPr>
          <p:nvPr/>
        </p:nvSpPr>
        <p:spPr bwMode="auto">
          <a:xfrm rot="8903884">
            <a:off x="6462713" y="4381500"/>
            <a:ext cx="1038225" cy="241300"/>
          </a:xfrm>
          <a:prstGeom prst="leftArrow">
            <a:avLst>
              <a:gd name="adj1" fmla="val 50000"/>
              <a:gd name="adj2" fmla="val 49938"/>
            </a:avLst>
          </a:prstGeom>
          <a:solidFill>
            <a:srgbClr val="9452D1"/>
          </a:solidFill>
          <a:ln w="9525">
            <a:solidFill>
              <a:schemeClr val="tx1"/>
            </a:solidFill>
            <a:round/>
            <a:headEnd/>
            <a:tailEnd/>
          </a:ln>
        </p:spPr>
        <p:txBody>
          <a:bodyPr>
            <a:prstTxWarp prst="textNoShape">
              <a:avLst/>
            </a:prstTxWarp>
          </a:bodyPr>
          <a:lstStyle/>
          <a:p>
            <a:endParaRPr lang="en-US"/>
          </a:p>
        </p:txBody>
      </p:sp>
      <p:sp>
        <p:nvSpPr>
          <p:cNvPr id="168" name="Left Arrow 167"/>
          <p:cNvSpPr>
            <a:spLocks noChangeArrowheads="1"/>
          </p:cNvSpPr>
          <p:nvPr/>
        </p:nvSpPr>
        <p:spPr bwMode="auto">
          <a:xfrm rot="10800000">
            <a:off x="6553200" y="5029200"/>
            <a:ext cx="990600" cy="304800"/>
          </a:xfrm>
          <a:prstGeom prst="leftArrow">
            <a:avLst>
              <a:gd name="adj1" fmla="val 50000"/>
              <a:gd name="adj2" fmla="val 49954"/>
            </a:avLst>
          </a:prstGeom>
          <a:solidFill>
            <a:srgbClr val="9452D1"/>
          </a:solidFill>
          <a:ln w="9525">
            <a:solidFill>
              <a:schemeClr val="tx1"/>
            </a:solidFill>
            <a:round/>
            <a:headEnd/>
            <a:tailEnd/>
          </a:ln>
        </p:spPr>
        <p:txBody>
          <a:bodyPr>
            <a:prstTxWarp prst="textNoShape">
              <a:avLst/>
            </a:prstTxWarp>
          </a:bodyPr>
          <a:lstStyle/>
          <a:p>
            <a:endParaRPr lang="en-US"/>
          </a:p>
        </p:txBody>
      </p:sp>
      <p:sp>
        <p:nvSpPr>
          <p:cNvPr id="169" name="Left Arrow 168"/>
          <p:cNvSpPr>
            <a:spLocks noChangeArrowheads="1"/>
          </p:cNvSpPr>
          <p:nvPr/>
        </p:nvSpPr>
        <p:spPr bwMode="auto">
          <a:xfrm rot="-8903045">
            <a:off x="6503988" y="5737225"/>
            <a:ext cx="865187" cy="306388"/>
          </a:xfrm>
          <a:prstGeom prst="leftArrow">
            <a:avLst>
              <a:gd name="adj1" fmla="val 50000"/>
              <a:gd name="adj2" fmla="val 50149"/>
            </a:avLst>
          </a:prstGeom>
          <a:solidFill>
            <a:srgbClr val="9452D1"/>
          </a:solidFill>
          <a:ln w="9525">
            <a:solidFill>
              <a:schemeClr val="tx1"/>
            </a:solidFill>
            <a:round/>
            <a:headEnd/>
            <a:tailEnd/>
          </a:ln>
        </p:spPr>
        <p:txBody>
          <a:bodyPr>
            <a:prstTxWarp prst="textNoShape">
              <a:avLst/>
            </a:prstTxWarp>
          </a:bodyPr>
          <a:lstStyle/>
          <a:p>
            <a:endParaRPr lang="en-US"/>
          </a:p>
        </p:txBody>
      </p:sp>
      <p:sp>
        <p:nvSpPr>
          <p:cNvPr id="170" name="TextBox 169"/>
          <p:cNvSpPr txBox="1">
            <a:spLocks noChangeArrowheads="1"/>
          </p:cNvSpPr>
          <p:nvPr/>
        </p:nvSpPr>
        <p:spPr bwMode="auto">
          <a:xfrm>
            <a:off x="7551738" y="3657600"/>
            <a:ext cx="1211262" cy="830263"/>
          </a:xfrm>
          <a:prstGeom prst="rect">
            <a:avLst/>
          </a:prstGeom>
          <a:noFill/>
          <a:ln w="9525">
            <a:noFill/>
            <a:miter lim="800000"/>
            <a:headEnd/>
            <a:tailEnd/>
          </a:ln>
        </p:spPr>
        <p:txBody>
          <a:bodyPr wrap="none">
            <a:prstTxWarp prst="textNoShape">
              <a:avLst/>
            </a:prstTxWarp>
            <a:spAutoFit/>
          </a:bodyPr>
          <a:lstStyle/>
          <a:p>
            <a:pPr algn="ctr"/>
            <a:r>
              <a:rPr lang="en-US">
                <a:latin typeface="Times New Roman" charset="0"/>
                <a:ea typeface="Times New Roman" charset="0"/>
                <a:cs typeface="Times New Roman" charset="0"/>
              </a:rPr>
              <a:t>4-player</a:t>
            </a:r>
          </a:p>
          <a:p>
            <a:pPr algn="ctr"/>
            <a:r>
              <a:rPr lang="en-US">
                <a:latin typeface="Times New Roman" charset="0"/>
                <a:ea typeface="Times New Roman" charset="0"/>
                <a:cs typeface="Times New Roman" charset="0"/>
              </a:rPr>
              <a:t>NASH</a:t>
            </a:r>
          </a:p>
        </p:txBody>
      </p:sp>
      <p:sp>
        <p:nvSpPr>
          <p:cNvPr id="172" name="TextBox 171"/>
          <p:cNvSpPr txBox="1">
            <a:spLocks noChangeArrowheads="1"/>
          </p:cNvSpPr>
          <p:nvPr/>
        </p:nvSpPr>
        <p:spPr bwMode="auto">
          <a:xfrm>
            <a:off x="7543800" y="4732338"/>
            <a:ext cx="1211263" cy="830262"/>
          </a:xfrm>
          <a:prstGeom prst="rect">
            <a:avLst/>
          </a:prstGeom>
          <a:noFill/>
          <a:ln w="9525">
            <a:noFill/>
            <a:miter lim="800000"/>
            <a:headEnd/>
            <a:tailEnd/>
          </a:ln>
        </p:spPr>
        <p:txBody>
          <a:bodyPr wrap="none">
            <a:prstTxWarp prst="textNoShape">
              <a:avLst/>
            </a:prstTxWarp>
            <a:spAutoFit/>
          </a:bodyPr>
          <a:lstStyle/>
          <a:p>
            <a:pPr algn="ctr"/>
            <a:r>
              <a:rPr lang="en-US">
                <a:latin typeface="Times New Roman" charset="0"/>
                <a:ea typeface="Times New Roman" charset="0"/>
                <a:cs typeface="Times New Roman" charset="0"/>
              </a:rPr>
              <a:t>3-player</a:t>
            </a:r>
          </a:p>
          <a:p>
            <a:pPr algn="ctr"/>
            <a:r>
              <a:rPr lang="en-US">
                <a:latin typeface="Times New Roman" charset="0"/>
                <a:ea typeface="Times New Roman" charset="0"/>
                <a:cs typeface="Times New Roman" charset="0"/>
              </a:rPr>
              <a:t>NASH</a:t>
            </a:r>
          </a:p>
        </p:txBody>
      </p:sp>
      <p:sp>
        <p:nvSpPr>
          <p:cNvPr id="173" name="TextBox 172"/>
          <p:cNvSpPr txBox="1">
            <a:spLocks noChangeArrowheads="1"/>
          </p:cNvSpPr>
          <p:nvPr/>
        </p:nvSpPr>
        <p:spPr bwMode="auto">
          <a:xfrm>
            <a:off x="7551738" y="5875338"/>
            <a:ext cx="1211262" cy="830262"/>
          </a:xfrm>
          <a:prstGeom prst="rect">
            <a:avLst/>
          </a:prstGeom>
          <a:noFill/>
          <a:ln w="9525">
            <a:noFill/>
            <a:miter lim="800000"/>
            <a:headEnd/>
            <a:tailEnd/>
          </a:ln>
        </p:spPr>
        <p:txBody>
          <a:bodyPr wrap="none">
            <a:prstTxWarp prst="textNoShape">
              <a:avLst/>
            </a:prstTxWarp>
            <a:spAutoFit/>
          </a:bodyPr>
          <a:lstStyle/>
          <a:p>
            <a:pPr algn="ctr"/>
            <a:r>
              <a:rPr lang="en-US">
                <a:latin typeface="Times New Roman" charset="0"/>
                <a:ea typeface="Times New Roman" charset="0"/>
                <a:cs typeface="Times New Roman" charset="0"/>
              </a:rPr>
              <a:t>2-player</a:t>
            </a:r>
          </a:p>
          <a:p>
            <a:pPr algn="ctr"/>
            <a:r>
              <a:rPr lang="en-US">
                <a:latin typeface="Times New Roman" charset="0"/>
                <a:ea typeface="Times New Roman" charset="0"/>
                <a:cs typeface="Times New Roman" charset="0"/>
              </a:rPr>
              <a:t>NASH</a:t>
            </a:r>
          </a:p>
        </p:txBody>
      </p:sp>
      <p:sp>
        <p:nvSpPr>
          <p:cNvPr id="174" name="TextBox 173"/>
          <p:cNvSpPr txBox="1">
            <a:spLocks noChangeArrowheads="1"/>
          </p:cNvSpPr>
          <p:nvPr/>
        </p:nvSpPr>
        <p:spPr bwMode="auto">
          <a:xfrm>
            <a:off x="3505200" y="1657350"/>
            <a:ext cx="1146175" cy="400050"/>
          </a:xfrm>
          <a:prstGeom prst="rect">
            <a:avLst/>
          </a:prstGeom>
          <a:noFill/>
          <a:ln w="9525">
            <a:noFill/>
            <a:miter lim="800000"/>
            <a:headEnd/>
            <a:tailEnd/>
          </a:ln>
        </p:spPr>
        <p:txBody>
          <a:bodyPr wrap="none">
            <a:prstTxWarp prst="textNoShape">
              <a:avLst/>
            </a:prstTxWarp>
            <a:spAutoFit/>
          </a:bodyPr>
          <a:lstStyle/>
          <a:p>
            <a:pPr algn="ctr"/>
            <a:r>
              <a:rPr lang="en-US" sz="2000">
                <a:latin typeface="Times New Roman" charset="0"/>
                <a:ea typeface="Times New Roman" charset="0"/>
                <a:cs typeface="Times New Roman" charset="0"/>
              </a:rPr>
              <a:t>[Pap ’94]</a:t>
            </a:r>
          </a:p>
        </p:txBody>
      </p:sp>
      <p:sp>
        <p:nvSpPr>
          <p:cNvPr id="175" name="TextBox 174"/>
          <p:cNvSpPr txBox="1">
            <a:spLocks noChangeArrowheads="1"/>
          </p:cNvSpPr>
          <p:nvPr/>
        </p:nvSpPr>
        <p:spPr bwMode="auto">
          <a:xfrm>
            <a:off x="3505286" y="2133600"/>
            <a:ext cx="1265065" cy="400110"/>
          </a:xfrm>
          <a:prstGeom prst="rect">
            <a:avLst/>
          </a:prstGeom>
          <a:noFill/>
          <a:ln w="9525">
            <a:noFill/>
            <a:miter lim="800000"/>
            <a:headEnd/>
            <a:tailEnd/>
          </a:ln>
        </p:spPr>
        <p:txBody>
          <a:bodyPr wrap="none">
            <a:prstTxWarp prst="textNoShape">
              <a:avLst/>
            </a:prstTxWarp>
            <a:spAutoFit/>
          </a:bodyPr>
          <a:lstStyle/>
          <a:p>
            <a:pPr algn="ctr"/>
            <a:r>
              <a:rPr lang="en-US" sz="2000" dirty="0">
                <a:solidFill>
                  <a:srgbClr val="FFFFFF"/>
                </a:solidFill>
                <a:latin typeface="Times New Roman" charset="0"/>
                <a:ea typeface="Times New Roman" charset="0"/>
                <a:cs typeface="Times New Roman" charset="0"/>
              </a:rPr>
              <a:t>[DGP ’</a:t>
            </a:r>
            <a:r>
              <a:rPr lang="en-US" sz="2000" dirty="0" smtClean="0">
                <a:solidFill>
                  <a:srgbClr val="FFFFFF"/>
                </a:solidFill>
                <a:latin typeface="Times New Roman" charset="0"/>
                <a:ea typeface="Times New Roman" charset="0"/>
                <a:cs typeface="Times New Roman" charset="0"/>
              </a:rPr>
              <a:t>05]</a:t>
            </a:r>
            <a:endParaRPr lang="en-US" sz="2000" dirty="0">
              <a:solidFill>
                <a:srgbClr val="FFFFFF"/>
              </a:solidFill>
              <a:latin typeface="Times New Roman" charset="0"/>
              <a:ea typeface="Times New Roman" charset="0"/>
              <a:cs typeface="Times New Roman" charset="0"/>
            </a:endParaRPr>
          </a:p>
        </p:txBody>
      </p:sp>
      <p:sp>
        <p:nvSpPr>
          <p:cNvPr id="176" name="TextBox 175"/>
          <p:cNvSpPr txBox="1">
            <a:spLocks noChangeArrowheads="1"/>
          </p:cNvSpPr>
          <p:nvPr/>
        </p:nvSpPr>
        <p:spPr bwMode="auto">
          <a:xfrm>
            <a:off x="3200400" y="3271838"/>
            <a:ext cx="1265238" cy="400050"/>
          </a:xfrm>
          <a:prstGeom prst="rect">
            <a:avLst/>
          </a:prstGeom>
          <a:noFill/>
          <a:ln w="9525">
            <a:noFill/>
            <a:miter lim="800000"/>
            <a:headEnd/>
            <a:tailEnd/>
          </a:ln>
        </p:spPr>
        <p:txBody>
          <a:bodyPr wrap="none">
            <a:prstTxWarp prst="textNoShape">
              <a:avLst/>
            </a:prstTxWarp>
            <a:spAutoFit/>
          </a:bodyPr>
          <a:lstStyle/>
          <a:p>
            <a:pPr algn="ctr"/>
            <a:r>
              <a:rPr lang="en-US" sz="2000" dirty="0">
                <a:solidFill>
                  <a:srgbClr val="FFFFFF"/>
                </a:solidFill>
                <a:latin typeface="Times New Roman" charset="0"/>
                <a:ea typeface="Times New Roman" charset="0"/>
                <a:cs typeface="Times New Roman" charset="0"/>
              </a:rPr>
              <a:t>[DGP ’05]</a:t>
            </a:r>
          </a:p>
        </p:txBody>
      </p:sp>
      <p:sp>
        <p:nvSpPr>
          <p:cNvPr id="177" name="TextBox 176"/>
          <p:cNvSpPr txBox="1">
            <a:spLocks noChangeArrowheads="1"/>
          </p:cNvSpPr>
          <p:nvPr/>
        </p:nvSpPr>
        <p:spPr bwMode="auto">
          <a:xfrm>
            <a:off x="1905000" y="5162550"/>
            <a:ext cx="914400" cy="708025"/>
          </a:xfrm>
          <a:prstGeom prst="rect">
            <a:avLst/>
          </a:prstGeom>
          <a:noFill/>
          <a:ln w="9525">
            <a:noFill/>
            <a:miter lim="800000"/>
            <a:headEnd/>
            <a:tailEnd/>
          </a:ln>
        </p:spPr>
        <p:txBody>
          <a:bodyPr>
            <a:prstTxWarp prst="textNoShape">
              <a:avLst/>
            </a:prstTxWarp>
            <a:spAutoFit/>
          </a:bodyPr>
          <a:lstStyle/>
          <a:p>
            <a:pPr algn="ctr"/>
            <a:r>
              <a:rPr lang="en-US" sz="2000" dirty="0">
                <a:solidFill>
                  <a:srgbClr val="FFFFFF"/>
                </a:solidFill>
                <a:latin typeface="Times New Roman" charset="0"/>
                <a:ea typeface="Times New Roman" charset="0"/>
                <a:cs typeface="Times New Roman" charset="0"/>
              </a:rPr>
              <a:t>[DGP ’</a:t>
            </a:r>
            <a:r>
              <a:rPr lang="en-US" sz="2000" dirty="0" smtClean="0">
                <a:solidFill>
                  <a:srgbClr val="FFFFFF"/>
                </a:solidFill>
                <a:latin typeface="Times New Roman" charset="0"/>
                <a:ea typeface="Times New Roman" charset="0"/>
                <a:cs typeface="Times New Roman" charset="0"/>
              </a:rPr>
              <a:t>05]</a:t>
            </a:r>
            <a:endParaRPr lang="en-US" sz="2000" dirty="0">
              <a:solidFill>
                <a:srgbClr val="FFFFFF"/>
              </a:solidFill>
              <a:latin typeface="Times New Roman" charset="0"/>
              <a:ea typeface="Times New Roman" charset="0"/>
              <a:cs typeface="Times New Roman" charset="0"/>
            </a:endParaRPr>
          </a:p>
        </p:txBody>
      </p:sp>
      <p:sp>
        <p:nvSpPr>
          <p:cNvPr id="178" name="TextBox 177"/>
          <p:cNvSpPr txBox="1">
            <a:spLocks noChangeArrowheads="1"/>
          </p:cNvSpPr>
          <p:nvPr/>
        </p:nvSpPr>
        <p:spPr bwMode="auto">
          <a:xfrm>
            <a:off x="4018652" y="5181600"/>
            <a:ext cx="1010548" cy="707886"/>
          </a:xfrm>
          <a:prstGeom prst="rect">
            <a:avLst/>
          </a:prstGeom>
          <a:noFill/>
          <a:ln w="9525">
            <a:noFill/>
            <a:miter lim="800000"/>
            <a:headEnd/>
            <a:tailEnd/>
          </a:ln>
        </p:spPr>
        <p:txBody>
          <a:bodyPr wrap="square">
            <a:prstTxWarp prst="textNoShape">
              <a:avLst/>
            </a:prstTxWarp>
            <a:spAutoFit/>
          </a:bodyPr>
          <a:lstStyle/>
          <a:p>
            <a:pPr algn="ctr"/>
            <a:r>
              <a:rPr lang="en-US" sz="2000" dirty="0">
                <a:latin typeface="Times New Roman" charset="0"/>
                <a:ea typeface="Times New Roman" charset="0"/>
                <a:cs typeface="Times New Roman" charset="0"/>
              </a:rPr>
              <a:t>[DGP ’</a:t>
            </a:r>
            <a:r>
              <a:rPr lang="en-US" sz="2000" dirty="0" smtClean="0">
                <a:latin typeface="Times New Roman" charset="0"/>
                <a:ea typeface="Times New Roman" charset="0"/>
                <a:cs typeface="Times New Roman" charset="0"/>
              </a:rPr>
              <a:t>05]</a:t>
            </a:r>
            <a:endParaRPr lang="en-US" sz="2000" dirty="0">
              <a:latin typeface="Times New Roman" charset="0"/>
              <a:ea typeface="Times New Roman" charset="0"/>
              <a:cs typeface="Times New Roman" charset="0"/>
            </a:endParaRPr>
          </a:p>
        </p:txBody>
      </p:sp>
      <p:sp>
        <p:nvSpPr>
          <p:cNvPr id="179" name="TextBox 178"/>
          <p:cNvSpPr txBox="1">
            <a:spLocks noChangeArrowheads="1"/>
          </p:cNvSpPr>
          <p:nvPr/>
        </p:nvSpPr>
        <p:spPr bwMode="auto">
          <a:xfrm>
            <a:off x="6248400" y="3886200"/>
            <a:ext cx="1600200" cy="400050"/>
          </a:xfrm>
          <a:prstGeom prst="rect">
            <a:avLst/>
          </a:prstGeom>
          <a:noFill/>
          <a:ln w="9525">
            <a:noFill/>
            <a:miter lim="800000"/>
            <a:headEnd/>
            <a:tailEnd/>
          </a:ln>
        </p:spPr>
        <p:txBody>
          <a:bodyPr>
            <a:prstTxWarp prst="textNoShape">
              <a:avLst/>
            </a:prstTxWarp>
            <a:spAutoFit/>
          </a:bodyPr>
          <a:lstStyle/>
          <a:p>
            <a:pPr algn="ctr"/>
            <a:r>
              <a:rPr lang="en-US" sz="2000" dirty="0">
                <a:solidFill>
                  <a:srgbClr val="FFFFFF"/>
                </a:solidFill>
                <a:latin typeface="Times New Roman" charset="0"/>
                <a:ea typeface="Times New Roman" charset="0"/>
                <a:cs typeface="Times New Roman" charset="0"/>
              </a:rPr>
              <a:t>[DGP ’</a:t>
            </a:r>
            <a:r>
              <a:rPr lang="en-US" sz="2000" dirty="0" smtClean="0">
                <a:solidFill>
                  <a:srgbClr val="FFFFFF"/>
                </a:solidFill>
                <a:latin typeface="Times New Roman" charset="0"/>
                <a:ea typeface="Times New Roman" charset="0"/>
                <a:cs typeface="Times New Roman" charset="0"/>
              </a:rPr>
              <a:t>05]</a:t>
            </a:r>
            <a:endParaRPr lang="en-US" sz="2000" dirty="0">
              <a:solidFill>
                <a:srgbClr val="FFFFFF"/>
              </a:solidFill>
              <a:latin typeface="Times New Roman" charset="0"/>
              <a:ea typeface="Times New Roman" charset="0"/>
              <a:cs typeface="Times New Roman" charset="0"/>
            </a:endParaRPr>
          </a:p>
        </p:txBody>
      </p:sp>
      <p:sp>
        <p:nvSpPr>
          <p:cNvPr id="180" name="TextBox 179"/>
          <p:cNvSpPr txBox="1">
            <a:spLocks noChangeArrowheads="1"/>
          </p:cNvSpPr>
          <p:nvPr/>
        </p:nvSpPr>
        <p:spPr bwMode="auto">
          <a:xfrm>
            <a:off x="6248400" y="4781550"/>
            <a:ext cx="1600200" cy="400050"/>
          </a:xfrm>
          <a:prstGeom prst="rect">
            <a:avLst/>
          </a:prstGeom>
          <a:noFill/>
          <a:ln w="9525">
            <a:noFill/>
            <a:miter lim="800000"/>
            <a:headEnd/>
            <a:tailEnd/>
          </a:ln>
        </p:spPr>
        <p:txBody>
          <a:bodyPr>
            <a:prstTxWarp prst="textNoShape">
              <a:avLst/>
            </a:prstTxWarp>
            <a:spAutoFit/>
          </a:bodyPr>
          <a:lstStyle/>
          <a:p>
            <a:pPr algn="ctr"/>
            <a:r>
              <a:rPr lang="en-US" sz="2000" dirty="0">
                <a:latin typeface="Times New Roman" charset="0"/>
                <a:ea typeface="Times New Roman" charset="0"/>
                <a:cs typeface="Times New Roman" charset="0"/>
              </a:rPr>
              <a:t>[DP ’</a:t>
            </a:r>
            <a:r>
              <a:rPr lang="en-US" sz="2000" dirty="0" smtClean="0">
                <a:latin typeface="Times New Roman" charset="0"/>
                <a:ea typeface="Times New Roman" charset="0"/>
                <a:cs typeface="Times New Roman" charset="0"/>
              </a:rPr>
              <a:t>05]</a:t>
            </a:r>
            <a:endParaRPr lang="en-US" sz="2000" dirty="0">
              <a:latin typeface="Times New Roman" charset="0"/>
              <a:ea typeface="Times New Roman" charset="0"/>
              <a:cs typeface="Times New Roman" charset="0"/>
            </a:endParaRPr>
          </a:p>
        </p:txBody>
      </p:sp>
      <p:sp>
        <p:nvSpPr>
          <p:cNvPr id="181" name="TextBox 180"/>
          <p:cNvSpPr txBox="1">
            <a:spLocks noChangeArrowheads="1"/>
          </p:cNvSpPr>
          <p:nvPr/>
        </p:nvSpPr>
        <p:spPr bwMode="auto">
          <a:xfrm>
            <a:off x="6248400" y="5124450"/>
            <a:ext cx="1600200" cy="400050"/>
          </a:xfrm>
          <a:prstGeom prst="rect">
            <a:avLst/>
          </a:prstGeom>
          <a:noFill/>
          <a:ln w="9525">
            <a:noFill/>
            <a:miter lim="800000"/>
            <a:headEnd/>
            <a:tailEnd/>
          </a:ln>
        </p:spPr>
        <p:txBody>
          <a:bodyPr>
            <a:prstTxWarp prst="textNoShape">
              <a:avLst/>
            </a:prstTxWarp>
            <a:spAutoFit/>
          </a:bodyPr>
          <a:lstStyle/>
          <a:p>
            <a:pPr algn="ctr"/>
            <a:r>
              <a:rPr lang="en-US" sz="2000" dirty="0">
                <a:latin typeface="Times New Roman" charset="0"/>
                <a:ea typeface="Times New Roman" charset="0"/>
                <a:cs typeface="Times New Roman" charset="0"/>
              </a:rPr>
              <a:t>[CD’</a:t>
            </a:r>
            <a:r>
              <a:rPr lang="en-US" sz="2000" dirty="0" smtClean="0">
                <a:latin typeface="Times New Roman" charset="0"/>
                <a:ea typeface="Times New Roman" charset="0"/>
                <a:cs typeface="Times New Roman" charset="0"/>
              </a:rPr>
              <a:t>05]</a:t>
            </a:r>
            <a:endParaRPr lang="en-US" sz="2000" dirty="0">
              <a:latin typeface="Times New Roman" charset="0"/>
              <a:ea typeface="Times New Roman" charset="0"/>
              <a:cs typeface="Times New Roman" charset="0"/>
            </a:endParaRPr>
          </a:p>
        </p:txBody>
      </p:sp>
      <p:sp>
        <p:nvSpPr>
          <p:cNvPr id="182" name="TextBox 181"/>
          <p:cNvSpPr txBox="1">
            <a:spLocks noChangeArrowheads="1"/>
          </p:cNvSpPr>
          <p:nvPr/>
        </p:nvSpPr>
        <p:spPr bwMode="auto">
          <a:xfrm>
            <a:off x="6172200" y="5695950"/>
            <a:ext cx="1600200" cy="400050"/>
          </a:xfrm>
          <a:prstGeom prst="rect">
            <a:avLst/>
          </a:prstGeom>
          <a:noFill/>
          <a:ln w="9525">
            <a:noFill/>
            <a:miter lim="800000"/>
            <a:headEnd/>
            <a:tailEnd/>
          </a:ln>
        </p:spPr>
        <p:txBody>
          <a:bodyPr>
            <a:prstTxWarp prst="textNoShape">
              <a:avLst/>
            </a:prstTxWarp>
            <a:spAutoFit/>
          </a:bodyPr>
          <a:lstStyle/>
          <a:p>
            <a:pPr algn="ctr"/>
            <a:r>
              <a:rPr lang="en-US" sz="2000" dirty="0">
                <a:latin typeface="Times New Roman" charset="0"/>
                <a:ea typeface="Times New Roman" charset="0"/>
                <a:cs typeface="Times New Roman" charset="0"/>
              </a:rPr>
              <a:t>[CD’</a:t>
            </a:r>
            <a:r>
              <a:rPr lang="en-US" sz="2000" dirty="0" smtClean="0">
                <a:latin typeface="Times New Roman" charset="0"/>
                <a:ea typeface="Times New Roman" charset="0"/>
                <a:cs typeface="Times New Roman" charset="0"/>
              </a:rPr>
              <a:t>06]</a:t>
            </a:r>
            <a:endParaRPr lang="en-US" sz="2000" dirty="0">
              <a:latin typeface="Times New Roman" charset="0"/>
              <a:ea typeface="Times New Roman" charset="0"/>
              <a:cs typeface="Times New Roman" charset="0"/>
            </a:endParaRPr>
          </a:p>
        </p:txBody>
      </p:sp>
      <p:grpSp>
        <p:nvGrpSpPr>
          <p:cNvPr id="252" name="Group 251"/>
          <p:cNvGrpSpPr/>
          <p:nvPr/>
        </p:nvGrpSpPr>
        <p:grpSpPr>
          <a:xfrm>
            <a:off x="-62992" y="4211983"/>
            <a:ext cx="2158492" cy="2454148"/>
            <a:chOff x="669985" y="655034"/>
            <a:chExt cx="2158492" cy="2454148"/>
          </a:xfrm>
        </p:grpSpPr>
        <p:grpSp>
          <p:nvGrpSpPr>
            <p:cNvPr id="253" name="Group 9"/>
            <p:cNvGrpSpPr/>
            <p:nvPr/>
          </p:nvGrpSpPr>
          <p:grpSpPr>
            <a:xfrm>
              <a:off x="669985" y="655034"/>
              <a:ext cx="2158492" cy="2454148"/>
              <a:chOff x="5778786" y="905510"/>
              <a:chExt cx="2158492" cy="2454148"/>
            </a:xfrm>
          </p:grpSpPr>
          <p:cxnSp>
            <p:nvCxnSpPr>
              <p:cNvPr id="256" name="Straight Connector 255"/>
              <p:cNvCxnSpPr/>
              <p:nvPr/>
            </p:nvCxnSpPr>
            <p:spPr>
              <a:xfrm>
                <a:off x="7378226" y="2956237"/>
                <a:ext cx="423798" cy="1127"/>
              </a:xfrm>
              <a:prstGeom prst="line">
                <a:avLst/>
              </a:prstGeom>
              <a:ln w="12700">
                <a:tailEnd type="stealth" w="lg" len="lg"/>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rot="5400000" flipH="1" flipV="1">
                <a:off x="5655981" y="1430016"/>
                <a:ext cx="541022" cy="1"/>
              </a:xfrm>
              <a:prstGeom prst="line">
                <a:avLst/>
              </a:prstGeom>
              <a:ln w="12700">
                <a:tailEnd type="stealth" w="lg" len="lg"/>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a:cxnSpLocks noChangeAspect="1"/>
              </p:cNvCxnSpPr>
              <p:nvPr/>
            </p:nvCxnSpPr>
            <p:spPr>
              <a:xfrm rot="5400000" flipH="1" flipV="1">
                <a:off x="6364846" y="2290112"/>
                <a:ext cx="236891" cy="229933"/>
              </a:xfrm>
              <a:prstGeom prst="line">
                <a:avLst/>
              </a:prstGeom>
              <a:ln w="12700">
                <a:prstDash val="solid"/>
                <a:tailEnd type="stealth" w="lg" len="lg"/>
              </a:ln>
            </p:spPr>
            <p:style>
              <a:lnRef idx="2">
                <a:schemeClr val="accent1"/>
              </a:lnRef>
              <a:fillRef idx="0">
                <a:schemeClr val="accent1"/>
              </a:fillRef>
              <a:effectRef idx="1">
                <a:schemeClr val="accent1"/>
              </a:effectRef>
              <a:fontRef idx="minor">
                <a:schemeClr val="tx1"/>
              </a:fontRef>
            </p:style>
          </p:cxnSp>
          <p:pic>
            <p:nvPicPr>
              <p:cNvPr id="261" name="Picture 260" descr="latex-image-1.pdf"/>
              <p:cNvPicPr>
                <a:picLocks noChangeAspect="1"/>
              </p:cNvPicPr>
              <p:nvPr/>
            </p:nvPicPr>
            <p:blipFill>
              <a:blip r:embed="rId6"/>
              <a:stretch>
                <a:fillRect/>
              </a:stretch>
            </p:blipFill>
            <p:spPr>
              <a:xfrm>
                <a:off x="7378226" y="2845688"/>
                <a:ext cx="559052" cy="513970"/>
              </a:xfrm>
              <a:prstGeom prst="rect">
                <a:avLst/>
              </a:prstGeom>
            </p:spPr>
          </p:pic>
          <p:pic>
            <p:nvPicPr>
              <p:cNvPr id="262" name="Picture 261" descr="latex-image-1.pdf"/>
              <p:cNvPicPr>
                <a:picLocks noChangeAspect="1"/>
              </p:cNvPicPr>
              <p:nvPr/>
            </p:nvPicPr>
            <p:blipFill>
              <a:blip r:embed="rId7"/>
              <a:stretch>
                <a:fillRect/>
              </a:stretch>
            </p:blipFill>
            <p:spPr>
              <a:xfrm>
                <a:off x="6309715" y="1898901"/>
                <a:ext cx="577086" cy="513970"/>
              </a:xfrm>
              <a:prstGeom prst="rect">
                <a:avLst/>
              </a:prstGeom>
            </p:spPr>
          </p:pic>
          <p:pic>
            <p:nvPicPr>
              <p:cNvPr id="263" name="Picture 262" descr="latex-image-1.pdf"/>
              <p:cNvPicPr>
                <a:picLocks noChangeAspect="1"/>
              </p:cNvPicPr>
              <p:nvPr/>
            </p:nvPicPr>
            <p:blipFill>
              <a:blip r:embed="rId8"/>
              <a:stretch>
                <a:fillRect/>
              </a:stretch>
            </p:blipFill>
            <p:spPr>
              <a:xfrm>
                <a:off x="5778786" y="905510"/>
                <a:ext cx="577088" cy="513969"/>
              </a:xfrm>
              <a:prstGeom prst="rect">
                <a:avLst/>
              </a:prstGeom>
            </p:spPr>
          </p:pic>
          <p:cxnSp>
            <p:nvCxnSpPr>
              <p:cNvPr id="264" name="Straight Connector 263"/>
              <p:cNvCxnSpPr/>
              <p:nvPr/>
            </p:nvCxnSpPr>
            <p:spPr bwMode="auto">
              <a:xfrm rot="5400000" flipH="1" flipV="1">
                <a:off x="5956772" y="1275664"/>
                <a:ext cx="399091" cy="396532"/>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65" name="Straight Connector 264"/>
              <p:cNvCxnSpPr/>
              <p:nvPr/>
            </p:nvCxnSpPr>
            <p:spPr bwMode="auto">
              <a:xfrm flipV="1">
                <a:off x="5927056" y="2539111"/>
                <a:ext cx="427527" cy="417125"/>
              </a:xfrm>
              <a:prstGeom prst="line">
                <a:avLst/>
              </a:prstGeom>
              <a:solidFill>
                <a:schemeClr val="accent1"/>
              </a:solidFill>
              <a:ln w="22225" cap="flat" cmpd="sng" algn="ctr">
                <a:solidFill>
                  <a:srgbClr val="F9FF00"/>
                </a:solidFill>
                <a:prstDash val="solid"/>
                <a:round/>
                <a:headEnd type="none" w="med" len="med"/>
                <a:tailEnd type="none" w="med" len="med"/>
              </a:ln>
              <a:effectLst/>
            </p:spPr>
          </p:cxnSp>
          <p:cxnSp>
            <p:nvCxnSpPr>
              <p:cNvPr id="266" name="Straight Connector 265"/>
              <p:cNvCxnSpPr/>
              <p:nvPr/>
            </p:nvCxnSpPr>
            <p:spPr bwMode="auto">
              <a:xfrm rot="16200000" flipH="1">
                <a:off x="5726250" y="1902717"/>
                <a:ext cx="1261389" cy="4723"/>
              </a:xfrm>
              <a:prstGeom prst="line">
                <a:avLst/>
              </a:prstGeom>
              <a:solidFill>
                <a:schemeClr val="accent1"/>
              </a:solidFill>
              <a:ln w="22225" cap="flat" cmpd="sng" algn="ctr">
                <a:solidFill>
                  <a:srgbClr val="008000"/>
                </a:solidFill>
                <a:prstDash val="dash"/>
                <a:round/>
                <a:headEnd type="none" w="med" len="med"/>
                <a:tailEnd type="none" w="med" len="med"/>
              </a:ln>
              <a:effectLst/>
            </p:spPr>
          </p:cxnSp>
          <p:cxnSp>
            <p:nvCxnSpPr>
              <p:cNvPr id="267" name="Straight Connector 266"/>
              <p:cNvCxnSpPr>
                <a:cxnSpLocks noChangeAspect="1"/>
              </p:cNvCxnSpPr>
              <p:nvPr/>
            </p:nvCxnSpPr>
            <p:spPr bwMode="auto">
              <a:xfrm>
                <a:off x="5942176" y="2953892"/>
                <a:ext cx="1433349" cy="1588"/>
              </a:xfrm>
              <a:prstGeom prst="line">
                <a:avLst/>
              </a:prstGeom>
              <a:solidFill>
                <a:schemeClr val="accent1"/>
              </a:solidFill>
              <a:ln w="22225" cap="flat" cmpd="sng" algn="ctr">
                <a:solidFill>
                  <a:srgbClr val="FF1C00"/>
                </a:solidFill>
                <a:prstDash val="solid"/>
                <a:round/>
                <a:headEnd type="none" w="med" len="med"/>
                <a:tailEnd type="none" w="med" len="med"/>
              </a:ln>
              <a:effectLst/>
            </p:spPr>
          </p:cxnSp>
          <p:cxnSp>
            <p:nvCxnSpPr>
              <p:cNvPr id="268" name="Straight Connector 267"/>
              <p:cNvCxnSpPr/>
              <p:nvPr/>
            </p:nvCxnSpPr>
            <p:spPr bwMode="auto">
              <a:xfrm rot="5400000">
                <a:off x="5319293" y="2351675"/>
                <a:ext cx="1214399" cy="1127"/>
              </a:xfrm>
              <a:prstGeom prst="line">
                <a:avLst/>
              </a:prstGeom>
              <a:solidFill>
                <a:schemeClr val="accent1"/>
              </a:solidFill>
              <a:ln w="22225" cap="flat" cmpd="sng" algn="ctr">
                <a:solidFill>
                  <a:srgbClr val="FFFF00"/>
                </a:solidFill>
                <a:prstDash val="solid"/>
                <a:round/>
                <a:headEnd type="none" w="med" len="med"/>
                <a:tailEnd type="none" w="med" len="med"/>
              </a:ln>
              <a:effectLst/>
            </p:spPr>
          </p:cxnSp>
          <p:cxnSp>
            <p:nvCxnSpPr>
              <p:cNvPr id="269" name="Straight Connector 268"/>
              <p:cNvCxnSpPr/>
              <p:nvPr/>
            </p:nvCxnSpPr>
            <p:spPr>
              <a:xfrm rot="10800000">
                <a:off x="6368325" y="2530093"/>
                <a:ext cx="1433699" cy="9017"/>
              </a:xfrm>
              <a:prstGeom prst="line">
                <a:avLst/>
              </a:prstGeom>
              <a:ln w="25400">
                <a:solidFill>
                  <a:srgbClr val="008000"/>
                </a:solidFill>
                <a:prstDash val="dash"/>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bwMode="auto">
              <a:xfrm flipV="1">
                <a:off x="7385910" y="2535935"/>
                <a:ext cx="419289" cy="417126"/>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71" name="Straight Connector 270"/>
              <p:cNvCxnSpPr/>
              <p:nvPr/>
            </p:nvCxnSpPr>
            <p:spPr bwMode="auto">
              <a:xfrm rot="16200000" flipH="1">
                <a:off x="6754881" y="2332891"/>
                <a:ext cx="1255708" cy="0"/>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72" name="Straight Connector 271"/>
              <p:cNvCxnSpPr/>
              <p:nvPr/>
            </p:nvCxnSpPr>
            <p:spPr bwMode="auto">
              <a:xfrm flipV="1">
                <a:off x="7382735" y="1284410"/>
                <a:ext cx="419289" cy="417126"/>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73" name="Straight Connector 272"/>
              <p:cNvCxnSpPr/>
              <p:nvPr/>
            </p:nvCxnSpPr>
            <p:spPr bwMode="auto">
              <a:xfrm rot="16200000" flipH="1">
                <a:off x="7174170" y="1902239"/>
                <a:ext cx="1255708" cy="0"/>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74" name="Straight Connector 273"/>
              <p:cNvCxnSpPr>
                <a:cxnSpLocks noChangeAspect="1"/>
              </p:cNvCxnSpPr>
              <p:nvPr/>
            </p:nvCxnSpPr>
            <p:spPr bwMode="auto">
              <a:xfrm>
                <a:off x="5925216" y="1700528"/>
                <a:ext cx="1457595" cy="1588"/>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75" name="Straight Connector 274"/>
              <p:cNvCxnSpPr>
                <a:cxnSpLocks noChangeAspect="1"/>
              </p:cNvCxnSpPr>
              <p:nvPr/>
            </p:nvCxnSpPr>
            <p:spPr bwMode="auto">
              <a:xfrm>
                <a:off x="6345056" y="1279649"/>
                <a:ext cx="1466742" cy="1619"/>
              </a:xfrm>
              <a:prstGeom prst="line">
                <a:avLst/>
              </a:prstGeom>
              <a:solidFill>
                <a:schemeClr val="accent1"/>
              </a:solidFill>
              <a:ln w="22225" cap="flat" cmpd="sng" algn="ctr">
                <a:solidFill>
                  <a:srgbClr val="008000"/>
                </a:solidFill>
                <a:prstDash val="solid"/>
                <a:round/>
                <a:headEnd type="none" w="med" len="med"/>
                <a:tailEnd type="none" w="med" len="med"/>
              </a:ln>
              <a:effectLst/>
            </p:spPr>
          </p:cxnSp>
          <p:sp>
            <p:nvSpPr>
              <p:cNvPr id="276" name="Oval 275"/>
              <p:cNvSpPr/>
              <p:nvPr/>
            </p:nvSpPr>
            <p:spPr>
              <a:xfrm rot="2465626">
                <a:off x="6619975" y="2585440"/>
                <a:ext cx="163955" cy="311649"/>
              </a:xfrm>
              <a:prstGeom prst="ellipse">
                <a:avLst/>
              </a:prstGeom>
              <a:solidFill>
                <a:srgbClr val="49B1FF"/>
              </a:solidFill>
              <a:ln>
                <a:solidFill>
                  <a:schemeClr val="accent1">
                    <a:shade val="95000"/>
                    <a:satMod val="105000"/>
                    <a:alpha val="13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4" name="Oval 253"/>
            <p:cNvSpPr>
              <a:spLocks noChangeAspect="1"/>
            </p:cNvSpPr>
            <p:nvPr/>
          </p:nvSpPr>
          <p:spPr>
            <a:xfrm rot="18479470">
              <a:off x="816803" y="1683729"/>
              <a:ext cx="422761" cy="230063"/>
            </a:xfrm>
            <a:prstGeom prst="ellipse">
              <a:avLst/>
            </a:prstGeom>
            <a:solidFill>
              <a:srgbClr val="F9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Oval 254"/>
            <p:cNvSpPr/>
            <p:nvPr/>
          </p:nvSpPr>
          <p:spPr>
            <a:xfrm>
              <a:off x="1757355" y="1681132"/>
              <a:ext cx="213006" cy="429042"/>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7" name="Group 116"/>
          <p:cNvGrpSpPr/>
          <p:nvPr/>
        </p:nvGrpSpPr>
        <p:grpSpPr>
          <a:xfrm>
            <a:off x="5194300" y="146566"/>
            <a:ext cx="3845123" cy="807422"/>
            <a:chOff x="5194300" y="146566"/>
            <a:chExt cx="3845123" cy="807422"/>
          </a:xfrm>
        </p:grpSpPr>
        <p:grpSp>
          <p:nvGrpSpPr>
            <p:cNvPr id="118" name="Group 117"/>
            <p:cNvGrpSpPr/>
            <p:nvPr/>
          </p:nvGrpSpPr>
          <p:grpSpPr>
            <a:xfrm>
              <a:off x="5194300" y="146566"/>
              <a:ext cx="3845123" cy="807422"/>
              <a:chOff x="5194300" y="146566"/>
              <a:chExt cx="3845123" cy="807422"/>
            </a:xfrm>
          </p:grpSpPr>
          <p:sp>
            <p:nvSpPr>
              <p:cNvPr id="120" name="Rectangle 119"/>
              <p:cNvSpPr/>
              <p:nvPr/>
            </p:nvSpPr>
            <p:spPr>
              <a:xfrm>
                <a:off x="5194300" y="146566"/>
                <a:ext cx="3845123" cy="338554"/>
              </a:xfrm>
              <a:prstGeom prst="rect">
                <a:avLst/>
              </a:prstGeom>
            </p:spPr>
            <p:txBody>
              <a:bodyPr wrap="none">
                <a:spAutoFit/>
              </a:bodyPr>
              <a:lstStyle/>
              <a:p>
                <a:r>
                  <a:rPr lang="en-US" sz="1600" dirty="0" smtClean="0">
                    <a:solidFill>
                      <a:srgbClr val="FFFFFF"/>
                    </a:solidFill>
                    <a:latin typeface="Times New Roman" charset="0"/>
                    <a:ea typeface="Times New Roman" charset="0"/>
                    <a:cs typeface="Times New Roman" charset="0"/>
                  </a:rPr>
                  <a:t>DGP = Daskalakis, Goldberg, Papadimitriou</a:t>
                </a:r>
                <a:endParaRPr lang="en-US" sz="1600" dirty="0"/>
              </a:p>
            </p:txBody>
          </p:sp>
          <p:sp>
            <p:nvSpPr>
              <p:cNvPr id="121" name="Rectangle 120"/>
              <p:cNvSpPr/>
              <p:nvPr/>
            </p:nvSpPr>
            <p:spPr>
              <a:xfrm>
                <a:off x="5194300" y="615434"/>
                <a:ext cx="1668145" cy="338554"/>
              </a:xfrm>
              <a:prstGeom prst="rect">
                <a:avLst/>
              </a:prstGeom>
            </p:spPr>
            <p:txBody>
              <a:bodyPr wrap="none">
                <a:spAutoFit/>
              </a:bodyPr>
              <a:lstStyle/>
              <a:p>
                <a:r>
                  <a:rPr lang="en-US" sz="1600" dirty="0" smtClean="0">
                    <a:solidFill>
                      <a:srgbClr val="FFFFFF"/>
                    </a:solidFill>
                    <a:latin typeface="Times New Roman" charset="0"/>
                    <a:ea typeface="Times New Roman" charset="0"/>
                    <a:cs typeface="Times New Roman" charset="0"/>
                  </a:rPr>
                  <a:t>CD = Chen, Deng</a:t>
                </a:r>
                <a:endParaRPr lang="en-US" sz="1600" dirty="0"/>
              </a:p>
            </p:txBody>
          </p:sp>
        </p:grpSp>
        <p:sp>
          <p:nvSpPr>
            <p:cNvPr id="119" name="Rectangle 118"/>
            <p:cNvSpPr/>
            <p:nvPr/>
          </p:nvSpPr>
          <p:spPr>
            <a:xfrm>
              <a:off x="5194300" y="395357"/>
              <a:ext cx="2823109" cy="338554"/>
            </a:xfrm>
            <a:prstGeom prst="rect">
              <a:avLst/>
            </a:prstGeom>
          </p:spPr>
          <p:txBody>
            <a:bodyPr wrap="none">
              <a:spAutoFit/>
            </a:bodyPr>
            <a:lstStyle/>
            <a:p>
              <a:r>
                <a:rPr lang="en-US" sz="1600" dirty="0" smtClean="0">
                  <a:solidFill>
                    <a:srgbClr val="FFFFFF"/>
                  </a:solidFill>
                  <a:latin typeface="Times New Roman" charset="0"/>
                  <a:ea typeface="Times New Roman" charset="0"/>
                  <a:cs typeface="Times New Roman" charset="0"/>
                </a:rPr>
                <a:t>DP = Daskalakis, Papadimitriou</a:t>
              </a:r>
              <a:endParaRPr lang="en-US" sz="1600" dirty="0"/>
            </a:p>
          </p:txBody>
        </p:sp>
      </p:gr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2" name="Group 91"/>
          <p:cNvGrpSpPr>
            <a:grpSpLocks noChangeAspect="1"/>
          </p:cNvGrpSpPr>
          <p:nvPr/>
        </p:nvGrpSpPr>
        <p:grpSpPr>
          <a:xfrm>
            <a:off x="7637899" y="1441215"/>
            <a:ext cx="1506101" cy="1565275"/>
            <a:chOff x="4467068" y="5302250"/>
            <a:chExt cx="1311718" cy="1270000"/>
          </a:xfrm>
        </p:grpSpPr>
        <p:sp>
          <p:nvSpPr>
            <p:cNvPr id="76" name="Rectangle 75"/>
            <p:cNvSpPr/>
            <p:nvPr/>
          </p:nvSpPr>
          <p:spPr bwMode="auto">
            <a:xfrm>
              <a:off x="4467068" y="5302250"/>
              <a:ext cx="325659" cy="317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77" name="Rectangle 76"/>
            <p:cNvSpPr/>
            <p:nvPr/>
          </p:nvSpPr>
          <p:spPr bwMode="auto">
            <a:xfrm>
              <a:off x="4797268" y="5302250"/>
              <a:ext cx="325659" cy="317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78" name="Rectangle 77"/>
            <p:cNvSpPr/>
            <p:nvPr/>
          </p:nvSpPr>
          <p:spPr bwMode="auto">
            <a:xfrm>
              <a:off x="5122927" y="5302250"/>
              <a:ext cx="325659" cy="317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79" name="Rectangle 78"/>
            <p:cNvSpPr/>
            <p:nvPr/>
          </p:nvSpPr>
          <p:spPr bwMode="auto">
            <a:xfrm>
              <a:off x="5453127" y="5302250"/>
              <a:ext cx="325659" cy="317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80" name="Rectangle 79"/>
            <p:cNvSpPr/>
            <p:nvPr/>
          </p:nvSpPr>
          <p:spPr bwMode="auto">
            <a:xfrm>
              <a:off x="4467068" y="5619750"/>
              <a:ext cx="325659" cy="317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81" name="Rectangle 80"/>
            <p:cNvSpPr/>
            <p:nvPr/>
          </p:nvSpPr>
          <p:spPr bwMode="auto">
            <a:xfrm>
              <a:off x="4797268" y="5619750"/>
              <a:ext cx="325659" cy="317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82" name="Rectangle 81"/>
            <p:cNvSpPr/>
            <p:nvPr/>
          </p:nvSpPr>
          <p:spPr bwMode="auto">
            <a:xfrm>
              <a:off x="5122927" y="5619750"/>
              <a:ext cx="325659" cy="317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83" name="Rectangle 82"/>
            <p:cNvSpPr/>
            <p:nvPr/>
          </p:nvSpPr>
          <p:spPr bwMode="auto">
            <a:xfrm>
              <a:off x="5453127" y="5619750"/>
              <a:ext cx="325659" cy="317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84" name="Rectangle 83"/>
            <p:cNvSpPr/>
            <p:nvPr/>
          </p:nvSpPr>
          <p:spPr bwMode="auto">
            <a:xfrm>
              <a:off x="4467068" y="5937250"/>
              <a:ext cx="325659" cy="317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85" name="Rectangle 84"/>
            <p:cNvSpPr/>
            <p:nvPr/>
          </p:nvSpPr>
          <p:spPr bwMode="auto">
            <a:xfrm>
              <a:off x="4797268" y="5937250"/>
              <a:ext cx="325659" cy="317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86" name="Rectangle 85"/>
            <p:cNvSpPr/>
            <p:nvPr/>
          </p:nvSpPr>
          <p:spPr bwMode="auto">
            <a:xfrm>
              <a:off x="5122927" y="5937250"/>
              <a:ext cx="325659" cy="317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87" name="Rectangle 86"/>
            <p:cNvSpPr/>
            <p:nvPr/>
          </p:nvSpPr>
          <p:spPr bwMode="auto">
            <a:xfrm>
              <a:off x="5453127" y="5937250"/>
              <a:ext cx="325659" cy="317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88" name="Rectangle 87"/>
            <p:cNvSpPr/>
            <p:nvPr/>
          </p:nvSpPr>
          <p:spPr bwMode="auto">
            <a:xfrm>
              <a:off x="4467068" y="6254750"/>
              <a:ext cx="325659" cy="317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89" name="Rectangle 88"/>
            <p:cNvSpPr/>
            <p:nvPr/>
          </p:nvSpPr>
          <p:spPr bwMode="auto">
            <a:xfrm>
              <a:off x="4797268" y="6254750"/>
              <a:ext cx="325659" cy="317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90" name="Rectangle 89"/>
            <p:cNvSpPr/>
            <p:nvPr/>
          </p:nvSpPr>
          <p:spPr bwMode="auto">
            <a:xfrm>
              <a:off x="5122927" y="6254750"/>
              <a:ext cx="325659" cy="317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91" name="Rectangle 90"/>
            <p:cNvSpPr/>
            <p:nvPr/>
          </p:nvSpPr>
          <p:spPr bwMode="auto">
            <a:xfrm>
              <a:off x="5453127" y="6254750"/>
              <a:ext cx="325659" cy="3175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sp>
        <p:nvSpPr>
          <p:cNvPr id="73730" name="Rectangle 150"/>
          <p:cNvSpPr>
            <a:spLocks noGrp="1" noRot="1" noChangeArrowheads="1"/>
          </p:cNvSpPr>
          <p:nvPr>
            <p:ph type="title"/>
          </p:nvPr>
        </p:nvSpPr>
        <p:spPr>
          <a:xfrm>
            <a:off x="76200" y="-304800"/>
            <a:ext cx="8083550" cy="1143000"/>
          </a:xfrm>
        </p:spPr>
        <p:txBody>
          <a:bodyPr/>
          <a:lstStyle/>
          <a:p>
            <a:pPr eaLnBrk="1" hangingPunct="1"/>
            <a:r>
              <a:rPr lang="en-US" sz="3600" i="1" dirty="0" smtClean="0">
                <a:solidFill>
                  <a:srgbClr val="FFFFCC"/>
                </a:solidFill>
                <a:effectLst/>
                <a:latin typeface="Times New Roman" charset="0"/>
                <a:ea typeface="ＭＳ Ｐゴシック" charset="-128"/>
                <a:cs typeface="ＭＳ Ｐゴシック" charset="-128"/>
              </a:rPr>
              <a:t>(dual) 3-d </a:t>
            </a:r>
            <a:r>
              <a:rPr lang="en-US" sz="3600" i="1" dirty="0" err="1" smtClean="0">
                <a:solidFill>
                  <a:srgbClr val="FFFFCC"/>
                </a:solidFill>
                <a:effectLst/>
                <a:latin typeface="Times New Roman" charset="0"/>
                <a:ea typeface="ＭＳ Ｐゴシック" charset="-128"/>
                <a:cs typeface="ＭＳ Ｐゴシック" charset="-128"/>
              </a:rPr>
              <a:t>Sperner</a:t>
            </a:r>
            <a:endParaRPr lang="en-US" sz="3600" i="1" dirty="0" smtClean="0">
              <a:solidFill>
                <a:srgbClr val="FFFFCC"/>
              </a:solidFill>
              <a:effectLst/>
              <a:latin typeface="Times New Roman" charset="0"/>
              <a:ea typeface="ＭＳ Ｐゴシック" charset="-128"/>
              <a:cs typeface="ＭＳ Ｐゴシック" charset="-128"/>
            </a:endParaRPr>
          </a:p>
        </p:txBody>
      </p:sp>
      <p:sp>
        <p:nvSpPr>
          <p:cNvPr id="169" name="TextBox 168"/>
          <p:cNvSpPr txBox="1"/>
          <p:nvPr/>
        </p:nvSpPr>
        <p:spPr>
          <a:xfrm>
            <a:off x="436991" y="1318868"/>
            <a:ext cx="7200908" cy="1015663"/>
          </a:xfrm>
          <a:prstGeom prst="rect">
            <a:avLst/>
          </a:prstGeom>
          <a:noFill/>
        </p:spPr>
        <p:txBody>
          <a:bodyPr wrap="square" rtlCol="0">
            <a:spAutoFit/>
          </a:bodyPr>
          <a:lstStyle/>
          <a:p>
            <a:r>
              <a:rPr lang="en-US" sz="2000" i="1" dirty="0" smtClean="0">
                <a:latin typeface="Times New Roman"/>
                <a:cs typeface="Times New Roman"/>
              </a:rPr>
              <a:t>a. Instead of coloring vertices of the standard </a:t>
            </a:r>
            <a:r>
              <a:rPr lang="en-US" sz="2000" i="1" dirty="0" err="1" smtClean="0">
                <a:latin typeface="Times New Roman"/>
                <a:cs typeface="Times New Roman"/>
              </a:rPr>
              <a:t>cubeletes</a:t>
            </a:r>
            <a:r>
              <a:rPr lang="en-US" sz="2000" i="1" dirty="0" smtClean="0">
                <a:latin typeface="Times New Roman"/>
                <a:cs typeface="Times New Roman"/>
              </a:rPr>
              <a:t> (the points of the cube whose coordinates are integer multiples of 2</a:t>
            </a:r>
            <a:r>
              <a:rPr lang="en-US" sz="2000" i="1" baseline="30000" dirty="0" smtClean="0">
                <a:latin typeface="Times New Roman"/>
                <a:cs typeface="Times New Roman"/>
              </a:rPr>
              <a:t>-m</a:t>
            </a:r>
            <a:r>
              <a:rPr lang="en-US" sz="2000" i="1" dirty="0" smtClean="0">
                <a:latin typeface="Times New Roman"/>
                <a:cs typeface="Times New Roman"/>
              </a:rPr>
              <a:t>), we color the </a:t>
            </a:r>
            <a:r>
              <a:rPr lang="en-US" sz="2000" i="1" dirty="0" smtClean="0">
                <a:solidFill>
                  <a:srgbClr val="49B1FF"/>
                </a:solidFill>
                <a:latin typeface="Times New Roman"/>
                <a:cs typeface="Times New Roman"/>
              </a:rPr>
              <a:t>centers</a:t>
            </a:r>
            <a:r>
              <a:rPr lang="en-US" sz="2000" i="1" dirty="0" smtClean="0">
                <a:latin typeface="Times New Roman"/>
                <a:cs typeface="Times New Roman"/>
              </a:rPr>
              <a:t> of these </a:t>
            </a:r>
            <a:r>
              <a:rPr lang="en-US" sz="2000" i="1" dirty="0" err="1" smtClean="0">
                <a:latin typeface="Times New Roman"/>
                <a:cs typeface="Times New Roman"/>
              </a:rPr>
              <a:t>cubelets</a:t>
            </a:r>
            <a:r>
              <a:rPr lang="en-US" sz="2000" i="1" dirty="0" smtClean="0">
                <a:latin typeface="Times New Roman"/>
                <a:cs typeface="Times New Roman"/>
              </a:rPr>
              <a:t>; i.e. we work with the dual graph.</a:t>
            </a:r>
            <a:endParaRPr lang="en-US" sz="2000" i="1" dirty="0">
              <a:latin typeface="Times New Roman"/>
              <a:cs typeface="Times New Roman"/>
            </a:endParaRPr>
          </a:p>
        </p:txBody>
      </p:sp>
      <p:grpSp>
        <p:nvGrpSpPr>
          <p:cNvPr id="196" name="Group 195"/>
          <p:cNvGrpSpPr/>
          <p:nvPr/>
        </p:nvGrpSpPr>
        <p:grpSpPr>
          <a:xfrm>
            <a:off x="7754803" y="1622984"/>
            <a:ext cx="1258595" cy="1197452"/>
            <a:chOff x="7263031" y="5385593"/>
            <a:chExt cx="1258595" cy="1197452"/>
          </a:xfrm>
        </p:grpSpPr>
        <p:grpSp>
          <p:nvGrpSpPr>
            <p:cNvPr id="93" name="Group 92"/>
            <p:cNvGrpSpPr/>
            <p:nvPr/>
          </p:nvGrpSpPr>
          <p:grpSpPr>
            <a:xfrm>
              <a:off x="7312539" y="5431631"/>
              <a:ext cx="1158009" cy="1105694"/>
              <a:chOff x="4467068" y="5302250"/>
              <a:chExt cx="981518" cy="952500"/>
            </a:xfrm>
            <a:noFill/>
          </p:grpSpPr>
          <p:sp>
            <p:nvSpPr>
              <p:cNvPr id="94" name="Rectangle 93"/>
              <p:cNvSpPr/>
              <p:nvPr/>
            </p:nvSpPr>
            <p:spPr bwMode="auto">
              <a:xfrm>
                <a:off x="4472450" y="5302250"/>
                <a:ext cx="325659" cy="317500"/>
              </a:xfrm>
              <a:prstGeom prst="rect">
                <a:avLst/>
              </a:prstGeom>
              <a:grp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95" name="Rectangle 94"/>
              <p:cNvSpPr/>
              <p:nvPr/>
            </p:nvSpPr>
            <p:spPr bwMode="auto">
              <a:xfrm>
                <a:off x="4797268" y="5302250"/>
                <a:ext cx="325659" cy="317500"/>
              </a:xfrm>
              <a:prstGeom prst="rect">
                <a:avLst/>
              </a:prstGeom>
              <a:grp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96" name="Rectangle 95"/>
              <p:cNvSpPr/>
              <p:nvPr/>
            </p:nvSpPr>
            <p:spPr bwMode="auto">
              <a:xfrm>
                <a:off x="5122927" y="5302250"/>
                <a:ext cx="325659" cy="317500"/>
              </a:xfrm>
              <a:prstGeom prst="rect">
                <a:avLst/>
              </a:prstGeom>
              <a:grp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55" name="Rectangle 154"/>
              <p:cNvSpPr/>
              <p:nvPr/>
            </p:nvSpPr>
            <p:spPr bwMode="auto">
              <a:xfrm>
                <a:off x="4467068" y="5619750"/>
                <a:ext cx="325659" cy="317500"/>
              </a:xfrm>
              <a:prstGeom prst="rect">
                <a:avLst/>
              </a:prstGeom>
              <a:grp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56" name="Rectangle 155"/>
              <p:cNvSpPr/>
              <p:nvPr/>
            </p:nvSpPr>
            <p:spPr bwMode="auto">
              <a:xfrm>
                <a:off x="4797268" y="5619750"/>
                <a:ext cx="325659" cy="317500"/>
              </a:xfrm>
              <a:prstGeom prst="rect">
                <a:avLst/>
              </a:prstGeom>
              <a:grp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70" name="Rectangle 169"/>
              <p:cNvSpPr/>
              <p:nvPr/>
            </p:nvSpPr>
            <p:spPr bwMode="auto">
              <a:xfrm>
                <a:off x="5122927" y="5619750"/>
                <a:ext cx="325659" cy="317500"/>
              </a:xfrm>
              <a:prstGeom prst="rect">
                <a:avLst/>
              </a:prstGeom>
              <a:grp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72" name="Rectangle 171"/>
              <p:cNvSpPr/>
              <p:nvPr/>
            </p:nvSpPr>
            <p:spPr bwMode="auto">
              <a:xfrm>
                <a:off x="4467068" y="5937250"/>
                <a:ext cx="325659" cy="317500"/>
              </a:xfrm>
              <a:prstGeom prst="rect">
                <a:avLst/>
              </a:prstGeom>
              <a:grp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73" name="Rectangle 172"/>
              <p:cNvSpPr/>
              <p:nvPr/>
            </p:nvSpPr>
            <p:spPr bwMode="auto">
              <a:xfrm>
                <a:off x="4797268" y="5937250"/>
                <a:ext cx="325659" cy="317500"/>
              </a:xfrm>
              <a:prstGeom prst="rect">
                <a:avLst/>
              </a:prstGeom>
              <a:grp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74" name="Rectangle 173"/>
              <p:cNvSpPr/>
              <p:nvPr/>
            </p:nvSpPr>
            <p:spPr bwMode="auto">
              <a:xfrm>
                <a:off x="5122927" y="5937250"/>
                <a:ext cx="325659" cy="317500"/>
              </a:xfrm>
              <a:prstGeom prst="rect">
                <a:avLst/>
              </a:prstGeom>
              <a:grp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sp>
          <p:nvSpPr>
            <p:cNvPr id="180" name="Oval 179"/>
            <p:cNvSpPr>
              <a:spLocks noChangeAspect="1"/>
            </p:cNvSpPr>
            <p:nvPr/>
          </p:nvSpPr>
          <p:spPr bwMode="auto">
            <a:xfrm>
              <a:off x="7263031" y="5385593"/>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81" name="Oval 180"/>
            <p:cNvSpPr>
              <a:spLocks noChangeAspect="1"/>
            </p:cNvSpPr>
            <p:nvPr/>
          </p:nvSpPr>
          <p:spPr bwMode="auto">
            <a:xfrm>
              <a:off x="7651036" y="5385911"/>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82" name="Oval 181"/>
            <p:cNvSpPr>
              <a:spLocks noChangeAspect="1"/>
            </p:cNvSpPr>
            <p:nvPr/>
          </p:nvSpPr>
          <p:spPr bwMode="auto">
            <a:xfrm>
              <a:off x="8040611" y="5385911"/>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83" name="Oval 182"/>
            <p:cNvSpPr>
              <a:spLocks noChangeAspect="1"/>
            </p:cNvSpPr>
            <p:nvPr/>
          </p:nvSpPr>
          <p:spPr bwMode="auto">
            <a:xfrm>
              <a:off x="8424828" y="5385911"/>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84" name="Oval 183"/>
            <p:cNvSpPr>
              <a:spLocks noChangeAspect="1"/>
            </p:cNvSpPr>
            <p:nvPr/>
          </p:nvSpPr>
          <p:spPr bwMode="auto">
            <a:xfrm>
              <a:off x="7265965" y="5754158"/>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85" name="Oval 184"/>
            <p:cNvSpPr>
              <a:spLocks noChangeAspect="1"/>
            </p:cNvSpPr>
            <p:nvPr/>
          </p:nvSpPr>
          <p:spPr bwMode="auto">
            <a:xfrm>
              <a:off x="7653970" y="5754476"/>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86" name="Oval 185"/>
            <p:cNvSpPr>
              <a:spLocks noChangeAspect="1"/>
            </p:cNvSpPr>
            <p:nvPr/>
          </p:nvSpPr>
          <p:spPr bwMode="auto">
            <a:xfrm>
              <a:off x="8043545" y="5754476"/>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87" name="Oval 186"/>
            <p:cNvSpPr>
              <a:spLocks noChangeAspect="1"/>
            </p:cNvSpPr>
            <p:nvPr/>
          </p:nvSpPr>
          <p:spPr bwMode="auto">
            <a:xfrm>
              <a:off x="8427762" y="5754476"/>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88" name="Oval 187"/>
            <p:cNvSpPr>
              <a:spLocks noChangeAspect="1"/>
            </p:cNvSpPr>
            <p:nvPr/>
          </p:nvSpPr>
          <p:spPr bwMode="auto">
            <a:xfrm>
              <a:off x="7263031" y="6122722"/>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89" name="Oval 188"/>
            <p:cNvSpPr>
              <a:spLocks noChangeAspect="1"/>
            </p:cNvSpPr>
            <p:nvPr/>
          </p:nvSpPr>
          <p:spPr bwMode="auto">
            <a:xfrm>
              <a:off x="7651036" y="612304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90" name="Oval 189"/>
            <p:cNvSpPr>
              <a:spLocks noChangeAspect="1"/>
            </p:cNvSpPr>
            <p:nvPr/>
          </p:nvSpPr>
          <p:spPr bwMode="auto">
            <a:xfrm>
              <a:off x="8040611" y="612304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91" name="Oval 190"/>
            <p:cNvSpPr>
              <a:spLocks noChangeAspect="1"/>
            </p:cNvSpPr>
            <p:nvPr/>
          </p:nvSpPr>
          <p:spPr bwMode="auto">
            <a:xfrm>
              <a:off x="8424828" y="612304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92" name="Oval 191"/>
            <p:cNvSpPr>
              <a:spLocks noChangeAspect="1"/>
            </p:cNvSpPr>
            <p:nvPr/>
          </p:nvSpPr>
          <p:spPr bwMode="auto">
            <a:xfrm>
              <a:off x="7268389" y="6491287"/>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93" name="Oval 192"/>
            <p:cNvSpPr>
              <a:spLocks noChangeAspect="1"/>
            </p:cNvSpPr>
            <p:nvPr/>
          </p:nvSpPr>
          <p:spPr bwMode="auto">
            <a:xfrm>
              <a:off x="7656394" y="6491605"/>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94" name="Oval 193"/>
            <p:cNvSpPr>
              <a:spLocks noChangeAspect="1"/>
            </p:cNvSpPr>
            <p:nvPr/>
          </p:nvSpPr>
          <p:spPr bwMode="auto">
            <a:xfrm>
              <a:off x="8045969" y="6491605"/>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sp>
          <p:nvSpPr>
            <p:cNvPr id="195" name="Oval 194"/>
            <p:cNvSpPr>
              <a:spLocks noChangeAspect="1"/>
            </p:cNvSpPr>
            <p:nvPr/>
          </p:nvSpPr>
          <p:spPr bwMode="auto">
            <a:xfrm>
              <a:off x="8430186" y="6491605"/>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grpSp>
        <p:nvGrpSpPr>
          <p:cNvPr id="175" name="Group 174"/>
          <p:cNvGrpSpPr/>
          <p:nvPr/>
        </p:nvGrpSpPr>
        <p:grpSpPr>
          <a:xfrm>
            <a:off x="4893677" y="2320593"/>
            <a:ext cx="2158492" cy="2454148"/>
            <a:chOff x="669985" y="655034"/>
            <a:chExt cx="2158492" cy="2454148"/>
          </a:xfrm>
        </p:grpSpPr>
        <p:grpSp>
          <p:nvGrpSpPr>
            <p:cNvPr id="176" name="Group 9"/>
            <p:cNvGrpSpPr/>
            <p:nvPr/>
          </p:nvGrpSpPr>
          <p:grpSpPr>
            <a:xfrm>
              <a:off x="669985" y="655034"/>
              <a:ext cx="2158492" cy="2454148"/>
              <a:chOff x="5778786" y="905510"/>
              <a:chExt cx="2158492" cy="2454148"/>
            </a:xfrm>
          </p:grpSpPr>
          <p:cxnSp>
            <p:nvCxnSpPr>
              <p:cNvPr id="179" name="Straight Connector 178"/>
              <p:cNvCxnSpPr/>
              <p:nvPr/>
            </p:nvCxnSpPr>
            <p:spPr>
              <a:xfrm>
                <a:off x="7378226" y="2956237"/>
                <a:ext cx="423798" cy="1127"/>
              </a:xfrm>
              <a:prstGeom prst="line">
                <a:avLst/>
              </a:prstGeom>
              <a:ln w="12700">
                <a:tailEnd type="stealth" w="lg" len="lg"/>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rot="5400000" flipH="1" flipV="1">
                <a:off x="5655981" y="1430016"/>
                <a:ext cx="541022" cy="1"/>
              </a:xfrm>
              <a:prstGeom prst="line">
                <a:avLst/>
              </a:prstGeom>
              <a:ln w="12700">
                <a:tailEnd type="stealth" w="lg" len="lg"/>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a:cxnSpLocks noChangeAspect="1"/>
              </p:cNvCxnSpPr>
              <p:nvPr/>
            </p:nvCxnSpPr>
            <p:spPr>
              <a:xfrm rot="5400000" flipH="1" flipV="1">
                <a:off x="6364846" y="2290112"/>
                <a:ext cx="236891" cy="229933"/>
              </a:xfrm>
              <a:prstGeom prst="line">
                <a:avLst/>
              </a:prstGeom>
              <a:ln w="12700">
                <a:prstDash val="solid"/>
                <a:tailEnd type="stealth" w="lg" len="lg"/>
              </a:ln>
            </p:spPr>
            <p:style>
              <a:lnRef idx="2">
                <a:schemeClr val="accent1"/>
              </a:lnRef>
              <a:fillRef idx="0">
                <a:schemeClr val="accent1"/>
              </a:fillRef>
              <a:effectRef idx="1">
                <a:schemeClr val="accent1"/>
              </a:effectRef>
              <a:fontRef idx="minor">
                <a:schemeClr val="tx1"/>
              </a:fontRef>
            </p:style>
          </p:cxnSp>
          <p:pic>
            <p:nvPicPr>
              <p:cNvPr id="221" name="Picture 220" descr="latex-image-1.pdf"/>
              <p:cNvPicPr>
                <a:picLocks noChangeAspect="1"/>
              </p:cNvPicPr>
              <p:nvPr/>
            </p:nvPicPr>
            <p:blipFill>
              <a:blip r:embed="rId3"/>
              <a:stretch>
                <a:fillRect/>
              </a:stretch>
            </p:blipFill>
            <p:spPr>
              <a:xfrm>
                <a:off x="7378226" y="2845688"/>
                <a:ext cx="559052" cy="513970"/>
              </a:xfrm>
              <a:prstGeom prst="rect">
                <a:avLst/>
              </a:prstGeom>
            </p:spPr>
          </p:pic>
          <p:pic>
            <p:nvPicPr>
              <p:cNvPr id="222" name="Picture 221" descr="latex-image-1.pdf"/>
              <p:cNvPicPr>
                <a:picLocks noChangeAspect="1"/>
              </p:cNvPicPr>
              <p:nvPr/>
            </p:nvPicPr>
            <p:blipFill>
              <a:blip r:embed="rId4"/>
              <a:stretch>
                <a:fillRect/>
              </a:stretch>
            </p:blipFill>
            <p:spPr>
              <a:xfrm>
                <a:off x="6309715" y="1898901"/>
                <a:ext cx="577086" cy="513970"/>
              </a:xfrm>
              <a:prstGeom prst="rect">
                <a:avLst/>
              </a:prstGeom>
            </p:spPr>
          </p:pic>
          <p:pic>
            <p:nvPicPr>
              <p:cNvPr id="223" name="Picture 222" descr="latex-image-1.pdf"/>
              <p:cNvPicPr>
                <a:picLocks noChangeAspect="1"/>
              </p:cNvPicPr>
              <p:nvPr/>
            </p:nvPicPr>
            <p:blipFill>
              <a:blip r:embed="rId5"/>
              <a:stretch>
                <a:fillRect/>
              </a:stretch>
            </p:blipFill>
            <p:spPr>
              <a:xfrm>
                <a:off x="5778786" y="905510"/>
                <a:ext cx="577088" cy="513969"/>
              </a:xfrm>
              <a:prstGeom prst="rect">
                <a:avLst/>
              </a:prstGeom>
            </p:spPr>
          </p:pic>
          <p:cxnSp>
            <p:nvCxnSpPr>
              <p:cNvPr id="224" name="Straight Connector 223"/>
              <p:cNvCxnSpPr/>
              <p:nvPr/>
            </p:nvCxnSpPr>
            <p:spPr bwMode="auto">
              <a:xfrm rot="5400000" flipH="1" flipV="1">
                <a:off x="5956772" y="1275664"/>
                <a:ext cx="399091" cy="396532"/>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25" name="Straight Connector 224"/>
              <p:cNvCxnSpPr/>
              <p:nvPr/>
            </p:nvCxnSpPr>
            <p:spPr bwMode="auto">
              <a:xfrm flipV="1">
                <a:off x="5927056" y="2539111"/>
                <a:ext cx="427527" cy="417125"/>
              </a:xfrm>
              <a:prstGeom prst="line">
                <a:avLst/>
              </a:prstGeom>
              <a:solidFill>
                <a:schemeClr val="accent1"/>
              </a:solidFill>
              <a:ln w="22225" cap="flat" cmpd="sng" algn="ctr">
                <a:solidFill>
                  <a:srgbClr val="F9FF00"/>
                </a:solidFill>
                <a:prstDash val="solid"/>
                <a:round/>
                <a:headEnd type="none" w="med" len="med"/>
                <a:tailEnd type="none" w="med" len="med"/>
              </a:ln>
              <a:effectLst/>
            </p:spPr>
          </p:cxnSp>
          <p:cxnSp>
            <p:nvCxnSpPr>
              <p:cNvPr id="226" name="Straight Connector 225"/>
              <p:cNvCxnSpPr/>
              <p:nvPr/>
            </p:nvCxnSpPr>
            <p:spPr bwMode="auto">
              <a:xfrm rot="16200000" flipH="1">
                <a:off x="5726250" y="1902717"/>
                <a:ext cx="1261389" cy="4723"/>
              </a:xfrm>
              <a:prstGeom prst="line">
                <a:avLst/>
              </a:prstGeom>
              <a:solidFill>
                <a:schemeClr val="accent1"/>
              </a:solidFill>
              <a:ln w="22225" cap="flat" cmpd="sng" algn="ctr">
                <a:solidFill>
                  <a:srgbClr val="008000"/>
                </a:solidFill>
                <a:prstDash val="dash"/>
                <a:round/>
                <a:headEnd type="none" w="med" len="med"/>
                <a:tailEnd type="none" w="med" len="med"/>
              </a:ln>
              <a:effectLst/>
            </p:spPr>
          </p:cxnSp>
          <p:cxnSp>
            <p:nvCxnSpPr>
              <p:cNvPr id="227" name="Straight Connector 226"/>
              <p:cNvCxnSpPr>
                <a:cxnSpLocks noChangeAspect="1"/>
              </p:cNvCxnSpPr>
              <p:nvPr/>
            </p:nvCxnSpPr>
            <p:spPr bwMode="auto">
              <a:xfrm>
                <a:off x="5942176" y="2953892"/>
                <a:ext cx="1433349" cy="1588"/>
              </a:xfrm>
              <a:prstGeom prst="line">
                <a:avLst/>
              </a:prstGeom>
              <a:solidFill>
                <a:schemeClr val="accent1"/>
              </a:solidFill>
              <a:ln w="22225" cap="flat" cmpd="sng" algn="ctr">
                <a:solidFill>
                  <a:srgbClr val="FF1C00"/>
                </a:solidFill>
                <a:prstDash val="solid"/>
                <a:round/>
                <a:headEnd type="none" w="med" len="med"/>
                <a:tailEnd type="none" w="med" len="med"/>
              </a:ln>
              <a:effectLst/>
            </p:spPr>
          </p:cxnSp>
          <p:cxnSp>
            <p:nvCxnSpPr>
              <p:cNvPr id="228" name="Straight Connector 227"/>
              <p:cNvCxnSpPr/>
              <p:nvPr/>
            </p:nvCxnSpPr>
            <p:spPr bwMode="auto">
              <a:xfrm rot="5400000">
                <a:off x="5319293" y="2351675"/>
                <a:ext cx="1214399" cy="1127"/>
              </a:xfrm>
              <a:prstGeom prst="line">
                <a:avLst/>
              </a:prstGeom>
              <a:solidFill>
                <a:schemeClr val="accent1"/>
              </a:solidFill>
              <a:ln w="22225" cap="flat" cmpd="sng" algn="ctr">
                <a:solidFill>
                  <a:srgbClr val="FFFF00"/>
                </a:solidFill>
                <a:prstDash val="solid"/>
                <a:round/>
                <a:headEnd type="none" w="med" len="med"/>
                <a:tailEnd type="none" w="med" len="med"/>
              </a:ln>
              <a:effectLst/>
            </p:spPr>
          </p:cxnSp>
          <p:cxnSp>
            <p:nvCxnSpPr>
              <p:cNvPr id="229" name="Straight Connector 228"/>
              <p:cNvCxnSpPr/>
              <p:nvPr/>
            </p:nvCxnSpPr>
            <p:spPr>
              <a:xfrm rot="10800000">
                <a:off x="6368325" y="2530093"/>
                <a:ext cx="1433699" cy="9017"/>
              </a:xfrm>
              <a:prstGeom prst="line">
                <a:avLst/>
              </a:prstGeom>
              <a:ln w="25400">
                <a:solidFill>
                  <a:srgbClr val="008000"/>
                </a:solidFill>
                <a:prstDash val="dash"/>
              </a:ln>
            </p:spPr>
            <p:style>
              <a:lnRef idx="2">
                <a:schemeClr val="accent1"/>
              </a:lnRef>
              <a:fillRef idx="0">
                <a:schemeClr val="accent1"/>
              </a:fillRef>
              <a:effectRef idx="1">
                <a:schemeClr val="accent1"/>
              </a:effectRef>
              <a:fontRef idx="minor">
                <a:schemeClr val="tx1"/>
              </a:fontRef>
            </p:style>
          </p:cxnSp>
          <p:cxnSp>
            <p:nvCxnSpPr>
              <p:cNvPr id="230" name="Straight Connector 229"/>
              <p:cNvCxnSpPr/>
              <p:nvPr/>
            </p:nvCxnSpPr>
            <p:spPr bwMode="auto">
              <a:xfrm flipV="1">
                <a:off x="7385910" y="2535935"/>
                <a:ext cx="419289" cy="417126"/>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31" name="Straight Connector 230"/>
              <p:cNvCxnSpPr/>
              <p:nvPr/>
            </p:nvCxnSpPr>
            <p:spPr bwMode="auto">
              <a:xfrm rot="16200000" flipH="1">
                <a:off x="6754881" y="2332891"/>
                <a:ext cx="1255708" cy="0"/>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32" name="Straight Connector 231"/>
              <p:cNvCxnSpPr/>
              <p:nvPr/>
            </p:nvCxnSpPr>
            <p:spPr bwMode="auto">
              <a:xfrm flipV="1">
                <a:off x="7382735" y="1284410"/>
                <a:ext cx="419289" cy="417126"/>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33" name="Straight Connector 232"/>
              <p:cNvCxnSpPr/>
              <p:nvPr/>
            </p:nvCxnSpPr>
            <p:spPr bwMode="auto">
              <a:xfrm rot="16200000" flipH="1">
                <a:off x="7174170" y="1902239"/>
                <a:ext cx="1255708" cy="0"/>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34" name="Straight Connector 233"/>
              <p:cNvCxnSpPr>
                <a:cxnSpLocks noChangeAspect="1"/>
              </p:cNvCxnSpPr>
              <p:nvPr/>
            </p:nvCxnSpPr>
            <p:spPr bwMode="auto">
              <a:xfrm>
                <a:off x="5925216" y="1700528"/>
                <a:ext cx="1457595" cy="1588"/>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35" name="Straight Connector 234"/>
              <p:cNvCxnSpPr>
                <a:cxnSpLocks noChangeAspect="1"/>
              </p:cNvCxnSpPr>
              <p:nvPr/>
            </p:nvCxnSpPr>
            <p:spPr bwMode="auto">
              <a:xfrm>
                <a:off x="6345056" y="1279649"/>
                <a:ext cx="1466742" cy="1619"/>
              </a:xfrm>
              <a:prstGeom prst="line">
                <a:avLst/>
              </a:prstGeom>
              <a:solidFill>
                <a:schemeClr val="accent1"/>
              </a:solidFill>
              <a:ln w="22225" cap="flat" cmpd="sng" algn="ctr">
                <a:solidFill>
                  <a:srgbClr val="008000"/>
                </a:solidFill>
                <a:prstDash val="solid"/>
                <a:round/>
                <a:headEnd type="none" w="med" len="med"/>
                <a:tailEnd type="none" w="med" len="med"/>
              </a:ln>
              <a:effectLst/>
            </p:spPr>
          </p:cxnSp>
          <p:sp>
            <p:nvSpPr>
              <p:cNvPr id="236" name="Oval 235"/>
              <p:cNvSpPr/>
              <p:nvPr/>
            </p:nvSpPr>
            <p:spPr>
              <a:xfrm rot="2465626">
                <a:off x="6619975" y="2585440"/>
                <a:ext cx="163955" cy="311649"/>
              </a:xfrm>
              <a:prstGeom prst="ellipse">
                <a:avLst/>
              </a:prstGeom>
              <a:solidFill>
                <a:srgbClr val="49B1FF"/>
              </a:solidFill>
              <a:ln>
                <a:solidFill>
                  <a:schemeClr val="accent1">
                    <a:shade val="95000"/>
                    <a:satMod val="105000"/>
                    <a:alpha val="13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7" name="Oval 176"/>
            <p:cNvSpPr>
              <a:spLocks noChangeAspect="1"/>
            </p:cNvSpPr>
            <p:nvPr/>
          </p:nvSpPr>
          <p:spPr>
            <a:xfrm rot="18479470">
              <a:off x="816803" y="1683729"/>
              <a:ext cx="422761" cy="230063"/>
            </a:xfrm>
            <a:prstGeom prst="ellipse">
              <a:avLst/>
            </a:prstGeom>
            <a:solidFill>
              <a:srgbClr val="F9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Oval 177"/>
            <p:cNvSpPr/>
            <p:nvPr/>
          </p:nvSpPr>
          <p:spPr>
            <a:xfrm>
              <a:off x="1757355" y="1681132"/>
              <a:ext cx="213006" cy="429042"/>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3" name="TextBox 72"/>
          <p:cNvSpPr txBox="1"/>
          <p:nvPr/>
        </p:nvSpPr>
        <p:spPr>
          <a:xfrm>
            <a:off x="311175" y="709436"/>
            <a:ext cx="7564552" cy="430887"/>
          </a:xfrm>
          <a:prstGeom prst="rect">
            <a:avLst/>
          </a:prstGeom>
          <a:noFill/>
        </p:spPr>
        <p:txBody>
          <a:bodyPr wrap="square" rtlCol="0">
            <a:spAutoFit/>
          </a:bodyPr>
          <a:lstStyle/>
          <a:p>
            <a:r>
              <a:rPr lang="en-US" sz="2200" dirty="0" smtClean="0">
                <a:latin typeface="Times New Roman"/>
                <a:cs typeface="Times New Roman"/>
              </a:rPr>
              <a:t>For convenience we </a:t>
            </a:r>
            <a:r>
              <a:rPr lang="en-US" sz="2200" dirty="0">
                <a:latin typeface="Times New Roman"/>
                <a:cs typeface="Times New Roman"/>
              </a:rPr>
              <a:t>s</a:t>
            </a:r>
            <a:r>
              <a:rPr lang="en-US" sz="2200" dirty="0" smtClean="0">
                <a:latin typeface="Times New Roman"/>
                <a:cs typeface="Times New Roman"/>
              </a:rPr>
              <a:t>hall  work with the dual </a:t>
            </a:r>
            <a:r>
              <a:rPr lang="en-US" sz="2200" dirty="0" err="1" smtClean="0">
                <a:latin typeface="Times New Roman"/>
                <a:cs typeface="Times New Roman"/>
              </a:rPr>
              <a:t>simplicization</a:t>
            </a:r>
            <a:r>
              <a:rPr lang="en-US" sz="2200" dirty="0" smtClean="0">
                <a:latin typeface="Times New Roman"/>
                <a:cs typeface="Times New Roman"/>
              </a:rPr>
              <a:t>:</a:t>
            </a:r>
            <a:endParaRPr lang="en-US" sz="2200" dirty="0">
              <a:latin typeface="Times New Roman"/>
              <a:cs typeface="Times New Roman"/>
            </a:endParaRPr>
          </a:p>
        </p:txBody>
      </p:sp>
      <p:sp>
        <p:nvSpPr>
          <p:cNvPr id="74" name="TextBox 73"/>
          <p:cNvSpPr txBox="1"/>
          <p:nvPr/>
        </p:nvSpPr>
        <p:spPr>
          <a:xfrm>
            <a:off x="436991" y="2806435"/>
            <a:ext cx="7200908" cy="400110"/>
          </a:xfrm>
          <a:prstGeom prst="rect">
            <a:avLst/>
          </a:prstGeom>
          <a:noFill/>
        </p:spPr>
        <p:txBody>
          <a:bodyPr wrap="square" rtlCol="0">
            <a:spAutoFit/>
          </a:bodyPr>
          <a:lstStyle/>
          <a:p>
            <a:r>
              <a:rPr lang="en-US" sz="2000" i="1" dirty="0" smtClean="0">
                <a:latin typeface="Times New Roman"/>
                <a:cs typeface="Times New Roman"/>
              </a:rPr>
              <a:t>b. Boundary Coloring:</a:t>
            </a:r>
            <a:endParaRPr lang="en-US" sz="2000" i="1" dirty="0">
              <a:latin typeface="Times New Roman"/>
              <a:cs typeface="Times New Roman"/>
            </a:endParaRPr>
          </a:p>
        </p:txBody>
      </p:sp>
      <p:sp>
        <p:nvSpPr>
          <p:cNvPr id="75" name="TextBox 74"/>
          <p:cNvSpPr txBox="1"/>
          <p:nvPr/>
        </p:nvSpPr>
        <p:spPr>
          <a:xfrm>
            <a:off x="322148" y="4545297"/>
            <a:ext cx="7564552" cy="1015663"/>
          </a:xfrm>
          <a:prstGeom prst="rect">
            <a:avLst/>
          </a:prstGeom>
          <a:noFill/>
        </p:spPr>
        <p:txBody>
          <a:bodyPr wrap="square" rtlCol="0">
            <a:spAutoFit/>
          </a:bodyPr>
          <a:lstStyle/>
          <a:p>
            <a:r>
              <a:rPr lang="en-US" sz="2000" i="1" dirty="0" smtClean="0">
                <a:latin typeface="Times New Roman"/>
                <a:cs typeface="Times New Roman"/>
              </a:rPr>
              <a:t>c. Solution to dual-SPERNER: a vertex of the standard subdivision such that all colors are present among the centers of the </a:t>
            </a:r>
            <a:r>
              <a:rPr lang="en-US" sz="2000" i="1" dirty="0" err="1" smtClean="0">
                <a:latin typeface="Times New Roman"/>
                <a:cs typeface="Times New Roman"/>
              </a:rPr>
              <a:t>cubelets</a:t>
            </a:r>
            <a:r>
              <a:rPr lang="en-US" sz="2000" i="1" dirty="0" smtClean="0">
                <a:latin typeface="Times New Roman"/>
                <a:cs typeface="Times New Roman"/>
              </a:rPr>
              <a:t> using this vertex as a corner. Such vertex is called</a:t>
            </a:r>
            <a:r>
              <a:rPr lang="en-US" sz="2000" i="1" dirty="0" smtClean="0">
                <a:solidFill>
                  <a:srgbClr val="49B1FF"/>
                </a:solidFill>
                <a:latin typeface="Times New Roman"/>
                <a:cs typeface="Times New Roman"/>
              </a:rPr>
              <a:t> panchromatic</a:t>
            </a:r>
            <a:r>
              <a:rPr lang="en-US" sz="2000" i="1" dirty="0" smtClean="0">
                <a:latin typeface="Times New Roman"/>
                <a:cs typeface="Times New Roman"/>
              </a:rPr>
              <a:t>.</a:t>
            </a:r>
            <a:endParaRPr lang="en-US" sz="2000" i="1" dirty="0">
              <a:latin typeface="Times New Roman"/>
              <a:cs typeface="Times New Roman"/>
            </a:endParaRPr>
          </a:p>
        </p:txBody>
      </p:sp>
      <p:sp>
        <p:nvSpPr>
          <p:cNvPr id="97" name="TextBox 96"/>
          <p:cNvSpPr txBox="1"/>
          <p:nvPr/>
        </p:nvSpPr>
        <p:spPr>
          <a:xfrm>
            <a:off x="345534" y="5778500"/>
            <a:ext cx="8760366" cy="1015663"/>
          </a:xfrm>
          <a:prstGeom prst="rect">
            <a:avLst/>
          </a:prstGeom>
          <a:noFill/>
        </p:spPr>
        <p:txBody>
          <a:bodyPr wrap="square" rtlCol="0">
            <a:spAutoFit/>
          </a:bodyPr>
          <a:lstStyle/>
          <a:p>
            <a:r>
              <a:rPr lang="en-US" sz="2000" dirty="0" smtClean="0">
                <a:solidFill>
                  <a:srgbClr val="FF6600"/>
                </a:solidFill>
                <a:latin typeface="Times New Roman"/>
                <a:cs typeface="Times New Roman"/>
              </a:rPr>
              <a:t>Lemma:</a:t>
            </a:r>
            <a:r>
              <a:rPr lang="en-US" sz="2000" dirty="0" smtClean="0">
                <a:latin typeface="Times New Roman"/>
                <a:cs typeface="Times New Roman"/>
              </a:rPr>
              <a:t> If the canonical </a:t>
            </a:r>
            <a:r>
              <a:rPr lang="en-US" sz="2000" dirty="0" err="1" smtClean="0">
                <a:latin typeface="Times New Roman"/>
                <a:cs typeface="Times New Roman"/>
              </a:rPr>
              <a:t>simplicization</a:t>
            </a:r>
            <a:r>
              <a:rPr lang="en-US" sz="2000" dirty="0" smtClean="0">
                <a:latin typeface="Times New Roman"/>
                <a:cs typeface="Times New Roman"/>
              </a:rPr>
              <a:t> of the dual graph has a panchromatic simplex, then this simplex contains a vertex of the subdivision of the primal graph that is panchromatic.</a:t>
            </a:r>
            <a:endParaRPr lang="en-US" sz="2000" dirty="0">
              <a:latin typeface="Times New Roman"/>
              <a:cs typeface="Times New Roman"/>
            </a:endParaRPr>
          </a:p>
        </p:txBody>
      </p:sp>
      <p:grpSp>
        <p:nvGrpSpPr>
          <p:cNvPr id="98" name="Group 97"/>
          <p:cNvGrpSpPr/>
          <p:nvPr/>
        </p:nvGrpSpPr>
        <p:grpSpPr>
          <a:xfrm>
            <a:off x="4617596" y="2840309"/>
            <a:ext cx="2726902" cy="1870848"/>
            <a:chOff x="5831471" y="1497700"/>
            <a:chExt cx="2726902" cy="1870848"/>
          </a:xfrm>
        </p:grpSpPr>
        <p:sp>
          <p:nvSpPr>
            <p:cNvPr id="99" name="TextBox 98"/>
            <p:cNvSpPr txBox="1"/>
            <p:nvPr/>
          </p:nvSpPr>
          <p:spPr>
            <a:xfrm>
              <a:off x="8247696" y="1497700"/>
              <a:ext cx="310677" cy="369332"/>
            </a:xfrm>
            <a:prstGeom prst="rect">
              <a:avLst/>
            </a:prstGeom>
            <a:noFill/>
          </p:spPr>
          <p:txBody>
            <a:bodyPr wrap="none" rtlCol="0">
              <a:spAutoFit/>
            </a:bodyPr>
            <a:lstStyle/>
            <a:p>
              <a:r>
                <a:rPr lang="en-US" dirty="0" smtClean="0">
                  <a:solidFill>
                    <a:srgbClr val="008000"/>
                  </a:solidFill>
                </a:rPr>
                <a:t>0</a:t>
              </a:r>
              <a:endParaRPr lang="en-US" dirty="0">
                <a:solidFill>
                  <a:srgbClr val="008000"/>
                </a:solidFill>
              </a:endParaRPr>
            </a:p>
          </p:txBody>
        </p:sp>
        <p:sp>
          <p:nvSpPr>
            <p:cNvPr id="100" name="TextBox 99"/>
            <p:cNvSpPr txBox="1"/>
            <p:nvPr/>
          </p:nvSpPr>
          <p:spPr>
            <a:xfrm>
              <a:off x="5831471" y="2184874"/>
              <a:ext cx="310677" cy="369332"/>
            </a:xfrm>
            <a:prstGeom prst="rect">
              <a:avLst/>
            </a:prstGeom>
            <a:noFill/>
          </p:spPr>
          <p:txBody>
            <a:bodyPr wrap="none" rtlCol="0">
              <a:spAutoFit/>
            </a:bodyPr>
            <a:lstStyle/>
            <a:p>
              <a:r>
                <a:rPr lang="en-US" dirty="0" smtClean="0">
                  <a:solidFill>
                    <a:srgbClr val="FFFF00"/>
                  </a:solidFill>
                </a:rPr>
                <a:t>1</a:t>
              </a:r>
              <a:endParaRPr lang="en-US" dirty="0">
                <a:solidFill>
                  <a:srgbClr val="FFFF00"/>
                </a:solidFill>
              </a:endParaRPr>
            </a:p>
          </p:txBody>
        </p:sp>
        <p:sp>
          <p:nvSpPr>
            <p:cNvPr id="101" name="TextBox 100"/>
            <p:cNvSpPr txBox="1"/>
            <p:nvPr/>
          </p:nvSpPr>
          <p:spPr>
            <a:xfrm>
              <a:off x="6886542" y="2999216"/>
              <a:ext cx="310677" cy="369332"/>
            </a:xfrm>
            <a:prstGeom prst="rect">
              <a:avLst/>
            </a:prstGeom>
            <a:noFill/>
          </p:spPr>
          <p:txBody>
            <a:bodyPr wrap="none" rtlCol="0">
              <a:spAutoFit/>
            </a:bodyPr>
            <a:lstStyle/>
            <a:p>
              <a:r>
                <a:rPr lang="en-US" dirty="0" smtClean="0">
                  <a:solidFill>
                    <a:srgbClr val="FF0000"/>
                  </a:solidFill>
                </a:rPr>
                <a:t>2</a:t>
              </a:r>
              <a:endParaRPr lang="en-US" dirty="0">
                <a:solidFill>
                  <a:srgbClr val="FF0000"/>
                </a:solidFill>
              </a:endParaRPr>
            </a:p>
          </p:txBody>
        </p:sp>
        <p:sp>
          <p:nvSpPr>
            <p:cNvPr id="102" name="TextBox 101"/>
            <p:cNvSpPr txBox="1"/>
            <p:nvPr/>
          </p:nvSpPr>
          <p:spPr>
            <a:xfrm>
              <a:off x="7130038" y="2544663"/>
              <a:ext cx="310677" cy="369332"/>
            </a:xfrm>
            <a:prstGeom prst="rect">
              <a:avLst/>
            </a:prstGeom>
            <a:noFill/>
          </p:spPr>
          <p:txBody>
            <a:bodyPr wrap="none" rtlCol="0">
              <a:spAutoFit/>
            </a:bodyPr>
            <a:lstStyle/>
            <a:p>
              <a:r>
                <a:rPr lang="en-US" dirty="0" smtClean="0">
                  <a:solidFill>
                    <a:srgbClr val="49B1FF"/>
                  </a:solidFill>
                </a:rPr>
                <a:t>3</a:t>
              </a:r>
              <a:endParaRPr lang="en-US" dirty="0">
                <a:solidFill>
                  <a:srgbClr val="49B1FF"/>
                </a:solidFill>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20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20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6"/>
                                        </p:tgtEl>
                                        <p:attrNameLst>
                                          <p:attrName>style.visibility</p:attrName>
                                        </p:attrNameLst>
                                      </p:cBhvr>
                                      <p:to>
                                        <p:strVal val="visible"/>
                                      </p:to>
                                    </p:set>
                                    <p:animEffect transition="in" filter="fade">
                                      <p:cBhvr>
                                        <p:cTn id="22" dur="2000"/>
                                        <p:tgtEl>
                                          <p:spTgt spid="19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2000"/>
                                        <p:tgtEl>
                                          <p:spTgt spid="7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75"/>
                                        </p:tgtEl>
                                        <p:attrNameLst>
                                          <p:attrName>style.visibility</p:attrName>
                                        </p:attrNameLst>
                                      </p:cBhvr>
                                      <p:to>
                                        <p:strVal val="visible"/>
                                      </p:to>
                                    </p:set>
                                  </p:childTnLst>
                                </p:cTn>
                              </p:par>
                              <p:par>
                                <p:cTn id="32" presetID="10" presetClass="entr" presetSubtype="0" fill="hold" nodeType="withEffect">
                                  <p:stCondLst>
                                    <p:cond delay="0"/>
                                  </p:stCondLst>
                                  <p:childTnLst>
                                    <p:set>
                                      <p:cBhvr>
                                        <p:cTn id="33" dur="1" fill="hold">
                                          <p:stCondLst>
                                            <p:cond delay="0"/>
                                          </p:stCondLst>
                                        </p:cTn>
                                        <p:tgtEl>
                                          <p:spTgt spid="98"/>
                                        </p:tgtEl>
                                        <p:attrNameLst>
                                          <p:attrName>style.visibility</p:attrName>
                                        </p:attrNameLst>
                                      </p:cBhvr>
                                      <p:to>
                                        <p:strVal val="visible"/>
                                      </p:to>
                                    </p:set>
                                    <p:animEffect transition="in" filter="fade">
                                      <p:cBhvr>
                                        <p:cTn id="34" dur="500"/>
                                        <p:tgtEl>
                                          <p:spTgt spid="9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p:bldP spid="73" grpId="0"/>
      <p:bldP spid="74" grpId="0"/>
      <p:bldP spid="75" grpId="0"/>
      <p:bldP spid="97"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 name="Picture 38" descr="latex-image-1.pdf"/>
          <p:cNvPicPr>
            <a:picLocks noChangeAspect="1"/>
          </p:cNvPicPr>
          <p:nvPr/>
        </p:nvPicPr>
        <p:blipFill>
          <a:blip r:embed="rId4"/>
          <a:stretch>
            <a:fillRect/>
          </a:stretch>
        </p:blipFill>
        <p:spPr>
          <a:xfrm>
            <a:off x="4229100" y="2134881"/>
            <a:ext cx="1046480" cy="599440"/>
          </a:xfrm>
          <a:prstGeom prst="rect">
            <a:avLst/>
          </a:prstGeom>
        </p:spPr>
      </p:pic>
      <p:grpSp>
        <p:nvGrpSpPr>
          <p:cNvPr id="10" name="Group 12"/>
          <p:cNvGrpSpPr/>
          <p:nvPr/>
        </p:nvGrpSpPr>
        <p:grpSpPr>
          <a:xfrm>
            <a:off x="3253740" y="2607321"/>
            <a:ext cx="1493520" cy="1092200"/>
            <a:chOff x="2876550" y="3162300"/>
            <a:chExt cx="1866900" cy="1365250"/>
          </a:xfrm>
        </p:grpSpPr>
        <p:pic>
          <p:nvPicPr>
            <p:cNvPr id="41" name="Picture 40" descr="latex-image-1.pdf"/>
            <p:cNvPicPr>
              <a:picLocks noChangeAspect="1"/>
            </p:cNvPicPr>
            <p:nvPr/>
          </p:nvPicPr>
          <p:blipFill>
            <a:blip r:embed="rId5"/>
            <a:stretch>
              <a:fillRect/>
            </a:stretch>
          </p:blipFill>
          <p:spPr>
            <a:xfrm>
              <a:off x="2876550" y="3778250"/>
              <a:ext cx="1866900" cy="749300"/>
            </a:xfrm>
            <a:prstGeom prst="rect">
              <a:avLst/>
            </a:prstGeom>
          </p:spPr>
        </p:pic>
        <p:cxnSp>
          <p:nvCxnSpPr>
            <p:cNvPr id="42" name="Straight Arrow Connector 41"/>
            <p:cNvCxnSpPr/>
            <p:nvPr/>
          </p:nvCxnSpPr>
          <p:spPr bwMode="auto">
            <a:xfrm flipV="1">
              <a:off x="3714750" y="3162300"/>
              <a:ext cx="863600" cy="774700"/>
            </a:xfrm>
            <a:prstGeom prst="straightConnector1">
              <a:avLst/>
            </a:prstGeom>
            <a:solidFill>
              <a:schemeClr val="accent1"/>
            </a:solidFill>
            <a:ln w="9525" cap="flat" cmpd="sng" algn="ctr">
              <a:solidFill>
                <a:schemeClr val="tx1"/>
              </a:solidFill>
              <a:prstDash val="solid"/>
              <a:round/>
              <a:headEnd type="stealth" w="med" len="med"/>
              <a:tailEnd type="stealth"/>
            </a:ln>
            <a:effectLst/>
          </p:spPr>
        </p:cxnSp>
      </p:grpSp>
      <p:grpSp>
        <p:nvGrpSpPr>
          <p:cNvPr id="6" name="Group 5"/>
          <p:cNvGrpSpPr/>
          <p:nvPr/>
        </p:nvGrpSpPr>
        <p:grpSpPr>
          <a:xfrm>
            <a:off x="2831555" y="4048529"/>
            <a:ext cx="2158492" cy="2454148"/>
            <a:chOff x="669985" y="655034"/>
            <a:chExt cx="2158492" cy="2454148"/>
          </a:xfrm>
        </p:grpSpPr>
        <p:grpSp>
          <p:nvGrpSpPr>
            <p:cNvPr id="7" name="Group 9"/>
            <p:cNvGrpSpPr/>
            <p:nvPr/>
          </p:nvGrpSpPr>
          <p:grpSpPr>
            <a:xfrm>
              <a:off x="669985" y="655034"/>
              <a:ext cx="2158492" cy="2454148"/>
              <a:chOff x="5778786" y="905510"/>
              <a:chExt cx="2158492" cy="2454148"/>
            </a:xfrm>
          </p:grpSpPr>
          <p:cxnSp>
            <p:nvCxnSpPr>
              <p:cNvPr id="11" name="Straight Connector 10"/>
              <p:cNvCxnSpPr/>
              <p:nvPr/>
            </p:nvCxnSpPr>
            <p:spPr>
              <a:xfrm>
                <a:off x="7378226" y="2956237"/>
                <a:ext cx="423798" cy="1127"/>
              </a:xfrm>
              <a:prstGeom prst="line">
                <a:avLst/>
              </a:prstGeom>
              <a:ln w="12700">
                <a:tailEnd type="stealth" w="lg" len="lg"/>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flipH="1" flipV="1">
                <a:off x="5655981" y="1430016"/>
                <a:ext cx="541022" cy="1"/>
              </a:xfrm>
              <a:prstGeom prst="line">
                <a:avLst/>
              </a:prstGeom>
              <a:ln w="12700">
                <a:tailEnd type="stealth" w="lg" len="lg"/>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cxnSpLocks noChangeAspect="1"/>
              </p:cNvCxnSpPr>
              <p:nvPr/>
            </p:nvCxnSpPr>
            <p:spPr>
              <a:xfrm rot="5400000" flipH="1" flipV="1">
                <a:off x="6364846" y="2290112"/>
                <a:ext cx="236891" cy="229933"/>
              </a:xfrm>
              <a:prstGeom prst="line">
                <a:avLst/>
              </a:prstGeom>
              <a:ln w="12700">
                <a:prstDash val="solid"/>
                <a:tailEnd type="stealth" w="lg" len="lg"/>
              </a:ln>
            </p:spPr>
            <p:style>
              <a:lnRef idx="2">
                <a:schemeClr val="accent1"/>
              </a:lnRef>
              <a:fillRef idx="0">
                <a:schemeClr val="accent1"/>
              </a:fillRef>
              <a:effectRef idx="1">
                <a:schemeClr val="accent1"/>
              </a:effectRef>
              <a:fontRef idx="minor">
                <a:schemeClr val="tx1"/>
              </a:fontRef>
            </p:style>
          </p:cxnSp>
          <p:pic>
            <p:nvPicPr>
              <p:cNvPr id="14" name="Picture 13" descr="latex-image-1.pdf"/>
              <p:cNvPicPr>
                <a:picLocks noChangeAspect="1"/>
              </p:cNvPicPr>
              <p:nvPr/>
            </p:nvPicPr>
            <p:blipFill>
              <a:blip r:embed="rId6"/>
              <a:stretch>
                <a:fillRect/>
              </a:stretch>
            </p:blipFill>
            <p:spPr>
              <a:xfrm>
                <a:off x="7378226" y="2845688"/>
                <a:ext cx="559052" cy="513970"/>
              </a:xfrm>
              <a:prstGeom prst="rect">
                <a:avLst/>
              </a:prstGeom>
            </p:spPr>
          </p:pic>
          <p:pic>
            <p:nvPicPr>
              <p:cNvPr id="15" name="Picture 14" descr="latex-image-1.pdf"/>
              <p:cNvPicPr>
                <a:picLocks noChangeAspect="1"/>
              </p:cNvPicPr>
              <p:nvPr/>
            </p:nvPicPr>
            <p:blipFill>
              <a:blip r:embed="rId7"/>
              <a:stretch>
                <a:fillRect/>
              </a:stretch>
            </p:blipFill>
            <p:spPr>
              <a:xfrm>
                <a:off x="6309715" y="1898901"/>
                <a:ext cx="577086" cy="513970"/>
              </a:xfrm>
              <a:prstGeom prst="rect">
                <a:avLst/>
              </a:prstGeom>
            </p:spPr>
          </p:pic>
          <p:pic>
            <p:nvPicPr>
              <p:cNvPr id="16" name="Picture 15" descr="latex-image-1.pdf"/>
              <p:cNvPicPr>
                <a:picLocks noChangeAspect="1"/>
              </p:cNvPicPr>
              <p:nvPr/>
            </p:nvPicPr>
            <p:blipFill>
              <a:blip r:embed="rId8"/>
              <a:stretch>
                <a:fillRect/>
              </a:stretch>
            </p:blipFill>
            <p:spPr>
              <a:xfrm>
                <a:off x="5778786" y="905510"/>
                <a:ext cx="577088" cy="513969"/>
              </a:xfrm>
              <a:prstGeom prst="rect">
                <a:avLst/>
              </a:prstGeom>
            </p:spPr>
          </p:pic>
          <p:cxnSp>
            <p:nvCxnSpPr>
              <p:cNvPr id="17" name="Straight Connector 16"/>
              <p:cNvCxnSpPr/>
              <p:nvPr/>
            </p:nvCxnSpPr>
            <p:spPr bwMode="auto">
              <a:xfrm rot="5400000" flipH="1" flipV="1">
                <a:off x="5956772" y="1275664"/>
                <a:ext cx="399091" cy="396532"/>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18" name="Straight Connector 17"/>
              <p:cNvCxnSpPr/>
              <p:nvPr/>
            </p:nvCxnSpPr>
            <p:spPr bwMode="auto">
              <a:xfrm flipV="1">
                <a:off x="5927056" y="2539111"/>
                <a:ext cx="427527" cy="417125"/>
              </a:xfrm>
              <a:prstGeom prst="line">
                <a:avLst/>
              </a:prstGeom>
              <a:solidFill>
                <a:schemeClr val="accent1"/>
              </a:solidFill>
              <a:ln w="22225" cap="flat" cmpd="sng" algn="ctr">
                <a:solidFill>
                  <a:srgbClr val="F9FF00"/>
                </a:solidFill>
                <a:prstDash val="solid"/>
                <a:round/>
                <a:headEnd type="none" w="med" len="med"/>
                <a:tailEnd type="none" w="med" len="med"/>
              </a:ln>
              <a:effectLst/>
            </p:spPr>
          </p:cxnSp>
          <p:cxnSp>
            <p:nvCxnSpPr>
              <p:cNvPr id="19" name="Straight Connector 18"/>
              <p:cNvCxnSpPr/>
              <p:nvPr/>
            </p:nvCxnSpPr>
            <p:spPr bwMode="auto">
              <a:xfrm rot="16200000" flipH="1">
                <a:off x="5726250" y="1902717"/>
                <a:ext cx="1261389" cy="4723"/>
              </a:xfrm>
              <a:prstGeom prst="line">
                <a:avLst/>
              </a:prstGeom>
              <a:solidFill>
                <a:schemeClr val="accent1"/>
              </a:solidFill>
              <a:ln w="22225" cap="flat" cmpd="sng" algn="ctr">
                <a:solidFill>
                  <a:srgbClr val="008000"/>
                </a:solidFill>
                <a:prstDash val="dash"/>
                <a:round/>
                <a:headEnd type="none" w="med" len="med"/>
                <a:tailEnd type="none" w="med" len="med"/>
              </a:ln>
              <a:effectLst/>
            </p:spPr>
          </p:cxnSp>
          <p:cxnSp>
            <p:nvCxnSpPr>
              <p:cNvPr id="20" name="Straight Connector 19"/>
              <p:cNvCxnSpPr>
                <a:cxnSpLocks noChangeAspect="1"/>
              </p:cNvCxnSpPr>
              <p:nvPr/>
            </p:nvCxnSpPr>
            <p:spPr bwMode="auto">
              <a:xfrm>
                <a:off x="5942176" y="2953892"/>
                <a:ext cx="1433349" cy="1588"/>
              </a:xfrm>
              <a:prstGeom prst="line">
                <a:avLst/>
              </a:prstGeom>
              <a:solidFill>
                <a:schemeClr val="accent1"/>
              </a:solidFill>
              <a:ln w="22225" cap="flat" cmpd="sng" algn="ctr">
                <a:solidFill>
                  <a:srgbClr val="FF1C00"/>
                </a:solidFill>
                <a:prstDash val="solid"/>
                <a:round/>
                <a:headEnd type="none" w="med" len="med"/>
                <a:tailEnd type="none" w="med" len="med"/>
              </a:ln>
              <a:effectLst/>
            </p:spPr>
          </p:cxnSp>
          <p:cxnSp>
            <p:nvCxnSpPr>
              <p:cNvPr id="21" name="Straight Connector 20"/>
              <p:cNvCxnSpPr/>
              <p:nvPr/>
            </p:nvCxnSpPr>
            <p:spPr bwMode="auto">
              <a:xfrm rot="5400000">
                <a:off x="5319293" y="2351675"/>
                <a:ext cx="1214399" cy="1127"/>
              </a:xfrm>
              <a:prstGeom prst="line">
                <a:avLst/>
              </a:prstGeom>
              <a:solidFill>
                <a:schemeClr val="accent1"/>
              </a:solidFill>
              <a:ln w="22225" cap="flat" cmpd="sng" algn="ctr">
                <a:solidFill>
                  <a:srgbClr val="FFFF00"/>
                </a:solidFill>
                <a:prstDash val="solid"/>
                <a:round/>
                <a:headEnd type="none" w="med" len="med"/>
                <a:tailEnd type="none" w="med" len="med"/>
              </a:ln>
              <a:effectLst/>
            </p:spPr>
          </p:cxnSp>
          <p:cxnSp>
            <p:nvCxnSpPr>
              <p:cNvPr id="22" name="Straight Connector 21"/>
              <p:cNvCxnSpPr/>
              <p:nvPr/>
            </p:nvCxnSpPr>
            <p:spPr>
              <a:xfrm rot="10800000">
                <a:off x="6368325" y="2530093"/>
                <a:ext cx="1433699" cy="9017"/>
              </a:xfrm>
              <a:prstGeom prst="line">
                <a:avLst/>
              </a:prstGeom>
              <a:ln w="25400">
                <a:solidFill>
                  <a:srgbClr val="008000"/>
                </a:solidFill>
                <a:prstDash val="dash"/>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bwMode="auto">
              <a:xfrm flipV="1">
                <a:off x="7385910" y="2535935"/>
                <a:ext cx="419289" cy="417126"/>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4" name="Straight Connector 23"/>
              <p:cNvCxnSpPr/>
              <p:nvPr/>
            </p:nvCxnSpPr>
            <p:spPr bwMode="auto">
              <a:xfrm rot="16200000" flipH="1">
                <a:off x="6754881" y="2332891"/>
                <a:ext cx="1255708" cy="0"/>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5" name="Straight Connector 24"/>
              <p:cNvCxnSpPr/>
              <p:nvPr/>
            </p:nvCxnSpPr>
            <p:spPr bwMode="auto">
              <a:xfrm flipV="1">
                <a:off x="7382735" y="1284410"/>
                <a:ext cx="419289" cy="417126"/>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6" name="Straight Connector 25"/>
              <p:cNvCxnSpPr/>
              <p:nvPr/>
            </p:nvCxnSpPr>
            <p:spPr bwMode="auto">
              <a:xfrm rot="16200000" flipH="1">
                <a:off x="7174170" y="1902239"/>
                <a:ext cx="1255708" cy="0"/>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7" name="Straight Connector 26"/>
              <p:cNvCxnSpPr>
                <a:cxnSpLocks noChangeAspect="1"/>
              </p:cNvCxnSpPr>
              <p:nvPr/>
            </p:nvCxnSpPr>
            <p:spPr bwMode="auto">
              <a:xfrm>
                <a:off x="5925216" y="1700528"/>
                <a:ext cx="1457595" cy="1588"/>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28" name="Straight Connector 27"/>
              <p:cNvCxnSpPr>
                <a:cxnSpLocks noChangeAspect="1"/>
              </p:cNvCxnSpPr>
              <p:nvPr/>
            </p:nvCxnSpPr>
            <p:spPr bwMode="auto">
              <a:xfrm>
                <a:off x="6345056" y="1279649"/>
                <a:ext cx="1466742" cy="1619"/>
              </a:xfrm>
              <a:prstGeom prst="line">
                <a:avLst/>
              </a:prstGeom>
              <a:solidFill>
                <a:schemeClr val="accent1"/>
              </a:solidFill>
              <a:ln w="22225" cap="flat" cmpd="sng" algn="ctr">
                <a:solidFill>
                  <a:srgbClr val="008000"/>
                </a:solidFill>
                <a:prstDash val="solid"/>
                <a:round/>
                <a:headEnd type="none" w="med" len="med"/>
                <a:tailEnd type="none" w="med" len="med"/>
              </a:ln>
              <a:effectLst/>
            </p:spPr>
          </p:cxnSp>
          <p:sp>
            <p:nvSpPr>
              <p:cNvPr id="29" name="Oval 28"/>
              <p:cNvSpPr/>
              <p:nvPr/>
            </p:nvSpPr>
            <p:spPr>
              <a:xfrm rot="2465626">
                <a:off x="6619975" y="2585440"/>
                <a:ext cx="163955" cy="311649"/>
              </a:xfrm>
              <a:prstGeom prst="ellipse">
                <a:avLst/>
              </a:prstGeom>
              <a:solidFill>
                <a:srgbClr val="49B1FF"/>
              </a:solidFill>
              <a:ln>
                <a:solidFill>
                  <a:schemeClr val="accent1">
                    <a:shade val="95000"/>
                    <a:satMod val="105000"/>
                    <a:alpha val="13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Oval 7"/>
            <p:cNvSpPr>
              <a:spLocks noChangeAspect="1"/>
            </p:cNvSpPr>
            <p:nvPr/>
          </p:nvSpPr>
          <p:spPr>
            <a:xfrm rot="18479470">
              <a:off x="816803" y="1683729"/>
              <a:ext cx="422761" cy="230063"/>
            </a:xfrm>
            <a:prstGeom prst="ellipse">
              <a:avLst/>
            </a:prstGeom>
            <a:solidFill>
              <a:srgbClr val="F9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1757355" y="1681132"/>
              <a:ext cx="213006" cy="429042"/>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2555474" y="4568245"/>
            <a:ext cx="2726902" cy="1870848"/>
            <a:chOff x="5831471" y="1497700"/>
            <a:chExt cx="2726902" cy="1870848"/>
          </a:xfrm>
        </p:grpSpPr>
        <p:sp>
          <p:nvSpPr>
            <p:cNvPr id="31" name="TextBox 30"/>
            <p:cNvSpPr txBox="1"/>
            <p:nvPr/>
          </p:nvSpPr>
          <p:spPr>
            <a:xfrm>
              <a:off x="8247696" y="1497700"/>
              <a:ext cx="310677" cy="369332"/>
            </a:xfrm>
            <a:prstGeom prst="rect">
              <a:avLst/>
            </a:prstGeom>
            <a:noFill/>
          </p:spPr>
          <p:txBody>
            <a:bodyPr wrap="none" rtlCol="0">
              <a:spAutoFit/>
            </a:bodyPr>
            <a:lstStyle/>
            <a:p>
              <a:r>
                <a:rPr lang="en-US" dirty="0" smtClean="0">
                  <a:solidFill>
                    <a:srgbClr val="008000"/>
                  </a:solidFill>
                </a:rPr>
                <a:t>0</a:t>
              </a:r>
              <a:endParaRPr lang="en-US" dirty="0">
                <a:solidFill>
                  <a:srgbClr val="008000"/>
                </a:solidFill>
              </a:endParaRPr>
            </a:p>
          </p:txBody>
        </p:sp>
        <p:sp>
          <p:nvSpPr>
            <p:cNvPr id="32" name="TextBox 31"/>
            <p:cNvSpPr txBox="1"/>
            <p:nvPr/>
          </p:nvSpPr>
          <p:spPr>
            <a:xfrm>
              <a:off x="5831471" y="2184874"/>
              <a:ext cx="310677" cy="369332"/>
            </a:xfrm>
            <a:prstGeom prst="rect">
              <a:avLst/>
            </a:prstGeom>
            <a:noFill/>
          </p:spPr>
          <p:txBody>
            <a:bodyPr wrap="none" rtlCol="0">
              <a:spAutoFit/>
            </a:bodyPr>
            <a:lstStyle/>
            <a:p>
              <a:r>
                <a:rPr lang="en-US" dirty="0" smtClean="0">
                  <a:solidFill>
                    <a:srgbClr val="FFFF00"/>
                  </a:solidFill>
                </a:rPr>
                <a:t>1</a:t>
              </a:r>
              <a:endParaRPr lang="en-US" dirty="0">
                <a:solidFill>
                  <a:srgbClr val="FFFF00"/>
                </a:solidFill>
              </a:endParaRPr>
            </a:p>
          </p:txBody>
        </p:sp>
        <p:sp>
          <p:nvSpPr>
            <p:cNvPr id="33" name="TextBox 32"/>
            <p:cNvSpPr txBox="1"/>
            <p:nvPr/>
          </p:nvSpPr>
          <p:spPr>
            <a:xfrm>
              <a:off x="6886542" y="2999216"/>
              <a:ext cx="310677" cy="369332"/>
            </a:xfrm>
            <a:prstGeom prst="rect">
              <a:avLst/>
            </a:prstGeom>
            <a:noFill/>
          </p:spPr>
          <p:txBody>
            <a:bodyPr wrap="none" rtlCol="0">
              <a:spAutoFit/>
            </a:bodyPr>
            <a:lstStyle/>
            <a:p>
              <a:r>
                <a:rPr lang="en-US" dirty="0" smtClean="0">
                  <a:solidFill>
                    <a:srgbClr val="FF0000"/>
                  </a:solidFill>
                </a:rPr>
                <a:t>2</a:t>
              </a:r>
              <a:endParaRPr lang="en-US" dirty="0">
                <a:solidFill>
                  <a:srgbClr val="FF0000"/>
                </a:solidFill>
              </a:endParaRPr>
            </a:p>
          </p:txBody>
        </p:sp>
        <p:sp>
          <p:nvSpPr>
            <p:cNvPr id="34" name="TextBox 33"/>
            <p:cNvSpPr txBox="1"/>
            <p:nvPr/>
          </p:nvSpPr>
          <p:spPr>
            <a:xfrm>
              <a:off x="7130038" y="2544663"/>
              <a:ext cx="310677" cy="369332"/>
            </a:xfrm>
            <a:prstGeom prst="rect">
              <a:avLst/>
            </a:prstGeom>
            <a:noFill/>
          </p:spPr>
          <p:txBody>
            <a:bodyPr wrap="none" rtlCol="0">
              <a:spAutoFit/>
            </a:bodyPr>
            <a:lstStyle/>
            <a:p>
              <a:r>
                <a:rPr lang="en-US" dirty="0" smtClean="0">
                  <a:solidFill>
                    <a:srgbClr val="49B1FF"/>
                  </a:solidFill>
                </a:rPr>
                <a:t>3</a:t>
              </a:r>
              <a:endParaRPr lang="en-US" dirty="0">
                <a:solidFill>
                  <a:srgbClr val="49B1FF"/>
                </a:solidFill>
              </a:endParaRPr>
            </a:p>
          </p:txBody>
        </p:sp>
      </p:grpSp>
      <p:sp>
        <p:nvSpPr>
          <p:cNvPr id="2" name="TextBox 1"/>
          <p:cNvSpPr txBox="1"/>
          <p:nvPr/>
        </p:nvSpPr>
        <p:spPr>
          <a:xfrm>
            <a:off x="5434776" y="4235771"/>
            <a:ext cx="3607624" cy="1754327"/>
          </a:xfrm>
          <a:prstGeom prst="rect">
            <a:avLst/>
          </a:prstGeom>
          <a:noFill/>
        </p:spPr>
        <p:txBody>
          <a:bodyPr wrap="square" rtlCol="0">
            <a:spAutoFit/>
          </a:bodyPr>
          <a:lstStyle/>
          <a:p>
            <a:r>
              <a:rPr lang="en-US" i="1" dirty="0" smtClean="0">
                <a:latin typeface="Times New Roman"/>
                <a:cs typeface="Times New Roman"/>
              </a:rPr>
              <a:t>N.B.: In the resulting PPAD-hard SPERNER instance, most of the cube is colored </a:t>
            </a:r>
            <a:r>
              <a:rPr lang="en-US" b="1" i="1" dirty="0" smtClean="0">
                <a:solidFill>
                  <a:srgbClr val="008000"/>
                </a:solidFill>
                <a:latin typeface="Times New Roman"/>
                <a:cs typeface="Times New Roman"/>
              </a:rPr>
              <a:t>0</a:t>
            </a:r>
            <a:r>
              <a:rPr lang="en-US" i="1" dirty="0" smtClean="0">
                <a:latin typeface="Times New Roman"/>
                <a:cs typeface="Times New Roman"/>
              </a:rPr>
              <a:t>, except for the </a:t>
            </a:r>
            <a:r>
              <a:rPr lang="en-US" i="1" dirty="0" err="1" smtClean="0">
                <a:latin typeface="Times New Roman"/>
                <a:cs typeface="Times New Roman"/>
              </a:rPr>
              <a:t>cubelets</a:t>
            </a:r>
            <a:r>
              <a:rPr lang="en-US" i="1" dirty="0" smtClean="0">
                <a:latin typeface="Times New Roman"/>
                <a:cs typeface="Times New Roman"/>
              </a:rPr>
              <a:t> around the single dimensional subset L of the cube, where the PPAD graph was embedded.</a:t>
            </a:r>
            <a:endParaRPr lang="en-US" i="1" dirty="0">
              <a:latin typeface="Times New Roman"/>
              <a:cs typeface="Times New Roman"/>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p:cNvSpPr txBox="1"/>
          <p:nvPr/>
        </p:nvSpPr>
        <p:spPr>
          <a:xfrm>
            <a:off x="4381500" y="4791333"/>
            <a:ext cx="4762500" cy="461665"/>
          </a:xfrm>
          <a:prstGeom prst="rect">
            <a:avLst/>
          </a:prstGeom>
          <a:noFill/>
        </p:spPr>
        <p:txBody>
          <a:bodyPr wrap="square" rtlCol="0">
            <a:spAutoFit/>
          </a:bodyPr>
          <a:lstStyle/>
          <a:p>
            <a:r>
              <a:rPr lang="en-US" sz="2400" i="1" dirty="0" smtClean="0">
                <a:solidFill>
                  <a:srgbClr val="FFFFFF"/>
                </a:solidFill>
                <a:latin typeface="Times New Roman"/>
                <a:cs typeface="Times New Roman"/>
              </a:rPr>
              <a:t>PPAD-completeness of BROUWER</a:t>
            </a:r>
            <a:endParaRPr lang="en-US" sz="2400" i="1" dirty="0">
              <a:solidFill>
                <a:srgbClr val="FFFFFF"/>
              </a:solidFill>
              <a:latin typeface="Times New Roman"/>
              <a:cs typeface="Times New Roman"/>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150"/>
          <p:cNvSpPr>
            <a:spLocks noGrp="1" noRot="1" noChangeArrowheads="1"/>
          </p:cNvSpPr>
          <p:nvPr>
            <p:ph type="title"/>
          </p:nvPr>
        </p:nvSpPr>
        <p:spPr>
          <a:xfrm>
            <a:off x="76200" y="-304800"/>
            <a:ext cx="8083550" cy="1143000"/>
          </a:xfrm>
        </p:spPr>
        <p:txBody>
          <a:bodyPr/>
          <a:lstStyle/>
          <a:p>
            <a:pPr eaLnBrk="1" hangingPunct="1"/>
            <a:r>
              <a:rPr lang="en-US" sz="3200" i="1" dirty="0" smtClean="0">
                <a:solidFill>
                  <a:srgbClr val="FFFFCC"/>
                </a:solidFill>
                <a:effectLst/>
                <a:latin typeface="Times New Roman" charset="0"/>
                <a:ea typeface="ＭＳ Ｐゴシック" charset="-128"/>
                <a:cs typeface="ＭＳ Ｐゴシック" charset="-128"/>
              </a:rPr>
              <a:t>(special) SPERNER               BROUWER</a:t>
            </a:r>
          </a:p>
        </p:txBody>
      </p:sp>
      <p:grpSp>
        <p:nvGrpSpPr>
          <p:cNvPr id="2" name="Group 55"/>
          <p:cNvGrpSpPr/>
          <p:nvPr/>
        </p:nvGrpSpPr>
        <p:grpSpPr>
          <a:xfrm>
            <a:off x="3654426" y="985807"/>
            <a:ext cx="2641600" cy="1676400"/>
            <a:chOff x="3540126" y="985807"/>
            <a:chExt cx="2641600" cy="1676400"/>
          </a:xfrm>
        </p:grpSpPr>
        <p:sp>
          <p:nvSpPr>
            <p:cNvPr id="31" name="Left Arrow 30"/>
            <p:cNvSpPr>
              <a:spLocks noChangeArrowheads="1"/>
            </p:cNvSpPr>
            <p:nvPr/>
          </p:nvSpPr>
          <p:spPr bwMode="auto">
            <a:xfrm rot="10800000">
              <a:off x="3540126" y="1681132"/>
              <a:ext cx="566737" cy="304800"/>
            </a:xfrm>
            <a:prstGeom prst="leftArrow">
              <a:avLst>
                <a:gd name="adj1" fmla="val 50000"/>
                <a:gd name="adj2" fmla="val 49962"/>
              </a:avLst>
            </a:prstGeom>
            <a:solidFill>
              <a:srgbClr val="FF6600"/>
            </a:solidFill>
            <a:ln w="9525">
              <a:solidFill>
                <a:schemeClr val="tx1"/>
              </a:solidFill>
              <a:round/>
              <a:headEnd/>
              <a:tailEnd/>
            </a:ln>
          </p:spPr>
          <p:txBody>
            <a:bodyPr>
              <a:prstTxWarp prst="textNoShape">
                <a:avLst/>
              </a:prstTxWarp>
            </a:bodyPr>
            <a:lstStyle/>
            <a:p>
              <a:endParaRPr lang="en-US"/>
            </a:p>
          </p:txBody>
        </p:sp>
        <p:pic>
          <p:nvPicPr>
            <p:cNvPr id="32" name="Picture 3" descr="brouwer"/>
            <p:cNvPicPr>
              <a:picLocks noChangeAspect="1" noChangeArrowheads="1"/>
            </p:cNvPicPr>
            <p:nvPr/>
          </p:nvPicPr>
          <p:blipFill>
            <a:blip r:embed="rId3"/>
            <a:srcRect/>
            <a:stretch>
              <a:fillRect/>
            </a:stretch>
          </p:blipFill>
          <p:spPr bwMode="auto">
            <a:xfrm>
              <a:off x="4741863" y="985807"/>
              <a:ext cx="1439863" cy="1676400"/>
            </a:xfrm>
            <a:prstGeom prst="rect">
              <a:avLst/>
            </a:prstGeom>
            <a:noFill/>
            <a:ln w="9525">
              <a:noFill/>
              <a:miter lim="800000"/>
              <a:headEnd/>
              <a:tailEnd/>
            </a:ln>
          </p:spPr>
        </p:pic>
      </p:grpSp>
      <p:sp>
        <p:nvSpPr>
          <p:cNvPr id="55" name="Right Arrow 54"/>
          <p:cNvSpPr/>
          <p:nvPr/>
        </p:nvSpPr>
        <p:spPr bwMode="auto">
          <a:xfrm>
            <a:off x="4445000" y="177800"/>
            <a:ext cx="622300" cy="266700"/>
          </a:xfrm>
          <a:prstGeom prst="rightArrow">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nvGrpSpPr>
          <p:cNvPr id="53" name="Group 52"/>
          <p:cNvGrpSpPr/>
          <p:nvPr/>
        </p:nvGrpSpPr>
        <p:grpSpPr>
          <a:xfrm>
            <a:off x="2739577" y="3172682"/>
            <a:ext cx="2158492" cy="2454148"/>
            <a:chOff x="669985" y="655034"/>
            <a:chExt cx="2158492" cy="2454148"/>
          </a:xfrm>
        </p:grpSpPr>
        <p:grpSp>
          <p:nvGrpSpPr>
            <p:cNvPr id="54" name="Group 9"/>
            <p:cNvGrpSpPr/>
            <p:nvPr/>
          </p:nvGrpSpPr>
          <p:grpSpPr>
            <a:xfrm>
              <a:off x="669985" y="655034"/>
              <a:ext cx="2158492" cy="2454148"/>
              <a:chOff x="5778786" y="905510"/>
              <a:chExt cx="2158492" cy="2454148"/>
            </a:xfrm>
          </p:grpSpPr>
          <p:cxnSp>
            <p:nvCxnSpPr>
              <p:cNvPr id="58" name="Straight Connector 57"/>
              <p:cNvCxnSpPr>
                <a:cxnSpLocks noChangeAspect="1"/>
              </p:cNvCxnSpPr>
              <p:nvPr/>
            </p:nvCxnSpPr>
            <p:spPr bwMode="auto">
              <a:xfrm>
                <a:off x="6345056" y="1279649"/>
                <a:ext cx="1466742" cy="1619"/>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60" name="Straight Connector 59"/>
              <p:cNvCxnSpPr>
                <a:cxnSpLocks noChangeAspect="1"/>
              </p:cNvCxnSpPr>
              <p:nvPr/>
            </p:nvCxnSpPr>
            <p:spPr bwMode="auto">
              <a:xfrm>
                <a:off x="5925216" y="1700528"/>
                <a:ext cx="1457595" cy="1588"/>
              </a:xfrm>
              <a:prstGeom prst="line">
                <a:avLst/>
              </a:prstGeom>
              <a:solidFill>
                <a:schemeClr val="accent1"/>
              </a:solidFill>
              <a:ln w="22225" cap="flat" cmpd="sng" algn="ctr">
                <a:solidFill>
                  <a:srgbClr val="FF1C00"/>
                </a:solidFill>
                <a:prstDash val="solid"/>
                <a:round/>
                <a:headEnd type="none" w="med" len="med"/>
                <a:tailEnd type="none" w="med" len="med"/>
              </a:ln>
              <a:effectLst/>
            </p:spPr>
          </p:cxnSp>
          <p:cxnSp>
            <p:nvCxnSpPr>
              <p:cNvPr id="61" name="Straight Connector 60"/>
              <p:cNvCxnSpPr/>
              <p:nvPr/>
            </p:nvCxnSpPr>
            <p:spPr>
              <a:xfrm>
                <a:off x="7378226" y="2956237"/>
                <a:ext cx="423798" cy="1127"/>
              </a:xfrm>
              <a:prstGeom prst="line">
                <a:avLst/>
              </a:prstGeom>
              <a:ln w="12700">
                <a:tailEnd type="stealth" w="lg" len="lg"/>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rot="5400000" flipH="1" flipV="1">
                <a:off x="5655981" y="1430016"/>
                <a:ext cx="541022" cy="1"/>
              </a:xfrm>
              <a:prstGeom prst="line">
                <a:avLst/>
              </a:prstGeom>
              <a:ln w="12700">
                <a:tailEnd type="stealth" w="lg" len="lg"/>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a:cxnSpLocks noChangeAspect="1"/>
              </p:cNvCxnSpPr>
              <p:nvPr/>
            </p:nvCxnSpPr>
            <p:spPr>
              <a:xfrm rot="5400000" flipH="1" flipV="1">
                <a:off x="6364846" y="2290112"/>
                <a:ext cx="236891" cy="229933"/>
              </a:xfrm>
              <a:prstGeom prst="line">
                <a:avLst/>
              </a:prstGeom>
              <a:ln w="12700">
                <a:prstDash val="solid"/>
                <a:tailEnd type="stealth" w="lg" len="lg"/>
              </a:ln>
            </p:spPr>
            <p:style>
              <a:lnRef idx="2">
                <a:schemeClr val="accent1"/>
              </a:lnRef>
              <a:fillRef idx="0">
                <a:schemeClr val="accent1"/>
              </a:fillRef>
              <a:effectRef idx="1">
                <a:schemeClr val="accent1"/>
              </a:effectRef>
              <a:fontRef idx="minor">
                <a:schemeClr val="tx1"/>
              </a:fontRef>
            </p:style>
          </p:cxnSp>
          <p:pic>
            <p:nvPicPr>
              <p:cNvPr id="64" name="Picture 63" descr="latex-image-1.pdf"/>
              <p:cNvPicPr>
                <a:picLocks noChangeAspect="1"/>
              </p:cNvPicPr>
              <p:nvPr/>
            </p:nvPicPr>
            <p:blipFill>
              <a:blip r:embed="rId4"/>
              <a:stretch>
                <a:fillRect/>
              </a:stretch>
            </p:blipFill>
            <p:spPr>
              <a:xfrm>
                <a:off x="7378226" y="2845688"/>
                <a:ext cx="559052" cy="513970"/>
              </a:xfrm>
              <a:prstGeom prst="rect">
                <a:avLst/>
              </a:prstGeom>
            </p:spPr>
          </p:pic>
          <p:pic>
            <p:nvPicPr>
              <p:cNvPr id="65" name="Picture 64" descr="latex-image-1.pdf"/>
              <p:cNvPicPr>
                <a:picLocks noChangeAspect="1"/>
              </p:cNvPicPr>
              <p:nvPr/>
            </p:nvPicPr>
            <p:blipFill>
              <a:blip r:embed="rId5"/>
              <a:stretch>
                <a:fillRect/>
              </a:stretch>
            </p:blipFill>
            <p:spPr>
              <a:xfrm>
                <a:off x="6309715" y="1898901"/>
                <a:ext cx="577086" cy="513970"/>
              </a:xfrm>
              <a:prstGeom prst="rect">
                <a:avLst/>
              </a:prstGeom>
            </p:spPr>
          </p:pic>
          <p:pic>
            <p:nvPicPr>
              <p:cNvPr id="67" name="Picture 66" descr="latex-image-1.pdf"/>
              <p:cNvPicPr>
                <a:picLocks noChangeAspect="1"/>
              </p:cNvPicPr>
              <p:nvPr/>
            </p:nvPicPr>
            <p:blipFill>
              <a:blip r:embed="rId6"/>
              <a:stretch>
                <a:fillRect/>
              </a:stretch>
            </p:blipFill>
            <p:spPr>
              <a:xfrm>
                <a:off x="5778786" y="905510"/>
                <a:ext cx="577088" cy="513969"/>
              </a:xfrm>
              <a:prstGeom prst="rect">
                <a:avLst/>
              </a:prstGeom>
            </p:spPr>
          </p:pic>
          <p:cxnSp>
            <p:nvCxnSpPr>
              <p:cNvPr id="68" name="Straight Connector 67"/>
              <p:cNvCxnSpPr/>
              <p:nvPr/>
            </p:nvCxnSpPr>
            <p:spPr bwMode="auto">
              <a:xfrm rot="5400000" flipH="1" flipV="1">
                <a:off x="5925496" y="1275948"/>
                <a:ext cx="430651" cy="427526"/>
              </a:xfrm>
              <a:prstGeom prst="line">
                <a:avLst/>
              </a:prstGeom>
              <a:solidFill>
                <a:schemeClr val="accent1"/>
              </a:solidFill>
              <a:ln w="22225" cap="flat" cmpd="sng" algn="ctr">
                <a:solidFill>
                  <a:srgbClr val="F9FF00"/>
                </a:solidFill>
                <a:prstDash val="solid"/>
                <a:round/>
                <a:headEnd type="none" w="med" len="med"/>
                <a:tailEnd type="none" w="med" len="med"/>
              </a:ln>
              <a:effectLst/>
            </p:spPr>
          </p:cxnSp>
          <p:cxnSp>
            <p:nvCxnSpPr>
              <p:cNvPr id="69" name="Straight Connector 68"/>
              <p:cNvCxnSpPr/>
              <p:nvPr/>
            </p:nvCxnSpPr>
            <p:spPr bwMode="auto">
              <a:xfrm flipV="1">
                <a:off x="5927056" y="2539111"/>
                <a:ext cx="427527" cy="417125"/>
              </a:xfrm>
              <a:prstGeom prst="line">
                <a:avLst/>
              </a:prstGeom>
              <a:solidFill>
                <a:schemeClr val="accent1"/>
              </a:solidFill>
              <a:ln w="22225" cap="flat" cmpd="sng" algn="ctr">
                <a:solidFill>
                  <a:srgbClr val="F9FF00"/>
                </a:solidFill>
                <a:prstDash val="solid"/>
                <a:round/>
                <a:headEnd type="none" w="med" len="med"/>
                <a:tailEnd type="none" w="med" len="med"/>
              </a:ln>
              <a:effectLst/>
            </p:spPr>
          </p:cxnSp>
          <p:cxnSp>
            <p:nvCxnSpPr>
              <p:cNvPr id="70" name="Straight Connector 69"/>
              <p:cNvCxnSpPr/>
              <p:nvPr/>
            </p:nvCxnSpPr>
            <p:spPr bwMode="auto">
              <a:xfrm rot="16200000" flipH="1">
                <a:off x="5726250" y="1902717"/>
                <a:ext cx="1261389" cy="4723"/>
              </a:xfrm>
              <a:prstGeom prst="line">
                <a:avLst/>
              </a:prstGeom>
              <a:solidFill>
                <a:schemeClr val="accent1"/>
              </a:solidFill>
              <a:ln w="22225" cap="flat" cmpd="sng" algn="ctr">
                <a:solidFill>
                  <a:srgbClr val="F9FF00"/>
                </a:solidFill>
                <a:prstDash val="dash"/>
                <a:round/>
                <a:headEnd type="none" w="med" len="med"/>
                <a:tailEnd type="none" w="med" len="med"/>
              </a:ln>
              <a:effectLst/>
            </p:spPr>
          </p:cxnSp>
          <p:cxnSp>
            <p:nvCxnSpPr>
              <p:cNvPr id="71" name="Straight Connector 70"/>
              <p:cNvCxnSpPr>
                <a:cxnSpLocks noChangeAspect="1"/>
              </p:cNvCxnSpPr>
              <p:nvPr/>
            </p:nvCxnSpPr>
            <p:spPr bwMode="auto">
              <a:xfrm>
                <a:off x="5942176" y="2953892"/>
                <a:ext cx="1433349" cy="1588"/>
              </a:xfrm>
              <a:prstGeom prst="line">
                <a:avLst/>
              </a:prstGeom>
              <a:solidFill>
                <a:schemeClr val="accent1"/>
              </a:solidFill>
              <a:ln w="22225" cap="flat" cmpd="sng" algn="ctr">
                <a:solidFill>
                  <a:srgbClr val="FF1C00"/>
                </a:solidFill>
                <a:prstDash val="solid"/>
                <a:round/>
                <a:headEnd type="none" w="med" len="med"/>
                <a:tailEnd type="none" w="med" len="med"/>
              </a:ln>
              <a:effectLst/>
            </p:spPr>
          </p:cxnSp>
          <p:cxnSp>
            <p:nvCxnSpPr>
              <p:cNvPr id="72" name="Straight Connector 71"/>
              <p:cNvCxnSpPr/>
              <p:nvPr/>
            </p:nvCxnSpPr>
            <p:spPr bwMode="auto">
              <a:xfrm rot="16200000" flipH="1">
                <a:off x="5296912" y="2330420"/>
                <a:ext cx="1257322" cy="714"/>
              </a:xfrm>
              <a:prstGeom prst="line">
                <a:avLst/>
              </a:prstGeom>
              <a:solidFill>
                <a:schemeClr val="accent1"/>
              </a:solidFill>
              <a:ln w="22225" cap="flat" cmpd="sng" algn="ctr">
                <a:solidFill>
                  <a:srgbClr val="FFFF00"/>
                </a:solidFill>
                <a:prstDash val="solid"/>
                <a:round/>
                <a:headEnd type="none" w="med" len="med"/>
                <a:tailEnd type="none" w="med" len="med"/>
              </a:ln>
              <a:effectLst/>
            </p:spPr>
          </p:cxnSp>
          <p:cxnSp>
            <p:nvCxnSpPr>
              <p:cNvPr id="73" name="Straight Connector 72"/>
              <p:cNvCxnSpPr/>
              <p:nvPr/>
            </p:nvCxnSpPr>
            <p:spPr>
              <a:xfrm rot="10800000">
                <a:off x="6368325" y="2530093"/>
                <a:ext cx="1433699" cy="9017"/>
              </a:xfrm>
              <a:prstGeom prst="line">
                <a:avLst/>
              </a:prstGeom>
              <a:ln w="25400">
                <a:solidFill>
                  <a:srgbClr val="49B1FF"/>
                </a:solidFill>
                <a:prstDash val="dash"/>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bwMode="auto">
              <a:xfrm flipV="1">
                <a:off x="7385910" y="2535935"/>
                <a:ext cx="419289" cy="417126"/>
              </a:xfrm>
              <a:prstGeom prst="line">
                <a:avLst/>
              </a:prstGeom>
              <a:solidFill>
                <a:schemeClr val="accent1"/>
              </a:solidFill>
              <a:ln w="22225" cap="flat" cmpd="sng" algn="ctr">
                <a:solidFill>
                  <a:srgbClr val="49B1FF"/>
                </a:solidFill>
                <a:prstDash val="solid"/>
                <a:round/>
                <a:headEnd type="none" w="med" len="med"/>
                <a:tailEnd type="none" w="med" len="med"/>
              </a:ln>
              <a:effectLst/>
            </p:spPr>
          </p:cxnSp>
          <p:cxnSp>
            <p:nvCxnSpPr>
              <p:cNvPr id="75" name="Straight Connector 74"/>
              <p:cNvCxnSpPr/>
              <p:nvPr/>
            </p:nvCxnSpPr>
            <p:spPr bwMode="auto">
              <a:xfrm rot="16200000" flipH="1">
                <a:off x="6754881" y="2332891"/>
                <a:ext cx="1255708" cy="0"/>
              </a:xfrm>
              <a:prstGeom prst="line">
                <a:avLst/>
              </a:prstGeom>
              <a:solidFill>
                <a:schemeClr val="accent1"/>
              </a:solidFill>
              <a:ln w="22225" cap="flat" cmpd="sng" algn="ctr">
                <a:solidFill>
                  <a:srgbClr val="FF1C00"/>
                </a:solidFill>
                <a:prstDash val="solid"/>
                <a:round/>
                <a:headEnd type="none" w="med" len="med"/>
                <a:tailEnd type="none" w="med" len="med"/>
              </a:ln>
              <a:effectLst/>
            </p:spPr>
          </p:cxnSp>
          <p:cxnSp>
            <p:nvCxnSpPr>
              <p:cNvPr id="76" name="Straight Connector 75"/>
              <p:cNvCxnSpPr/>
              <p:nvPr/>
            </p:nvCxnSpPr>
            <p:spPr bwMode="auto">
              <a:xfrm flipV="1">
                <a:off x="7382735" y="1284410"/>
                <a:ext cx="419289" cy="417126"/>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77" name="Straight Connector 76"/>
              <p:cNvCxnSpPr/>
              <p:nvPr/>
            </p:nvCxnSpPr>
            <p:spPr bwMode="auto">
              <a:xfrm rot="16200000" flipH="1">
                <a:off x="7174170" y="1902239"/>
                <a:ext cx="1255708" cy="0"/>
              </a:xfrm>
              <a:prstGeom prst="line">
                <a:avLst/>
              </a:prstGeom>
              <a:solidFill>
                <a:schemeClr val="accent1"/>
              </a:solidFill>
              <a:ln w="22225" cap="flat" cmpd="sng" algn="ctr">
                <a:solidFill>
                  <a:srgbClr val="008000"/>
                </a:solidFill>
                <a:prstDash val="solid"/>
                <a:round/>
                <a:headEnd type="none" w="med" len="med"/>
                <a:tailEnd type="none" w="med" len="med"/>
              </a:ln>
              <a:effectLst/>
            </p:spPr>
          </p:cxnSp>
          <p:sp>
            <p:nvSpPr>
              <p:cNvPr id="78" name="Oval 77"/>
              <p:cNvSpPr/>
              <p:nvPr/>
            </p:nvSpPr>
            <p:spPr>
              <a:xfrm rot="2465626">
                <a:off x="6619975" y="2585440"/>
                <a:ext cx="163955" cy="311649"/>
              </a:xfrm>
              <a:prstGeom prst="ellipse">
                <a:avLst/>
              </a:prstGeom>
              <a:solidFill>
                <a:srgbClr val="49B1FF"/>
              </a:solidFill>
              <a:ln>
                <a:solidFill>
                  <a:schemeClr val="accent1">
                    <a:shade val="95000"/>
                    <a:satMod val="105000"/>
                    <a:alpha val="13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6" name="Oval 55"/>
            <p:cNvSpPr>
              <a:spLocks noChangeAspect="1"/>
            </p:cNvSpPr>
            <p:nvPr/>
          </p:nvSpPr>
          <p:spPr>
            <a:xfrm rot="18479470">
              <a:off x="816803" y="1683729"/>
              <a:ext cx="422761" cy="230063"/>
            </a:xfrm>
            <a:prstGeom prst="ellipse">
              <a:avLst/>
            </a:prstGeom>
            <a:solidFill>
              <a:srgbClr val="F9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1757355" y="1681132"/>
              <a:ext cx="213006" cy="429042"/>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569216" y="655034"/>
            <a:ext cx="2158492" cy="2454148"/>
            <a:chOff x="669985" y="655034"/>
            <a:chExt cx="2158492" cy="2454148"/>
          </a:xfrm>
        </p:grpSpPr>
        <p:grpSp>
          <p:nvGrpSpPr>
            <p:cNvPr id="80" name="Group 9"/>
            <p:cNvGrpSpPr/>
            <p:nvPr/>
          </p:nvGrpSpPr>
          <p:grpSpPr>
            <a:xfrm>
              <a:off x="669985" y="655034"/>
              <a:ext cx="2158492" cy="2454148"/>
              <a:chOff x="5778786" y="905510"/>
              <a:chExt cx="2158492" cy="2454148"/>
            </a:xfrm>
          </p:grpSpPr>
          <p:cxnSp>
            <p:nvCxnSpPr>
              <p:cNvPr id="83" name="Straight Connector 82"/>
              <p:cNvCxnSpPr/>
              <p:nvPr/>
            </p:nvCxnSpPr>
            <p:spPr>
              <a:xfrm>
                <a:off x="7378226" y="2956237"/>
                <a:ext cx="423798" cy="1127"/>
              </a:xfrm>
              <a:prstGeom prst="line">
                <a:avLst/>
              </a:prstGeom>
              <a:ln w="12700">
                <a:tailEnd type="stealth" w="lg" len="lg"/>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rot="5400000" flipH="1" flipV="1">
                <a:off x="5655981" y="1430016"/>
                <a:ext cx="541022" cy="1"/>
              </a:xfrm>
              <a:prstGeom prst="line">
                <a:avLst/>
              </a:prstGeom>
              <a:ln w="12700">
                <a:tailEnd type="stealth" w="lg" len="lg"/>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a:cxnSpLocks noChangeAspect="1"/>
              </p:cNvCxnSpPr>
              <p:nvPr/>
            </p:nvCxnSpPr>
            <p:spPr>
              <a:xfrm rot="5400000" flipH="1" flipV="1">
                <a:off x="6364846" y="2290112"/>
                <a:ext cx="236891" cy="229933"/>
              </a:xfrm>
              <a:prstGeom prst="line">
                <a:avLst/>
              </a:prstGeom>
              <a:ln w="12700">
                <a:prstDash val="solid"/>
                <a:tailEnd type="stealth" w="lg" len="lg"/>
              </a:ln>
            </p:spPr>
            <p:style>
              <a:lnRef idx="2">
                <a:schemeClr val="accent1"/>
              </a:lnRef>
              <a:fillRef idx="0">
                <a:schemeClr val="accent1"/>
              </a:fillRef>
              <a:effectRef idx="1">
                <a:schemeClr val="accent1"/>
              </a:effectRef>
              <a:fontRef idx="minor">
                <a:schemeClr val="tx1"/>
              </a:fontRef>
            </p:style>
          </p:cxnSp>
          <p:pic>
            <p:nvPicPr>
              <p:cNvPr id="86" name="Picture 85" descr="latex-image-1.pdf"/>
              <p:cNvPicPr>
                <a:picLocks noChangeAspect="1"/>
              </p:cNvPicPr>
              <p:nvPr/>
            </p:nvPicPr>
            <p:blipFill>
              <a:blip r:embed="rId4"/>
              <a:stretch>
                <a:fillRect/>
              </a:stretch>
            </p:blipFill>
            <p:spPr>
              <a:xfrm>
                <a:off x="7378226" y="2845688"/>
                <a:ext cx="559052" cy="513970"/>
              </a:xfrm>
              <a:prstGeom prst="rect">
                <a:avLst/>
              </a:prstGeom>
            </p:spPr>
          </p:pic>
          <p:pic>
            <p:nvPicPr>
              <p:cNvPr id="87" name="Picture 86" descr="latex-image-1.pdf"/>
              <p:cNvPicPr>
                <a:picLocks noChangeAspect="1"/>
              </p:cNvPicPr>
              <p:nvPr/>
            </p:nvPicPr>
            <p:blipFill>
              <a:blip r:embed="rId5"/>
              <a:stretch>
                <a:fillRect/>
              </a:stretch>
            </p:blipFill>
            <p:spPr>
              <a:xfrm>
                <a:off x="6309715" y="1898901"/>
                <a:ext cx="577086" cy="513970"/>
              </a:xfrm>
              <a:prstGeom prst="rect">
                <a:avLst/>
              </a:prstGeom>
            </p:spPr>
          </p:pic>
          <p:pic>
            <p:nvPicPr>
              <p:cNvPr id="88" name="Picture 87" descr="latex-image-1.pdf"/>
              <p:cNvPicPr>
                <a:picLocks noChangeAspect="1"/>
              </p:cNvPicPr>
              <p:nvPr/>
            </p:nvPicPr>
            <p:blipFill>
              <a:blip r:embed="rId6"/>
              <a:stretch>
                <a:fillRect/>
              </a:stretch>
            </p:blipFill>
            <p:spPr>
              <a:xfrm>
                <a:off x="5778786" y="905510"/>
                <a:ext cx="577088" cy="513969"/>
              </a:xfrm>
              <a:prstGeom prst="rect">
                <a:avLst/>
              </a:prstGeom>
            </p:spPr>
          </p:pic>
          <p:cxnSp>
            <p:nvCxnSpPr>
              <p:cNvPr id="89" name="Straight Connector 88"/>
              <p:cNvCxnSpPr/>
              <p:nvPr/>
            </p:nvCxnSpPr>
            <p:spPr bwMode="auto">
              <a:xfrm rot="5400000" flipH="1" flipV="1">
                <a:off x="5956772" y="1275664"/>
                <a:ext cx="399091" cy="396532"/>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90" name="Straight Connector 89"/>
              <p:cNvCxnSpPr/>
              <p:nvPr/>
            </p:nvCxnSpPr>
            <p:spPr bwMode="auto">
              <a:xfrm flipV="1">
                <a:off x="5927056" y="2539111"/>
                <a:ext cx="427527" cy="417125"/>
              </a:xfrm>
              <a:prstGeom prst="line">
                <a:avLst/>
              </a:prstGeom>
              <a:solidFill>
                <a:schemeClr val="accent1"/>
              </a:solidFill>
              <a:ln w="22225" cap="flat" cmpd="sng" algn="ctr">
                <a:solidFill>
                  <a:srgbClr val="F9FF00"/>
                </a:solidFill>
                <a:prstDash val="solid"/>
                <a:round/>
                <a:headEnd type="none" w="med" len="med"/>
                <a:tailEnd type="none" w="med" len="med"/>
              </a:ln>
              <a:effectLst/>
            </p:spPr>
          </p:cxnSp>
          <p:cxnSp>
            <p:nvCxnSpPr>
              <p:cNvPr id="91" name="Straight Connector 90"/>
              <p:cNvCxnSpPr/>
              <p:nvPr/>
            </p:nvCxnSpPr>
            <p:spPr bwMode="auto">
              <a:xfrm rot="16200000" flipH="1">
                <a:off x="5726250" y="1902717"/>
                <a:ext cx="1261389" cy="4723"/>
              </a:xfrm>
              <a:prstGeom prst="line">
                <a:avLst/>
              </a:prstGeom>
              <a:solidFill>
                <a:schemeClr val="accent1"/>
              </a:solidFill>
              <a:ln w="22225" cap="flat" cmpd="sng" algn="ctr">
                <a:solidFill>
                  <a:srgbClr val="008000"/>
                </a:solidFill>
                <a:prstDash val="dash"/>
                <a:round/>
                <a:headEnd type="none" w="med" len="med"/>
                <a:tailEnd type="none" w="med" len="med"/>
              </a:ln>
              <a:effectLst/>
            </p:spPr>
          </p:cxnSp>
          <p:cxnSp>
            <p:nvCxnSpPr>
              <p:cNvPr id="92" name="Straight Connector 91"/>
              <p:cNvCxnSpPr>
                <a:cxnSpLocks noChangeAspect="1"/>
              </p:cNvCxnSpPr>
              <p:nvPr/>
            </p:nvCxnSpPr>
            <p:spPr bwMode="auto">
              <a:xfrm>
                <a:off x="5942176" y="2953892"/>
                <a:ext cx="1433349" cy="1588"/>
              </a:xfrm>
              <a:prstGeom prst="line">
                <a:avLst/>
              </a:prstGeom>
              <a:solidFill>
                <a:schemeClr val="accent1"/>
              </a:solidFill>
              <a:ln w="22225" cap="flat" cmpd="sng" algn="ctr">
                <a:solidFill>
                  <a:srgbClr val="FF1C00"/>
                </a:solidFill>
                <a:prstDash val="solid"/>
                <a:round/>
                <a:headEnd type="none" w="med" len="med"/>
                <a:tailEnd type="none" w="med" len="med"/>
              </a:ln>
              <a:effectLst/>
            </p:spPr>
          </p:cxnSp>
          <p:cxnSp>
            <p:nvCxnSpPr>
              <p:cNvPr id="93" name="Straight Connector 92"/>
              <p:cNvCxnSpPr/>
              <p:nvPr/>
            </p:nvCxnSpPr>
            <p:spPr bwMode="auto">
              <a:xfrm rot="5400000">
                <a:off x="5319293" y="2351675"/>
                <a:ext cx="1214399" cy="1127"/>
              </a:xfrm>
              <a:prstGeom prst="line">
                <a:avLst/>
              </a:prstGeom>
              <a:solidFill>
                <a:schemeClr val="accent1"/>
              </a:solidFill>
              <a:ln w="22225" cap="flat" cmpd="sng" algn="ctr">
                <a:solidFill>
                  <a:srgbClr val="FFFF00"/>
                </a:solidFill>
                <a:prstDash val="solid"/>
                <a:round/>
                <a:headEnd type="none" w="med" len="med"/>
                <a:tailEnd type="none" w="med" len="med"/>
              </a:ln>
              <a:effectLst/>
            </p:spPr>
          </p:cxnSp>
          <p:cxnSp>
            <p:nvCxnSpPr>
              <p:cNvPr id="94" name="Straight Connector 93"/>
              <p:cNvCxnSpPr/>
              <p:nvPr/>
            </p:nvCxnSpPr>
            <p:spPr>
              <a:xfrm rot="10800000">
                <a:off x="6368325" y="2530093"/>
                <a:ext cx="1433699" cy="9017"/>
              </a:xfrm>
              <a:prstGeom prst="line">
                <a:avLst/>
              </a:prstGeom>
              <a:ln w="25400">
                <a:solidFill>
                  <a:srgbClr val="008000"/>
                </a:solidFill>
                <a:prstDash val="dash"/>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bwMode="auto">
              <a:xfrm flipV="1">
                <a:off x="7385910" y="2535935"/>
                <a:ext cx="419289" cy="417126"/>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96" name="Straight Connector 95"/>
              <p:cNvCxnSpPr/>
              <p:nvPr/>
            </p:nvCxnSpPr>
            <p:spPr bwMode="auto">
              <a:xfrm rot="16200000" flipH="1">
                <a:off x="6754881" y="2332891"/>
                <a:ext cx="1255708" cy="0"/>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97" name="Straight Connector 96"/>
              <p:cNvCxnSpPr/>
              <p:nvPr/>
            </p:nvCxnSpPr>
            <p:spPr bwMode="auto">
              <a:xfrm flipV="1">
                <a:off x="7382735" y="1284410"/>
                <a:ext cx="419289" cy="417126"/>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98" name="Straight Connector 97"/>
              <p:cNvCxnSpPr/>
              <p:nvPr/>
            </p:nvCxnSpPr>
            <p:spPr bwMode="auto">
              <a:xfrm rot="16200000" flipH="1">
                <a:off x="7174170" y="1902239"/>
                <a:ext cx="1255708" cy="0"/>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99" name="Straight Connector 98"/>
              <p:cNvCxnSpPr>
                <a:cxnSpLocks noChangeAspect="1"/>
              </p:cNvCxnSpPr>
              <p:nvPr/>
            </p:nvCxnSpPr>
            <p:spPr bwMode="auto">
              <a:xfrm>
                <a:off x="5925216" y="1700528"/>
                <a:ext cx="1457595" cy="1588"/>
              </a:xfrm>
              <a:prstGeom prst="line">
                <a:avLst/>
              </a:prstGeom>
              <a:solidFill>
                <a:schemeClr val="accent1"/>
              </a:solidFill>
              <a:ln w="22225" cap="flat" cmpd="sng" algn="ctr">
                <a:solidFill>
                  <a:srgbClr val="008000"/>
                </a:solidFill>
                <a:prstDash val="solid"/>
                <a:round/>
                <a:headEnd type="none" w="med" len="med"/>
                <a:tailEnd type="none" w="med" len="med"/>
              </a:ln>
              <a:effectLst/>
            </p:spPr>
          </p:cxnSp>
          <p:cxnSp>
            <p:nvCxnSpPr>
              <p:cNvPr id="100" name="Straight Connector 99"/>
              <p:cNvCxnSpPr>
                <a:cxnSpLocks noChangeAspect="1"/>
              </p:cNvCxnSpPr>
              <p:nvPr/>
            </p:nvCxnSpPr>
            <p:spPr bwMode="auto">
              <a:xfrm>
                <a:off x="6345056" y="1279649"/>
                <a:ext cx="1466742" cy="1619"/>
              </a:xfrm>
              <a:prstGeom prst="line">
                <a:avLst/>
              </a:prstGeom>
              <a:solidFill>
                <a:schemeClr val="accent1"/>
              </a:solidFill>
              <a:ln w="22225" cap="flat" cmpd="sng" algn="ctr">
                <a:solidFill>
                  <a:srgbClr val="008000"/>
                </a:solidFill>
                <a:prstDash val="solid"/>
                <a:round/>
                <a:headEnd type="none" w="med" len="med"/>
                <a:tailEnd type="none" w="med" len="med"/>
              </a:ln>
              <a:effectLst/>
            </p:spPr>
          </p:cxnSp>
          <p:sp>
            <p:nvSpPr>
              <p:cNvPr id="101" name="Oval 100"/>
              <p:cNvSpPr/>
              <p:nvPr/>
            </p:nvSpPr>
            <p:spPr>
              <a:xfrm rot="2465626">
                <a:off x="6619975" y="2585440"/>
                <a:ext cx="163955" cy="311649"/>
              </a:xfrm>
              <a:prstGeom prst="ellipse">
                <a:avLst/>
              </a:prstGeom>
              <a:solidFill>
                <a:srgbClr val="49B1FF"/>
              </a:solidFill>
              <a:ln>
                <a:solidFill>
                  <a:schemeClr val="accent1">
                    <a:shade val="95000"/>
                    <a:satMod val="105000"/>
                    <a:alpha val="13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1" name="Oval 80"/>
            <p:cNvSpPr>
              <a:spLocks noChangeAspect="1"/>
            </p:cNvSpPr>
            <p:nvPr/>
          </p:nvSpPr>
          <p:spPr>
            <a:xfrm rot="18479470">
              <a:off x="816803" y="1683729"/>
              <a:ext cx="422761" cy="230063"/>
            </a:xfrm>
            <a:prstGeom prst="ellipse">
              <a:avLst/>
            </a:prstGeom>
            <a:solidFill>
              <a:srgbClr val="F9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1757355" y="1681132"/>
              <a:ext cx="213006" cy="429042"/>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1" name="Group 110"/>
          <p:cNvGrpSpPr/>
          <p:nvPr/>
        </p:nvGrpSpPr>
        <p:grpSpPr>
          <a:xfrm>
            <a:off x="335985" y="2911951"/>
            <a:ext cx="2391723" cy="1922164"/>
            <a:chOff x="335985" y="2911951"/>
            <a:chExt cx="2391723" cy="1922164"/>
          </a:xfrm>
        </p:grpSpPr>
        <p:sp>
          <p:nvSpPr>
            <p:cNvPr id="52" name="TextBox 51"/>
            <p:cNvSpPr txBox="1"/>
            <p:nvPr/>
          </p:nvSpPr>
          <p:spPr>
            <a:xfrm>
              <a:off x="335985" y="4187784"/>
              <a:ext cx="2216412" cy="646331"/>
            </a:xfrm>
            <a:prstGeom prst="rect">
              <a:avLst/>
            </a:prstGeom>
            <a:noFill/>
          </p:spPr>
          <p:txBody>
            <a:bodyPr wrap="square" rtlCol="0">
              <a:spAutoFit/>
            </a:bodyPr>
            <a:lstStyle/>
            <a:p>
              <a:pPr algn="ctr"/>
              <a:r>
                <a:rPr lang="en-US" i="1" dirty="0" smtClean="0">
                  <a:latin typeface="Times New Roman"/>
                  <a:cs typeface="Times New Roman"/>
                </a:rPr>
                <a:t>boundary coloring tweaking</a:t>
              </a:r>
              <a:endParaRPr lang="en-US" i="1" dirty="0">
                <a:latin typeface="Times New Roman"/>
                <a:cs typeface="Times New Roman"/>
              </a:endParaRPr>
            </a:p>
          </p:txBody>
        </p:sp>
        <p:sp>
          <p:nvSpPr>
            <p:cNvPr id="102" name="Freeform 101"/>
            <p:cNvSpPr/>
            <p:nvPr/>
          </p:nvSpPr>
          <p:spPr bwMode="auto">
            <a:xfrm>
              <a:off x="1267208" y="2911951"/>
              <a:ext cx="1460500" cy="1422400"/>
            </a:xfrm>
            <a:custGeom>
              <a:avLst/>
              <a:gdLst>
                <a:gd name="connsiteX0" fmla="*/ 88900 w 1460500"/>
                <a:gd name="connsiteY0" fmla="*/ 0 h 1422400"/>
                <a:gd name="connsiteX1" fmla="*/ 228600 w 1460500"/>
                <a:gd name="connsiteY1" fmla="*/ 787400 h 1422400"/>
                <a:gd name="connsiteX2" fmla="*/ 1460500 w 1460500"/>
                <a:gd name="connsiteY2" fmla="*/ 1422400 h 1422400"/>
              </a:gdLst>
              <a:ahLst/>
              <a:cxnLst>
                <a:cxn ang="0">
                  <a:pos x="connsiteX0" y="connsiteY0"/>
                </a:cxn>
                <a:cxn ang="0">
                  <a:pos x="connsiteX1" y="connsiteY1"/>
                </a:cxn>
                <a:cxn ang="0">
                  <a:pos x="connsiteX2" y="connsiteY2"/>
                </a:cxn>
              </a:cxnLst>
              <a:rect l="l" t="t" r="r" b="b"/>
              <a:pathLst>
                <a:path w="1460500" h="1422400">
                  <a:moveTo>
                    <a:pt x="88900" y="0"/>
                  </a:moveTo>
                  <a:cubicBezTo>
                    <a:pt x="44450" y="275166"/>
                    <a:pt x="0" y="550333"/>
                    <a:pt x="228600" y="787400"/>
                  </a:cubicBezTo>
                  <a:cubicBezTo>
                    <a:pt x="457200" y="1024467"/>
                    <a:pt x="1460500" y="1422400"/>
                    <a:pt x="1460500" y="1422400"/>
                  </a:cubicBezTo>
                </a:path>
              </a:pathLst>
            </a:custGeom>
            <a:noFill/>
            <a:ln w="79375" cap="flat" cmpd="sng" algn="ctr">
              <a:solidFill>
                <a:schemeClr val="tx1"/>
              </a:solidFill>
              <a:prstDash val="solid"/>
              <a:round/>
              <a:headEnd type="none"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112" charset="0"/>
              </a:endParaRPr>
            </a:p>
          </p:txBody>
        </p:sp>
      </p:grpSp>
      <p:grpSp>
        <p:nvGrpSpPr>
          <p:cNvPr id="112" name="Group 111"/>
          <p:cNvGrpSpPr/>
          <p:nvPr/>
        </p:nvGrpSpPr>
        <p:grpSpPr>
          <a:xfrm>
            <a:off x="4986969" y="3308307"/>
            <a:ext cx="4245931" cy="1212021"/>
            <a:chOff x="4986969" y="3308307"/>
            <a:chExt cx="4245931" cy="1212021"/>
          </a:xfrm>
        </p:grpSpPr>
        <p:sp>
          <p:nvSpPr>
            <p:cNvPr id="103" name="TextBox 102"/>
            <p:cNvSpPr txBox="1"/>
            <p:nvPr/>
          </p:nvSpPr>
          <p:spPr>
            <a:xfrm>
              <a:off x="5753100" y="3319999"/>
              <a:ext cx="3479800" cy="1200329"/>
            </a:xfrm>
            <a:prstGeom prst="rect">
              <a:avLst/>
            </a:prstGeom>
            <a:noFill/>
          </p:spPr>
          <p:txBody>
            <a:bodyPr wrap="square" rtlCol="0">
              <a:spAutoFit/>
            </a:bodyPr>
            <a:lstStyle/>
            <a:p>
              <a:r>
                <a:rPr lang="en-US" dirty="0" smtClean="0">
                  <a:latin typeface="Times New Roman"/>
                  <a:cs typeface="Times New Roman"/>
                </a:rPr>
                <a:t>Boundary coloring is not a legal </a:t>
              </a:r>
              <a:r>
                <a:rPr lang="en-US" dirty="0" err="1" smtClean="0">
                  <a:latin typeface="Times New Roman"/>
                  <a:cs typeface="Times New Roman"/>
                </a:rPr>
                <a:t>Sperner</a:t>
              </a:r>
              <a:r>
                <a:rPr lang="en-US" dirty="0" smtClean="0">
                  <a:latin typeface="Times New Roman"/>
                  <a:cs typeface="Times New Roman"/>
                </a:rPr>
                <a:t> coloring anymore, but no new panchromatic points were introduced by the modification.</a:t>
              </a:r>
              <a:endParaRPr lang="en-US" dirty="0">
                <a:latin typeface="Times New Roman"/>
                <a:cs typeface="Times New Roman"/>
              </a:endParaRPr>
            </a:p>
          </p:txBody>
        </p:sp>
        <p:sp>
          <p:nvSpPr>
            <p:cNvPr id="104" name="Rectangle 103"/>
            <p:cNvSpPr/>
            <p:nvPr/>
          </p:nvSpPr>
          <p:spPr>
            <a:xfrm>
              <a:off x="4986969" y="3308307"/>
              <a:ext cx="864201" cy="369332"/>
            </a:xfrm>
            <a:prstGeom prst="rect">
              <a:avLst/>
            </a:prstGeom>
          </p:spPr>
          <p:txBody>
            <a:bodyPr wrap="none">
              <a:spAutoFit/>
            </a:bodyPr>
            <a:lstStyle/>
            <a:p>
              <a:r>
                <a:rPr lang="en-US" b="1" dirty="0" smtClean="0">
                  <a:latin typeface="Times New Roman"/>
                  <a:cs typeface="Times New Roman"/>
                </a:rPr>
                <a:t>Claim:</a:t>
              </a:r>
              <a:endParaRPr lang="en-US" b="1" dirty="0"/>
            </a:p>
          </p:txBody>
        </p:sp>
      </p:grpSp>
      <p:sp>
        <p:nvSpPr>
          <p:cNvPr id="105" name="Rectangle 104"/>
          <p:cNvSpPr/>
          <p:nvPr/>
        </p:nvSpPr>
        <p:spPr>
          <a:xfrm>
            <a:off x="4961569" y="4622498"/>
            <a:ext cx="808522" cy="369332"/>
          </a:xfrm>
          <a:prstGeom prst="rect">
            <a:avLst/>
          </a:prstGeom>
        </p:spPr>
        <p:txBody>
          <a:bodyPr wrap="none">
            <a:spAutoFit/>
          </a:bodyPr>
          <a:lstStyle/>
          <a:p>
            <a:r>
              <a:rPr lang="en-US" b="1" dirty="0" smtClean="0">
                <a:latin typeface="Times New Roman"/>
                <a:cs typeface="Times New Roman"/>
              </a:rPr>
              <a:t>Proof:</a:t>
            </a:r>
            <a:endParaRPr lang="en-US" b="1" dirty="0"/>
          </a:p>
        </p:txBody>
      </p:sp>
      <p:sp>
        <p:nvSpPr>
          <p:cNvPr id="106" name="TextBox 105"/>
          <p:cNvSpPr txBox="1"/>
          <p:nvPr/>
        </p:nvSpPr>
        <p:spPr>
          <a:xfrm>
            <a:off x="5693891" y="4622498"/>
            <a:ext cx="3479800" cy="2031325"/>
          </a:xfrm>
          <a:prstGeom prst="rect">
            <a:avLst/>
          </a:prstGeom>
          <a:noFill/>
        </p:spPr>
        <p:txBody>
          <a:bodyPr wrap="square" rtlCol="0">
            <a:spAutoFit/>
          </a:bodyPr>
          <a:lstStyle/>
          <a:p>
            <a:r>
              <a:rPr lang="en-US" dirty="0" smtClean="0">
                <a:latin typeface="Times New Roman"/>
                <a:cs typeface="Times New Roman"/>
              </a:rPr>
              <a:t>The points that (were not but) could potentially become panchromatic after the modification are those with: </a:t>
            </a:r>
            <a:r>
              <a:rPr lang="en-US" i="1" dirty="0" smtClean="0">
                <a:latin typeface="Times New Roman"/>
                <a:cs typeface="Times New Roman"/>
              </a:rPr>
              <a:t>x</a:t>
            </a:r>
            <a:r>
              <a:rPr lang="en-US" baseline="-25000" dirty="0" smtClean="0">
                <a:latin typeface="Times New Roman"/>
                <a:cs typeface="Times New Roman"/>
              </a:rPr>
              <a:t>1</a:t>
            </a:r>
            <a:r>
              <a:rPr lang="en-US" dirty="0" smtClean="0">
                <a:latin typeface="Times New Roman"/>
                <a:cs typeface="Times New Roman"/>
              </a:rPr>
              <a:t>, </a:t>
            </a:r>
            <a:r>
              <a:rPr lang="en-US" i="1" dirty="0" smtClean="0">
                <a:latin typeface="Times New Roman"/>
                <a:cs typeface="Times New Roman"/>
              </a:rPr>
              <a:t>x</a:t>
            </a:r>
            <a:r>
              <a:rPr lang="en-US" baseline="-25000" dirty="0" smtClean="0">
                <a:latin typeface="Times New Roman"/>
                <a:cs typeface="Times New Roman"/>
              </a:rPr>
              <a:t>2</a:t>
            </a:r>
            <a:r>
              <a:rPr lang="en-US" dirty="0" smtClean="0">
                <a:latin typeface="Times New Roman"/>
                <a:cs typeface="Times New Roman"/>
              </a:rPr>
              <a:t>, or  </a:t>
            </a:r>
            <a:r>
              <a:rPr lang="en-US" i="1" dirty="0" smtClean="0">
                <a:latin typeface="Times New Roman"/>
                <a:cs typeface="Times New Roman"/>
              </a:rPr>
              <a:t>x</a:t>
            </a:r>
            <a:r>
              <a:rPr lang="en-US" baseline="-25000" dirty="0" smtClean="0">
                <a:latin typeface="Times New Roman"/>
                <a:cs typeface="Times New Roman"/>
              </a:rPr>
              <a:t>3</a:t>
            </a:r>
            <a:r>
              <a:rPr lang="en-US" dirty="0" smtClean="0">
                <a:latin typeface="Times New Roman"/>
                <a:cs typeface="Times New Roman"/>
              </a:rPr>
              <a:t>=1-2</a:t>
            </a:r>
            <a:r>
              <a:rPr lang="en-US" baseline="30000" dirty="0" smtClean="0">
                <a:latin typeface="Times New Roman"/>
                <a:cs typeface="Times New Roman"/>
              </a:rPr>
              <a:t>-</a:t>
            </a:r>
            <a:r>
              <a:rPr lang="en-US" i="1" baseline="30000" dirty="0" smtClean="0">
                <a:latin typeface="Times New Roman"/>
                <a:cs typeface="Times New Roman"/>
              </a:rPr>
              <a:t>m</a:t>
            </a:r>
            <a:r>
              <a:rPr lang="en-US" i="1" dirty="0" smtClean="0">
                <a:latin typeface="Times New Roman"/>
                <a:cs typeface="Times New Roman"/>
              </a:rPr>
              <a:t>.</a:t>
            </a:r>
            <a:r>
              <a:rPr lang="en-US" dirty="0" smtClean="0">
                <a:latin typeface="Times New Roman"/>
                <a:cs typeface="Times New Roman"/>
              </a:rPr>
              <a:t> But since the ambient space is colored </a:t>
            </a:r>
            <a:r>
              <a:rPr lang="en-US" dirty="0" smtClean="0">
                <a:solidFill>
                  <a:srgbClr val="008000"/>
                </a:solidFill>
                <a:latin typeface="Times New Roman"/>
                <a:cs typeface="Times New Roman"/>
              </a:rPr>
              <a:t>green </a:t>
            </a:r>
            <a:r>
              <a:rPr lang="en-US" dirty="0" smtClean="0">
                <a:latin typeface="Times New Roman"/>
                <a:cs typeface="Times New Roman"/>
              </a:rPr>
              <a:t>and the line L is far from the boundary, this won’t happen.</a:t>
            </a:r>
            <a:endParaRPr lang="en-US" dirty="0">
              <a:latin typeface="Times New Roman"/>
              <a:cs typeface="Times New Roman"/>
            </a:endParaRPr>
          </a:p>
        </p:txBody>
      </p:sp>
      <p:cxnSp>
        <p:nvCxnSpPr>
          <p:cNvPr id="108" name="Straight Arrow Connector 107"/>
          <p:cNvCxnSpPr/>
          <p:nvPr/>
        </p:nvCxnSpPr>
        <p:spPr bwMode="auto">
          <a:xfrm rot="5400000" flipH="1" flipV="1">
            <a:off x="4712621" y="2974530"/>
            <a:ext cx="514726" cy="389569"/>
          </a:xfrm>
          <a:prstGeom prst="straightConnector1">
            <a:avLst/>
          </a:prstGeom>
          <a:solidFill>
            <a:schemeClr val="accent1"/>
          </a:solidFill>
          <a:ln w="76200" cap="flat" cmpd="sng" algn="ctr">
            <a:solidFill>
              <a:schemeClr val="tx1"/>
            </a:solidFill>
            <a:prstDash val="solid"/>
            <a:round/>
            <a:headEnd type="none" w="med" len="med"/>
            <a:tailEnd type="stealth"/>
          </a:ln>
          <a:effectLst/>
        </p:spPr>
      </p:cxnSp>
      <p:grpSp>
        <p:nvGrpSpPr>
          <p:cNvPr id="66" name="Group 65"/>
          <p:cNvGrpSpPr/>
          <p:nvPr/>
        </p:nvGrpSpPr>
        <p:grpSpPr>
          <a:xfrm>
            <a:off x="399967" y="1151533"/>
            <a:ext cx="2549102" cy="1870848"/>
            <a:chOff x="5831471" y="1497700"/>
            <a:chExt cx="2549102" cy="1870848"/>
          </a:xfrm>
        </p:grpSpPr>
        <p:sp>
          <p:nvSpPr>
            <p:cNvPr id="107" name="TextBox 106"/>
            <p:cNvSpPr txBox="1"/>
            <p:nvPr/>
          </p:nvSpPr>
          <p:spPr>
            <a:xfrm>
              <a:off x="8069896" y="1497700"/>
              <a:ext cx="310677" cy="369332"/>
            </a:xfrm>
            <a:prstGeom prst="rect">
              <a:avLst/>
            </a:prstGeom>
            <a:noFill/>
          </p:spPr>
          <p:txBody>
            <a:bodyPr wrap="none" rtlCol="0">
              <a:spAutoFit/>
            </a:bodyPr>
            <a:lstStyle/>
            <a:p>
              <a:r>
                <a:rPr lang="en-US" dirty="0" smtClean="0">
                  <a:solidFill>
                    <a:srgbClr val="008000"/>
                  </a:solidFill>
                </a:rPr>
                <a:t>0</a:t>
              </a:r>
              <a:endParaRPr lang="en-US" dirty="0">
                <a:solidFill>
                  <a:srgbClr val="008000"/>
                </a:solidFill>
              </a:endParaRPr>
            </a:p>
          </p:txBody>
        </p:sp>
        <p:sp>
          <p:nvSpPr>
            <p:cNvPr id="109" name="TextBox 108"/>
            <p:cNvSpPr txBox="1"/>
            <p:nvPr/>
          </p:nvSpPr>
          <p:spPr>
            <a:xfrm>
              <a:off x="5831471" y="2184874"/>
              <a:ext cx="310677" cy="369332"/>
            </a:xfrm>
            <a:prstGeom prst="rect">
              <a:avLst/>
            </a:prstGeom>
            <a:noFill/>
          </p:spPr>
          <p:txBody>
            <a:bodyPr wrap="none" rtlCol="0">
              <a:spAutoFit/>
            </a:bodyPr>
            <a:lstStyle/>
            <a:p>
              <a:r>
                <a:rPr lang="en-US" dirty="0" smtClean="0">
                  <a:solidFill>
                    <a:srgbClr val="FFFF00"/>
                  </a:solidFill>
                </a:rPr>
                <a:t>1</a:t>
              </a:r>
              <a:endParaRPr lang="en-US" dirty="0">
                <a:solidFill>
                  <a:srgbClr val="FFFF00"/>
                </a:solidFill>
              </a:endParaRPr>
            </a:p>
          </p:txBody>
        </p:sp>
        <p:sp>
          <p:nvSpPr>
            <p:cNvPr id="110" name="TextBox 109"/>
            <p:cNvSpPr txBox="1"/>
            <p:nvPr/>
          </p:nvSpPr>
          <p:spPr>
            <a:xfrm>
              <a:off x="6886542" y="2999216"/>
              <a:ext cx="310677" cy="369332"/>
            </a:xfrm>
            <a:prstGeom prst="rect">
              <a:avLst/>
            </a:prstGeom>
            <a:noFill/>
          </p:spPr>
          <p:txBody>
            <a:bodyPr wrap="none" rtlCol="0">
              <a:spAutoFit/>
            </a:bodyPr>
            <a:lstStyle/>
            <a:p>
              <a:r>
                <a:rPr lang="en-US" dirty="0" smtClean="0">
                  <a:solidFill>
                    <a:srgbClr val="FF0000"/>
                  </a:solidFill>
                </a:rPr>
                <a:t>2</a:t>
              </a:r>
              <a:endParaRPr lang="en-US" dirty="0">
                <a:solidFill>
                  <a:srgbClr val="FF0000"/>
                </a:solidFill>
              </a:endParaRPr>
            </a:p>
          </p:txBody>
        </p:sp>
        <p:sp>
          <p:nvSpPr>
            <p:cNvPr id="113" name="TextBox 112"/>
            <p:cNvSpPr txBox="1"/>
            <p:nvPr/>
          </p:nvSpPr>
          <p:spPr>
            <a:xfrm>
              <a:off x="7091938" y="2557363"/>
              <a:ext cx="310677" cy="369332"/>
            </a:xfrm>
            <a:prstGeom prst="rect">
              <a:avLst/>
            </a:prstGeom>
            <a:noFill/>
          </p:spPr>
          <p:txBody>
            <a:bodyPr wrap="none" rtlCol="0">
              <a:spAutoFit/>
            </a:bodyPr>
            <a:lstStyle/>
            <a:p>
              <a:r>
                <a:rPr lang="en-US" dirty="0" smtClean="0">
                  <a:solidFill>
                    <a:srgbClr val="49B1FF"/>
                  </a:solidFill>
                </a:rPr>
                <a:t>3</a:t>
              </a:r>
              <a:endParaRPr lang="en-US" dirty="0">
                <a:solidFill>
                  <a:srgbClr val="49B1FF"/>
                </a:solidFill>
              </a:endParaRPr>
            </a:p>
          </p:txBody>
        </p:sp>
      </p:grpSp>
      <p:grpSp>
        <p:nvGrpSpPr>
          <p:cNvPr id="114" name="Group 113"/>
          <p:cNvGrpSpPr/>
          <p:nvPr/>
        </p:nvGrpSpPr>
        <p:grpSpPr>
          <a:xfrm>
            <a:off x="2552396" y="3755982"/>
            <a:ext cx="2549102" cy="1870848"/>
            <a:chOff x="5831471" y="1497700"/>
            <a:chExt cx="2549102" cy="1870848"/>
          </a:xfrm>
        </p:grpSpPr>
        <p:sp>
          <p:nvSpPr>
            <p:cNvPr id="115" name="TextBox 114"/>
            <p:cNvSpPr txBox="1"/>
            <p:nvPr/>
          </p:nvSpPr>
          <p:spPr>
            <a:xfrm>
              <a:off x="8069896" y="1497700"/>
              <a:ext cx="310677" cy="369332"/>
            </a:xfrm>
            <a:prstGeom prst="rect">
              <a:avLst/>
            </a:prstGeom>
            <a:noFill/>
          </p:spPr>
          <p:txBody>
            <a:bodyPr wrap="none" rtlCol="0">
              <a:spAutoFit/>
            </a:bodyPr>
            <a:lstStyle/>
            <a:p>
              <a:r>
                <a:rPr lang="en-US" dirty="0" smtClean="0">
                  <a:solidFill>
                    <a:srgbClr val="008000"/>
                  </a:solidFill>
                </a:rPr>
                <a:t>0</a:t>
              </a:r>
              <a:endParaRPr lang="en-US" dirty="0">
                <a:solidFill>
                  <a:srgbClr val="008000"/>
                </a:solidFill>
              </a:endParaRPr>
            </a:p>
          </p:txBody>
        </p:sp>
        <p:sp>
          <p:nvSpPr>
            <p:cNvPr id="116" name="TextBox 115"/>
            <p:cNvSpPr txBox="1"/>
            <p:nvPr/>
          </p:nvSpPr>
          <p:spPr>
            <a:xfrm>
              <a:off x="5831471" y="2184874"/>
              <a:ext cx="310677" cy="369332"/>
            </a:xfrm>
            <a:prstGeom prst="rect">
              <a:avLst/>
            </a:prstGeom>
            <a:noFill/>
          </p:spPr>
          <p:txBody>
            <a:bodyPr wrap="none" rtlCol="0">
              <a:spAutoFit/>
            </a:bodyPr>
            <a:lstStyle/>
            <a:p>
              <a:r>
                <a:rPr lang="en-US" dirty="0" smtClean="0">
                  <a:solidFill>
                    <a:srgbClr val="FFFF00"/>
                  </a:solidFill>
                </a:rPr>
                <a:t>1</a:t>
              </a:r>
              <a:endParaRPr lang="en-US" dirty="0">
                <a:solidFill>
                  <a:srgbClr val="FFFF00"/>
                </a:solidFill>
              </a:endParaRPr>
            </a:p>
          </p:txBody>
        </p:sp>
        <p:sp>
          <p:nvSpPr>
            <p:cNvPr id="117" name="TextBox 116"/>
            <p:cNvSpPr txBox="1"/>
            <p:nvPr/>
          </p:nvSpPr>
          <p:spPr>
            <a:xfrm>
              <a:off x="6886542" y="2999216"/>
              <a:ext cx="310677" cy="369332"/>
            </a:xfrm>
            <a:prstGeom prst="rect">
              <a:avLst/>
            </a:prstGeom>
            <a:noFill/>
          </p:spPr>
          <p:txBody>
            <a:bodyPr wrap="none" rtlCol="0">
              <a:spAutoFit/>
            </a:bodyPr>
            <a:lstStyle/>
            <a:p>
              <a:r>
                <a:rPr lang="en-US" dirty="0" smtClean="0">
                  <a:solidFill>
                    <a:srgbClr val="FF0000"/>
                  </a:solidFill>
                </a:rPr>
                <a:t>2</a:t>
              </a:r>
              <a:endParaRPr lang="en-US" dirty="0">
                <a:solidFill>
                  <a:srgbClr val="FF0000"/>
                </a:solidFill>
              </a:endParaRPr>
            </a:p>
          </p:txBody>
        </p:sp>
        <p:sp>
          <p:nvSpPr>
            <p:cNvPr id="118" name="TextBox 117"/>
            <p:cNvSpPr txBox="1"/>
            <p:nvPr/>
          </p:nvSpPr>
          <p:spPr>
            <a:xfrm>
              <a:off x="7091938" y="2557363"/>
              <a:ext cx="310677" cy="369332"/>
            </a:xfrm>
            <a:prstGeom prst="rect">
              <a:avLst/>
            </a:prstGeom>
            <a:noFill/>
          </p:spPr>
          <p:txBody>
            <a:bodyPr wrap="none" rtlCol="0">
              <a:spAutoFit/>
            </a:bodyPr>
            <a:lstStyle/>
            <a:p>
              <a:r>
                <a:rPr lang="en-US" dirty="0" smtClean="0">
                  <a:solidFill>
                    <a:srgbClr val="49B1FF"/>
                  </a:solidFill>
                </a:rPr>
                <a:t>3</a:t>
              </a:r>
              <a:endParaRPr lang="en-US" dirty="0">
                <a:solidFill>
                  <a:srgbClr val="49B1FF"/>
                </a:solidFill>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childTnLst>
                                </p:cTn>
                              </p:par>
                              <p:par>
                                <p:cTn id="13" presetID="10" presetClass="entr" presetSubtype="0" fill="hold" nodeType="with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fade">
                                      <p:cBhvr>
                                        <p:cTn id="15" dur="500"/>
                                        <p:tgtEl>
                                          <p:spTgt spid="1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8"/>
                                        </p:tgtEl>
                                        <p:attrNameLst>
                                          <p:attrName>style.visibility</p:attrName>
                                        </p:attrNameLst>
                                      </p:cBhvr>
                                      <p:to>
                                        <p:strVal val="visible"/>
                                      </p:to>
                                    </p:set>
                                    <p:animEffect transition="in" filter="fade">
                                      <p:cBhvr>
                                        <p:cTn id="20" dur="1000"/>
                                        <p:tgtEl>
                                          <p:spTgt spid="10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fade">
                                      <p:cBhvr>
                                        <p:cTn id="25" dur="1000"/>
                                        <p:tgtEl>
                                          <p:spTgt spid="1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5"/>
                                        </p:tgtEl>
                                        <p:attrNameLst>
                                          <p:attrName>style.visibility</p:attrName>
                                        </p:attrNameLst>
                                      </p:cBhvr>
                                      <p:to>
                                        <p:strVal val="visible"/>
                                      </p:to>
                                    </p:set>
                                    <p:animEffect transition="in" filter="fade">
                                      <p:cBhvr>
                                        <p:cTn id="30" dur="1000"/>
                                        <p:tgtEl>
                                          <p:spTgt spid="10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6"/>
                                        </p:tgtEl>
                                        <p:attrNameLst>
                                          <p:attrName>style.visibility</p:attrName>
                                        </p:attrNameLst>
                                      </p:cBhvr>
                                      <p:to>
                                        <p:strVal val="visible"/>
                                      </p:to>
                                    </p:set>
                                    <p:animEffect transition="in" filter="fade">
                                      <p:cBhvr>
                                        <p:cTn id="35"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4|1.3|1.6|0.6"/>
</p:tagLst>
</file>

<file path=ppt/tags/tag2.xml><?xml version="1.0" encoding="utf-8"?>
<p:tagLst xmlns:a="http://schemas.openxmlformats.org/drawingml/2006/main" xmlns:r="http://schemas.openxmlformats.org/officeDocument/2006/relationships" xmlns:p="http://schemas.openxmlformats.org/presentationml/2006/main">
  <p:tag name="TIMING" val="|1.4|1.3|1.6|0.6"/>
</p:tagLst>
</file>

<file path=ppt/tags/tag3.xml><?xml version="1.0" encoding="utf-8"?>
<p:tagLst xmlns:a="http://schemas.openxmlformats.org/drawingml/2006/main" xmlns:r="http://schemas.openxmlformats.org/officeDocument/2006/relationships" xmlns:p="http://schemas.openxmlformats.org/presentationml/2006/main">
  <p:tag name="TIMING" val="|1.4|1.3|1.6|0.6"/>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mpass">
  <a:themeElements>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pitchFamily="-11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pitchFamily="-112" charset="0"/>
          </a:defRPr>
        </a:defPPr>
      </a:lstStyle>
    </a:lnDef>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7521</TotalTime>
  <Words>2885</Words>
  <Application>Microsoft Macintosh PowerPoint</Application>
  <PresentationFormat>On-screen Show (4:3)</PresentationFormat>
  <Paragraphs>479</Paragraphs>
  <Slides>39</Slides>
  <Notes>38</Notes>
  <HiddenSlides>0</HiddenSlides>
  <MMClips>0</MMClips>
  <ScaleCrop>false</ScaleCrop>
  <HeadingPairs>
    <vt:vector size="4" baseType="variant">
      <vt:variant>
        <vt:lpstr>Theme</vt:lpstr>
      </vt:variant>
      <vt:variant>
        <vt:i4>3</vt:i4>
      </vt:variant>
      <vt:variant>
        <vt:lpstr>Slide Titles</vt:lpstr>
      </vt:variant>
      <vt:variant>
        <vt:i4>39</vt:i4>
      </vt:variant>
    </vt:vector>
  </HeadingPairs>
  <TitlesOfParts>
    <vt:vector size="42" baseType="lpstr">
      <vt:lpstr>Office Theme</vt:lpstr>
      <vt:lpstr>Compass</vt:lpstr>
      <vt:lpstr>2_Office Theme</vt:lpstr>
      <vt:lpstr>PowerPoint Presentation</vt:lpstr>
      <vt:lpstr>PowerPoint Presentation</vt:lpstr>
      <vt:lpstr>The PLAN</vt:lpstr>
      <vt:lpstr>Last Lecture</vt:lpstr>
      <vt:lpstr>This Lecture</vt:lpstr>
      <vt:lpstr>(dual) 3-d Sperner</vt:lpstr>
      <vt:lpstr>PowerPoint Presentation</vt:lpstr>
      <vt:lpstr>PowerPoint Presentation</vt:lpstr>
      <vt:lpstr>(special) SPERNER               BROUWER</vt:lpstr>
      <vt:lpstr>(special) SPERNER               BROUWER</vt:lpstr>
      <vt:lpstr>(Special) SPERNER               BROUWER</vt:lpstr>
      <vt:lpstr>PowerPoint Presentation</vt:lpstr>
      <vt:lpstr>PowerPoint Presentation</vt:lpstr>
      <vt:lpstr>(Special) BROUWER                       NASH</vt:lpstr>
      <vt:lpstr>(Special) BROUWER                       NASH</vt:lpstr>
      <vt:lpstr>(Special) BROUWER                       NASH</vt:lpstr>
      <vt:lpstr>Can games perform conventional binary computation?</vt:lpstr>
      <vt:lpstr>Binary Computation with Games</vt:lpstr>
      <vt:lpstr>A possible PPAD-hardness reduction</vt:lpstr>
      <vt:lpstr>Can games do real arithmetic?</vt:lpstr>
      <vt:lpstr>Games that do real arithmetic</vt:lpstr>
      <vt:lpstr>Games that do real arithmetic</vt:lpstr>
      <vt:lpstr>From now on, use the name of the node and the probability of that node playing 1 interchangeably.</vt:lpstr>
      <vt:lpstr>Games that do real arithmetic</vt:lpstr>
      <vt:lpstr>Comparison Gadget</vt:lpstr>
      <vt:lpstr>Our Gates</vt:lpstr>
      <vt:lpstr>Fixed Point Computation</vt:lpstr>
      <vt:lpstr>BROUWER     </vt:lpstr>
      <vt:lpstr>Analog-to-Digital</vt:lpstr>
      <vt:lpstr>BROUWER     </vt:lpstr>
      <vt:lpstr>Add it up</vt:lpstr>
      <vt:lpstr>BROUWER     </vt:lpstr>
      <vt:lpstr>The Final Blow</vt:lpstr>
      <vt:lpstr>The Final Blow</vt:lpstr>
      <vt:lpstr>Logistics</vt:lpstr>
      <vt:lpstr>Finishing the Reduction</vt:lpstr>
      <vt:lpstr>Finishing the Reduction</vt:lpstr>
      <vt:lpstr>PowerPoint Presentation</vt:lpstr>
      <vt:lpstr>Next Lecture</vt:lpstr>
    </vt:vector>
  </TitlesOfParts>
  <Company>MIT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Constantinos Daskalakis</dc:creator>
  <cp:lastModifiedBy>Constantinos Daskalakis</cp:lastModifiedBy>
  <cp:revision>230</cp:revision>
  <dcterms:created xsi:type="dcterms:W3CDTF">2010-03-15T04:34:36Z</dcterms:created>
  <dcterms:modified xsi:type="dcterms:W3CDTF">2011-10-14T04:28:18Z</dcterms:modified>
</cp:coreProperties>
</file>