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7" r:id="rId1"/>
  </p:sldMasterIdLst>
  <p:notesMasterIdLst>
    <p:notesMasterId r:id="rId23"/>
  </p:notesMasterIdLst>
  <p:sldIdLst>
    <p:sldId id="258" r:id="rId2"/>
    <p:sldId id="259" r:id="rId3"/>
    <p:sldId id="260" r:id="rId4"/>
    <p:sldId id="289" r:id="rId5"/>
    <p:sldId id="290" r:id="rId6"/>
    <p:sldId id="293" r:id="rId7"/>
    <p:sldId id="262" r:id="rId8"/>
    <p:sldId id="279" r:id="rId9"/>
    <p:sldId id="294" r:id="rId10"/>
    <p:sldId id="298" r:id="rId11"/>
    <p:sldId id="295" r:id="rId12"/>
    <p:sldId id="296" r:id="rId13"/>
    <p:sldId id="297" r:id="rId14"/>
    <p:sldId id="303" r:id="rId15"/>
    <p:sldId id="300" r:id="rId16"/>
    <p:sldId id="302" r:id="rId17"/>
    <p:sldId id="301" r:id="rId18"/>
    <p:sldId id="264" r:id="rId19"/>
    <p:sldId id="291" r:id="rId20"/>
    <p:sldId id="292" r:id="rId21"/>
    <p:sldId id="26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860605"/>
    <a:srgbClr val="00B0F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00" autoAdjust="0"/>
    <p:restoredTop sz="94713" autoAdjust="0"/>
  </p:normalViewPr>
  <p:slideViewPr>
    <p:cSldViewPr snapToGrid="0" snapToObjects="1">
      <p:cViewPr>
        <p:scale>
          <a:sx n="100" d="100"/>
          <a:sy n="100" d="100"/>
        </p:scale>
        <p:origin x="-1944" y="-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5069AE-D26E-4DE7-8869-6CBD961A79B6}" type="datetimeFigureOut">
              <a:rPr lang="en-US" smtClean="0"/>
              <a:pPr/>
              <a:t>9/4/2014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26A1A-048A-489D-81CF-1F7E536F27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78521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26A1A-048A-489D-81CF-1F7E536F276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26A1A-048A-489D-81CF-1F7E536F276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BC7E5-9A87-4DD6-BB78-0884920145A9}" type="datetime1">
              <a:rPr lang="en-US" smtClean="0"/>
              <a:pPr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BC7E5-9A87-4DD6-BB78-0884920145A9}" type="datetime1">
              <a:rPr lang="en-US" smtClean="0"/>
              <a:pPr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BC7E5-9A87-4DD6-BB78-0884920145A9}" type="datetime1">
              <a:rPr lang="en-US" smtClean="0"/>
              <a:pPr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BC7E5-9A87-4DD6-BB78-0884920145A9}" type="datetime1">
              <a:rPr lang="en-US" smtClean="0"/>
              <a:pPr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BC7E5-9A87-4DD6-BB78-0884920145A9}" type="datetime1">
              <a:rPr lang="en-US" smtClean="0"/>
              <a:pPr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BC7E5-9A87-4DD6-BB78-0884920145A9}" type="datetime1">
              <a:rPr lang="en-US" smtClean="0"/>
              <a:pPr/>
              <a:t>9/4/2014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BC7E5-9A87-4DD6-BB78-0884920145A9}" type="datetime1">
              <a:rPr lang="en-US" smtClean="0"/>
              <a:pPr/>
              <a:t>9/4/2014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BC7E5-9A87-4DD6-BB78-0884920145A9}" type="datetime1">
              <a:rPr lang="en-US" smtClean="0"/>
              <a:pPr/>
              <a:t>9/4/2014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BC7E5-9A87-4DD6-BB78-0884920145A9}" type="datetime1">
              <a:rPr lang="en-US" smtClean="0"/>
              <a:pPr/>
              <a:t>9/4/2014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BC7E5-9A87-4DD6-BB78-0884920145A9}" type="datetime1">
              <a:rPr lang="en-US" smtClean="0"/>
              <a:pPr/>
              <a:t>9/4/2014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BC7E5-9A87-4DD6-BB78-0884920145A9}" type="datetime1">
              <a:rPr lang="en-US" smtClean="0"/>
              <a:pPr/>
              <a:t>9/4/2014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BC7E5-9A87-4DD6-BB78-0884920145A9}" type="datetime1">
              <a:rPr lang="en-US" smtClean="0"/>
              <a:pPr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ong\Downloads\717a39ab9dc9807c6d8bc23cd861f42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64539" y="2495189"/>
            <a:ext cx="5692192" cy="3551928"/>
          </a:xfrm>
          <a:prstGeom prst="roundRect">
            <a:avLst>
              <a:gd name="adj" fmla="val 34881"/>
            </a:avLst>
          </a:prstGeom>
          <a:ln>
            <a:noFill/>
          </a:ln>
          <a:effectLst>
            <a:softEdge rad="635000"/>
          </a:effectLst>
        </p:spPr>
      </p:pic>
      <p:sp>
        <p:nvSpPr>
          <p:cNvPr id="3" name="TextBox 2"/>
          <p:cNvSpPr txBox="1"/>
          <p:nvPr/>
        </p:nvSpPr>
        <p:spPr>
          <a:xfrm>
            <a:off x="1446381" y="1406106"/>
            <a:ext cx="64381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-- An Online Billing and Paying System On-top-of </a:t>
            </a:r>
            <a:r>
              <a:rPr lang="en-US" altLang="zh-CN" sz="2800" dirty="0" err="1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SSH</a:t>
            </a:r>
            <a:r>
              <a:rPr lang="en-US" altLang="zh-CN" sz="28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Frameworks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99082" y="560714"/>
            <a:ext cx="70230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Power of Design Patterns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59626" y="6038499"/>
            <a:ext cx="3179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Team 2: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Xiaoming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Sun, Dong Liu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5586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7"/>
          <p:cNvSpPr txBox="1"/>
          <p:nvPr/>
        </p:nvSpPr>
        <p:spPr>
          <a:xfrm>
            <a:off x="310090" y="93107"/>
            <a:ext cx="4280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smtClean="0">
                <a:solidFill>
                  <a:schemeClr val="accent5">
                    <a:lumMod val="50000"/>
                  </a:schemeClr>
                </a:solidFill>
                <a:effectLst>
                  <a:glow rad="25400">
                    <a:schemeClr val="accent1">
                      <a:satMod val="175000"/>
                      <a:alpha val="10000"/>
                    </a:schemeClr>
                  </a:glow>
                  <a:outerShdw blurRad="50800" dist="38100" dir="2700000" algn="tl" rotWithShape="0">
                    <a:schemeClr val="accent2">
                      <a:lumMod val="90000"/>
                      <a:lumOff val="10000"/>
                      <a:alpha val="40000"/>
                    </a:schemeClr>
                  </a:outerShdw>
                </a:effectLst>
                <a:latin typeface="Arial"/>
                <a:cs typeface="Arial"/>
              </a:rPr>
              <a:t>Design Patterns: Bridge</a:t>
            </a:r>
            <a:endParaRPr kumimoji="1" lang="zh-CN" altLang="en-US" sz="2800" b="1" dirty="0">
              <a:solidFill>
                <a:schemeClr val="accent5">
                  <a:lumMod val="50000"/>
                </a:schemeClr>
              </a:solidFill>
              <a:effectLst>
                <a:glow rad="25400">
                  <a:schemeClr val="accent1">
                    <a:satMod val="175000"/>
                    <a:alpha val="10000"/>
                  </a:schemeClr>
                </a:glow>
                <a:outerShdw blurRad="50800" dist="38100" dir="2700000" algn="tl" rotWithShape="0">
                  <a:schemeClr val="accent2">
                    <a:lumMod val="90000"/>
                    <a:lumOff val="10000"/>
                    <a:alpha val="40000"/>
                  </a:schemeClr>
                </a:outerShdw>
              </a:effectLst>
              <a:latin typeface="Arial"/>
              <a:cs typeface="Arial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85665" y="860685"/>
            <a:ext cx="9500537" cy="5854820"/>
            <a:chOff x="85665" y="860685"/>
            <a:chExt cx="9500537" cy="5854820"/>
          </a:xfrm>
        </p:grpSpPr>
        <p:grpSp>
          <p:nvGrpSpPr>
            <p:cNvPr id="16" name="Group 15"/>
            <p:cNvGrpSpPr/>
            <p:nvPr/>
          </p:nvGrpSpPr>
          <p:grpSpPr>
            <a:xfrm>
              <a:off x="3056149" y="6053675"/>
              <a:ext cx="1534280" cy="605350"/>
              <a:chOff x="3597215" y="1767529"/>
              <a:chExt cx="1569982" cy="710044"/>
            </a:xfrm>
          </p:grpSpPr>
          <p:sp>
            <p:nvSpPr>
              <p:cNvPr id="17" name="Snip Single Corner Rectangle 16"/>
              <p:cNvSpPr/>
              <p:nvPr/>
            </p:nvSpPr>
            <p:spPr>
              <a:xfrm>
                <a:off x="3597215" y="1767529"/>
                <a:ext cx="1569982" cy="710044"/>
              </a:xfrm>
              <a:prstGeom prst="snip1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ight Triangle 17"/>
              <p:cNvSpPr/>
              <p:nvPr/>
            </p:nvSpPr>
            <p:spPr>
              <a:xfrm>
                <a:off x="5045869" y="1769910"/>
                <a:ext cx="121328" cy="108839"/>
              </a:xfrm>
              <a:prstGeom prst="rtTriangl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3022390" y="6148496"/>
              <a:ext cx="16784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Bridge:</a:t>
              </a:r>
            </a:p>
            <a:p>
              <a:r>
                <a:rPr lang="en-US" sz="1400" dirty="0" err="1" smtClean="0"/>
                <a:t>refinedAbstraction</a:t>
              </a:r>
              <a:endParaRPr lang="en-US" sz="1400" dirty="0"/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85665" y="860685"/>
              <a:ext cx="9500537" cy="5854820"/>
              <a:chOff x="85665" y="860685"/>
              <a:chExt cx="9500537" cy="5854820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 flipH="1">
                <a:off x="7953560" y="3222221"/>
                <a:ext cx="336430" cy="16020"/>
              </a:xfrm>
              <a:prstGeom prst="line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098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98369" y="860685"/>
                <a:ext cx="8984120" cy="58548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6" name="Group 5"/>
              <p:cNvGrpSpPr/>
              <p:nvPr/>
            </p:nvGrpSpPr>
            <p:grpSpPr>
              <a:xfrm>
                <a:off x="85665" y="3569689"/>
                <a:ext cx="1337694" cy="605350"/>
                <a:chOff x="3597215" y="1767529"/>
                <a:chExt cx="1569982" cy="710044"/>
              </a:xfrm>
            </p:grpSpPr>
            <p:sp>
              <p:nvSpPr>
                <p:cNvPr id="7" name="Snip Single Corner Rectangle 6"/>
                <p:cNvSpPr/>
                <p:nvPr/>
              </p:nvSpPr>
              <p:spPr>
                <a:xfrm>
                  <a:off x="3597215" y="1767529"/>
                  <a:ext cx="1569982" cy="710044"/>
                </a:xfrm>
                <a:prstGeom prst="snip1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ight Triangle 7"/>
                <p:cNvSpPr/>
                <p:nvPr/>
              </p:nvSpPr>
              <p:spPr>
                <a:xfrm>
                  <a:off x="5045869" y="1769910"/>
                  <a:ext cx="121328" cy="108839"/>
                </a:xfrm>
                <a:prstGeom prst="rt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TextBox 8"/>
              <p:cNvSpPr txBox="1"/>
              <p:nvPr/>
            </p:nvSpPr>
            <p:spPr>
              <a:xfrm>
                <a:off x="215801" y="3664510"/>
                <a:ext cx="110418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Bridge:</a:t>
                </a:r>
              </a:p>
              <a:p>
                <a:r>
                  <a:rPr lang="en-US" sz="1400" dirty="0" smtClean="0"/>
                  <a:t>client</a:t>
                </a:r>
              </a:p>
            </p:txBody>
          </p:sp>
          <p:grpSp>
            <p:nvGrpSpPr>
              <p:cNvPr id="10" name="Group 9"/>
              <p:cNvGrpSpPr/>
              <p:nvPr/>
            </p:nvGrpSpPr>
            <p:grpSpPr>
              <a:xfrm>
                <a:off x="8248508" y="3127400"/>
                <a:ext cx="1337694" cy="605350"/>
                <a:chOff x="3597215" y="1767529"/>
                <a:chExt cx="1569982" cy="710044"/>
              </a:xfrm>
            </p:grpSpPr>
            <p:sp>
              <p:nvSpPr>
                <p:cNvPr id="11" name="Snip Single Corner Rectangle 10"/>
                <p:cNvSpPr/>
                <p:nvPr/>
              </p:nvSpPr>
              <p:spPr>
                <a:xfrm>
                  <a:off x="3597215" y="1767529"/>
                  <a:ext cx="1569982" cy="710044"/>
                </a:xfrm>
                <a:prstGeom prst="snip1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ight Triangle 11"/>
                <p:cNvSpPr/>
                <p:nvPr/>
              </p:nvSpPr>
              <p:spPr>
                <a:xfrm>
                  <a:off x="5045869" y="1769910"/>
                  <a:ext cx="121328" cy="108839"/>
                </a:xfrm>
                <a:prstGeom prst="rt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" name="TextBox 12"/>
              <p:cNvSpPr txBox="1"/>
              <p:nvPr/>
            </p:nvSpPr>
            <p:spPr>
              <a:xfrm>
                <a:off x="8270374" y="3127400"/>
                <a:ext cx="121245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Bridge:</a:t>
                </a:r>
              </a:p>
              <a:p>
                <a:r>
                  <a:rPr lang="en-US" sz="1400" dirty="0" smtClean="0"/>
                  <a:t>implementer</a:t>
                </a:r>
                <a:endParaRPr lang="en-US" sz="1400" dirty="0"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 flipV="1">
                <a:off x="4806332" y="3238241"/>
                <a:ext cx="328206" cy="1"/>
              </a:xfrm>
              <a:prstGeom prst="line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2907102" y="5711565"/>
                <a:ext cx="632726" cy="344140"/>
              </a:xfrm>
              <a:prstGeom prst="line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1423359" y="3580350"/>
                <a:ext cx="362309" cy="250549"/>
              </a:xfrm>
              <a:prstGeom prst="line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>
                <a:stCxn id="7" idx="0"/>
              </p:cNvCxnSpPr>
              <p:nvPr/>
            </p:nvCxnSpPr>
            <p:spPr>
              <a:xfrm>
                <a:off x="1423359" y="3872364"/>
                <a:ext cx="362309" cy="302675"/>
              </a:xfrm>
              <a:prstGeom prst="line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endCxn id="17" idx="3"/>
              </p:cNvCxnSpPr>
              <p:nvPr/>
            </p:nvCxnSpPr>
            <p:spPr>
              <a:xfrm flipH="1">
                <a:off x="3823289" y="5711565"/>
                <a:ext cx="767141" cy="342110"/>
              </a:xfrm>
              <a:prstGeom prst="line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>
              <a:xfrm>
                <a:off x="5030280" y="2810336"/>
                <a:ext cx="1337694" cy="605350"/>
                <a:chOff x="3597215" y="1767529"/>
                <a:chExt cx="1569982" cy="710044"/>
              </a:xfrm>
            </p:grpSpPr>
            <p:sp>
              <p:nvSpPr>
                <p:cNvPr id="31" name="Snip Single Corner Rectangle 30"/>
                <p:cNvSpPr/>
                <p:nvPr/>
              </p:nvSpPr>
              <p:spPr>
                <a:xfrm>
                  <a:off x="3597215" y="1767529"/>
                  <a:ext cx="1569982" cy="710044"/>
                </a:xfrm>
                <a:prstGeom prst="snip1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ight Triangle 31"/>
                <p:cNvSpPr/>
                <p:nvPr/>
              </p:nvSpPr>
              <p:spPr>
                <a:xfrm>
                  <a:off x="5045869" y="1769910"/>
                  <a:ext cx="121328" cy="108839"/>
                </a:xfrm>
                <a:prstGeom prst="rt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3" name="TextBox 32"/>
              <p:cNvSpPr txBox="1"/>
              <p:nvPr/>
            </p:nvSpPr>
            <p:spPr>
              <a:xfrm>
                <a:off x="5160416" y="2865790"/>
                <a:ext cx="110418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Bridge:</a:t>
                </a:r>
              </a:p>
              <a:p>
                <a:r>
                  <a:rPr lang="en-US" sz="1400" dirty="0" smtClean="0"/>
                  <a:t>abstraction</a:t>
                </a:r>
                <a:endParaRPr lang="en-US" sz="1400" dirty="0"/>
              </a:p>
            </p:txBody>
          </p:sp>
          <p:grpSp>
            <p:nvGrpSpPr>
              <p:cNvPr id="38" name="Group 37"/>
              <p:cNvGrpSpPr/>
              <p:nvPr/>
            </p:nvGrpSpPr>
            <p:grpSpPr>
              <a:xfrm>
                <a:off x="5034620" y="4161852"/>
                <a:ext cx="1337694" cy="738664"/>
                <a:chOff x="3597215" y="1767529"/>
                <a:chExt cx="1569982" cy="710044"/>
              </a:xfrm>
            </p:grpSpPr>
            <p:sp>
              <p:nvSpPr>
                <p:cNvPr id="39" name="Snip Single Corner Rectangle 38"/>
                <p:cNvSpPr/>
                <p:nvPr/>
              </p:nvSpPr>
              <p:spPr>
                <a:xfrm>
                  <a:off x="3597215" y="1767529"/>
                  <a:ext cx="1569982" cy="710044"/>
                </a:xfrm>
                <a:prstGeom prst="snip1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Right Triangle 39"/>
                <p:cNvSpPr/>
                <p:nvPr/>
              </p:nvSpPr>
              <p:spPr>
                <a:xfrm>
                  <a:off x="5045869" y="1769910"/>
                  <a:ext cx="121328" cy="108839"/>
                </a:xfrm>
                <a:prstGeom prst="rt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1" name="TextBox 40"/>
              <p:cNvSpPr txBox="1"/>
              <p:nvPr/>
            </p:nvSpPr>
            <p:spPr>
              <a:xfrm>
                <a:off x="5056486" y="4161852"/>
                <a:ext cx="1212451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Bridge:</a:t>
                </a:r>
              </a:p>
              <a:p>
                <a:r>
                  <a:rPr lang="en-US" sz="1400" dirty="0" smtClean="0"/>
                  <a:t>Concrete</a:t>
                </a:r>
              </a:p>
              <a:p>
                <a:r>
                  <a:rPr lang="en-US" sz="1400" dirty="0" smtClean="0"/>
                  <a:t>Implementer</a:t>
                </a:r>
                <a:endParaRPr lang="en-US" sz="1400" dirty="0"/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>
                <a:off x="5831675" y="4926394"/>
                <a:ext cx="523117" cy="301214"/>
              </a:xfrm>
              <a:prstGeom prst="line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6148038" y="4926394"/>
                <a:ext cx="1279305" cy="301214"/>
              </a:xfrm>
              <a:prstGeom prst="line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49963" y="6304772"/>
            <a:ext cx="1483056" cy="543703"/>
          </a:xfrm>
        </p:spPr>
        <p:txBody>
          <a:bodyPr>
            <a:normAutofit lnSpcReduction="10000"/>
          </a:bodyPr>
          <a:lstStyle/>
          <a:p>
            <a:fld id="{B9D2C864-9362-43C7-A136-D9C41D93A96D}" type="slidenum">
              <a:rPr lang="en-US" sz="3200" smtClean="0"/>
              <a:pPr/>
              <a:t>10</a:t>
            </a:fld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7"/>
          <p:cNvSpPr txBox="1"/>
          <p:nvPr/>
        </p:nvSpPr>
        <p:spPr>
          <a:xfrm>
            <a:off x="310090" y="93107"/>
            <a:ext cx="48205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smtClean="0">
                <a:solidFill>
                  <a:schemeClr val="accent5">
                    <a:lumMod val="50000"/>
                  </a:schemeClr>
                </a:solidFill>
                <a:effectLst>
                  <a:glow rad="25400">
                    <a:schemeClr val="accent1">
                      <a:satMod val="175000"/>
                      <a:alpha val="10000"/>
                    </a:schemeClr>
                  </a:glow>
                  <a:outerShdw blurRad="50800" dist="38100" dir="2700000" algn="tl" rotWithShape="0">
                    <a:schemeClr val="accent2">
                      <a:lumMod val="90000"/>
                      <a:lumOff val="10000"/>
                      <a:alpha val="40000"/>
                    </a:schemeClr>
                  </a:outerShdw>
                </a:effectLst>
                <a:latin typeface="Arial"/>
                <a:cs typeface="Arial"/>
              </a:rPr>
              <a:t>Design Patterns: Prototype</a:t>
            </a:r>
            <a:endParaRPr kumimoji="1" lang="zh-CN" altLang="en-US" sz="2800" b="1" dirty="0">
              <a:solidFill>
                <a:schemeClr val="accent5">
                  <a:lumMod val="50000"/>
                </a:schemeClr>
              </a:solidFill>
              <a:effectLst>
                <a:glow rad="25400">
                  <a:schemeClr val="accent1">
                    <a:satMod val="175000"/>
                    <a:alpha val="10000"/>
                  </a:schemeClr>
                </a:glow>
                <a:outerShdw blurRad="50800" dist="38100" dir="2700000" algn="tl" rotWithShape="0">
                  <a:schemeClr val="accent2">
                    <a:lumMod val="90000"/>
                    <a:lumOff val="10000"/>
                    <a:alpha val="40000"/>
                  </a:scheme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49963" y="6304772"/>
            <a:ext cx="1483056" cy="543703"/>
          </a:xfrm>
        </p:spPr>
        <p:txBody>
          <a:bodyPr>
            <a:normAutofit lnSpcReduction="10000"/>
          </a:bodyPr>
          <a:lstStyle/>
          <a:p>
            <a:fld id="{B9D2C864-9362-43C7-A136-D9C41D93A96D}" type="slidenum">
              <a:rPr lang="en-US" sz="3200" smtClean="0"/>
              <a:pPr/>
              <a:t>11</a:t>
            </a:fld>
            <a:endParaRPr lang="en-US" sz="32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603130" y="505279"/>
            <a:ext cx="7557459" cy="6115086"/>
            <a:chOff x="603130" y="505279"/>
            <a:chExt cx="7557459" cy="6115086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03130" y="559349"/>
              <a:ext cx="7557459" cy="6061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4" name="Group 13"/>
            <p:cNvGrpSpPr/>
            <p:nvPr/>
          </p:nvGrpSpPr>
          <p:grpSpPr>
            <a:xfrm>
              <a:off x="2775856" y="4326094"/>
              <a:ext cx="1122307" cy="710044"/>
              <a:chOff x="3597215" y="1767529"/>
              <a:chExt cx="1569982" cy="710044"/>
            </a:xfrm>
          </p:grpSpPr>
          <p:sp>
            <p:nvSpPr>
              <p:cNvPr id="7" name="Snip Single Corner Rectangle 6"/>
              <p:cNvSpPr/>
              <p:nvPr/>
            </p:nvSpPr>
            <p:spPr>
              <a:xfrm>
                <a:off x="3597215" y="1767529"/>
                <a:ext cx="1569982" cy="710044"/>
              </a:xfrm>
              <a:prstGeom prst="snip1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ight Triangle 7"/>
              <p:cNvSpPr/>
              <p:nvPr/>
            </p:nvSpPr>
            <p:spPr>
              <a:xfrm>
                <a:off x="5019220" y="1769910"/>
                <a:ext cx="121328" cy="108839"/>
              </a:xfrm>
              <a:prstGeom prst="rtTriangl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2775857" y="4326094"/>
              <a:ext cx="960712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Prototype:</a:t>
              </a:r>
            </a:p>
            <a:p>
              <a:r>
                <a:rPr lang="en-US" sz="1400" dirty="0" smtClean="0"/>
                <a:t>Prototype</a:t>
              </a:r>
            </a:p>
            <a:p>
              <a:r>
                <a:rPr lang="en-US" sz="1400" dirty="0" smtClean="0"/>
                <a:t>Manager</a:t>
              </a:r>
              <a:endParaRPr lang="en-US" sz="1400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3572468" y="5036138"/>
              <a:ext cx="439826" cy="570821"/>
            </a:xfrm>
            <a:prstGeom prst="line">
              <a:avLst/>
            </a:prstGeom>
            <a:ln w="28575">
              <a:solidFill>
                <a:schemeClr val="bg2">
                  <a:lumMod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2592665" y="5036138"/>
              <a:ext cx="509452" cy="599441"/>
            </a:xfrm>
            <a:prstGeom prst="line">
              <a:avLst/>
            </a:prstGeom>
            <a:ln w="28575">
              <a:solidFill>
                <a:schemeClr val="bg2">
                  <a:lumMod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5130640" y="1022069"/>
              <a:ext cx="641924" cy="0"/>
            </a:xfrm>
            <a:prstGeom prst="line">
              <a:avLst/>
            </a:prstGeom>
            <a:ln w="28575">
              <a:solidFill>
                <a:schemeClr val="bg2">
                  <a:lumMod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/>
            <p:cNvGrpSpPr/>
            <p:nvPr/>
          </p:nvGrpSpPr>
          <p:grpSpPr>
            <a:xfrm>
              <a:off x="5772564" y="505279"/>
              <a:ext cx="1152111" cy="573940"/>
              <a:chOff x="3597215" y="1767529"/>
              <a:chExt cx="1569982" cy="710044"/>
            </a:xfrm>
          </p:grpSpPr>
          <p:sp>
            <p:nvSpPr>
              <p:cNvPr id="19" name="Snip Single Corner Rectangle 18"/>
              <p:cNvSpPr/>
              <p:nvPr/>
            </p:nvSpPr>
            <p:spPr>
              <a:xfrm>
                <a:off x="3597215" y="1767529"/>
                <a:ext cx="1569982" cy="710044"/>
              </a:xfrm>
              <a:prstGeom prst="snip1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ight Triangle 19"/>
              <p:cNvSpPr/>
              <p:nvPr/>
            </p:nvSpPr>
            <p:spPr>
              <a:xfrm>
                <a:off x="5045869" y="1769910"/>
                <a:ext cx="121328" cy="108839"/>
              </a:xfrm>
              <a:prstGeom prst="rtTriangl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5772564" y="505279"/>
              <a:ext cx="9607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Prototype:</a:t>
              </a:r>
            </a:p>
            <a:p>
              <a:r>
                <a:rPr lang="en-US" sz="1400" dirty="0" smtClean="0"/>
                <a:t>prototype</a:t>
              </a:r>
              <a:endParaRPr lang="en-US" sz="1400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3757749" y="1798025"/>
              <a:ext cx="1569982" cy="710044"/>
              <a:chOff x="3597215" y="1767529"/>
              <a:chExt cx="1569982" cy="710044"/>
            </a:xfrm>
          </p:grpSpPr>
          <p:sp>
            <p:nvSpPr>
              <p:cNvPr id="23" name="Snip Single Corner Rectangle 22"/>
              <p:cNvSpPr/>
              <p:nvPr/>
            </p:nvSpPr>
            <p:spPr>
              <a:xfrm>
                <a:off x="3597215" y="1767529"/>
                <a:ext cx="1569982" cy="710044"/>
              </a:xfrm>
              <a:prstGeom prst="snip1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ight Triangle 23"/>
              <p:cNvSpPr/>
              <p:nvPr/>
            </p:nvSpPr>
            <p:spPr>
              <a:xfrm>
                <a:off x="5045869" y="1769910"/>
                <a:ext cx="121328" cy="108839"/>
              </a:xfrm>
              <a:prstGeom prst="rtTriangl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3757749" y="1798025"/>
              <a:ext cx="15486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Prototype:</a:t>
              </a:r>
            </a:p>
            <a:p>
              <a:r>
                <a:rPr lang="en-US" sz="1400" dirty="0" err="1" smtClean="0"/>
                <a:t>concretePrototype</a:t>
              </a:r>
              <a:endParaRPr lang="en-US" sz="1400" dirty="0"/>
            </a:p>
          </p:txBody>
        </p:sp>
        <p:cxnSp>
          <p:nvCxnSpPr>
            <p:cNvPr id="27" name="Straight Connector 26"/>
            <p:cNvCxnSpPr/>
            <p:nvPr/>
          </p:nvCxnSpPr>
          <p:spPr>
            <a:xfrm flipH="1">
              <a:off x="2847391" y="2142309"/>
              <a:ext cx="910358" cy="0"/>
            </a:xfrm>
            <a:prstGeom prst="line">
              <a:avLst/>
            </a:prstGeom>
            <a:ln w="28575">
              <a:solidFill>
                <a:schemeClr val="bg2">
                  <a:lumMod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5327731" y="2149795"/>
              <a:ext cx="1229824" cy="0"/>
            </a:xfrm>
            <a:prstGeom prst="line">
              <a:avLst/>
            </a:prstGeom>
            <a:ln w="28575">
              <a:solidFill>
                <a:schemeClr val="bg2">
                  <a:lumMod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7"/>
          <p:cNvSpPr txBox="1"/>
          <p:nvPr/>
        </p:nvSpPr>
        <p:spPr>
          <a:xfrm>
            <a:off x="310090" y="93107"/>
            <a:ext cx="47788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smtClean="0">
                <a:solidFill>
                  <a:schemeClr val="accent5">
                    <a:lumMod val="50000"/>
                  </a:schemeClr>
                </a:solidFill>
                <a:effectLst>
                  <a:glow rad="25400">
                    <a:schemeClr val="accent1">
                      <a:satMod val="175000"/>
                      <a:alpha val="10000"/>
                    </a:schemeClr>
                  </a:glow>
                  <a:outerShdw blurRad="50800" dist="38100" dir="2700000" algn="tl" rotWithShape="0">
                    <a:schemeClr val="accent2">
                      <a:lumMod val="90000"/>
                      <a:lumOff val="10000"/>
                      <a:alpha val="40000"/>
                    </a:schemeClr>
                  </a:outerShdw>
                </a:effectLst>
                <a:latin typeface="Arial"/>
                <a:cs typeface="Arial"/>
              </a:rPr>
              <a:t>Design Patterns: Singleton</a:t>
            </a:r>
            <a:endParaRPr kumimoji="1" lang="zh-CN" altLang="en-US" sz="2800" b="1" dirty="0">
              <a:solidFill>
                <a:schemeClr val="accent5">
                  <a:lumMod val="50000"/>
                </a:schemeClr>
              </a:solidFill>
              <a:effectLst>
                <a:glow rad="25400">
                  <a:schemeClr val="accent1">
                    <a:satMod val="175000"/>
                    <a:alpha val="10000"/>
                  </a:schemeClr>
                </a:glow>
                <a:outerShdw blurRad="50800" dist="38100" dir="2700000" algn="tl" rotWithShape="0">
                  <a:schemeClr val="accent2">
                    <a:lumMod val="90000"/>
                    <a:lumOff val="10000"/>
                    <a:alpha val="40000"/>
                  </a:schemeClr>
                </a:outerShdw>
              </a:effectLst>
              <a:latin typeface="Arial"/>
              <a:cs typeface="Arial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68984" y="755980"/>
            <a:ext cx="7919408" cy="4638675"/>
            <a:chOff x="568984" y="755980"/>
            <a:chExt cx="7919408" cy="4638675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68984" y="755980"/>
              <a:ext cx="6591300" cy="4638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Snip Single Corner Rectangle 4"/>
            <p:cNvSpPr/>
            <p:nvPr/>
          </p:nvSpPr>
          <p:spPr>
            <a:xfrm>
              <a:off x="6553200" y="1673525"/>
              <a:ext cx="1935192" cy="1181818"/>
            </a:xfrm>
            <a:prstGeom prst="snip1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5745192" y="1966823"/>
              <a:ext cx="808008" cy="0"/>
            </a:xfrm>
            <a:prstGeom prst="line">
              <a:avLst/>
            </a:prstGeom>
            <a:ln w="28575">
              <a:solidFill>
                <a:schemeClr val="bg2">
                  <a:lumMod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ight Triangle 9"/>
            <p:cNvSpPr/>
            <p:nvPr/>
          </p:nvSpPr>
          <p:spPr>
            <a:xfrm>
              <a:off x="8289985" y="1673525"/>
              <a:ext cx="198407" cy="181154"/>
            </a:xfrm>
            <a:prstGeom prst="rtTriangl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73332" y="1699411"/>
              <a:ext cx="16562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Singleton: singleton</a:t>
              </a:r>
              <a:endParaRPr lang="en-US" sz="1400" dirty="0"/>
            </a:p>
          </p:txBody>
        </p:sp>
      </p:grp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49963" y="6304772"/>
            <a:ext cx="1483056" cy="543703"/>
          </a:xfrm>
        </p:spPr>
        <p:txBody>
          <a:bodyPr>
            <a:normAutofit lnSpcReduction="10000"/>
          </a:bodyPr>
          <a:lstStyle/>
          <a:p>
            <a:fld id="{B9D2C864-9362-43C7-A136-D9C41D93A96D}" type="slidenum">
              <a:rPr lang="en-US" sz="3200" smtClean="0"/>
              <a:pPr/>
              <a:t>12</a:t>
            </a:fld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7"/>
          <p:cNvSpPr txBox="1"/>
          <p:nvPr/>
        </p:nvSpPr>
        <p:spPr>
          <a:xfrm>
            <a:off x="310090" y="93107"/>
            <a:ext cx="4581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smtClean="0">
                <a:solidFill>
                  <a:schemeClr val="accent5">
                    <a:lumMod val="50000"/>
                  </a:schemeClr>
                </a:solidFill>
                <a:effectLst>
                  <a:glow rad="25400">
                    <a:schemeClr val="accent1">
                      <a:satMod val="175000"/>
                      <a:alpha val="10000"/>
                    </a:schemeClr>
                  </a:glow>
                  <a:outerShdw blurRad="50800" dist="38100" dir="2700000" algn="tl" rotWithShape="0">
                    <a:schemeClr val="accent2">
                      <a:lumMod val="90000"/>
                      <a:lumOff val="10000"/>
                      <a:alpha val="40000"/>
                    </a:schemeClr>
                  </a:outerShdw>
                </a:effectLst>
                <a:latin typeface="Arial"/>
                <a:cs typeface="Arial"/>
              </a:rPr>
              <a:t>Design Patterns: Strategy</a:t>
            </a:r>
            <a:endParaRPr kumimoji="1" lang="zh-CN" altLang="en-US" sz="2800" b="1" dirty="0">
              <a:solidFill>
                <a:schemeClr val="accent5">
                  <a:lumMod val="50000"/>
                </a:schemeClr>
              </a:solidFill>
              <a:effectLst>
                <a:glow rad="25400">
                  <a:schemeClr val="accent1">
                    <a:satMod val="175000"/>
                    <a:alpha val="10000"/>
                  </a:schemeClr>
                </a:glow>
                <a:outerShdw blurRad="50800" dist="38100" dir="2700000" algn="tl" rotWithShape="0">
                  <a:schemeClr val="accent2">
                    <a:lumMod val="90000"/>
                    <a:lumOff val="10000"/>
                    <a:alpha val="40000"/>
                  </a:schemeClr>
                </a:outerShdw>
              </a:effectLst>
              <a:latin typeface="Arial"/>
              <a:cs typeface="Arial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819552" y="1453382"/>
            <a:ext cx="7709927" cy="4437554"/>
            <a:chOff x="819552" y="1453382"/>
            <a:chExt cx="7709927" cy="4437554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87561" y="1975466"/>
              <a:ext cx="7441918" cy="26656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6" name="Group 5"/>
            <p:cNvGrpSpPr/>
            <p:nvPr/>
          </p:nvGrpSpPr>
          <p:grpSpPr>
            <a:xfrm>
              <a:off x="3534883" y="1453382"/>
              <a:ext cx="1569982" cy="710044"/>
              <a:chOff x="3597215" y="1767529"/>
              <a:chExt cx="1569982" cy="710044"/>
            </a:xfrm>
          </p:grpSpPr>
          <p:sp>
            <p:nvSpPr>
              <p:cNvPr id="7" name="Snip Single Corner Rectangle 6"/>
              <p:cNvSpPr/>
              <p:nvPr/>
            </p:nvSpPr>
            <p:spPr>
              <a:xfrm>
                <a:off x="3597215" y="1767529"/>
                <a:ext cx="1569982" cy="710044"/>
              </a:xfrm>
              <a:prstGeom prst="snip1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ight Triangle 7"/>
              <p:cNvSpPr/>
              <p:nvPr/>
            </p:nvSpPr>
            <p:spPr>
              <a:xfrm>
                <a:off x="5045869" y="1769910"/>
                <a:ext cx="121328" cy="108839"/>
              </a:xfrm>
              <a:prstGeom prst="rtTriangl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" name="Straight Connector 8"/>
            <p:cNvCxnSpPr/>
            <p:nvPr/>
          </p:nvCxnSpPr>
          <p:spPr>
            <a:xfrm>
              <a:off x="5095340" y="1724025"/>
              <a:ext cx="676810" cy="542925"/>
            </a:xfrm>
            <a:prstGeom prst="line">
              <a:avLst/>
            </a:prstGeom>
            <a:ln w="28575">
              <a:solidFill>
                <a:schemeClr val="bg2">
                  <a:lumMod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639016" y="1564602"/>
              <a:ext cx="11041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Strategy:</a:t>
              </a:r>
            </a:p>
            <a:p>
              <a:r>
                <a:rPr lang="en-US" sz="1400" dirty="0" smtClean="0"/>
                <a:t>strategy</a:t>
              </a:r>
              <a:endParaRPr lang="en-US" sz="14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038575" y="5145276"/>
              <a:ext cx="1569982" cy="710044"/>
              <a:chOff x="3597215" y="1767529"/>
              <a:chExt cx="1569982" cy="710044"/>
            </a:xfrm>
          </p:grpSpPr>
          <p:sp>
            <p:nvSpPr>
              <p:cNvPr id="14" name="Snip Single Corner Rectangle 13"/>
              <p:cNvSpPr/>
              <p:nvPr/>
            </p:nvSpPr>
            <p:spPr>
              <a:xfrm>
                <a:off x="3597215" y="1767529"/>
                <a:ext cx="1569982" cy="710044"/>
              </a:xfrm>
              <a:prstGeom prst="snip1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ight Triangle 14"/>
              <p:cNvSpPr/>
              <p:nvPr/>
            </p:nvSpPr>
            <p:spPr>
              <a:xfrm>
                <a:off x="5045869" y="1769910"/>
                <a:ext cx="121328" cy="108839"/>
              </a:xfrm>
              <a:prstGeom prst="rtTriangl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5142708" y="5256496"/>
              <a:ext cx="14658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Strategy:</a:t>
              </a:r>
            </a:p>
            <a:p>
              <a:r>
                <a:rPr lang="en-US" sz="1400" dirty="0" err="1" smtClean="0"/>
                <a:t>concreteStrategy</a:t>
              </a:r>
              <a:endParaRPr lang="en-US" sz="1400" dirty="0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4367499" y="4463437"/>
              <a:ext cx="1322717" cy="681839"/>
            </a:xfrm>
            <a:prstGeom prst="line">
              <a:avLst/>
            </a:prstGeom>
            <a:ln w="28575">
              <a:solidFill>
                <a:schemeClr val="bg2">
                  <a:lumMod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917740" y="4463437"/>
              <a:ext cx="0" cy="681839"/>
            </a:xfrm>
            <a:prstGeom prst="line">
              <a:avLst/>
            </a:prstGeom>
            <a:ln w="28575">
              <a:solidFill>
                <a:schemeClr val="bg2">
                  <a:lumMod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6134100" y="4463437"/>
              <a:ext cx="1415863" cy="681839"/>
            </a:xfrm>
            <a:prstGeom prst="line">
              <a:avLst/>
            </a:prstGeom>
            <a:ln w="28575">
              <a:solidFill>
                <a:schemeClr val="bg2">
                  <a:lumMod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819552" y="5180892"/>
              <a:ext cx="1569982" cy="710044"/>
              <a:chOff x="3597215" y="1767529"/>
              <a:chExt cx="1569982" cy="710044"/>
            </a:xfrm>
          </p:grpSpPr>
          <p:sp>
            <p:nvSpPr>
              <p:cNvPr id="29" name="Snip Single Corner Rectangle 28"/>
              <p:cNvSpPr/>
              <p:nvPr/>
            </p:nvSpPr>
            <p:spPr>
              <a:xfrm>
                <a:off x="3597215" y="1767529"/>
                <a:ext cx="1569982" cy="710044"/>
              </a:xfrm>
              <a:prstGeom prst="snip1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ight Triangle 29"/>
              <p:cNvSpPr/>
              <p:nvPr/>
            </p:nvSpPr>
            <p:spPr>
              <a:xfrm>
                <a:off x="5045869" y="1769910"/>
                <a:ext cx="121328" cy="108839"/>
              </a:xfrm>
              <a:prstGeom prst="rtTriangl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923685" y="5292112"/>
              <a:ext cx="11041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Strategy:</a:t>
              </a:r>
            </a:p>
            <a:p>
              <a:r>
                <a:rPr lang="en-US" sz="1400" dirty="0" smtClean="0"/>
                <a:t>context</a:t>
              </a:r>
              <a:endParaRPr lang="en-US" sz="1400" dirty="0"/>
            </a:p>
          </p:txBody>
        </p:sp>
        <p:cxnSp>
          <p:nvCxnSpPr>
            <p:cNvPr id="32" name="Straight Connector 31"/>
            <p:cNvCxnSpPr>
              <a:endCxn id="29" idx="3"/>
            </p:cNvCxnSpPr>
            <p:nvPr/>
          </p:nvCxnSpPr>
          <p:spPr>
            <a:xfrm flipH="1">
              <a:off x="1604543" y="4641119"/>
              <a:ext cx="663663" cy="539773"/>
            </a:xfrm>
            <a:prstGeom prst="line">
              <a:avLst/>
            </a:prstGeom>
            <a:ln w="28575">
              <a:solidFill>
                <a:schemeClr val="bg2">
                  <a:lumMod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923685" y="2976131"/>
              <a:ext cx="344416" cy="2204761"/>
            </a:xfrm>
            <a:prstGeom prst="line">
              <a:avLst/>
            </a:prstGeom>
            <a:ln w="28575">
              <a:solidFill>
                <a:schemeClr val="bg2">
                  <a:lumMod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49963" y="6304772"/>
            <a:ext cx="1483056" cy="543703"/>
          </a:xfrm>
        </p:spPr>
        <p:txBody>
          <a:bodyPr>
            <a:normAutofit lnSpcReduction="10000"/>
          </a:bodyPr>
          <a:lstStyle/>
          <a:p>
            <a:fld id="{B9D2C864-9362-43C7-A136-D9C41D93A96D}" type="slidenum">
              <a:rPr lang="en-US" sz="3200" smtClean="0"/>
              <a:pPr/>
              <a:t>13</a:t>
            </a:fld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7"/>
          <p:cNvSpPr txBox="1"/>
          <p:nvPr/>
        </p:nvSpPr>
        <p:spPr>
          <a:xfrm>
            <a:off x="310090" y="93107"/>
            <a:ext cx="4381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smtClean="0">
                <a:solidFill>
                  <a:schemeClr val="accent5">
                    <a:lumMod val="50000"/>
                  </a:schemeClr>
                </a:solidFill>
                <a:effectLst>
                  <a:glow rad="25400">
                    <a:schemeClr val="accent1">
                      <a:satMod val="175000"/>
                      <a:alpha val="10000"/>
                    </a:schemeClr>
                  </a:glow>
                  <a:outerShdw blurRad="50800" dist="38100" dir="2700000" algn="tl" rotWithShape="0">
                    <a:schemeClr val="accent2">
                      <a:lumMod val="90000"/>
                      <a:lumOff val="10000"/>
                      <a:alpha val="40000"/>
                    </a:schemeClr>
                  </a:outerShdw>
                </a:effectLst>
                <a:latin typeface="Arial"/>
                <a:cs typeface="Arial"/>
              </a:rPr>
              <a:t>Design Patterns: </a:t>
            </a:r>
            <a:r>
              <a:rPr kumimoji="1" lang="en-US" altLang="zh-CN" sz="2800" b="1" dirty="0" err="1" smtClean="0">
                <a:solidFill>
                  <a:schemeClr val="accent5">
                    <a:lumMod val="50000"/>
                  </a:schemeClr>
                </a:solidFill>
                <a:effectLst>
                  <a:glow rad="25400">
                    <a:schemeClr val="accent1">
                      <a:satMod val="175000"/>
                      <a:alpha val="10000"/>
                    </a:schemeClr>
                  </a:glow>
                  <a:outerShdw blurRad="50800" dist="38100" dir="2700000" algn="tl" rotWithShape="0">
                    <a:schemeClr val="accent2">
                      <a:lumMod val="90000"/>
                      <a:lumOff val="10000"/>
                      <a:alpha val="40000"/>
                    </a:schemeClr>
                  </a:outerShdw>
                </a:effectLst>
                <a:latin typeface="Arial"/>
                <a:cs typeface="Arial"/>
              </a:rPr>
              <a:t>Iterator</a:t>
            </a:r>
            <a:endParaRPr kumimoji="1" lang="zh-CN" altLang="en-US" sz="2800" b="1" dirty="0">
              <a:solidFill>
                <a:schemeClr val="accent5">
                  <a:lumMod val="50000"/>
                </a:schemeClr>
              </a:solidFill>
              <a:effectLst>
                <a:glow rad="25400">
                  <a:schemeClr val="accent1">
                    <a:satMod val="175000"/>
                    <a:alpha val="10000"/>
                  </a:schemeClr>
                </a:glow>
                <a:outerShdw blurRad="50800" dist="38100" dir="2700000" algn="tl" rotWithShape="0">
                  <a:schemeClr val="accent2">
                    <a:lumMod val="90000"/>
                    <a:lumOff val="10000"/>
                    <a:alpha val="40000"/>
                  </a:scheme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49963" y="6304772"/>
            <a:ext cx="1483056" cy="543703"/>
          </a:xfrm>
        </p:spPr>
        <p:txBody>
          <a:bodyPr>
            <a:normAutofit lnSpcReduction="10000"/>
          </a:bodyPr>
          <a:lstStyle/>
          <a:p>
            <a:fld id="{B9D2C864-9362-43C7-A136-D9C41D93A96D}" type="slidenum">
              <a:rPr lang="en-US" sz="3200" smtClean="0"/>
              <a:pPr/>
              <a:t>14</a:t>
            </a:fld>
            <a:endParaRPr lang="en-US" sz="3200" dirty="0"/>
          </a:p>
        </p:txBody>
      </p:sp>
      <p:grpSp>
        <p:nvGrpSpPr>
          <p:cNvPr id="55" name="Group 54"/>
          <p:cNvGrpSpPr/>
          <p:nvPr/>
        </p:nvGrpSpPr>
        <p:grpSpPr>
          <a:xfrm>
            <a:off x="433852" y="957335"/>
            <a:ext cx="7145661" cy="5347437"/>
            <a:chOff x="433852" y="957335"/>
            <a:chExt cx="7145661" cy="5347437"/>
          </a:xfrm>
        </p:grpSpPr>
        <p:grpSp>
          <p:nvGrpSpPr>
            <p:cNvPr id="31" name="Group 30"/>
            <p:cNvGrpSpPr/>
            <p:nvPr/>
          </p:nvGrpSpPr>
          <p:grpSpPr>
            <a:xfrm>
              <a:off x="539177" y="1311628"/>
              <a:ext cx="1193474" cy="565297"/>
              <a:chOff x="3597215" y="1767529"/>
              <a:chExt cx="1569982" cy="710044"/>
            </a:xfrm>
          </p:grpSpPr>
          <p:sp>
            <p:nvSpPr>
              <p:cNvPr id="36" name="Snip Single Corner Rectangle 35"/>
              <p:cNvSpPr/>
              <p:nvPr/>
            </p:nvSpPr>
            <p:spPr>
              <a:xfrm>
                <a:off x="3597215" y="1767529"/>
                <a:ext cx="1569982" cy="710044"/>
              </a:xfrm>
              <a:prstGeom prst="snip1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ight Triangle 36"/>
              <p:cNvSpPr/>
              <p:nvPr/>
            </p:nvSpPr>
            <p:spPr>
              <a:xfrm>
                <a:off x="5045869" y="1769910"/>
                <a:ext cx="121328" cy="108839"/>
              </a:xfrm>
              <a:prstGeom prst="rtTriangl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8" name="Straight Connector 37"/>
            <p:cNvCxnSpPr/>
            <p:nvPr/>
          </p:nvCxnSpPr>
          <p:spPr>
            <a:xfrm>
              <a:off x="1732651" y="1596402"/>
              <a:ext cx="553349" cy="0"/>
            </a:xfrm>
            <a:prstGeom prst="line">
              <a:avLst/>
            </a:prstGeom>
            <a:ln w="28575">
              <a:solidFill>
                <a:schemeClr val="bg2">
                  <a:lumMod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628470" y="1353705"/>
              <a:ext cx="11041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Iterator</a:t>
              </a:r>
              <a:r>
                <a:rPr lang="en-US" sz="1400" dirty="0" smtClean="0"/>
                <a:t>:</a:t>
              </a:r>
            </a:p>
            <a:p>
              <a:r>
                <a:rPr lang="en-US" sz="1400" dirty="0" smtClean="0"/>
                <a:t>aggregate</a:t>
              </a:r>
              <a:endParaRPr lang="en-US" sz="1400" dirty="0"/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1678519" y="5416187"/>
              <a:ext cx="556288" cy="0"/>
            </a:xfrm>
            <a:prstGeom prst="line">
              <a:avLst/>
            </a:prstGeom>
            <a:ln w="28575">
              <a:solidFill>
                <a:schemeClr val="bg2">
                  <a:lumMod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/>
            <p:cNvGrpSpPr/>
            <p:nvPr/>
          </p:nvGrpSpPr>
          <p:grpSpPr>
            <a:xfrm>
              <a:off x="433852" y="4915660"/>
              <a:ext cx="1282767" cy="741871"/>
              <a:chOff x="3597215" y="1767529"/>
              <a:chExt cx="1569982" cy="710044"/>
            </a:xfrm>
          </p:grpSpPr>
          <p:sp>
            <p:nvSpPr>
              <p:cNvPr id="42" name="Snip Single Corner Rectangle 41"/>
              <p:cNvSpPr/>
              <p:nvPr/>
            </p:nvSpPr>
            <p:spPr>
              <a:xfrm>
                <a:off x="3597215" y="1767529"/>
                <a:ext cx="1569982" cy="710044"/>
              </a:xfrm>
              <a:prstGeom prst="snip1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ight Triangle 42"/>
              <p:cNvSpPr/>
              <p:nvPr/>
            </p:nvSpPr>
            <p:spPr>
              <a:xfrm>
                <a:off x="5045869" y="1769910"/>
                <a:ext cx="121328" cy="108839"/>
              </a:xfrm>
              <a:prstGeom prst="rtTriangl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488642" y="4935913"/>
              <a:ext cx="110418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Iterator</a:t>
              </a:r>
              <a:r>
                <a:rPr lang="en-US" sz="1400" dirty="0" smtClean="0"/>
                <a:t>:</a:t>
              </a:r>
            </a:p>
            <a:p>
              <a:r>
                <a:rPr lang="en-US" sz="1400" dirty="0" err="1" smtClean="0"/>
                <a:t>concreteAggregate</a:t>
              </a:r>
              <a:endParaRPr lang="en-US" sz="1400" dirty="0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6099154" y="2999832"/>
              <a:ext cx="1368446" cy="610788"/>
              <a:chOff x="3597215" y="1767529"/>
              <a:chExt cx="1569982" cy="710044"/>
            </a:xfrm>
          </p:grpSpPr>
          <p:sp>
            <p:nvSpPr>
              <p:cNvPr id="46" name="Snip Single Corner Rectangle 45"/>
              <p:cNvSpPr/>
              <p:nvPr/>
            </p:nvSpPr>
            <p:spPr>
              <a:xfrm>
                <a:off x="3597215" y="1767529"/>
                <a:ext cx="1569982" cy="710044"/>
              </a:xfrm>
              <a:prstGeom prst="snip1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ight Triangle 46"/>
              <p:cNvSpPr/>
              <p:nvPr/>
            </p:nvSpPr>
            <p:spPr>
              <a:xfrm>
                <a:off x="5045869" y="1769910"/>
                <a:ext cx="121328" cy="108839"/>
              </a:xfrm>
              <a:prstGeom prst="rtTriangl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8" name="Straight Connector 47"/>
            <p:cNvCxnSpPr/>
            <p:nvPr/>
          </p:nvCxnSpPr>
          <p:spPr>
            <a:xfrm>
              <a:off x="6762750" y="3636067"/>
              <a:ext cx="0" cy="500527"/>
            </a:xfrm>
            <a:prstGeom prst="line">
              <a:avLst/>
            </a:prstGeom>
            <a:ln w="28575">
              <a:solidFill>
                <a:schemeClr val="bg2">
                  <a:lumMod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6106222" y="3045322"/>
              <a:ext cx="14732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Iterator</a:t>
              </a:r>
              <a:r>
                <a:rPr lang="en-US" sz="1400" dirty="0" smtClean="0"/>
                <a:t>:</a:t>
              </a:r>
            </a:p>
            <a:p>
              <a:r>
                <a:rPr lang="en-US" sz="1400" dirty="0" err="1" smtClean="0"/>
                <a:t>concreteIterator</a:t>
              </a:r>
              <a:endParaRPr lang="en-US" sz="1400" dirty="0"/>
            </a:p>
          </p:txBody>
        </p:sp>
        <p:cxnSp>
          <p:nvCxnSpPr>
            <p:cNvPr id="50" name="Straight Connector 49"/>
            <p:cNvCxnSpPr/>
            <p:nvPr/>
          </p:nvCxnSpPr>
          <p:spPr>
            <a:xfrm flipH="1">
              <a:off x="4387607" y="1774332"/>
              <a:ext cx="569522" cy="0"/>
            </a:xfrm>
            <a:prstGeom prst="line">
              <a:avLst/>
            </a:prstGeom>
            <a:ln w="28575">
              <a:solidFill>
                <a:schemeClr val="bg2">
                  <a:lumMod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3571500" y="1400175"/>
              <a:ext cx="891318" cy="565297"/>
              <a:chOff x="3597215" y="1767529"/>
              <a:chExt cx="1569982" cy="710044"/>
            </a:xfrm>
          </p:grpSpPr>
          <p:sp>
            <p:nvSpPr>
              <p:cNvPr id="52" name="Snip Single Corner Rectangle 51"/>
              <p:cNvSpPr/>
              <p:nvPr/>
            </p:nvSpPr>
            <p:spPr>
              <a:xfrm>
                <a:off x="3597215" y="1767529"/>
                <a:ext cx="1569982" cy="710044"/>
              </a:xfrm>
              <a:prstGeom prst="snip1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ight Triangle 52"/>
              <p:cNvSpPr/>
              <p:nvPr/>
            </p:nvSpPr>
            <p:spPr>
              <a:xfrm>
                <a:off x="5045869" y="1769910"/>
                <a:ext cx="121328" cy="108839"/>
              </a:xfrm>
              <a:prstGeom prst="rtTriangl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3568187" y="1442252"/>
              <a:ext cx="11041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Iterator</a:t>
              </a:r>
              <a:r>
                <a:rPr lang="en-US" sz="1400" dirty="0" smtClean="0"/>
                <a:t>:</a:t>
              </a:r>
            </a:p>
            <a:p>
              <a:r>
                <a:rPr lang="en-US" sz="1400" dirty="0" err="1" smtClean="0"/>
                <a:t>iterator</a:t>
              </a:r>
              <a:endParaRPr lang="en-US" sz="1400" dirty="0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520638" y="957335"/>
              <a:ext cx="6029325" cy="5347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7"/>
          <p:cNvSpPr txBox="1"/>
          <p:nvPr/>
        </p:nvSpPr>
        <p:spPr>
          <a:xfrm>
            <a:off x="310090" y="93107"/>
            <a:ext cx="4721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smtClean="0">
                <a:solidFill>
                  <a:schemeClr val="accent5">
                    <a:lumMod val="50000"/>
                  </a:schemeClr>
                </a:solidFill>
                <a:effectLst>
                  <a:glow rad="25400">
                    <a:schemeClr val="accent1">
                      <a:satMod val="175000"/>
                      <a:alpha val="10000"/>
                    </a:schemeClr>
                  </a:glow>
                  <a:outerShdw blurRad="50800" dist="38100" dir="2700000" algn="tl" rotWithShape="0">
                    <a:schemeClr val="accent2">
                      <a:lumMod val="90000"/>
                      <a:lumOff val="10000"/>
                      <a:alpha val="40000"/>
                    </a:schemeClr>
                  </a:outerShdw>
                </a:effectLst>
                <a:latin typeface="Arial"/>
                <a:cs typeface="Arial"/>
              </a:rPr>
              <a:t>Design Patterns: Observer</a:t>
            </a:r>
            <a:endParaRPr kumimoji="1" lang="zh-CN" altLang="en-US" sz="2800" b="1" dirty="0">
              <a:solidFill>
                <a:schemeClr val="accent5">
                  <a:lumMod val="50000"/>
                </a:schemeClr>
              </a:solidFill>
              <a:effectLst>
                <a:glow rad="25400">
                  <a:schemeClr val="accent1">
                    <a:satMod val="175000"/>
                    <a:alpha val="10000"/>
                  </a:schemeClr>
                </a:glow>
                <a:outerShdw blurRad="50800" dist="38100" dir="2700000" algn="tl" rotWithShape="0">
                  <a:schemeClr val="accent2">
                    <a:lumMod val="90000"/>
                    <a:lumOff val="10000"/>
                    <a:alpha val="40000"/>
                  </a:schemeClr>
                </a:outerShdw>
              </a:effectLst>
              <a:latin typeface="Arial"/>
              <a:cs typeface="Arial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1427672" y="339924"/>
            <a:ext cx="6665106" cy="5955202"/>
            <a:chOff x="1427672" y="339924"/>
            <a:chExt cx="6665106" cy="5955202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568653" y="2694676"/>
              <a:ext cx="2524125" cy="3600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27672" y="1779468"/>
              <a:ext cx="2009775" cy="1314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7" name="Group 6"/>
            <p:cNvGrpSpPr/>
            <p:nvPr/>
          </p:nvGrpSpPr>
          <p:grpSpPr>
            <a:xfrm>
              <a:off x="2866905" y="4761709"/>
              <a:ext cx="1589572" cy="740059"/>
              <a:chOff x="3597215" y="1767529"/>
              <a:chExt cx="1569982" cy="710044"/>
            </a:xfrm>
          </p:grpSpPr>
          <p:sp>
            <p:nvSpPr>
              <p:cNvPr id="8" name="Snip Single Corner Rectangle 7"/>
              <p:cNvSpPr/>
              <p:nvPr/>
            </p:nvSpPr>
            <p:spPr>
              <a:xfrm>
                <a:off x="3597215" y="1767529"/>
                <a:ext cx="1569982" cy="710044"/>
              </a:xfrm>
              <a:prstGeom prst="snip1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ight Triangle 8"/>
              <p:cNvSpPr/>
              <p:nvPr/>
            </p:nvSpPr>
            <p:spPr>
              <a:xfrm>
                <a:off x="5045869" y="1769910"/>
                <a:ext cx="121328" cy="108839"/>
              </a:xfrm>
              <a:prstGeom prst="rtTriangl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" name="Straight Connector 9"/>
            <p:cNvCxnSpPr/>
            <p:nvPr/>
          </p:nvCxnSpPr>
          <p:spPr>
            <a:xfrm flipH="1">
              <a:off x="4462221" y="5066057"/>
              <a:ext cx="1138066" cy="0"/>
            </a:xfrm>
            <a:prstGeom prst="line">
              <a:avLst/>
            </a:prstGeom>
            <a:ln w="28575">
              <a:solidFill>
                <a:schemeClr val="bg2">
                  <a:lumMod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956198" y="4978548"/>
              <a:ext cx="15002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Observer:</a:t>
              </a:r>
            </a:p>
            <a:p>
              <a:r>
                <a:rPr lang="en-US" sz="1400" dirty="0" err="1" smtClean="0"/>
                <a:t>concreteObserver</a:t>
              </a:r>
              <a:endParaRPr lang="en-US" sz="1400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886202" y="1981456"/>
              <a:ext cx="1561687" cy="734212"/>
              <a:chOff x="3597215" y="1767529"/>
              <a:chExt cx="1569982" cy="710044"/>
            </a:xfrm>
          </p:grpSpPr>
          <p:sp>
            <p:nvSpPr>
              <p:cNvPr id="13" name="Snip Single Corner Rectangle 12"/>
              <p:cNvSpPr/>
              <p:nvPr/>
            </p:nvSpPr>
            <p:spPr>
              <a:xfrm>
                <a:off x="3597215" y="1767529"/>
                <a:ext cx="1569982" cy="710044"/>
              </a:xfrm>
              <a:prstGeom prst="snip1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ight Triangle 13"/>
              <p:cNvSpPr/>
              <p:nvPr/>
            </p:nvSpPr>
            <p:spPr>
              <a:xfrm>
                <a:off x="5045869" y="1769910"/>
                <a:ext cx="121328" cy="108839"/>
              </a:xfrm>
              <a:prstGeom prst="rtTriangl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" name="Straight Connector 14"/>
            <p:cNvCxnSpPr/>
            <p:nvPr/>
          </p:nvCxnSpPr>
          <p:spPr>
            <a:xfrm>
              <a:off x="3243529" y="2205463"/>
              <a:ext cx="731520" cy="0"/>
            </a:xfrm>
            <a:prstGeom prst="line">
              <a:avLst/>
            </a:prstGeom>
            <a:ln w="28575">
              <a:solidFill>
                <a:schemeClr val="bg2">
                  <a:lumMod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897862" y="2015892"/>
              <a:ext cx="16966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Observer:</a:t>
              </a:r>
            </a:p>
            <a:p>
              <a:r>
                <a:rPr lang="en-US" sz="1400" dirty="0" err="1" smtClean="0"/>
                <a:t>concreteSubject</a:t>
              </a:r>
              <a:endParaRPr lang="en-US" sz="1400" dirty="0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V="1">
              <a:off x="2501660" y="2812211"/>
              <a:ext cx="0" cy="8195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3148644" y="3778370"/>
              <a:ext cx="244589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615835" y="3437626"/>
              <a:ext cx="1771650" cy="1057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" name="Isosceles Triangle 20"/>
            <p:cNvSpPr/>
            <p:nvPr/>
          </p:nvSpPr>
          <p:spPr>
            <a:xfrm>
              <a:off x="6818748" y="1877944"/>
              <a:ext cx="138023" cy="112065"/>
            </a:xfrm>
            <a:prstGeom prst="triangl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6887756" y="1990009"/>
              <a:ext cx="0" cy="82220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Picture 2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721053" y="339924"/>
              <a:ext cx="2371725" cy="1581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" name="Rectangle 31"/>
            <p:cNvSpPr/>
            <p:nvPr/>
          </p:nvSpPr>
          <p:spPr>
            <a:xfrm>
              <a:off x="6461184" y="1895196"/>
              <a:ext cx="366190" cy="603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993128" y="1900954"/>
              <a:ext cx="366190" cy="603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7"/>
          <p:cNvSpPr txBox="1"/>
          <p:nvPr/>
        </p:nvSpPr>
        <p:spPr>
          <a:xfrm>
            <a:off x="310090" y="93107"/>
            <a:ext cx="71368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smtClean="0">
                <a:solidFill>
                  <a:schemeClr val="accent5">
                    <a:lumMod val="50000"/>
                  </a:schemeClr>
                </a:solidFill>
                <a:effectLst>
                  <a:glow rad="25400">
                    <a:schemeClr val="accent1">
                      <a:satMod val="175000"/>
                      <a:alpha val="10000"/>
                    </a:schemeClr>
                  </a:glow>
                  <a:outerShdw blurRad="50800" dist="38100" dir="2700000" algn="tl" rotWithShape="0">
                    <a:schemeClr val="accent2">
                      <a:lumMod val="90000"/>
                      <a:lumOff val="10000"/>
                      <a:alpha val="40000"/>
                    </a:schemeClr>
                  </a:outerShdw>
                </a:effectLst>
                <a:latin typeface="Arial"/>
                <a:cs typeface="Arial"/>
              </a:rPr>
              <a:t>Design Patterns: </a:t>
            </a:r>
            <a:r>
              <a:rPr kumimoji="1" lang="en-US" altLang="zh-CN" sz="2800" b="1" dirty="0" err="1" smtClean="0">
                <a:solidFill>
                  <a:schemeClr val="accent5">
                    <a:lumMod val="50000"/>
                  </a:schemeClr>
                </a:solidFill>
                <a:effectLst>
                  <a:glow rad="25400">
                    <a:schemeClr val="accent1">
                      <a:satMod val="175000"/>
                      <a:alpha val="10000"/>
                    </a:schemeClr>
                  </a:glow>
                  <a:outerShdw blurRad="50800" dist="38100" dir="2700000" algn="tl" rotWithShape="0">
                    <a:schemeClr val="accent2">
                      <a:lumMod val="90000"/>
                      <a:lumOff val="10000"/>
                      <a:alpha val="40000"/>
                    </a:schemeClr>
                  </a:outerShdw>
                </a:effectLst>
                <a:latin typeface="Arial"/>
                <a:cs typeface="Arial"/>
              </a:rPr>
              <a:t>IoC</a:t>
            </a:r>
            <a:r>
              <a:rPr kumimoji="1" lang="en-US" altLang="zh-CN" sz="2800" b="1" dirty="0" smtClean="0">
                <a:solidFill>
                  <a:schemeClr val="accent5">
                    <a:lumMod val="50000"/>
                  </a:schemeClr>
                </a:solidFill>
                <a:effectLst>
                  <a:glow rad="25400">
                    <a:schemeClr val="accent1">
                      <a:satMod val="175000"/>
                      <a:alpha val="10000"/>
                    </a:schemeClr>
                  </a:glow>
                  <a:outerShdw blurRad="50800" dist="38100" dir="2700000" algn="tl" rotWithShape="0">
                    <a:schemeClr val="accent2">
                      <a:lumMod val="90000"/>
                      <a:lumOff val="10000"/>
                      <a:alpha val="40000"/>
                    </a:schemeClr>
                  </a:outerShdw>
                </a:effectLst>
                <a:latin typeface="Arial"/>
                <a:cs typeface="Arial"/>
              </a:rPr>
              <a:t> (Inverse of Control)</a:t>
            </a:r>
            <a:endParaRPr kumimoji="1" lang="zh-CN" altLang="en-US" sz="2800" b="1" dirty="0">
              <a:solidFill>
                <a:schemeClr val="accent5">
                  <a:lumMod val="50000"/>
                </a:schemeClr>
              </a:solidFill>
              <a:effectLst>
                <a:glow rad="25400">
                  <a:schemeClr val="accent1">
                    <a:satMod val="175000"/>
                    <a:alpha val="10000"/>
                  </a:schemeClr>
                </a:glow>
                <a:outerShdw blurRad="50800" dist="38100" dir="2700000" algn="tl" rotWithShape="0">
                  <a:schemeClr val="accent2">
                    <a:lumMod val="90000"/>
                    <a:lumOff val="10000"/>
                    <a:alpha val="40000"/>
                  </a:scheme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49963" y="6304772"/>
            <a:ext cx="1483056" cy="543703"/>
          </a:xfrm>
        </p:spPr>
        <p:txBody>
          <a:bodyPr>
            <a:normAutofit lnSpcReduction="10000"/>
          </a:bodyPr>
          <a:lstStyle/>
          <a:p>
            <a:fld id="{B9D2C864-9362-43C7-A136-D9C41D93A96D}" type="slidenum">
              <a:rPr lang="en-US" sz="3200" smtClean="0"/>
              <a:pPr/>
              <a:t>16</a:t>
            </a:fld>
            <a:endParaRPr lang="en-US" sz="32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422785" y="1132881"/>
            <a:ext cx="8016455" cy="4519038"/>
            <a:chOff x="422785" y="1132881"/>
            <a:chExt cx="8016455" cy="4519038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915115" y="2051469"/>
              <a:ext cx="2524125" cy="3600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187460" y="1436568"/>
              <a:ext cx="1371600" cy="1000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22785" y="2771775"/>
              <a:ext cx="2009775" cy="1314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1" name="Group 10"/>
            <p:cNvGrpSpPr/>
            <p:nvPr/>
          </p:nvGrpSpPr>
          <p:grpSpPr>
            <a:xfrm>
              <a:off x="6110788" y="1132881"/>
              <a:ext cx="1193474" cy="565297"/>
              <a:chOff x="3597215" y="1767529"/>
              <a:chExt cx="1569982" cy="710044"/>
            </a:xfrm>
          </p:grpSpPr>
          <p:sp>
            <p:nvSpPr>
              <p:cNvPr id="12" name="Snip Single Corner Rectangle 11"/>
              <p:cNvSpPr/>
              <p:nvPr/>
            </p:nvSpPr>
            <p:spPr>
              <a:xfrm>
                <a:off x="3597215" y="1767529"/>
                <a:ext cx="1569982" cy="710044"/>
              </a:xfrm>
              <a:prstGeom prst="snip1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ight Triangle 12"/>
              <p:cNvSpPr/>
              <p:nvPr/>
            </p:nvSpPr>
            <p:spPr>
              <a:xfrm>
                <a:off x="5045869" y="1769910"/>
                <a:ext cx="121328" cy="108839"/>
              </a:xfrm>
              <a:prstGeom prst="rtTriangl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Connector 13"/>
            <p:cNvCxnSpPr>
              <a:stCxn id="12" idx="1"/>
            </p:cNvCxnSpPr>
            <p:nvPr/>
          </p:nvCxnSpPr>
          <p:spPr>
            <a:xfrm>
              <a:off x="6707525" y="1698178"/>
              <a:ext cx="0" cy="492572"/>
            </a:xfrm>
            <a:prstGeom prst="line">
              <a:avLst/>
            </a:prstGeom>
            <a:ln w="28575">
              <a:solidFill>
                <a:schemeClr val="bg2">
                  <a:lumMod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200081" y="1174958"/>
              <a:ext cx="11041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IoC</a:t>
              </a:r>
              <a:r>
                <a:rPr lang="en-US" sz="1400" dirty="0" smtClean="0"/>
                <a:t>:</a:t>
              </a:r>
            </a:p>
            <a:p>
              <a:r>
                <a:rPr lang="en-US" sz="1400" dirty="0" err="1" smtClean="0"/>
                <a:t>Controler</a:t>
              </a:r>
              <a:endParaRPr lang="en-US" sz="1400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365586" y="3658568"/>
              <a:ext cx="1193474" cy="565297"/>
              <a:chOff x="3597215" y="1767529"/>
              <a:chExt cx="1569982" cy="710044"/>
            </a:xfrm>
          </p:grpSpPr>
          <p:sp>
            <p:nvSpPr>
              <p:cNvPr id="19" name="Snip Single Corner Rectangle 18"/>
              <p:cNvSpPr/>
              <p:nvPr/>
            </p:nvSpPr>
            <p:spPr>
              <a:xfrm>
                <a:off x="3597215" y="1767529"/>
                <a:ext cx="1569982" cy="710044"/>
              </a:xfrm>
              <a:prstGeom prst="snip1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ight Triangle 19"/>
              <p:cNvSpPr/>
              <p:nvPr/>
            </p:nvSpPr>
            <p:spPr>
              <a:xfrm>
                <a:off x="5045869" y="1769910"/>
                <a:ext cx="121328" cy="108839"/>
              </a:xfrm>
              <a:prstGeom prst="rtTriangl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1" name="Straight Connector 20"/>
            <p:cNvCxnSpPr/>
            <p:nvPr/>
          </p:nvCxnSpPr>
          <p:spPr>
            <a:xfrm flipV="1">
              <a:off x="3962323" y="2411350"/>
              <a:ext cx="0" cy="1247218"/>
            </a:xfrm>
            <a:prstGeom prst="line">
              <a:avLst/>
            </a:prstGeom>
            <a:ln w="28575">
              <a:solidFill>
                <a:schemeClr val="bg2">
                  <a:lumMod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454879" y="3700645"/>
              <a:ext cx="11041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IoC</a:t>
              </a:r>
              <a:r>
                <a:rPr lang="en-US" sz="1400" dirty="0" smtClean="0"/>
                <a:t>:</a:t>
              </a:r>
            </a:p>
            <a:p>
              <a:r>
                <a:rPr lang="en-US" sz="1400" dirty="0" err="1" smtClean="0"/>
                <a:t>Schedular</a:t>
              </a:r>
              <a:endParaRPr lang="en-US" sz="1400" dirty="0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034863" y="1846053"/>
              <a:ext cx="1193474" cy="565297"/>
              <a:chOff x="3597215" y="1767529"/>
              <a:chExt cx="1569982" cy="710044"/>
            </a:xfrm>
          </p:grpSpPr>
          <p:sp>
            <p:nvSpPr>
              <p:cNvPr id="25" name="Snip Single Corner Rectangle 24"/>
              <p:cNvSpPr/>
              <p:nvPr/>
            </p:nvSpPr>
            <p:spPr>
              <a:xfrm>
                <a:off x="3597215" y="1767529"/>
                <a:ext cx="1569982" cy="710044"/>
              </a:xfrm>
              <a:prstGeom prst="snip1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ight Triangle 25"/>
              <p:cNvSpPr/>
              <p:nvPr/>
            </p:nvSpPr>
            <p:spPr>
              <a:xfrm>
                <a:off x="5045869" y="1769910"/>
                <a:ext cx="121328" cy="108839"/>
              </a:xfrm>
              <a:prstGeom prst="rtTriangl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7" name="Straight Connector 26"/>
            <p:cNvCxnSpPr/>
            <p:nvPr/>
          </p:nvCxnSpPr>
          <p:spPr>
            <a:xfrm>
              <a:off x="1641125" y="2420875"/>
              <a:ext cx="0" cy="489213"/>
            </a:xfrm>
            <a:prstGeom prst="line">
              <a:avLst/>
            </a:prstGeom>
            <a:ln w="28575">
              <a:solidFill>
                <a:schemeClr val="bg2">
                  <a:lumMod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124156" y="1888130"/>
              <a:ext cx="11041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IoC</a:t>
              </a:r>
              <a:r>
                <a:rPr lang="en-US" sz="1400" dirty="0" smtClean="0"/>
                <a:t>:</a:t>
              </a:r>
            </a:p>
            <a:p>
              <a:r>
                <a:rPr lang="en-US" sz="1400" dirty="0" smtClean="0"/>
                <a:t>Requester</a:t>
              </a:r>
              <a:endParaRPr lang="en-US" sz="1400" dirty="0"/>
            </a:p>
          </p:txBody>
        </p:sp>
        <p:cxnSp>
          <p:nvCxnSpPr>
            <p:cNvPr id="31" name="Straight Connector 30"/>
            <p:cNvCxnSpPr/>
            <p:nvPr/>
          </p:nvCxnSpPr>
          <p:spPr>
            <a:xfrm flipV="1">
              <a:off x="2272984" y="2051469"/>
              <a:ext cx="961743" cy="11920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 flipV="1">
              <a:off x="4433977" y="1997007"/>
              <a:ext cx="1595887" cy="12465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7"/>
          <p:cNvSpPr txBox="1"/>
          <p:nvPr/>
        </p:nvSpPr>
        <p:spPr>
          <a:xfrm>
            <a:off x="310090" y="93107"/>
            <a:ext cx="39405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smtClean="0">
                <a:solidFill>
                  <a:schemeClr val="accent5">
                    <a:lumMod val="50000"/>
                  </a:schemeClr>
                </a:solidFill>
                <a:effectLst>
                  <a:glow rad="25400">
                    <a:schemeClr val="accent1">
                      <a:satMod val="175000"/>
                      <a:alpha val="10000"/>
                    </a:schemeClr>
                  </a:glow>
                  <a:outerShdw blurRad="50800" dist="38100" dir="2700000" algn="tl" rotWithShape="0">
                    <a:schemeClr val="accent2">
                      <a:lumMod val="90000"/>
                      <a:lumOff val="10000"/>
                      <a:alpha val="40000"/>
                    </a:schemeClr>
                  </a:outerShdw>
                </a:effectLst>
                <a:latin typeface="Arial"/>
                <a:cs typeface="Arial"/>
              </a:rPr>
              <a:t>Design Patterns: MVC</a:t>
            </a:r>
            <a:endParaRPr kumimoji="1" lang="zh-CN" altLang="en-US" sz="2800" b="1" dirty="0">
              <a:solidFill>
                <a:schemeClr val="accent5">
                  <a:lumMod val="50000"/>
                </a:schemeClr>
              </a:solidFill>
              <a:effectLst>
                <a:glow rad="25400">
                  <a:schemeClr val="accent1">
                    <a:satMod val="175000"/>
                    <a:alpha val="10000"/>
                  </a:schemeClr>
                </a:glow>
                <a:outerShdw blurRad="50800" dist="38100" dir="2700000" algn="tl" rotWithShape="0">
                  <a:schemeClr val="accent2">
                    <a:lumMod val="90000"/>
                    <a:lumOff val="10000"/>
                    <a:alpha val="40000"/>
                  </a:scheme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14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49963" y="6304772"/>
            <a:ext cx="1483056" cy="543703"/>
          </a:xfrm>
        </p:spPr>
        <p:txBody>
          <a:bodyPr>
            <a:normAutofit lnSpcReduction="10000"/>
          </a:bodyPr>
          <a:lstStyle/>
          <a:p>
            <a:fld id="{B9D2C864-9362-43C7-A136-D9C41D93A96D}" type="slidenum">
              <a:rPr lang="en-US" sz="3200" smtClean="0"/>
              <a:pPr/>
              <a:t>17</a:t>
            </a:fld>
            <a:endParaRPr lang="en-US" sz="32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465687" y="438165"/>
            <a:ext cx="8384438" cy="5495925"/>
            <a:chOff x="465687" y="438165"/>
            <a:chExt cx="8384438" cy="5495925"/>
          </a:xfrm>
        </p:grpSpPr>
        <p:sp>
          <p:nvSpPr>
            <p:cNvPr id="129" name="Snip Single Corner Rectangle 128"/>
            <p:cNvSpPr/>
            <p:nvPr/>
          </p:nvSpPr>
          <p:spPr>
            <a:xfrm>
              <a:off x="819354" y="4286107"/>
              <a:ext cx="1050748" cy="630733"/>
            </a:xfrm>
            <a:prstGeom prst="snip1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ight Triangle 129"/>
            <p:cNvSpPr/>
            <p:nvPr/>
          </p:nvSpPr>
          <p:spPr>
            <a:xfrm>
              <a:off x="1771167" y="4289282"/>
              <a:ext cx="95760" cy="96681"/>
            </a:xfrm>
            <a:prstGeom prst="rtTriangl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819353" y="4286107"/>
              <a:ext cx="5838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MVC:</a:t>
              </a:r>
            </a:p>
            <a:p>
              <a:r>
                <a:rPr lang="en-US" sz="1400" dirty="0" smtClean="0"/>
                <a:t>View</a:t>
              </a:r>
              <a:endParaRPr lang="en-US" sz="1400" dirty="0"/>
            </a:p>
          </p:txBody>
        </p:sp>
        <p:sp>
          <p:nvSpPr>
            <p:cNvPr id="132" name="Snip Single Corner Rectangle 131"/>
            <p:cNvSpPr/>
            <p:nvPr/>
          </p:nvSpPr>
          <p:spPr>
            <a:xfrm>
              <a:off x="1829324" y="3159001"/>
              <a:ext cx="1050748" cy="630733"/>
            </a:xfrm>
            <a:prstGeom prst="snip1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ight Triangle 132"/>
            <p:cNvSpPr/>
            <p:nvPr/>
          </p:nvSpPr>
          <p:spPr>
            <a:xfrm>
              <a:off x="2781137" y="3162176"/>
              <a:ext cx="95760" cy="96681"/>
            </a:xfrm>
            <a:prstGeom prst="rtTriangl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829323" y="3159001"/>
              <a:ext cx="8774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MVC:</a:t>
              </a:r>
            </a:p>
            <a:p>
              <a:r>
                <a:rPr lang="en-US" sz="1400" dirty="0" err="1" smtClean="0"/>
                <a:t>Controler</a:t>
              </a:r>
              <a:endParaRPr lang="en-US" sz="1400" dirty="0"/>
            </a:p>
          </p:txBody>
        </p:sp>
        <p:sp>
          <p:nvSpPr>
            <p:cNvPr id="135" name="Snip Single Corner Rectangle 134"/>
            <p:cNvSpPr/>
            <p:nvPr/>
          </p:nvSpPr>
          <p:spPr>
            <a:xfrm>
              <a:off x="4715742" y="765953"/>
              <a:ext cx="1050748" cy="630733"/>
            </a:xfrm>
            <a:prstGeom prst="snip1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ight Triangle 135"/>
            <p:cNvSpPr/>
            <p:nvPr/>
          </p:nvSpPr>
          <p:spPr>
            <a:xfrm>
              <a:off x="5667555" y="769128"/>
              <a:ext cx="95760" cy="96681"/>
            </a:xfrm>
            <a:prstGeom prst="rtTriangl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4715741" y="765953"/>
              <a:ext cx="7505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MVC:</a:t>
              </a:r>
            </a:p>
            <a:p>
              <a:r>
                <a:rPr lang="en-US" sz="1400" dirty="0" err="1" smtClean="0"/>
                <a:t>Modual</a:t>
              </a:r>
              <a:endParaRPr lang="en-US" sz="1400" dirty="0"/>
            </a:p>
          </p:txBody>
        </p:sp>
        <p:cxnSp>
          <p:nvCxnSpPr>
            <p:cNvPr id="138" name="Straight Connector 137"/>
            <p:cNvCxnSpPr>
              <a:stCxn id="131" idx="0"/>
            </p:cNvCxnSpPr>
            <p:nvPr/>
          </p:nvCxnSpPr>
          <p:spPr>
            <a:xfrm flipV="1">
              <a:off x="1111260" y="2963850"/>
              <a:ext cx="0" cy="1322257"/>
            </a:xfrm>
            <a:prstGeom prst="line">
              <a:avLst/>
            </a:prstGeom>
            <a:ln w="28575">
              <a:solidFill>
                <a:schemeClr val="bg2">
                  <a:lumMod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H="1">
              <a:off x="2863970" y="3390181"/>
              <a:ext cx="621103" cy="0"/>
            </a:xfrm>
            <a:prstGeom prst="line">
              <a:avLst/>
            </a:prstGeom>
            <a:ln w="28575">
              <a:solidFill>
                <a:schemeClr val="bg2">
                  <a:lumMod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>
              <a:stCxn id="135" idx="0"/>
            </p:cNvCxnSpPr>
            <p:nvPr/>
          </p:nvCxnSpPr>
          <p:spPr>
            <a:xfrm flipV="1">
              <a:off x="5766490" y="1068898"/>
              <a:ext cx="832718" cy="12422"/>
            </a:xfrm>
            <a:prstGeom prst="line">
              <a:avLst/>
            </a:prstGeom>
            <a:ln w="28575">
              <a:solidFill>
                <a:schemeClr val="bg2">
                  <a:lumMod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7" name="Picture 4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65687" y="1910276"/>
              <a:ext cx="2009775" cy="1314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8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352881" y="1910276"/>
              <a:ext cx="2524125" cy="3600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249800" y="438165"/>
              <a:ext cx="2600325" cy="5495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62" name="Straight Connector 61"/>
            <p:cNvCxnSpPr/>
            <p:nvPr/>
          </p:nvCxnSpPr>
          <p:spPr>
            <a:xfrm flipH="1">
              <a:off x="2286000" y="2303253"/>
              <a:ext cx="1199072" cy="1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5667556" y="2343511"/>
              <a:ext cx="931652" cy="0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-658858" y="2012232"/>
            <a:ext cx="2835632" cy="563231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kumimoji="1" lang="en-US" altLang="zh-CN" sz="36000" b="1" dirty="0" smtClean="0">
                <a:ln>
                  <a:prstDash val="solid"/>
                </a:ln>
                <a:solidFill>
                  <a:srgbClr val="00B0F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Century Schoolbook"/>
                <a:cs typeface="Century Schoolbook"/>
              </a:rPr>
              <a:t>3</a:t>
            </a:r>
            <a:endParaRPr kumimoji="1" lang="zh-CN" altLang="en-US" sz="36000" b="1" dirty="0">
              <a:ln>
                <a:prstDash val="solid"/>
              </a:ln>
              <a:solidFill>
                <a:srgbClr val="00B0F0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Century Schoolbook"/>
              <a:cs typeface="Century Schoolbook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445844" y="489753"/>
            <a:ext cx="28007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Content</a:t>
            </a:r>
            <a:endParaRPr kumimoji="1" lang="zh-CN" altLang="en-US" sz="5400" b="1" dirty="0">
              <a:solidFill>
                <a:schemeClr val="accent5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5" name="文本框 3"/>
          <p:cNvSpPr txBox="1"/>
          <p:nvPr/>
        </p:nvSpPr>
        <p:spPr>
          <a:xfrm>
            <a:off x="3094561" y="3393826"/>
            <a:ext cx="4339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latin typeface="Arial"/>
                <a:cs typeface="Arial"/>
              </a:rPr>
              <a:t>Project Info &amp; Architecture</a:t>
            </a:r>
            <a:endParaRPr kumimoji="1" lang="zh-CN" altLang="en-US" sz="2800" dirty="0">
              <a:latin typeface="Arial"/>
              <a:cs typeface="Arial"/>
            </a:endParaRPr>
          </a:p>
        </p:txBody>
      </p:sp>
      <p:sp>
        <p:nvSpPr>
          <p:cNvPr id="16" name="文本框 7"/>
          <p:cNvSpPr txBox="1"/>
          <p:nvPr/>
        </p:nvSpPr>
        <p:spPr>
          <a:xfrm>
            <a:off x="3094561" y="4411565"/>
            <a:ext cx="4860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latin typeface="Arial"/>
                <a:cs typeface="Arial"/>
              </a:rPr>
              <a:t>Classes with Design Patterns</a:t>
            </a:r>
            <a:endParaRPr kumimoji="1" lang="zh-CN" altLang="en-US" sz="2800" dirty="0">
              <a:latin typeface="Arial"/>
              <a:cs typeface="Arial"/>
            </a:endParaRPr>
          </a:p>
        </p:txBody>
      </p:sp>
      <p:sp>
        <p:nvSpPr>
          <p:cNvPr id="17" name="文本框 8"/>
          <p:cNvSpPr txBox="1"/>
          <p:nvPr/>
        </p:nvSpPr>
        <p:spPr>
          <a:xfrm>
            <a:off x="3094561" y="5429305"/>
            <a:ext cx="5756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smtClean="0">
                <a:solidFill>
                  <a:srgbClr val="00B0F0"/>
                </a:solidFill>
                <a:effectLst>
                  <a:glow rad="25400">
                    <a:schemeClr val="accent1">
                      <a:satMod val="175000"/>
                      <a:alpha val="10000"/>
                    </a:schemeClr>
                  </a:glow>
                  <a:outerShdw blurRad="50800" dist="38100" dir="2700000" algn="tl" rotWithShape="0">
                    <a:schemeClr val="accent2">
                      <a:lumMod val="90000"/>
                      <a:lumOff val="10000"/>
                      <a:alpha val="40000"/>
                    </a:schemeClr>
                  </a:outerShdw>
                </a:effectLst>
                <a:latin typeface="Arial"/>
                <a:cs typeface="Arial"/>
              </a:rPr>
              <a:t>Summary</a:t>
            </a:r>
            <a:r>
              <a:rPr kumimoji="1" lang="zh-CN" altLang="en-US" sz="2800" b="1" dirty="0" smtClean="0">
                <a:solidFill>
                  <a:srgbClr val="00B0F0"/>
                </a:solidFill>
                <a:effectLst>
                  <a:glow rad="25400">
                    <a:schemeClr val="accent1">
                      <a:satMod val="175000"/>
                      <a:alpha val="10000"/>
                    </a:schemeClr>
                  </a:glow>
                  <a:outerShdw blurRad="50800" dist="38100" dir="2700000" algn="tl" rotWithShape="0">
                    <a:schemeClr val="accent2">
                      <a:lumMod val="90000"/>
                      <a:lumOff val="10000"/>
                      <a:alpha val="40000"/>
                    </a:schemeClr>
                  </a:outerShdw>
                </a:effectLst>
                <a:latin typeface="Arial"/>
                <a:cs typeface="Arial"/>
              </a:rPr>
              <a:t> </a:t>
            </a:r>
            <a:r>
              <a:rPr kumimoji="1" lang="en-US" altLang="zh-CN" sz="2800" b="1" dirty="0" smtClean="0">
                <a:solidFill>
                  <a:srgbClr val="00B0F0"/>
                </a:solidFill>
                <a:effectLst>
                  <a:glow rad="25400">
                    <a:schemeClr val="accent1">
                      <a:satMod val="175000"/>
                      <a:alpha val="10000"/>
                    </a:schemeClr>
                  </a:glow>
                  <a:outerShdw blurRad="50800" dist="38100" dir="2700000" algn="tl" rotWithShape="0">
                    <a:schemeClr val="accent2">
                      <a:lumMod val="90000"/>
                      <a:lumOff val="10000"/>
                      <a:alpha val="40000"/>
                    </a:schemeClr>
                  </a:outerShdw>
                </a:effectLst>
                <a:latin typeface="Arial"/>
                <a:cs typeface="Arial"/>
              </a:rPr>
              <a:t>&amp;</a:t>
            </a:r>
            <a:r>
              <a:rPr kumimoji="1" lang="zh-CN" altLang="en-US" sz="2800" b="1" dirty="0" smtClean="0">
                <a:solidFill>
                  <a:srgbClr val="00B0F0"/>
                </a:solidFill>
                <a:effectLst>
                  <a:glow rad="25400">
                    <a:schemeClr val="accent1">
                      <a:satMod val="175000"/>
                      <a:alpha val="10000"/>
                    </a:schemeClr>
                  </a:glow>
                  <a:outerShdw blurRad="50800" dist="38100" dir="2700000" algn="tl" rotWithShape="0">
                    <a:schemeClr val="accent2">
                      <a:lumMod val="90000"/>
                      <a:lumOff val="10000"/>
                      <a:alpha val="40000"/>
                    </a:schemeClr>
                  </a:outerShdw>
                </a:effectLst>
                <a:latin typeface="Arial"/>
                <a:cs typeface="Arial"/>
              </a:rPr>
              <a:t> </a:t>
            </a:r>
            <a:r>
              <a:rPr kumimoji="1" lang="en-US" altLang="zh-CN" sz="2800" b="1" dirty="0" smtClean="0">
                <a:solidFill>
                  <a:srgbClr val="00B0F0"/>
                </a:solidFill>
                <a:effectLst>
                  <a:glow rad="25400">
                    <a:schemeClr val="accent1">
                      <a:satMod val="175000"/>
                      <a:alpha val="10000"/>
                    </a:schemeClr>
                  </a:glow>
                  <a:outerShdw blurRad="50800" dist="38100" dir="2700000" algn="tl" rotWithShape="0">
                    <a:schemeClr val="accent2">
                      <a:lumMod val="90000"/>
                      <a:lumOff val="10000"/>
                      <a:alpha val="40000"/>
                    </a:schemeClr>
                  </a:outerShdw>
                </a:effectLst>
                <a:latin typeface="Arial"/>
                <a:cs typeface="Arial"/>
              </a:rPr>
              <a:t>Future</a:t>
            </a:r>
            <a:r>
              <a:rPr kumimoji="1" lang="zh-CN" altLang="en-US" sz="2800" b="1" dirty="0" smtClean="0">
                <a:solidFill>
                  <a:srgbClr val="00B0F0"/>
                </a:solidFill>
                <a:effectLst>
                  <a:glow rad="25400">
                    <a:schemeClr val="accent1">
                      <a:satMod val="175000"/>
                      <a:alpha val="10000"/>
                    </a:schemeClr>
                  </a:glow>
                  <a:outerShdw blurRad="50800" dist="38100" dir="2700000" algn="tl" rotWithShape="0">
                    <a:schemeClr val="accent2">
                      <a:lumMod val="90000"/>
                      <a:lumOff val="10000"/>
                      <a:alpha val="40000"/>
                    </a:schemeClr>
                  </a:outerShdw>
                </a:effectLst>
                <a:latin typeface="Arial"/>
                <a:cs typeface="Arial"/>
              </a:rPr>
              <a:t> </a:t>
            </a:r>
            <a:r>
              <a:rPr kumimoji="1" lang="en-US" altLang="zh-CN" sz="2800" b="1" dirty="0" smtClean="0">
                <a:solidFill>
                  <a:srgbClr val="00B0F0"/>
                </a:solidFill>
                <a:effectLst>
                  <a:glow rad="25400">
                    <a:schemeClr val="accent1">
                      <a:satMod val="175000"/>
                      <a:alpha val="10000"/>
                    </a:schemeClr>
                  </a:glow>
                  <a:outerShdw blurRad="50800" dist="38100" dir="2700000" algn="tl" rotWithShape="0">
                    <a:schemeClr val="accent2">
                      <a:lumMod val="90000"/>
                      <a:lumOff val="10000"/>
                      <a:alpha val="40000"/>
                    </a:schemeClr>
                  </a:outerShdw>
                </a:effectLst>
                <a:latin typeface="Arial"/>
                <a:cs typeface="Arial"/>
              </a:rPr>
              <a:t>Development</a:t>
            </a:r>
            <a:endParaRPr kumimoji="1" lang="zh-CN" altLang="en-US" sz="2800" b="1" dirty="0">
              <a:solidFill>
                <a:srgbClr val="00B0F0"/>
              </a:solidFill>
              <a:effectLst>
                <a:glow rad="25400">
                  <a:schemeClr val="accent1">
                    <a:satMod val="175000"/>
                    <a:alpha val="10000"/>
                  </a:schemeClr>
                </a:glow>
                <a:outerShdw blurRad="50800" dist="38100" dir="2700000" algn="tl" rotWithShape="0">
                  <a:schemeClr val="accent2">
                    <a:lumMod val="90000"/>
                    <a:lumOff val="10000"/>
                    <a:alpha val="40000"/>
                  </a:schemeClr>
                </a:outerShdw>
              </a:effectLst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5586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49963" y="6304772"/>
            <a:ext cx="1483056" cy="543703"/>
          </a:xfrm>
        </p:spPr>
        <p:txBody>
          <a:bodyPr>
            <a:normAutofit lnSpcReduction="10000"/>
          </a:bodyPr>
          <a:lstStyle/>
          <a:p>
            <a:fld id="{B9D2C864-9362-43C7-A136-D9C41D93A96D}" type="slidenum">
              <a:rPr lang="en-US" sz="3200" smtClean="0"/>
              <a:pPr/>
              <a:t>19</a:t>
            </a:fld>
            <a:endParaRPr lang="en-US" sz="3200" dirty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10090" y="136237"/>
            <a:ext cx="6077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smtClean="0">
                <a:solidFill>
                  <a:schemeClr val="accent5">
                    <a:lumMod val="50000"/>
                  </a:schemeClr>
                </a:solidFill>
                <a:effectLst>
                  <a:glow rad="25400">
                    <a:schemeClr val="accent1">
                      <a:satMod val="175000"/>
                      <a:alpha val="10000"/>
                    </a:schemeClr>
                  </a:glow>
                  <a:outerShdw blurRad="50800" dist="38100" dir="2700000" algn="tl" rotWithShape="0">
                    <a:schemeClr val="accent2">
                      <a:lumMod val="90000"/>
                      <a:lumOff val="10000"/>
                      <a:alpha val="40000"/>
                    </a:schemeClr>
                  </a:outerShdw>
                </a:effectLst>
                <a:latin typeface="Arial"/>
                <a:cs typeface="Arial"/>
              </a:rPr>
              <a:t>Pattern Implementing Experiences</a:t>
            </a:r>
            <a:endParaRPr kumimoji="1" lang="zh-CN" altLang="en-US" sz="2800" b="1" dirty="0">
              <a:solidFill>
                <a:schemeClr val="accent5">
                  <a:lumMod val="50000"/>
                </a:schemeClr>
              </a:solidFill>
              <a:effectLst>
                <a:glow rad="25400">
                  <a:schemeClr val="accent1">
                    <a:satMod val="175000"/>
                    <a:alpha val="10000"/>
                  </a:schemeClr>
                </a:glow>
                <a:outerShdw blurRad="50800" dist="38100" dir="2700000" algn="tl" rotWithShape="0">
                  <a:schemeClr val="accent2">
                    <a:lumMod val="90000"/>
                    <a:lumOff val="10000"/>
                    <a:alpha val="40000"/>
                  </a:scheme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5219" y="888535"/>
            <a:ext cx="6673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Design pattern is hard to grasp and to implement, but it really worthy.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6952" y="1463609"/>
            <a:ext cx="7418367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dirty="0" smtClean="0"/>
              <a:t>If you cannot implement any design patterns at the first time, try to go through your codes and business knowledge as many times to find the necessity to implement.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5362" y="2513113"/>
            <a:ext cx="7967922" cy="2387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b="1" dirty="0" smtClean="0"/>
              <a:t>Values of design patterns: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b="1" dirty="0" smtClean="0"/>
              <a:t>Extensibility</a:t>
            </a:r>
            <a:r>
              <a:rPr lang="en-US" dirty="0" smtClean="0"/>
              <a:t>: Factory method patterns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b="1" dirty="0" smtClean="0"/>
              <a:t>Flexibility</a:t>
            </a:r>
            <a:r>
              <a:rPr lang="en-US" dirty="0" smtClean="0"/>
              <a:t>: Bridge pattern in xxx; Strategy pattern in xxx 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b="1" dirty="0" smtClean="0"/>
              <a:t>Efficiency</a:t>
            </a:r>
            <a:r>
              <a:rPr lang="en-US" dirty="0" smtClean="0"/>
              <a:t>: MVC pattern in xxx, divide a complicated process into several </a:t>
            </a:r>
            <a:r>
              <a:rPr lang="en-US" dirty="0" err="1" smtClean="0"/>
              <a:t>itomic</a:t>
            </a:r>
            <a:r>
              <a:rPr lang="en-US" dirty="0" smtClean="0"/>
              <a:t> part, implement and maintain independently.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b="1" dirty="0" smtClean="0"/>
              <a:t>Consistence</a:t>
            </a:r>
            <a:r>
              <a:rPr lang="en-US" dirty="0" smtClean="0"/>
              <a:t>: Singleton patter.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4174" y="715531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 smtClean="0">
                <a:solidFill>
                  <a:srgbClr val="00B0F0"/>
                </a:solidFill>
              </a:rPr>
              <a:t>*</a:t>
            </a:r>
            <a:endParaRPr lang="en-US" sz="6000" dirty="0">
              <a:solidFill>
                <a:srgbClr val="00B0F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306" y="1230223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 smtClean="0">
                <a:solidFill>
                  <a:srgbClr val="00B0F0"/>
                </a:solidFill>
              </a:rPr>
              <a:t>*</a:t>
            </a:r>
            <a:endParaRPr lang="en-US" sz="6000" dirty="0">
              <a:solidFill>
                <a:srgbClr val="00B0F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9812" y="2262475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 smtClean="0">
                <a:solidFill>
                  <a:srgbClr val="00B0F0"/>
                </a:solidFill>
              </a:rPr>
              <a:t>*</a:t>
            </a:r>
            <a:endParaRPr lang="en-US" sz="6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881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5844" y="489753"/>
            <a:ext cx="28007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Content</a:t>
            </a:r>
            <a:endParaRPr kumimoji="1" lang="zh-CN" altLang="en-US" sz="5400" b="1" dirty="0">
              <a:solidFill>
                <a:schemeClr val="accent5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-752697" y="2170692"/>
            <a:ext cx="2835632" cy="563231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kumimoji="1" lang="en-US" altLang="zh-CN" sz="36000" b="1" dirty="0" smtClean="0">
                <a:ln>
                  <a:prstDash val="solid"/>
                </a:ln>
                <a:solidFill>
                  <a:srgbClr val="00B0F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Century Schoolbook"/>
                <a:cs typeface="Century Schoolbook"/>
              </a:rPr>
              <a:t>1</a:t>
            </a:r>
            <a:endParaRPr kumimoji="1" lang="zh-CN" altLang="en-US" sz="36000" b="1" dirty="0">
              <a:ln>
                <a:prstDash val="solid"/>
              </a:ln>
              <a:solidFill>
                <a:srgbClr val="00B0F0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Century Schoolbook"/>
              <a:cs typeface="Century Schoolbook"/>
            </a:endParaRPr>
          </a:p>
        </p:txBody>
      </p:sp>
      <p:sp>
        <p:nvSpPr>
          <p:cNvPr id="7" name="文本框 3"/>
          <p:cNvSpPr txBox="1"/>
          <p:nvPr/>
        </p:nvSpPr>
        <p:spPr>
          <a:xfrm>
            <a:off x="3094561" y="3393826"/>
            <a:ext cx="4725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smtClean="0">
                <a:solidFill>
                  <a:srgbClr val="00B0F0"/>
                </a:solidFill>
                <a:effectLst>
                  <a:glow rad="25400">
                    <a:schemeClr val="accent1">
                      <a:satMod val="175000"/>
                      <a:alpha val="10000"/>
                    </a:schemeClr>
                  </a:glow>
                  <a:outerShdw blurRad="50800" dist="38100" dir="2700000" algn="tl" rotWithShape="0">
                    <a:schemeClr val="accent2">
                      <a:lumMod val="90000"/>
                      <a:lumOff val="10000"/>
                      <a:alpha val="40000"/>
                    </a:schemeClr>
                  </a:outerShdw>
                </a:effectLst>
                <a:latin typeface="Arial"/>
                <a:cs typeface="Arial"/>
              </a:rPr>
              <a:t>Project Info &amp; Architecture</a:t>
            </a:r>
            <a:endParaRPr kumimoji="1" lang="zh-CN" altLang="en-US" sz="2800" b="1" dirty="0">
              <a:solidFill>
                <a:srgbClr val="00B0F0"/>
              </a:solidFill>
              <a:effectLst>
                <a:glow rad="25400">
                  <a:schemeClr val="accent1">
                    <a:satMod val="175000"/>
                    <a:alpha val="10000"/>
                  </a:schemeClr>
                </a:glow>
                <a:outerShdw blurRad="50800" dist="38100" dir="2700000" algn="tl" rotWithShape="0">
                  <a:schemeClr val="accent2">
                    <a:lumMod val="90000"/>
                    <a:lumOff val="10000"/>
                    <a:alpha val="40000"/>
                  </a:scheme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10" name="文本框 7"/>
          <p:cNvSpPr txBox="1"/>
          <p:nvPr/>
        </p:nvSpPr>
        <p:spPr>
          <a:xfrm>
            <a:off x="3094561" y="4411565"/>
            <a:ext cx="4860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latin typeface="Arial"/>
                <a:cs typeface="Arial"/>
              </a:rPr>
              <a:t>Classes with Design Patterns</a:t>
            </a:r>
            <a:endParaRPr kumimoji="1" lang="zh-CN" altLang="en-US" sz="2800" dirty="0">
              <a:latin typeface="Arial"/>
              <a:cs typeface="Arial"/>
            </a:endParaRPr>
          </a:p>
        </p:txBody>
      </p:sp>
      <p:sp>
        <p:nvSpPr>
          <p:cNvPr id="11" name="文本框 8"/>
          <p:cNvSpPr txBox="1"/>
          <p:nvPr/>
        </p:nvSpPr>
        <p:spPr>
          <a:xfrm>
            <a:off x="3094561" y="5429305"/>
            <a:ext cx="5421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latin typeface="Arial"/>
                <a:cs typeface="Arial"/>
              </a:rPr>
              <a:t>Summary</a:t>
            </a:r>
            <a:r>
              <a:rPr kumimoji="1" lang="zh-CN" altLang="en-US" sz="2800" dirty="0" smtClean="0">
                <a:latin typeface="Arial"/>
                <a:cs typeface="Arial"/>
              </a:rPr>
              <a:t> </a:t>
            </a:r>
            <a:r>
              <a:rPr kumimoji="1" lang="en-US" altLang="zh-CN" sz="2800" dirty="0" smtClean="0">
                <a:latin typeface="Arial"/>
                <a:cs typeface="Arial"/>
              </a:rPr>
              <a:t>&amp;</a:t>
            </a:r>
            <a:r>
              <a:rPr kumimoji="1" lang="zh-CN" altLang="en-US" sz="2800" dirty="0" smtClean="0">
                <a:latin typeface="Arial"/>
                <a:cs typeface="Arial"/>
              </a:rPr>
              <a:t> </a:t>
            </a:r>
            <a:r>
              <a:rPr kumimoji="1" lang="en-US" altLang="zh-CN" sz="2800" dirty="0" smtClean="0">
                <a:latin typeface="Arial"/>
                <a:cs typeface="Arial"/>
              </a:rPr>
              <a:t>Future</a:t>
            </a:r>
            <a:r>
              <a:rPr kumimoji="1" lang="zh-CN" altLang="en-US" sz="2800" dirty="0" smtClean="0">
                <a:latin typeface="Arial"/>
                <a:cs typeface="Arial"/>
              </a:rPr>
              <a:t> </a:t>
            </a:r>
            <a:r>
              <a:rPr kumimoji="1" lang="en-US" altLang="zh-CN" sz="2800" dirty="0" smtClean="0">
                <a:latin typeface="Arial"/>
                <a:cs typeface="Arial"/>
              </a:rPr>
              <a:t>Development</a:t>
            </a:r>
            <a:endParaRPr kumimoji="1" lang="zh-CN" altLang="en-US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5586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7597" y="6304772"/>
            <a:ext cx="1483056" cy="543703"/>
          </a:xfrm>
        </p:spPr>
        <p:txBody>
          <a:bodyPr>
            <a:normAutofit lnSpcReduction="10000"/>
          </a:bodyPr>
          <a:lstStyle/>
          <a:p>
            <a:fld id="{B9D2C864-9362-43C7-A136-D9C41D93A96D}" type="slidenum">
              <a:rPr lang="en-US" sz="3200" smtClean="0"/>
              <a:pPr/>
              <a:t>20</a:t>
            </a:fld>
            <a:endParaRPr lang="en-US" sz="3200" dirty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10090" y="136237"/>
            <a:ext cx="81505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smtClean="0">
                <a:solidFill>
                  <a:schemeClr val="accent5">
                    <a:lumMod val="50000"/>
                  </a:schemeClr>
                </a:solidFill>
                <a:effectLst>
                  <a:glow rad="25400">
                    <a:schemeClr val="accent1">
                      <a:satMod val="175000"/>
                      <a:alpha val="10000"/>
                    </a:schemeClr>
                  </a:glow>
                  <a:outerShdw blurRad="50800" dist="38100" dir="2700000" algn="tl" rotWithShape="0">
                    <a:schemeClr val="accent2">
                      <a:lumMod val="90000"/>
                      <a:lumOff val="10000"/>
                      <a:alpha val="40000"/>
                    </a:schemeClr>
                  </a:outerShdw>
                </a:effectLst>
                <a:latin typeface="Arial"/>
                <a:cs typeface="Arial"/>
              </a:rPr>
              <a:t>Technical Challenges and Future Development</a:t>
            </a:r>
            <a:endParaRPr kumimoji="1" lang="zh-CN" altLang="en-US" sz="2800" b="1" dirty="0">
              <a:solidFill>
                <a:schemeClr val="accent5">
                  <a:lumMod val="50000"/>
                </a:schemeClr>
              </a:solidFill>
              <a:effectLst>
                <a:glow rad="25400">
                  <a:schemeClr val="accent1">
                    <a:satMod val="175000"/>
                    <a:alpha val="10000"/>
                  </a:schemeClr>
                </a:glow>
                <a:outerShdw blurRad="50800" dist="38100" dir="2700000" algn="tl" rotWithShape="0">
                  <a:schemeClr val="accent2">
                    <a:lumMod val="90000"/>
                    <a:lumOff val="10000"/>
                    <a:alpha val="40000"/>
                  </a:scheme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0248" y="925929"/>
            <a:ext cx="77177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Technical Challenges: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Tune the whole Struts2 + Spring + Hibernate frameworks to work well;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Read in two parameters in JSP page for </a:t>
            </a:r>
            <a:r>
              <a:rPr lang="en-US" dirty="0" err="1" smtClean="0"/>
              <a:t>RunBillEngine</a:t>
            </a:r>
            <a:r>
              <a:rPr lang="en-US" dirty="0" smtClean="0"/>
              <a:t>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Abstract and define the interfaces;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Choose and implement design patterns during </a:t>
            </a:r>
            <a:r>
              <a:rPr lang="en-US" dirty="0" err="1" smtClean="0"/>
              <a:t>refactor</a:t>
            </a:r>
            <a:r>
              <a:rPr lang="en-US" dirty="0" smtClean="0"/>
              <a:t>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Implement </a:t>
            </a:r>
            <a:r>
              <a:rPr lang="en-US" dirty="0" err="1" smtClean="0"/>
              <a:t>BillRunEngine</a:t>
            </a:r>
            <a:r>
              <a:rPr lang="en-US" dirty="0" smtClean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0268" y="3770694"/>
            <a:ext cx="8433732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Future Development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98282" y="4235565"/>
            <a:ext cx="67808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Authorization and authentication;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Payment related functions;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Tailed functions for some big customers;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Mobile App for end users.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6922" y="819043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 smtClean="0">
                <a:solidFill>
                  <a:srgbClr val="00B0F0"/>
                </a:solidFill>
              </a:rPr>
              <a:t>*</a:t>
            </a:r>
            <a:endParaRPr lang="en-US" sz="6000" dirty="0">
              <a:solidFill>
                <a:srgbClr val="00B0F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0052" y="3675808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 smtClean="0">
                <a:solidFill>
                  <a:srgbClr val="00B0F0"/>
                </a:solidFill>
              </a:rPr>
              <a:t>*</a:t>
            </a:r>
            <a:endParaRPr lang="en-US" sz="6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881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98171" y="2249714"/>
            <a:ext cx="60821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0" b="1" dirty="0" smtClean="0">
                <a:solidFill>
                  <a:srgbClr val="00B0F0"/>
                </a:solidFill>
                <a:effectLst>
                  <a:glow rad="25400">
                    <a:schemeClr val="accent1">
                      <a:satMod val="175000"/>
                      <a:alpha val="10000"/>
                    </a:schemeClr>
                  </a:glow>
                  <a:outerShdw blurRad="50800" dist="38100" dir="2700000" algn="tl" rotWithShape="0">
                    <a:schemeClr val="accent2">
                      <a:lumMod val="90000"/>
                      <a:lumOff val="10000"/>
                      <a:alpha val="40000"/>
                    </a:schemeClr>
                  </a:outerShdw>
                </a:effectLst>
                <a:latin typeface="Arial"/>
                <a:cs typeface="Arial"/>
              </a:rPr>
              <a:t>Any Questions?</a:t>
            </a:r>
            <a:endParaRPr kumimoji="1" lang="en-US" altLang="zh-CN" sz="6000" b="1" dirty="0">
              <a:solidFill>
                <a:srgbClr val="00B0F0"/>
              </a:solidFill>
              <a:effectLst>
                <a:glow rad="25400">
                  <a:schemeClr val="accent1">
                    <a:satMod val="175000"/>
                    <a:alpha val="10000"/>
                  </a:schemeClr>
                </a:glow>
                <a:outerShdw blurRad="50800" dist="38100" dir="2700000" algn="tl" rotWithShape="0">
                  <a:schemeClr val="accent2">
                    <a:lumMod val="90000"/>
                    <a:lumOff val="10000"/>
                    <a:alpha val="40000"/>
                  </a:schemeClr>
                </a:outerShdw>
              </a:effectLst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5586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49963" y="6304772"/>
            <a:ext cx="1483056" cy="543703"/>
          </a:xfrm>
        </p:spPr>
        <p:txBody>
          <a:bodyPr>
            <a:normAutofit lnSpcReduction="10000"/>
          </a:bodyPr>
          <a:lstStyle/>
          <a:p>
            <a:fld id="{B9D2C864-9362-43C7-A136-D9C41D93A96D}" type="slidenum">
              <a:rPr lang="en-US" sz="3200" smtClean="0"/>
              <a:pPr/>
              <a:t>3</a:t>
            </a:fld>
            <a:endParaRPr lang="en-US" sz="3200" dirty="0"/>
          </a:p>
        </p:txBody>
      </p:sp>
      <p:sp>
        <p:nvSpPr>
          <p:cNvPr id="26" name="文本框 7"/>
          <p:cNvSpPr txBox="1"/>
          <p:nvPr/>
        </p:nvSpPr>
        <p:spPr>
          <a:xfrm>
            <a:off x="310090" y="136237"/>
            <a:ext cx="5176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smtClean="0">
                <a:solidFill>
                  <a:schemeClr val="accent5">
                    <a:lumMod val="50000"/>
                  </a:schemeClr>
                </a:solidFill>
                <a:effectLst>
                  <a:glow rad="25400">
                    <a:schemeClr val="accent1">
                      <a:satMod val="175000"/>
                      <a:alpha val="10000"/>
                    </a:schemeClr>
                  </a:glow>
                  <a:outerShdw blurRad="50800" dist="38100" dir="2700000" algn="tl" rotWithShape="0">
                    <a:schemeClr val="accent2">
                      <a:lumMod val="90000"/>
                      <a:lumOff val="10000"/>
                      <a:alpha val="40000"/>
                    </a:schemeClr>
                  </a:outerShdw>
                </a:effectLst>
                <a:latin typeface="Arial"/>
                <a:cs typeface="Arial"/>
              </a:rPr>
              <a:t>BPS Project and Background</a:t>
            </a:r>
            <a:endParaRPr kumimoji="1" lang="zh-CN" altLang="en-US" sz="2800" b="1" dirty="0">
              <a:solidFill>
                <a:schemeClr val="accent5">
                  <a:lumMod val="50000"/>
                </a:schemeClr>
              </a:solidFill>
              <a:effectLst>
                <a:glow rad="25400">
                  <a:schemeClr val="accent1">
                    <a:satMod val="175000"/>
                    <a:alpha val="10000"/>
                  </a:schemeClr>
                </a:glow>
                <a:outerShdw blurRad="50800" dist="38100" dir="2700000" algn="tl" rotWithShape="0">
                  <a:schemeClr val="accent2">
                    <a:lumMod val="90000"/>
                    <a:lumOff val="10000"/>
                    <a:alpha val="40000"/>
                  </a:scheme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6121" y="923051"/>
            <a:ext cx="67377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Project Title:</a:t>
            </a:r>
            <a:r>
              <a:rPr lang="en-US" dirty="0" smtClean="0"/>
              <a:t> </a:t>
            </a:r>
          </a:p>
          <a:p>
            <a:r>
              <a:rPr lang="en-US" dirty="0" smtClean="0"/>
              <a:t>Billing and Payment System (</a:t>
            </a:r>
            <a:r>
              <a:rPr lang="en-US" b="1" dirty="0" smtClean="0">
                <a:solidFill>
                  <a:srgbClr val="860605"/>
                </a:solidFill>
              </a:rPr>
              <a:t>BPS</a:t>
            </a:r>
            <a:r>
              <a:rPr lang="en-US" dirty="0" smtClean="0"/>
              <a:t>) for Rental Services Provider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12000" y="2020163"/>
            <a:ext cx="730704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Project Intent:</a:t>
            </a:r>
            <a:r>
              <a:rPr lang="en-US" dirty="0" smtClean="0"/>
              <a:t> </a:t>
            </a:r>
          </a:p>
          <a:p>
            <a:r>
              <a:rPr lang="en-US" dirty="0" smtClean="0"/>
              <a:t>To provide a comprehensive and reusable billing and payment system for those SME (Small and Medium Enterprises) who provide some rental services (rent cars, rent books, rent servers, rent tools, etc).</a:t>
            </a:r>
          </a:p>
          <a:p>
            <a:r>
              <a:rPr lang="en-US" dirty="0" smtClean="0"/>
              <a:t>Support personal payment in the future.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86121" y="4359771"/>
            <a:ext cx="760895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solidFill>
                  <a:srgbClr val="860605"/>
                </a:solidFill>
              </a:rPr>
              <a:t>Easy to use </a:t>
            </a:r>
            <a:r>
              <a:rPr lang="en-US" dirty="0" smtClean="0">
                <a:sym typeface="Wingdings" pitchFamily="2" charset="2"/>
              </a:rPr>
              <a:t> GUI based operation interface  </a:t>
            </a:r>
            <a:r>
              <a:rPr lang="en-US" dirty="0" smtClean="0">
                <a:solidFill>
                  <a:srgbClr val="00B0F0"/>
                </a:solidFill>
                <a:sym typeface="Wingdings" pitchFamily="2" charset="2"/>
              </a:rPr>
              <a:t>Plain GUI</a:t>
            </a:r>
          </a:p>
          <a:p>
            <a:pPr marL="342900" indent="-342900">
              <a:buAutoNum type="arabicPeriod"/>
            </a:pPr>
            <a:r>
              <a:rPr lang="en-US" dirty="0" err="1" smtClean="0">
                <a:solidFill>
                  <a:srgbClr val="860605"/>
                </a:solidFill>
                <a:sym typeface="Wingdings" pitchFamily="2" charset="2"/>
              </a:rPr>
              <a:t>Onlinetransaction</a:t>
            </a:r>
            <a:r>
              <a:rPr lang="en-US" dirty="0" smtClean="0">
                <a:solidFill>
                  <a:srgbClr val="860605"/>
                </a:solidFill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 Web based,  available for all kind of terminals, cost effective  </a:t>
            </a:r>
            <a:r>
              <a:rPr lang="en-US" dirty="0" smtClean="0">
                <a:solidFill>
                  <a:srgbClr val="00B0F0"/>
                </a:solidFill>
                <a:sym typeface="Wingdings" pitchFamily="2" charset="2"/>
              </a:rPr>
              <a:t>JSP, Tomcat server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860605"/>
                </a:solidFill>
                <a:sym typeface="Wingdings" pitchFamily="2" charset="2"/>
              </a:rPr>
              <a:t>Large concurrent request, permanent data archive</a:t>
            </a:r>
            <a:r>
              <a:rPr lang="en-US" dirty="0" smtClean="0">
                <a:sym typeface="Wingdings" pitchFamily="2" charset="2"/>
              </a:rPr>
              <a:t> Database  </a:t>
            </a:r>
            <a:r>
              <a:rPr lang="en-US" dirty="0" smtClean="0">
                <a:solidFill>
                  <a:srgbClr val="00B0F0"/>
                </a:solidFill>
                <a:sym typeface="Wingdings" pitchFamily="2" charset="2"/>
              </a:rPr>
              <a:t>MySQL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860605"/>
                </a:solidFill>
                <a:sym typeface="Wingdings" pitchFamily="2" charset="2"/>
              </a:rPr>
              <a:t>Flexibility and Extensibility</a:t>
            </a:r>
            <a:r>
              <a:rPr lang="en-US" dirty="0" smtClean="0">
                <a:sym typeface="Wingdings" pitchFamily="2" charset="2"/>
              </a:rPr>
              <a:t> Interface based coding  </a:t>
            </a:r>
            <a:r>
              <a:rPr lang="en-US" dirty="0" smtClean="0">
                <a:solidFill>
                  <a:srgbClr val="00B0F0"/>
                </a:solidFill>
                <a:sym typeface="Wingdings" pitchFamily="2" charset="2"/>
              </a:rPr>
              <a:t>Design Patterns &amp; Frameworks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4174" y="750035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 smtClean="0">
                <a:solidFill>
                  <a:srgbClr val="00B0F0"/>
                </a:solidFill>
              </a:rPr>
              <a:t>*</a:t>
            </a:r>
            <a:endParaRPr lang="en-US" sz="6000" dirty="0">
              <a:solidFill>
                <a:srgbClr val="00B0F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9932" y="1842669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 smtClean="0">
                <a:solidFill>
                  <a:srgbClr val="00B0F0"/>
                </a:solidFill>
              </a:rPr>
              <a:t>*</a:t>
            </a:r>
            <a:endParaRPr lang="en-US" sz="6000" dirty="0">
              <a:solidFill>
                <a:srgbClr val="00B0F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4174" y="3720963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 smtClean="0">
                <a:solidFill>
                  <a:srgbClr val="00B0F0"/>
                </a:solidFill>
              </a:rPr>
              <a:t>*</a:t>
            </a:r>
            <a:endParaRPr lang="en-US" sz="6000" dirty="0">
              <a:solidFill>
                <a:srgbClr val="00B0F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41953" y="3911219"/>
            <a:ext cx="4014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solidFill>
                  <a:srgbClr val="FF0000"/>
                </a:solidFill>
              </a:rPr>
              <a:t>How to develop an enhanced “PayPal” ?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15698" y="3911219"/>
            <a:ext cx="2807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Application Considerations:</a:t>
            </a:r>
          </a:p>
        </p:txBody>
      </p:sp>
    </p:spTree>
    <p:extLst>
      <p:ext uri="{BB962C8B-B14F-4D97-AF65-F5344CB8AC3E}">
        <p14:creationId xmlns="" xmlns:p14="http://schemas.microsoft.com/office/powerpoint/2010/main" val="425586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49963" y="6304772"/>
            <a:ext cx="1483056" cy="543703"/>
          </a:xfrm>
        </p:spPr>
        <p:txBody>
          <a:bodyPr>
            <a:normAutofit lnSpcReduction="10000"/>
          </a:bodyPr>
          <a:lstStyle/>
          <a:p>
            <a:fld id="{B9D2C864-9362-43C7-A136-D9C41D93A96D}" type="slidenum">
              <a:rPr lang="en-US" sz="3200" smtClean="0"/>
              <a:pPr/>
              <a:t>4</a:t>
            </a:fld>
            <a:endParaRPr lang="en-US" sz="3200" dirty="0"/>
          </a:p>
        </p:txBody>
      </p:sp>
      <p:sp>
        <p:nvSpPr>
          <p:cNvPr id="26" name="文本框 7"/>
          <p:cNvSpPr txBox="1"/>
          <p:nvPr/>
        </p:nvSpPr>
        <p:spPr>
          <a:xfrm>
            <a:off x="310090" y="136237"/>
            <a:ext cx="46378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smtClean="0">
                <a:solidFill>
                  <a:schemeClr val="accent5">
                    <a:lumMod val="50000"/>
                  </a:schemeClr>
                </a:solidFill>
                <a:effectLst>
                  <a:glow rad="25400">
                    <a:schemeClr val="accent1">
                      <a:satMod val="175000"/>
                      <a:alpha val="10000"/>
                    </a:schemeClr>
                  </a:glow>
                  <a:outerShdw blurRad="50800" dist="38100" dir="2700000" algn="tl" rotWithShape="0">
                    <a:schemeClr val="accent2">
                      <a:lumMod val="90000"/>
                      <a:lumOff val="10000"/>
                      <a:alpha val="40000"/>
                    </a:schemeClr>
                  </a:outerShdw>
                </a:effectLst>
                <a:latin typeface="Arial"/>
                <a:cs typeface="Arial"/>
              </a:rPr>
              <a:t>BPS Business Knowledge</a:t>
            </a:r>
            <a:endParaRPr kumimoji="1" lang="zh-CN" altLang="en-US" sz="2800" b="1" dirty="0">
              <a:solidFill>
                <a:schemeClr val="accent5">
                  <a:lumMod val="50000"/>
                </a:schemeClr>
              </a:solidFill>
              <a:effectLst>
                <a:glow rad="25400">
                  <a:schemeClr val="accent1">
                    <a:satMod val="175000"/>
                    <a:alpha val="10000"/>
                  </a:schemeClr>
                </a:glow>
                <a:outerShdw blurRad="50800" dist="38100" dir="2700000" algn="tl" rotWithShape="0">
                  <a:schemeClr val="accent2">
                    <a:lumMod val="90000"/>
                    <a:lumOff val="10000"/>
                    <a:alpha val="40000"/>
                  </a:scheme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743864" y="940290"/>
            <a:ext cx="4589253" cy="3303917"/>
          </a:xfrm>
          <a:prstGeom prst="roundRect">
            <a:avLst>
              <a:gd name="adj" fmla="val 7454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061714" y="940291"/>
            <a:ext cx="6271404" cy="3383280"/>
          </a:xfrm>
          <a:prstGeom prst="roundRect">
            <a:avLst>
              <a:gd name="adj" fmla="val 7403"/>
            </a:avLst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41872" y="940291"/>
            <a:ext cx="7591246" cy="3474720"/>
          </a:xfrm>
          <a:prstGeom prst="roundRect">
            <a:avLst>
              <a:gd name="adj" fmla="val 6526"/>
            </a:avLst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7532898" y="1041439"/>
            <a:ext cx="800219" cy="772606"/>
            <a:chOff x="7532898" y="1274341"/>
            <a:chExt cx="800219" cy="772606"/>
          </a:xfrm>
        </p:grpSpPr>
        <p:pic>
          <p:nvPicPr>
            <p:cNvPr id="9218" name="Picture 2" descr="http://img.article.pchome.net/00/37/50/86/pic_lib/wm/66144c24b1004970312a1c0093dd71b3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flipH="1">
              <a:off x="7682236" y="1551340"/>
              <a:ext cx="495607" cy="495607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7532898" y="1274341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Customer</a:t>
              </a:r>
              <a:endParaRPr lang="en-US" sz="1200" b="1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563918" y="1055823"/>
            <a:ext cx="768159" cy="886221"/>
            <a:chOff x="6563918" y="1288725"/>
            <a:chExt cx="768159" cy="886221"/>
          </a:xfrm>
        </p:grpSpPr>
        <p:sp>
          <p:nvSpPr>
            <p:cNvPr id="11" name="TextBox 10"/>
            <p:cNvSpPr txBox="1"/>
            <p:nvPr/>
          </p:nvSpPr>
          <p:spPr>
            <a:xfrm>
              <a:off x="6563918" y="1288725"/>
              <a:ext cx="7681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SME</a:t>
              </a:r>
              <a:r>
                <a:rPr lang="en-US" sz="1200" b="1" dirty="0" smtClean="0"/>
                <a:t>(</a:t>
              </a:r>
              <a:r>
                <a:rPr lang="en-US" sz="1200" b="1" dirty="0" err="1" smtClean="0"/>
                <a:t>JSP</a:t>
              </a:r>
              <a:r>
                <a:rPr lang="en-US" sz="1200" b="1" dirty="0" smtClean="0"/>
                <a:t>)</a:t>
              </a:r>
              <a:endParaRPr lang="en-US" sz="1200" b="1" dirty="0"/>
            </a:p>
          </p:txBody>
        </p:sp>
        <p:pic>
          <p:nvPicPr>
            <p:cNvPr id="9222" name="Picture 6" descr="http://www.iconpng.com/png/office10/shop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581170" y="1449538"/>
              <a:ext cx="725408" cy="725408"/>
            </a:xfrm>
            <a:prstGeom prst="rect">
              <a:avLst/>
            </a:prstGeom>
            <a:noFill/>
          </p:spPr>
        </p:pic>
      </p:grpSp>
      <p:grpSp>
        <p:nvGrpSpPr>
          <p:cNvPr id="25" name="Group 24"/>
          <p:cNvGrpSpPr/>
          <p:nvPr/>
        </p:nvGrpSpPr>
        <p:grpSpPr>
          <a:xfrm>
            <a:off x="5146296" y="1060884"/>
            <a:ext cx="1056935" cy="1055086"/>
            <a:chOff x="5146296" y="1293786"/>
            <a:chExt cx="1056935" cy="1055086"/>
          </a:xfrm>
        </p:grpSpPr>
        <p:pic>
          <p:nvPicPr>
            <p:cNvPr id="9224" name="Picture 8" descr="http://imgs.veeqi.com/img05/userup/18254/18254-10040G55624.jpg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30894" t="1479" r="38313" b="64934"/>
            <a:stretch>
              <a:fillRect/>
            </a:stretch>
          </p:blipFill>
          <p:spPr bwMode="auto">
            <a:xfrm>
              <a:off x="5146296" y="1501294"/>
              <a:ext cx="499454" cy="481223"/>
            </a:xfrm>
            <a:prstGeom prst="rect">
              <a:avLst/>
            </a:prstGeom>
            <a:noFill/>
          </p:spPr>
        </p:pic>
        <p:pic>
          <p:nvPicPr>
            <p:cNvPr id="9226" name="Picture 10" descr="http://www.75zx.com/uploadfile/2013/0504/20130504112408104.png"/>
            <p:cNvPicPr>
              <a:picLocks noChangeAspect="1" noChangeArrowheads="1"/>
            </p:cNvPicPr>
            <p:nvPr/>
          </p:nvPicPr>
          <p:blipFill>
            <a:blip r:embed="rId5" cstate="print"/>
            <a:srcRect l="21910" t="31340" r="25068" b="33100"/>
            <a:stretch>
              <a:fillRect/>
            </a:stretch>
          </p:blipFill>
          <p:spPr bwMode="auto">
            <a:xfrm>
              <a:off x="5663002" y="1565724"/>
              <a:ext cx="540229" cy="362309"/>
            </a:xfrm>
            <a:prstGeom prst="rect">
              <a:avLst/>
            </a:prstGeom>
            <a:noFill/>
          </p:spPr>
        </p:pic>
        <p:pic>
          <p:nvPicPr>
            <p:cNvPr id="9228" name="Picture 12" descr="http://www.lanrensucai.com/uploadfile/2013/1229/20131229115304219.png"/>
            <p:cNvPicPr>
              <a:picLocks noChangeAspect="1" noChangeArrowheads="1"/>
            </p:cNvPicPr>
            <p:nvPr/>
          </p:nvPicPr>
          <p:blipFill>
            <a:blip r:embed="rId6" cstate="print"/>
            <a:srcRect l="9573" t="13889" r="9236" b="12172"/>
            <a:stretch>
              <a:fillRect/>
            </a:stretch>
          </p:blipFill>
          <p:spPr bwMode="auto">
            <a:xfrm>
              <a:off x="5314210" y="2046947"/>
              <a:ext cx="331540" cy="301925"/>
            </a:xfrm>
            <a:prstGeom prst="rect">
              <a:avLst/>
            </a:prstGeom>
            <a:noFill/>
          </p:spPr>
        </p:pic>
        <p:pic>
          <p:nvPicPr>
            <p:cNvPr id="9230" name="Picture 14" descr="http://www.buomu.cn/upfile/buomu/product/c6f94c19c7ccee8c9487.jpg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 l="27375" t="11847" r="28805" b="12296"/>
            <a:stretch>
              <a:fillRect/>
            </a:stretch>
          </p:blipFill>
          <p:spPr bwMode="auto">
            <a:xfrm>
              <a:off x="5663002" y="2000732"/>
              <a:ext cx="348342" cy="348140"/>
            </a:xfrm>
            <a:prstGeom prst="rect">
              <a:avLst/>
            </a:prstGeom>
            <a:noFill/>
          </p:spPr>
        </p:pic>
        <p:sp>
          <p:nvSpPr>
            <p:cNvPr id="17" name="TextBox 16"/>
            <p:cNvSpPr txBox="1"/>
            <p:nvPr/>
          </p:nvSpPr>
          <p:spPr>
            <a:xfrm>
              <a:off x="5287548" y="1293786"/>
              <a:ext cx="7470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Products</a:t>
              </a:r>
              <a:endParaRPr lang="en-US" sz="1200" b="1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862938" y="1102304"/>
            <a:ext cx="992003" cy="1077908"/>
            <a:chOff x="3898098" y="1335206"/>
            <a:chExt cx="992003" cy="1077908"/>
          </a:xfrm>
        </p:grpSpPr>
        <p:sp>
          <p:nvSpPr>
            <p:cNvPr id="18" name="TextBox 17"/>
            <p:cNvSpPr txBox="1"/>
            <p:nvPr/>
          </p:nvSpPr>
          <p:spPr>
            <a:xfrm>
              <a:off x="3898098" y="1335206"/>
              <a:ext cx="787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Rate Plan</a:t>
              </a:r>
              <a:endParaRPr lang="en-US" sz="12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966450" y="1551340"/>
              <a:ext cx="923651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500"/>
                </a:lnSpc>
                <a:buFont typeface="Arial" pitchFamily="34" charset="0"/>
                <a:buChar char="•"/>
              </a:pPr>
              <a:r>
                <a:rPr lang="en-US" sz="1400" b="1" dirty="0" err="1" smtClean="0">
                  <a:solidFill>
                    <a:srgbClr val="0070C0"/>
                  </a:solidFill>
                </a:rPr>
                <a:t>FlatFee</a:t>
              </a:r>
              <a:endParaRPr lang="en-US" sz="1400" b="1" dirty="0" smtClean="0">
                <a:solidFill>
                  <a:srgbClr val="0070C0"/>
                </a:solidFill>
              </a:endParaRPr>
            </a:p>
            <a:p>
              <a:pPr>
                <a:lnSpc>
                  <a:spcPts val="1500"/>
                </a:lnSpc>
                <a:buFont typeface="Arial" pitchFamily="34" charset="0"/>
                <a:buChar char="•"/>
              </a:pPr>
              <a:r>
                <a:rPr lang="en-US" sz="1400" b="1" dirty="0" err="1" smtClean="0">
                  <a:solidFill>
                    <a:srgbClr val="0070C0"/>
                  </a:solidFill>
                </a:rPr>
                <a:t>OneTime</a:t>
              </a:r>
              <a:endParaRPr lang="en-US" sz="1400" b="1" dirty="0" smtClean="0">
                <a:solidFill>
                  <a:srgbClr val="0070C0"/>
                </a:solidFill>
              </a:endParaRPr>
            </a:p>
            <a:p>
              <a:pPr>
                <a:lnSpc>
                  <a:spcPts val="1500"/>
                </a:lnSpc>
                <a:buFont typeface="Arial" pitchFamily="34" charset="0"/>
                <a:buChar char="•"/>
              </a:pPr>
              <a:r>
                <a:rPr lang="en-US" sz="1400" b="1" dirty="0" smtClean="0">
                  <a:solidFill>
                    <a:srgbClr val="0070C0"/>
                  </a:solidFill>
                </a:rPr>
                <a:t>Coupon</a:t>
              </a:r>
            </a:p>
            <a:p>
              <a:pPr>
                <a:lnSpc>
                  <a:spcPts val="1500"/>
                </a:lnSpc>
                <a:buFont typeface="Arial" pitchFamily="34" charset="0"/>
                <a:buChar char="•"/>
              </a:pPr>
              <a:r>
                <a:rPr lang="en-US" sz="1400" b="1" dirty="0" smtClean="0">
                  <a:solidFill>
                    <a:srgbClr val="0070C0"/>
                  </a:solidFill>
                </a:rPr>
                <a:t>…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828434" y="2690501"/>
            <a:ext cx="1077026" cy="1250911"/>
            <a:chOff x="3828434" y="2923403"/>
            <a:chExt cx="1077026" cy="1250911"/>
          </a:xfrm>
        </p:grpSpPr>
        <p:sp>
          <p:nvSpPr>
            <p:cNvPr id="21" name="TextBox 20"/>
            <p:cNvSpPr txBox="1"/>
            <p:nvPr/>
          </p:nvSpPr>
          <p:spPr>
            <a:xfrm>
              <a:off x="3828434" y="2923403"/>
              <a:ext cx="10770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Product Items</a:t>
              </a:r>
            </a:p>
            <a:p>
              <a:r>
                <a:rPr lang="en-US" sz="1200" b="1" dirty="0" smtClean="0"/>
                <a:t>(</a:t>
              </a:r>
              <a:r>
                <a:rPr lang="en-US" sz="1200" b="1" dirty="0" err="1" smtClean="0"/>
                <a:t>eg</a:t>
              </a:r>
              <a:r>
                <a:rPr lang="en-US" sz="1200" b="1" dirty="0" smtClean="0"/>
                <a:t>. </a:t>
              </a:r>
              <a:r>
                <a:rPr lang="en-US" sz="1200" b="1" dirty="0" err="1" smtClean="0"/>
                <a:t>RentCar</a:t>
              </a:r>
              <a:r>
                <a:rPr lang="en-US" sz="1200" b="1" dirty="0" smtClean="0"/>
                <a:t>)</a:t>
              </a:r>
              <a:endParaRPr lang="en-US" sz="1200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871564" y="3312540"/>
              <a:ext cx="931602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500"/>
                </a:lnSpc>
                <a:buFont typeface="Arial" pitchFamily="34" charset="0"/>
                <a:buChar char="•"/>
              </a:pPr>
              <a:r>
                <a:rPr lang="en-US" sz="1400" b="1" dirty="0" smtClean="0">
                  <a:solidFill>
                    <a:srgbClr val="0070C0"/>
                  </a:solidFill>
                </a:rPr>
                <a:t>GPS</a:t>
              </a:r>
            </a:p>
            <a:p>
              <a:pPr>
                <a:lnSpc>
                  <a:spcPts val="1500"/>
                </a:lnSpc>
                <a:buFont typeface="Arial" pitchFamily="34" charset="0"/>
                <a:buChar char="•"/>
              </a:pPr>
              <a:r>
                <a:rPr lang="en-US" sz="1400" b="1" dirty="0" err="1" smtClean="0">
                  <a:solidFill>
                    <a:srgbClr val="0070C0"/>
                  </a:solidFill>
                </a:rPr>
                <a:t>CarSeat</a:t>
              </a:r>
              <a:endParaRPr lang="en-US" sz="1400" b="1" dirty="0" smtClean="0">
                <a:solidFill>
                  <a:srgbClr val="0070C0"/>
                </a:solidFill>
              </a:endParaRPr>
            </a:p>
            <a:p>
              <a:pPr>
                <a:lnSpc>
                  <a:spcPts val="1500"/>
                </a:lnSpc>
                <a:buFont typeface="Arial" pitchFamily="34" charset="0"/>
                <a:buChar char="•"/>
              </a:pPr>
              <a:r>
                <a:rPr lang="en-US" sz="1400" b="1" dirty="0" smtClean="0">
                  <a:solidFill>
                    <a:srgbClr val="0070C0"/>
                  </a:solidFill>
                </a:rPr>
                <a:t>Coverage</a:t>
              </a:r>
            </a:p>
            <a:p>
              <a:pPr>
                <a:lnSpc>
                  <a:spcPts val="1500"/>
                </a:lnSpc>
                <a:buFont typeface="Arial" pitchFamily="34" charset="0"/>
                <a:buChar char="•"/>
              </a:pPr>
              <a:r>
                <a:rPr lang="en-US" sz="1400" b="1" dirty="0" smtClean="0">
                  <a:solidFill>
                    <a:srgbClr val="0070C0"/>
                  </a:solidFill>
                </a:rPr>
                <a:t>…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085063" y="3233939"/>
            <a:ext cx="998222" cy="723069"/>
            <a:chOff x="5197201" y="3001037"/>
            <a:chExt cx="998222" cy="723069"/>
          </a:xfrm>
        </p:grpSpPr>
        <p:sp>
          <p:nvSpPr>
            <p:cNvPr id="30" name="TextBox 29"/>
            <p:cNvSpPr txBox="1"/>
            <p:nvPr/>
          </p:nvSpPr>
          <p:spPr>
            <a:xfrm>
              <a:off x="5409096" y="3001037"/>
              <a:ext cx="657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Order</a:t>
              </a:r>
              <a:endParaRPr lang="en-US" sz="1200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197201" y="3247052"/>
              <a:ext cx="998222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500"/>
                </a:lnSpc>
                <a:buFont typeface="Arial" pitchFamily="34" charset="0"/>
                <a:buChar char="•"/>
              </a:pPr>
              <a:r>
                <a:rPr lang="en-US" sz="1400" b="1" dirty="0" smtClean="0">
                  <a:solidFill>
                    <a:srgbClr val="0070C0"/>
                  </a:solidFill>
                </a:rPr>
                <a:t>Start Date</a:t>
              </a:r>
            </a:p>
            <a:p>
              <a:pPr>
                <a:lnSpc>
                  <a:spcPts val="1500"/>
                </a:lnSpc>
                <a:buFont typeface="Arial" pitchFamily="34" charset="0"/>
                <a:buChar char="•"/>
              </a:pPr>
              <a:r>
                <a:rPr lang="en-US" sz="1400" b="1" dirty="0" smtClean="0">
                  <a:solidFill>
                    <a:srgbClr val="0070C0"/>
                  </a:solidFill>
                </a:rPr>
                <a:t>End Date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710560" y="2254791"/>
            <a:ext cx="1128771" cy="496979"/>
            <a:chOff x="6563918" y="2957907"/>
            <a:chExt cx="1128771" cy="496979"/>
          </a:xfrm>
        </p:grpSpPr>
        <p:sp>
          <p:nvSpPr>
            <p:cNvPr id="32" name="TextBox 31"/>
            <p:cNvSpPr txBox="1"/>
            <p:nvPr/>
          </p:nvSpPr>
          <p:spPr>
            <a:xfrm>
              <a:off x="6738774" y="2957907"/>
              <a:ext cx="7941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Invoice</a:t>
              </a:r>
              <a:endParaRPr lang="en-US" sz="1200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563918" y="3170193"/>
              <a:ext cx="1128771" cy="284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500"/>
                </a:lnSpc>
                <a:buFont typeface="Arial" pitchFamily="34" charset="0"/>
                <a:buChar char="•"/>
              </a:pPr>
              <a:r>
                <a:rPr lang="en-US" sz="1400" b="1" dirty="0" err="1" smtClean="0">
                  <a:solidFill>
                    <a:srgbClr val="0070C0"/>
                  </a:solidFill>
                </a:rPr>
                <a:t>InvoiceDate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37" name="Right Arrow 36"/>
          <p:cNvSpPr/>
          <p:nvPr/>
        </p:nvSpPr>
        <p:spPr>
          <a:xfrm flipH="1">
            <a:off x="7386299" y="1350081"/>
            <a:ext cx="249327" cy="215660"/>
          </a:xfrm>
          <a:prstGeom prst="rightArrow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 flipH="1">
            <a:off x="6251657" y="1350081"/>
            <a:ext cx="249327" cy="215660"/>
          </a:xfrm>
          <a:prstGeom prst="rightArrow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 flipH="1">
            <a:off x="4823234" y="1350081"/>
            <a:ext cx="249327" cy="215660"/>
          </a:xfrm>
          <a:prstGeom prst="rightArrow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 rot="16200000" flipH="1">
            <a:off x="4108040" y="2316204"/>
            <a:ext cx="249327" cy="215660"/>
          </a:xfrm>
          <a:prstGeom prst="rightArrow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>
            <a:off x="4890101" y="3337620"/>
            <a:ext cx="249327" cy="215660"/>
          </a:xfrm>
          <a:prstGeom prst="rightArrow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>
            <a:off x="6271461" y="3380750"/>
            <a:ext cx="249327" cy="215660"/>
          </a:xfrm>
          <a:prstGeom prst="rightArrow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/>
          <p:cNvSpPr/>
          <p:nvPr/>
        </p:nvSpPr>
        <p:spPr>
          <a:xfrm rot="5400000" flipH="1" flipV="1">
            <a:off x="7064635" y="2014592"/>
            <a:ext cx="249327" cy="215660"/>
          </a:xfrm>
          <a:prstGeom prst="rightArrow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>
            <a:off x="7408234" y="1587301"/>
            <a:ext cx="249327" cy="215660"/>
          </a:xfrm>
          <a:prstGeom prst="rightArrow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162726" y="1192640"/>
            <a:ext cx="14230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Authentication</a:t>
            </a:r>
          </a:p>
          <a:p>
            <a:pPr algn="ctr"/>
            <a:r>
              <a:rPr lang="en-US" sz="1600" dirty="0" smtClean="0"/>
              <a:t>&amp;</a:t>
            </a:r>
          </a:p>
          <a:p>
            <a:pPr algn="ctr"/>
            <a:r>
              <a:rPr lang="en-US" sz="1600" dirty="0" smtClean="0"/>
              <a:t>Authorizing</a:t>
            </a:r>
            <a:endParaRPr 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2417476" y="2612383"/>
            <a:ext cx="9135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Payment</a:t>
            </a:r>
            <a:endParaRPr 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897682" y="1228252"/>
            <a:ext cx="8739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Tailed</a:t>
            </a:r>
          </a:p>
          <a:p>
            <a:pPr algn="ctr"/>
            <a:r>
              <a:rPr lang="en-US" sz="1600" dirty="0" smtClean="0"/>
              <a:t>Solution</a:t>
            </a:r>
            <a:endParaRPr 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3828434" y="3874875"/>
            <a:ext cx="877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Stage 1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417476" y="3874875"/>
            <a:ext cx="877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Stage 2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61928" y="3874875"/>
            <a:ext cx="877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Stage 3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54904" y="4675530"/>
            <a:ext cx="3819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Project Develop and Implement Tools: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311343" y="5157000"/>
            <a:ext cx="271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Eclipse for </a:t>
            </a:r>
            <a:r>
              <a:rPr lang="en-US" b="1" dirty="0" err="1" smtClean="0">
                <a:solidFill>
                  <a:schemeClr val="bg2">
                    <a:lumMod val="25000"/>
                  </a:schemeClr>
                </a:solidFill>
              </a:rPr>
              <a:t>JavaEE</a:t>
            </a:r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 (</a:t>
            </a:r>
            <a:r>
              <a:rPr lang="en-US" b="1" dirty="0" err="1" smtClean="0">
                <a:solidFill>
                  <a:schemeClr val="bg2">
                    <a:lumMod val="25000"/>
                  </a:schemeClr>
                </a:solidFill>
              </a:rPr>
              <a:t>JDK</a:t>
            </a:r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 7.0)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52646" y="259895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Mobile APP</a:t>
            </a:r>
            <a:endParaRPr lang="en-US" sz="1600" dirty="0"/>
          </a:p>
        </p:txBody>
      </p:sp>
      <p:sp>
        <p:nvSpPr>
          <p:cNvPr id="57" name="Right Arrow 56"/>
          <p:cNvSpPr/>
          <p:nvPr/>
        </p:nvSpPr>
        <p:spPr>
          <a:xfrm rot="5400000" flipH="1" flipV="1">
            <a:off x="7061767" y="2813942"/>
            <a:ext cx="249327" cy="215660"/>
          </a:xfrm>
          <a:prstGeom prst="rightArrow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6610724" y="3262193"/>
            <a:ext cx="1276311" cy="539334"/>
            <a:chOff x="5197201" y="2992411"/>
            <a:chExt cx="1276311" cy="539334"/>
          </a:xfrm>
        </p:grpSpPr>
        <p:sp>
          <p:nvSpPr>
            <p:cNvPr id="59" name="TextBox 58"/>
            <p:cNvSpPr txBox="1"/>
            <p:nvPr/>
          </p:nvSpPr>
          <p:spPr>
            <a:xfrm>
              <a:off x="5641998" y="2992411"/>
              <a:ext cx="657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Bill</a:t>
              </a:r>
              <a:endParaRPr lang="en-US" sz="1200" b="1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197201" y="3247052"/>
              <a:ext cx="1276311" cy="284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500"/>
                </a:lnSpc>
                <a:buFont typeface="Arial" pitchFamily="34" charset="0"/>
                <a:buChar char="•"/>
              </a:pPr>
              <a:r>
                <a:rPr lang="en-US" sz="1400" b="1" dirty="0" err="1" smtClean="0">
                  <a:solidFill>
                    <a:srgbClr val="0070C0"/>
                  </a:solidFill>
                </a:rPr>
                <a:t>RunBillEngine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654904" y="5157000"/>
            <a:ext cx="2427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Apache Tomcat (7.0.55)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25711" y="5157000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MySQL (5.5)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54904" y="5635116"/>
            <a:ext cx="1654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Struts2 (2.3.16)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311343" y="5635116"/>
            <a:ext cx="14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Spring (4.0.3)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325711" y="5635116"/>
            <a:ext cx="180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Hibernate (3.6.3)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367442" y="2319995"/>
            <a:ext cx="747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BPS</a:t>
            </a:r>
            <a:endParaRPr lang="en-US" sz="2800" b="1" dirty="0"/>
          </a:p>
        </p:txBody>
      </p:sp>
    </p:spTree>
    <p:extLst>
      <p:ext uri="{BB962C8B-B14F-4D97-AF65-F5344CB8AC3E}">
        <p14:creationId xmlns="" xmlns:p14="http://schemas.microsoft.com/office/powerpoint/2010/main" val="4255866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500"/>
                            </p:stCondLst>
                            <p:childTnLst>
                              <p:par>
                                <p:cTn id="9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  <p:bldP spid="6" grpId="0" animBg="1"/>
      <p:bldP spid="7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7" grpId="0" animBg="1"/>
      <p:bldP spid="61" grpId="0"/>
      <p:bldP spid="62" grpId="0"/>
      <p:bldP spid="63" grpId="0"/>
      <p:bldP spid="64" grpId="0"/>
      <p:bldP spid="65" grpId="0"/>
      <p:bldP spid="6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ounded Rectangle 130"/>
          <p:cNvSpPr/>
          <p:nvPr/>
        </p:nvSpPr>
        <p:spPr>
          <a:xfrm>
            <a:off x="301463" y="534836"/>
            <a:ext cx="2834640" cy="5873329"/>
          </a:xfrm>
          <a:prstGeom prst="roundRect">
            <a:avLst>
              <a:gd name="adj" fmla="val 701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ounded Rectangle 129"/>
          <p:cNvSpPr/>
          <p:nvPr/>
        </p:nvSpPr>
        <p:spPr>
          <a:xfrm>
            <a:off x="2844399" y="685335"/>
            <a:ext cx="3431955" cy="5922491"/>
          </a:xfrm>
          <a:prstGeom prst="roundRect">
            <a:avLst>
              <a:gd name="adj" fmla="val 519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ounded Rectangle 128"/>
          <p:cNvSpPr/>
          <p:nvPr/>
        </p:nvSpPr>
        <p:spPr>
          <a:xfrm>
            <a:off x="5911382" y="841203"/>
            <a:ext cx="2991078" cy="5982277"/>
          </a:xfrm>
          <a:prstGeom prst="roundRect">
            <a:avLst>
              <a:gd name="adj" fmla="val 866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6454960" y="4584165"/>
            <a:ext cx="548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002060"/>
                </a:solidFill>
              </a:rPr>
              <a:t>…</a:t>
            </a:r>
            <a:endParaRPr lang="en-US" sz="48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49963" y="6304772"/>
            <a:ext cx="1483056" cy="543703"/>
          </a:xfrm>
        </p:spPr>
        <p:txBody>
          <a:bodyPr>
            <a:normAutofit lnSpcReduction="10000"/>
          </a:bodyPr>
          <a:lstStyle/>
          <a:p>
            <a:fld id="{B9D2C864-9362-43C7-A136-D9C41D93A96D}" type="slidenum">
              <a:rPr lang="en-US" sz="3200" smtClean="0"/>
              <a:pPr/>
              <a:t>5</a:t>
            </a:fld>
            <a:endParaRPr lang="en-US" sz="3200" dirty="0"/>
          </a:p>
        </p:txBody>
      </p:sp>
      <p:sp>
        <p:nvSpPr>
          <p:cNvPr id="26" name="文本框 7"/>
          <p:cNvSpPr txBox="1"/>
          <p:nvPr/>
        </p:nvSpPr>
        <p:spPr>
          <a:xfrm>
            <a:off x="310090" y="67229"/>
            <a:ext cx="7862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smtClean="0">
                <a:solidFill>
                  <a:schemeClr val="accent5">
                    <a:lumMod val="50000"/>
                  </a:schemeClr>
                </a:solidFill>
                <a:effectLst>
                  <a:glow rad="25400">
                    <a:schemeClr val="accent1">
                      <a:satMod val="175000"/>
                      <a:alpha val="10000"/>
                    </a:schemeClr>
                  </a:glow>
                  <a:outerShdw blurRad="50800" dist="38100" dir="2700000" algn="tl" rotWithShape="0">
                    <a:schemeClr val="accent2">
                      <a:lumMod val="90000"/>
                      <a:lumOff val="10000"/>
                      <a:alpha val="40000"/>
                    </a:schemeClr>
                  </a:outerShdw>
                </a:effectLst>
                <a:latin typeface="Arial"/>
                <a:cs typeface="Arial"/>
              </a:rPr>
              <a:t>BPS Architecture Overview (See Detail Later)</a:t>
            </a:r>
            <a:endParaRPr kumimoji="1" lang="zh-CN" altLang="en-US" sz="2800" b="1" dirty="0">
              <a:solidFill>
                <a:schemeClr val="accent5">
                  <a:lumMod val="50000"/>
                </a:schemeClr>
              </a:solidFill>
              <a:effectLst>
                <a:glow rad="25400">
                  <a:schemeClr val="accent1">
                    <a:satMod val="175000"/>
                    <a:alpha val="10000"/>
                  </a:schemeClr>
                </a:glow>
                <a:outerShdw blurRad="50800" dist="38100" dir="2700000" algn="tl" rotWithShape="0">
                  <a:schemeClr val="accent2">
                    <a:lumMod val="90000"/>
                    <a:lumOff val="10000"/>
                    <a:alpha val="40000"/>
                  </a:scheme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214362" y="2355005"/>
            <a:ext cx="988674" cy="61299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" name="Group 104"/>
          <p:cNvGrpSpPr/>
          <p:nvPr/>
        </p:nvGrpSpPr>
        <p:grpSpPr>
          <a:xfrm>
            <a:off x="7927665" y="2355004"/>
            <a:ext cx="911149" cy="2156605"/>
            <a:chOff x="7720641" y="2225614"/>
            <a:chExt cx="911149" cy="2156605"/>
          </a:xfrm>
        </p:grpSpPr>
        <p:sp>
          <p:nvSpPr>
            <p:cNvPr id="34" name="Rounded Rectangle 33"/>
            <p:cNvSpPr/>
            <p:nvPr/>
          </p:nvSpPr>
          <p:spPr>
            <a:xfrm>
              <a:off x="7720641" y="2225614"/>
              <a:ext cx="896662" cy="2156605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752274" y="2294631"/>
              <a:ext cx="7873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MySQL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7797791" y="2624559"/>
              <a:ext cx="7315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728209" y="2676315"/>
              <a:ext cx="8718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customer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728209" y="2918697"/>
              <a:ext cx="7588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product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728209" y="3161079"/>
              <a:ext cx="9035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orderplan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728209" y="3645843"/>
              <a:ext cx="6994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invoice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728209" y="3403461"/>
              <a:ext cx="6559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billrun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728209" y="3888224"/>
              <a:ext cx="431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……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6248866" y="2436612"/>
            <a:ext cx="896591" cy="4606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1600" b="1" dirty="0" smtClean="0">
                <a:solidFill>
                  <a:schemeClr val="bg1"/>
                </a:solidFill>
              </a:rPr>
              <a:t>Abstract</a:t>
            </a:r>
          </a:p>
          <a:p>
            <a:pPr algn="ctr">
              <a:lnSpc>
                <a:spcPts val="1400"/>
              </a:lnSpc>
            </a:pPr>
            <a:r>
              <a:rPr lang="en-US" sz="1600" b="1" dirty="0" smtClean="0">
                <a:solidFill>
                  <a:schemeClr val="bg1"/>
                </a:solidFill>
              </a:rPr>
              <a:t>DAO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6616440" y="2954045"/>
            <a:ext cx="212299" cy="691798"/>
            <a:chOff x="6202392" y="2954045"/>
            <a:chExt cx="212299" cy="691798"/>
          </a:xfrm>
        </p:grpSpPr>
        <p:sp>
          <p:nvSpPr>
            <p:cNvPr id="47" name="Isosceles Triangle 46"/>
            <p:cNvSpPr/>
            <p:nvPr/>
          </p:nvSpPr>
          <p:spPr>
            <a:xfrm>
              <a:off x="6202392" y="2954045"/>
              <a:ext cx="212299" cy="207034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6305909" y="3161079"/>
              <a:ext cx="0" cy="484764"/>
            </a:xfrm>
            <a:prstGeom prst="line">
              <a:avLst/>
            </a:prstGeom>
            <a:ln w="19050"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/>
          <p:cNvGrpSpPr/>
          <p:nvPr/>
        </p:nvGrpSpPr>
        <p:grpSpPr>
          <a:xfrm>
            <a:off x="6248866" y="3567162"/>
            <a:ext cx="988674" cy="1292661"/>
            <a:chOff x="6067720" y="3437772"/>
            <a:chExt cx="988674" cy="1292661"/>
          </a:xfrm>
        </p:grpSpPr>
        <p:sp>
          <p:nvSpPr>
            <p:cNvPr id="51" name="Rounded Rectangle 50"/>
            <p:cNvSpPr/>
            <p:nvPr/>
          </p:nvSpPr>
          <p:spPr>
            <a:xfrm>
              <a:off x="6067720" y="3440677"/>
              <a:ext cx="988674" cy="1289755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103179" y="3437772"/>
              <a:ext cx="8712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</a:rPr>
                <a:t>RWDAO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6133370" y="3759074"/>
              <a:ext cx="82296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6102601" y="3776326"/>
              <a:ext cx="75725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add()</a:t>
              </a:r>
            </a:p>
            <a:p>
              <a:r>
                <a:rPr lang="en-US" sz="1400" dirty="0" smtClean="0">
                  <a:solidFill>
                    <a:schemeClr val="bg1"/>
                  </a:solidFill>
                </a:rPr>
                <a:t>delete()</a:t>
              </a:r>
            </a:p>
            <a:p>
              <a:r>
                <a:rPr lang="en-US" sz="1400" dirty="0" smtClean="0">
                  <a:solidFill>
                    <a:schemeClr val="bg1"/>
                  </a:solidFill>
                </a:rPr>
                <a:t>set()</a:t>
              </a:r>
            </a:p>
            <a:p>
              <a:r>
                <a:rPr lang="en-US" sz="1400" dirty="0" smtClean="0">
                  <a:solidFill>
                    <a:schemeClr val="bg1"/>
                  </a:solidFill>
                </a:rPr>
                <a:t>get()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314516" y="4859823"/>
            <a:ext cx="212299" cy="691798"/>
            <a:chOff x="6202392" y="2954045"/>
            <a:chExt cx="212299" cy="691798"/>
          </a:xfrm>
        </p:grpSpPr>
        <p:sp>
          <p:nvSpPr>
            <p:cNvPr id="56" name="Isosceles Triangle 55"/>
            <p:cNvSpPr/>
            <p:nvPr/>
          </p:nvSpPr>
          <p:spPr>
            <a:xfrm>
              <a:off x="6202392" y="2954045"/>
              <a:ext cx="212299" cy="207034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6305909" y="3161079"/>
              <a:ext cx="0" cy="484764"/>
            </a:xfrm>
            <a:prstGeom prst="line">
              <a:avLst/>
            </a:prstGeom>
            <a:ln w="19050">
              <a:solidFill>
                <a:srgbClr val="00206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Isosceles Triangle 58"/>
          <p:cNvSpPr/>
          <p:nvPr/>
        </p:nvSpPr>
        <p:spPr>
          <a:xfrm>
            <a:off x="6990737" y="4859823"/>
            <a:ext cx="212299" cy="207034"/>
          </a:xfrm>
          <a:prstGeom prst="triangl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/>
          <p:nvPr/>
        </p:nvCxnSpPr>
        <p:spPr>
          <a:xfrm>
            <a:off x="7094254" y="5066857"/>
            <a:ext cx="0" cy="1126909"/>
          </a:xfrm>
          <a:prstGeom prst="line">
            <a:avLst/>
          </a:prstGeom>
          <a:ln w="1905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6248866" y="5303024"/>
            <a:ext cx="635723" cy="51118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/>
          <p:cNvSpPr/>
          <p:nvPr/>
        </p:nvSpPr>
        <p:spPr>
          <a:xfrm>
            <a:off x="6776392" y="5860539"/>
            <a:ext cx="635723" cy="51118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6209618" y="5303024"/>
            <a:ext cx="686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xxDAO</a:t>
            </a:r>
          </a:p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Impl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737906" y="5843594"/>
            <a:ext cx="6934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yyDAO</a:t>
            </a:r>
          </a:p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Impl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7" name="Left-Right Arrow 66"/>
          <p:cNvSpPr/>
          <p:nvPr/>
        </p:nvSpPr>
        <p:spPr>
          <a:xfrm>
            <a:off x="7189681" y="2543722"/>
            <a:ext cx="731520" cy="174655"/>
          </a:xfrm>
          <a:prstGeom prst="leftRightArrow">
            <a:avLst/>
          </a:prstGeom>
          <a:noFill/>
          <a:ln>
            <a:solidFill>
              <a:srgbClr val="00206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166" name="Group 165"/>
          <p:cNvGrpSpPr/>
          <p:nvPr/>
        </p:nvGrpSpPr>
        <p:grpSpPr>
          <a:xfrm>
            <a:off x="380951" y="2355005"/>
            <a:ext cx="871842" cy="2156605"/>
            <a:chOff x="380951" y="2355004"/>
            <a:chExt cx="871842" cy="2156605"/>
          </a:xfrm>
        </p:grpSpPr>
        <p:sp>
          <p:nvSpPr>
            <p:cNvPr id="30" name="Rounded Rectangle 29"/>
            <p:cNvSpPr/>
            <p:nvPr/>
          </p:nvSpPr>
          <p:spPr>
            <a:xfrm>
              <a:off x="448575" y="2355004"/>
              <a:ext cx="769713" cy="2156605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77966" y="2406769"/>
              <a:ext cx="4587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JSP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491706" y="2718377"/>
              <a:ext cx="64008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380951" y="2740310"/>
              <a:ext cx="8718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customer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80951" y="3008850"/>
              <a:ext cx="7588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product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80951" y="3277390"/>
              <a:ext cx="5861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order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80951" y="3545930"/>
              <a:ext cx="6994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invoice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80951" y="3814470"/>
              <a:ext cx="8304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payment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80951" y="4083010"/>
              <a:ext cx="431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……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5092879" y="3772672"/>
            <a:ext cx="212299" cy="691798"/>
            <a:chOff x="6202392" y="2954045"/>
            <a:chExt cx="212299" cy="691798"/>
          </a:xfrm>
        </p:grpSpPr>
        <p:sp>
          <p:nvSpPr>
            <p:cNvPr id="82" name="Isosceles Triangle 81"/>
            <p:cNvSpPr/>
            <p:nvPr/>
          </p:nvSpPr>
          <p:spPr>
            <a:xfrm>
              <a:off x="6202392" y="2954045"/>
              <a:ext cx="212299" cy="207034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Straight Connector 82"/>
            <p:cNvCxnSpPr/>
            <p:nvPr/>
          </p:nvCxnSpPr>
          <p:spPr>
            <a:xfrm>
              <a:off x="6305909" y="3161079"/>
              <a:ext cx="0" cy="484764"/>
            </a:xfrm>
            <a:prstGeom prst="line">
              <a:avLst/>
            </a:prstGeom>
            <a:ln w="19050"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Rounded Rectangle 83"/>
          <p:cNvSpPr/>
          <p:nvPr/>
        </p:nvSpPr>
        <p:spPr>
          <a:xfrm>
            <a:off x="4678325" y="4251140"/>
            <a:ext cx="1097280" cy="69808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4675057" y="4274113"/>
            <a:ext cx="948721" cy="4606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1600" b="1" dirty="0" smtClean="0">
                <a:solidFill>
                  <a:schemeClr val="bg1"/>
                </a:solidFill>
              </a:rPr>
              <a:t>Manager</a:t>
            </a:r>
          </a:p>
          <a:p>
            <a:pPr algn="ctr">
              <a:lnSpc>
                <a:spcPts val="1400"/>
              </a:lnSpc>
            </a:pPr>
            <a:r>
              <a:rPr lang="en-US" sz="1600" b="1" dirty="0" smtClean="0">
                <a:solidFill>
                  <a:schemeClr val="bg1"/>
                </a:solidFill>
              </a:rPr>
              <a:t>Base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880538" y="4646484"/>
            <a:ext cx="548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002060"/>
                </a:solidFill>
              </a:rPr>
              <a:t>…</a:t>
            </a:r>
            <a:endParaRPr lang="en-US" sz="4800" dirty="0">
              <a:solidFill>
                <a:srgbClr val="002060"/>
              </a:solidFill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4740094" y="4930768"/>
            <a:ext cx="212299" cy="691798"/>
            <a:chOff x="6202392" y="2954045"/>
            <a:chExt cx="212299" cy="691798"/>
          </a:xfrm>
        </p:grpSpPr>
        <p:sp>
          <p:nvSpPr>
            <p:cNvPr id="90" name="Isosceles Triangle 89"/>
            <p:cNvSpPr/>
            <p:nvPr/>
          </p:nvSpPr>
          <p:spPr>
            <a:xfrm>
              <a:off x="6202392" y="2954045"/>
              <a:ext cx="212299" cy="207034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6305909" y="3161079"/>
              <a:ext cx="0" cy="484764"/>
            </a:xfrm>
            <a:prstGeom prst="line">
              <a:avLst/>
            </a:prstGeom>
            <a:ln w="19050">
              <a:solidFill>
                <a:srgbClr val="00206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Isosceles Triangle 91"/>
          <p:cNvSpPr/>
          <p:nvPr/>
        </p:nvSpPr>
        <p:spPr>
          <a:xfrm>
            <a:off x="5416315" y="4930768"/>
            <a:ext cx="212299" cy="207034"/>
          </a:xfrm>
          <a:prstGeom prst="triangl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Connector 92"/>
          <p:cNvCxnSpPr/>
          <p:nvPr/>
        </p:nvCxnSpPr>
        <p:spPr>
          <a:xfrm>
            <a:off x="5519832" y="5137802"/>
            <a:ext cx="0" cy="1126909"/>
          </a:xfrm>
          <a:prstGeom prst="line">
            <a:avLst/>
          </a:prstGeom>
          <a:ln w="1905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/>
          <p:cNvSpPr/>
          <p:nvPr/>
        </p:nvSpPr>
        <p:spPr>
          <a:xfrm>
            <a:off x="4674444" y="5365343"/>
            <a:ext cx="635723" cy="51118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/>
          <p:cNvSpPr/>
          <p:nvPr/>
        </p:nvSpPr>
        <p:spPr>
          <a:xfrm>
            <a:off x="5201970" y="5922858"/>
            <a:ext cx="635723" cy="51118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4651097" y="5365343"/>
            <a:ext cx="654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xxMgr</a:t>
            </a:r>
          </a:p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Impl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179386" y="5905913"/>
            <a:ext cx="6616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yyMgr</a:t>
            </a:r>
          </a:p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Impl</a:t>
            </a:r>
            <a:endParaRPr lang="en-US" sz="1400" b="1" dirty="0">
              <a:solidFill>
                <a:schemeClr val="bg1"/>
              </a:solidFill>
            </a:endParaRPr>
          </a:p>
        </p:txBody>
      </p:sp>
      <p:grpSp>
        <p:nvGrpSpPr>
          <p:cNvPr id="104" name="Group 103"/>
          <p:cNvGrpSpPr/>
          <p:nvPr/>
        </p:nvGrpSpPr>
        <p:grpSpPr>
          <a:xfrm>
            <a:off x="4647729" y="2380883"/>
            <a:ext cx="1183594" cy="1420228"/>
            <a:chOff x="3215813" y="2225615"/>
            <a:chExt cx="1183594" cy="1420228"/>
          </a:xfrm>
        </p:grpSpPr>
        <p:sp>
          <p:nvSpPr>
            <p:cNvPr id="32" name="Rounded Rectangle 31"/>
            <p:cNvSpPr/>
            <p:nvPr/>
          </p:nvSpPr>
          <p:spPr>
            <a:xfrm>
              <a:off x="3246409" y="2225615"/>
              <a:ext cx="1097280" cy="142022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251465" y="2266885"/>
              <a:ext cx="948721" cy="4606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400"/>
                </a:lnSpc>
              </a:pPr>
              <a:r>
                <a:rPr lang="en-US" sz="1600" b="1" dirty="0" smtClean="0">
                  <a:solidFill>
                    <a:schemeClr val="bg1"/>
                  </a:solidFill>
                </a:rPr>
                <a:t>Abstract</a:t>
              </a:r>
            </a:p>
            <a:p>
              <a:pPr algn="ctr">
                <a:lnSpc>
                  <a:spcPts val="1400"/>
                </a:lnSpc>
              </a:pPr>
              <a:r>
                <a:rPr lang="en-US" sz="1600" b="1" dirty="0" smtClean="0">
                  <a:solidFill>
                    <a:schemeClr val="bg1"/>
                  </a:solidFill>
                </a:rPr>
                <a:t>Manager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3316804" y="2702193"/>
              <a:ext cx="9144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3215813" y="2667627"/>
              <a:ext cx="1183594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addEntity()</a:t>
              </a:r>
            </a:p>
            <a:p>
              <a:r>
                <a:rPr lang="en-US" sz="1400" dirty="0" smtClean="0">
                  <a:solidFill>
                    <a:schemeClr val="bg1"/>
                  </a:solidFill>
                </a:rPr>
                <a:t>deleteEntity()</a:t>
              </a:r>
            </a:p>
            <a:p>
              <a:r>
                <a:rPr lang="en-US" sz="1400" dirty="0" smtClean="0">
                  <a:solidFill>
                    <a:schemeClr val="bg1"/>
                  </a:solidFill>
                </a:rPr>
                <a:t>setEntity()</a:t>
              </a:r>
            </a:p>
            <a:p>
              <a:r>
                <a:rPr lang="en-US" sz="1400" dirty="0" smtClean="0">
                  <a:solidFill>
                    <a:schemeClr val="bg1"/>
                  </a:solidFill>
                </a:rPr>
                <a:t>getEntity()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4708464" y="4658696"/>
            <a:ext cx="9596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@override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103" name="Straight Connector 102"/>
          <p:cNvCxnSpPr/>
          <p:nvPr/>
        </p:nvCxnSpPr>
        <p:spPr>
          <a:xfrm>
            <a:off x="4740094" y="4675948"/>
            <a:ext cx="914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/>
          <p:cNvGrpSpPr/>
          <p:nvPr/>
        </p:nvGrpSpPr>
        <p:grpSpPr>
          <a:xfrm>
            <a:off x="3190771" y="1425537"/>
            <a:ext cx="841193" cy="511186"/>
            <a:chOff x="4826693" y="1181627"/>
            <a:chExt cx="841193" cy="511186"/>
          </a:xfrm>
        </p:grpSpPr>
        <p:sp>
          <p:nvSpPr>
            <p:cNvPr id="109" name="Rounded Rectangle 108"/>
            <p:cNvSpPr/>
            <p:nvPr/>
          </p:nvSpPr>
          <p:spPr>
            <a:xfrm>
              <a:off x="4826693" y="1181627"/>
              <a:ext cx="841193" cy="511186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838963" y="1207505"/>
              <a:ext cx="785793" cy="4606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400"/>
                </a:lnSpc>
              </a:pPr>
              <a:r>
                <a:rPr lang="en-US" sz="1600" b="1" dirty="0" smtClean="0">
                  <a:solidFill>
                    <a:schemeClr val="bg1"/>
                  </a:solidFill>
                </a:rPr>
                <a:t>BillRun</a:t>
              </a:r>
            </a:p>
            <a:p>
              <a:pPr algn="ctr">
                <a:lnSpc>
                  <a:spcPts val="1400"/>
                </a:lnSpc>
              </a:pPr>
              <a:r>
                <a:rPr lang="en-US" sz="1600" b="1" dirty="0" smtClean="0">
                  <a:solidFill>
                    <a:schemeClr val="bg1"/>
                  </a:solidFill>
                </a:rPr>
                <a:t>Engine</a:t>
              </a: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5911382" y="989162"/>
            <a:ext cx="1187697" cy="1034288"/>
            <a:chOff x="5869699" y="579608"/>
            <a:chExt cx="1187697" cy="1034288"/>
          </a:xfrm>
        </p:grpSpPr>
        <p:sp>
          <p:nvSpPr>
            <p:cNvPr id="113" name="Rounded Rectangle 112"/>
            <p:cNvSpPr/>
            <p:nvPr/>
          </p:nvSpPr>
          <p:spPr>
            <a:xfrm>
              <a:off x="5936684" y="579608"/>
              <a:ext cx="1097280" cy="1007664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023326" y="602581"/>
              <a:ext cx="889667" cy="281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400"/>
                </a:lnSpc>
              </a:pPr>
              <a:r>
                <a:rPr lang="en-US" sz="1600" b="1" dirty="0" smtClean="0">
                  <a:solidFill>
                    <a:schemeClr val="bg1"/>
                  </a:solidFill>
                </a:rPr>
                <a:t>XxEntity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078961" y="1090676"/>
              <a:ext cx="8030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setters()</a:t>
              </a:r>
            </a:p>
            <a:p>
              <a:r>
                <a:rPr lang="en-US" sz="1400" dirty="0" smtClean="0">
                  <a:solidFill>
                    <a:schemeClr val="bg1"/>
                  </a:solidFill>
                </a:rPr>
                <a:t>getters()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116" name="Straight Connector 115"/>
            <p:cNvCxnSpPr/>
            <p:nvPr/>
          </p:nvCxnSpPr>
          <p:spPr>
            <a:xfrm>
              <a:off x="6015705" y="831896"/>
              <a:ext cx="9144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6030089" y="1139564"/>
              <a:ext cx="9144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/>
            <p:cNvSpPr txBox="1"/>
            <p:nvPr/>
          </p:nvSpPr>
          <p:spPr>
            <a:xfrm>
              <a:off x="5869699" y="831994"/>
              <a:ext cx="11876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table_column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1771255" y="3938026"/>
            <a:ext cx="996179" cy="1698154"/>
            <a:chOff x="2390520" y="2384857"/>
            <a:chExt cx="996179" cy="1698154"/>
          </a:xfrm>
        </p:grpSpPr>
        <p:sp>
          <p:nvSpPr>
            <p:cNvPr id="31" name="Rounded Rectangle 30"/>
            <p:cNvSpPr/>
            <p:nvPr/>
          </p:nvSpPr>
          <p:spPr>
            <a:xfrm>
              <a:off x="2397536" y="2384857"/>
              <a:ext cx="989163" cy="1698154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390520" y="2413527"/>
              <a:ext cx="9460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</a:rPr>
                <a:t>XxAction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20" name="Straight Connector 119"/>
            <p:cNvCxnSpPr/>
            <p:nvPr/>
          </p:nvCxnSpPr>
          <p:spPr>
            <a:xfrm>
              <a:off x="2457918" y="2742633"/>
              <a:ext cx="82296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2397536" y="2767249"/>
              <a:ext cx="92878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Actions defined in JSP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2443334" y="3503020"/>
              <a:ext cx="8030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setters()</a:t>
              </a:r>
            </a:p>
            <a:p>
              <a:r>
                <a:rPr lang="en-US" sz="1400" dirty="0" smtClean="0">
                  <a:solidFill>
                    <a:schemeClr val="bg1"/>
                  </a:solidFill>
                </a:rPr>
                <a:t>getters()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24" name="Straight Arrow Connector 123"/>
          <p:cNvCxnSpPr/>
          <p:nvPr/>
        </p:nvCxnSpPr>
        <p:spPr>
          <a:xfrm flipV="1">
            <a:off x="2755300" y="3161079"/>
            <a:ext cx="1892429" cy="1423086"/>
          </a:xfrm>
          <a:prstGeom prst="straightConnector1">
            <a:avLst/>
          </a:prstGeom>
          <a:ln w="38100">
            <a:solidFill>
              <a:srgbClr val="002060"/>
            </a:solidFill>
            <a:headEnd type="arrow" w="med" len="med"/>
            <a:tailEnd type="arrow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5793480" y="2652473"/>
            <a:ext cx="457200" cy="0"/>
          </a:xfrm>
          <a:prstGeom prst="straightConnector1">
            <a:avLst/>
          </a:prstGeom>
          <a:ln w="38100">
            <a:solidFill>
              <a:srgbClr val="002060"/>
            </a:solidFill>
            <a:headEnd type="arrow" w="med" len="med"/>
            <a:tailEnd type="arrow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362316" y="533573"/>
            <a:ext cx="1098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Struts2</a:t>
            </a:r>
            <a:endParaRPr lang="en-US" sz="2400" b="1" dirty="0"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914993" y="642156"/>
            <a:ext cx="990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Spring</a:t>
            </a:r>
            <a:endParaRPr lang="en-US" sz="2400" b="1" dirty="0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7255794" y="802579"/>
            <a:ext cx="1457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Hibernate</a:t>
            </a:r>
            <a:endParaRPr lang="en-US" sz="2400" b="1" dirty="0"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36" name="Left-Right Arrow 135"/>
          <p:cNvSpPr/>
          <p:nvPr/>
        </p:nvSpPr>
        <p:spPr>
          <a:xfrm rot="2551078">
            <a:off x="6916691" y="1767227"/>
            <a:ext cx="1463040" cy="201312"/>
          </a:xfrm>
          <a:prstGeom prst="leftRightArrow">
            <a:avLst/>
          </a:prstGeom>
          <a:noFill/>
          <a:ln>
            <a:solidFill>
              <a:srgbClr val="00206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37" name="TextBox 136"/>
          <p:cNvSpPr txBox="1"/>
          <p:nvPr/>
        </p:nvSpPr>
        <p:spPr>
          <a:xfrm rot="2528391">
            <a:off x="7211725" y="1811281"/>
            <a:ext cx="60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ORM</a:t>
            </a:r>
            <a:endParaRPr lang="en-US" sz="1600" dirty="0"/>
          </a:p>
        </p:txBody>
      </p:sp>
      <p:sp>
        <p:nvSpPr>
          <p:cNvPr id="153" name="Rounded Rectangle 152"/>
          <p:cNvSpPr/>
          <p:nvPr/>
        </p:nvSpPr>
        <p:spPr>
          <a:xfrm>
            <a:off x="4254383" y="857686"/>
            <a:ext cx="988674" cy="4416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/>
          <p:cNvSpPr txBox="1"/>
          <p:nvPr/>
        </p:nvSpPr>
        <p:spPr>
          <a:xfrm>
            <a:off x="4202801" y="883584"/>
            <a:ext cx="896591" cy="4606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1600" b="1" dirty="0" smtClean="0">
                <a:solidFill>
                  <a:schemeClr val="bg1"/>
                </a:solidFill>
              </a:rPr>
              <a:t>Abstract</a:t>
            </a:r>
          </a:p>
          <a:p>
            <a:pPr algn="ctr">
              <a:lnSpc>
                <a:spcPts val="1400"/>
              </a:lnSpc>
            </a:pPr>
            <a:r>
              <a:rPr lang="en-US" sz="1600" b="1" dirty="0" smtClean="0">
                <a:solidFill>
                  <a:schemeClr val="bg1"/>
                </a:solidFill>
              </a:rPr>
              <a:t>Factory</a:t>
            </a:r>
          </a:p>
        </p:txBody>
      </p:sp>
      <p:cxnSp>
        <p:nvCxnSpPr>
          <p:cNvPr id="155" name="Straight Arrow Connector 154"/>
          <p:cNvCxnSpPr/>
          <p:nvPr/>
        </p:nvCxnSpPr>
        <p:spPr>
          <a:xfrm>
            <a:off x="5243057" y="1171703"/>
            <a:ext cx="731520" cy="0"/>
          </a:xfrm>
          <a:prstGeom prst="straightConnector1">
            <a:avLst/>
          </a:prstGeom>
          <a:ln w="38100">
            <a:solidFill>
              <a:srgbClr val="002060"/>
            </a:solidFill>
            <a:prstDash val="dash"/>
            <a:tailEnd type="arrow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V="1">
            <a:off x="4031964" y="1299316"/>
            <a:ext cx="615765" cy="342003"/>
          </a:xfrm>
          <a:prstGeom prst="straightConnector1">
            <a:avLst/>
          </a:prstGeom>
          <a:ln w="38100">
            <a:solidFill>
              <a:srgbClr val="002060"/>
            </a:solidFill>
            <a:headEnd type="arrow" w="med" len="med"/>
            <a:tailEnd type="arrow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4031964" y="1784641"/>
            <a:ext cx="2182398" cy="639380"/>
          </a:xfrm>
          <a:prstGeom prst="straightConnector1">
            <a:avLst/>
          </a:prstGeom>
          <a:ln w="38100">
            <a:solidFill>
              <a:srgbClr val="002060"/>
            </a:solidFill>
            <a:headEnd type="arrow" w="med" len="med"/>
            <a:tailEnd type="arrow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ounded Rectangle 161"/>
          <p:cNvSpPr/>
          <p:nvPr/>
        </p:nvSpPr>
        <p:spPr>
          <a:xfrm>
            <a:off x="899226" y="943481"/>
            <a:ext cx="1737360" cy="82296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ounded Rectangle 138"/>
          <p:cNvSpPr/>
          <p:nvPr/>
        </p:nvSpPr>
        <p:spPr>
          <a:xfrm>
            <a:off x="1211435" y="1359664"/>
            <a:ext cx="1137727" cy="3657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TextBox 163"/>
          <p:cNvSpPr txBox="1"/>
          <p:nvPr/>
        </p:nvSpPr>
        <p:spPr>
          <a:xfrm>
            <a:off x="887633" y="920014"/>
            <a:ext cx="1785232" cy="505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600" b="1" dirty="0" smtClean="0">
                <a:solidFill>
                  <a:schemeClr val="bg1"/>
                </a:solidFill>
              </a:rPr>
              <a:t>Struts: </a:t>
            </a:r>
          </a:p>
          <a:p>
            <a:pPr>
              <a:lnSpc>
                <a:spcPts val="1600"/>
              </a:lnSpc>
            </a:pPr>
            <a:r>
              <a:rPr lang="en-US" sz="1600" b="1" dirty="0" smtClean="0">
                <a:solidFill>
                  <a:schemeClr val="bg1"/>
                </a:solidFill>
              </a:rPr>
              <a:t>action map/invoke</a:t>
            </a:r>
          </a:p>
        </p:txBody>
      </p:sp>
      <p:sp>
        <p:nvSpPr>
          <p:cNvPr id="165" name="Rectangle 164"/>
          <p:cNvSpPr/>
          <p:nvPr/>
        </p:nvSpPr>
        <p:spPr>
          <a:xfrm>
            <a:off x="1208465" y="1353483"/>
            <a:ext cx="1140697" cy="274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struts.xml</a:t>
            </a:r>
          </a:p>
        </p:txBody>
      </p:sp>
      <p:sp>
        <p:nvSpPr>
          <p:cNvPr id="167" name="Rounded Rectangle 166"/>
          <p:cNvSpPr/>
          <p:nvPr/>
        </p:nvSpPr>
        <p:spPr>
          <a:xfrm>
            <a:off x="7626218" y="1275849"/>
            <a:ext cx="1137727" cy="457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7661897" y="1299282"/>
            <a:ext cx="1066702" cy="451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1600" b="1" dirty="0" smtClean="0">
                <a:solidFill>
                  <a:schemeClr val="bg1"/>
                </a:solidFill>
              </a:rPr>
              <a:t>hibernate.</a:t>
            </a:r>
          </a:p>
          <a:p>
            <a:pPr algn="ctr">
              <a:lnSpc>
                <a:spcPts val="1400"/>
              </a:lnSpc>
            </a:pPr>
            <a:r>
              <a:rPr lang="en-US" sz="1600" b="1" dirty="0" smtClean="0">
                <a:solidFill>
                  <a:schemeClr val="bg1"/>
                </a:solidFill>
              </a:rPr>
              <a:t>cfg.xml</a:t>
            </a:r>
          </a:p>
        </p:txBody>
      </p:sp>
      <p:sp>
        <p:nvSpPr>
          <p:cNvPr id="172" name="Rounded Rectangle 171"/>
          <p:cNvSpPr/>
          <p:nvPr/>
        </p:nvSpPr>
        <p:spPr>
          <a:xfrm>
            <a:off x="2294604" y="2329206"/>
            <a:ext cx="1737360" cy="109728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ounded Rectangle 140"/>
          <p:cNvSpPr/>
          <p:nvPr/>
        </p:nvSpPr>
        <p:spPr>
          <a:xfrm>
            <a:off x="2606042" y="3058082"/>
            <a:ext cx="1137727" cy="2743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2682443" y="3015382"/>
            <a:ext cx="9749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bean.xml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2327653" y="2342004"/>
            <a:ext cx="14592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600" b="1" dirty="0" smtClean="0">
                <a:solidFill>
                  <a:schemeClr val="bg1"/>
                </a:solidFill>
              </a:rPr>
              <a:t>Spring: </a:t>
            </a:r>
          </a:p>
          <a:p>
            <a:pPr>
              <a:lnSpc>
                <a:spcPts val="1600"/>
              </a:lnSpc>
            </a:pPr>
            <a:r>
              <a:rPr lang="en-US" sz="1600" b="1" dirty="0" smtClean="0">
                <a:solidFill>
                  <a:schemeClr val="bg1"/>
                </a:solidFill>
              </a:rPr>
              <a:t>Core Container</a:t>
            </a:r>
          </a:p>
          <a:p>
            <a:pPr>
              <a:lnSpc>
                <a:spcPts val="1600"/>
              </a:lnSpc>
            </a:pPr>
            <a:r>
              <a:rPr lang="en-US" sz="1600" b="1" dirty="0" smtClean="0">
                <a:solidFill>
                  <a:schemeClr val="bg1"/>
                </a:solidFill>
              </a:rPr>
              <a:t>IOC</a:t>
            </a:r>
          </a:p>
        </p:txBody>
      </p:sp>
      <p:sp>
        <p:nvSpPr>
          <p:cNvPr id="118" name="Right Arrow 117"/>
          <p:cNvSpPr/>
          <p:nvPr/>
        </p:nvSpPr>
        <p:spPr>
          <a:xfrm rot="18783754">
            <a:off x="724417" y="1984294"/>
            <a:ext cx="640080" cy="167659"/>
          </a:xfrm>
          <a:prstGeom prst="rightArrow">
            <a:avLst/>
          </a:prstGeom>
          <a:noFill/>
          <a:ln>
            <a:solidFill>
              <a:srgbClr val="00206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3" name="Right Arrow 122"/>
          <p:cNvSpPr/>
          <p:nvPr/>
        </p:nvSpPr>
        <p:spPr>
          <a:xfrm rot="2546740">
            <a:off x="2088679" y="1967554"/>
            <a:ext cx="731520" cy="167659"/>
          </a:xfrm>
          <a:prstGeom prst="rightArrow">
            <a:avLst/>
          </a:prstGeom>
          <a:noFill/>
          <a:ln>
            <a:solidFill>
              <a:srgbClr val="00206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5" name="Right Arrow 124"/>
          <p:cNvSpPr/>
          <p:nvPr/>
        </p:nvSpPr>
        <p:spPr>
          <a:xfrm rot="8089369">
            <a:off x="2177923" y="3583144"/>
            <a:ext cx="640080" cy="167659"/>
          </a:xfrm>
          <a:prstGeom prst="rightArrow">
            <a:avLst/>
          </a:prstGeom>
          <a:noFill/>
          <a:ln>
            <a:solidFill>
              <a:srgbClr val="00206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6" name="Right Arrow 125"/>
          <p:cNvSpPr/>
          <p:nvPr/>
        </p:nvSpPr>
        <p:spPr>
          <a:xfrm rot="10800000">
            <a:off x="1270925" y="4167310"/>
            <a:ext cx="457200" cy="167659"/>
          </a:xfrm>
          <a:prstGeom prst="rightArrow">
            <a:avLst/>
          </a:prstGeom>
          <a:noFill/>
          <a:ln>
            <a:solidFill>
              <a:srgbClr val="00206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5586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49963" y="6304772"/>
            <a:ext cx="1483056" cy="543703"/>
          </a:xfrm>
        </p:spPr>
        <p:txBody>
          <a:bodyPr>
            <a:normAutofit lnSpcReduction="10000"/>
          </a:bodyPr>
          <a:lstStyle/>
          <a:p>
            <a:fld id="{B9D2C864-9362-43C7-A136-D9C41D93A96D}" type="slidenum">
              <a:rPr lang="en-US" sz="3200" smtClean="0"/>
              <a:pPr/>
              <a:t>6</a:t>
            </a:fld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213373" y="2249714"/>
            <a:ext cx="23230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0" b="1" dirty="0" smtClean="0">
                <a:solidFill>
                  <a:srgbClr val="00B0F0"/>
                </a:solidFill>
                <a:effectLst>
                  <a:glow rad="25400">
                    <a:schemeClr val="accent1">
                      <a:satMod val="175000"/>
                      <a:alpha val="10000"/>
                    </a:schemeClr>
                  </a:glow>
                  <a:outerShdw blurRad="50800" dist="38100" dir="2700000" algn="tl" rotWithShape="0">
                    <a:schemeClr val="accent2">
                      <a:lumMod val="90000"/>
                      <a:lumOff val="10000"/>
                      <a:alpha val="40000"/>
                    </a:schemeClr>
                  </a:outerShdw>
                </a:effectLst>
                <a:latin typeface="Arial"/>
                <a:cs typeface="Arial"/>
              </a:rPr>
              <a:t>Demo</a:t>
            </a:r>
            <a:endParaRPr kumimoji="1" lang="en-US" altLang="zh-CN" sz="6000" b="1" dirty="0">
              <a:solidFill>
                <a:srgbClr val="00B0F0"/>
              </a:solidFill>
              <a:effectLst>
                <a:glow rad="25400">
                  <a:schemeClr val="accent1">
                    <a:satMod val="175000"/>
                    <a:alpha val="10000"/>
                  </a:schemeClr>
                </a:glow>
                <a:outerShdw blurRad="50800" dist="38100" dir="2700000" algn="tl" rotWithShape="0">
                  <a:schemeClr val="accent2">
                    <a:lumMod val="90000"/>
                    <a:lumOff val="10000"/>
                    <a:alpha val="40000"/>
                  </a:schemeClr>
                </a:outerShdw>
              </a:effectLst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55866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-603091" y="1950328"/>
            <a:ext cx="2835632" cy="563231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kumimoji="1" lang="en-US" altLang="zh-CN" sz="36000" b="1" dirty="0" smtClean="0">
                <a:ln>
                  <a:prstDash val="solid"/>
                </a:ln>
                <a:solidFill>
                  <a:srgbClr val="00B0F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Century Schoolbook"/>
                <a:cs typeface="Century Schoolbook"/>
              </a:rPr>
              <a:t>2</a:t>
            </a:r>
            <a:endParaRPr kumimoji="1" lang="zh-CN" altLang="en-US" sz="36000" b="1" dirty="0">
              <a:ln>
                <a:prstDash val="solid"/>
              </a:ln>
              <a:solidFill>
                <a:srgbClr val="00B0F0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Century Schoolbook"/>
              <a:cs typeface="Century Schoolbook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445844" y="489753"/>
            <a:ext cx="28007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Content</a:t>
            </a:r>
            <a:endParaRPr kumimoji="1" lang="zh-CN" altLang="en-US" sz="5400" b="1" dirty="0">
              <a:solidFill>
                <a:schemeClr val="accent5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文本框 3"/>
          <p:cNvSpPr txBox="1"/>
          <p:nvPr/>
        </p:nvSpPr>
        <p:spPr>
          <a:xfrm>
            <a:off x="3094561" y="3393826"/>
            <a:ext cx="4339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latin typeface="Arial"/>
                <a:cs typeface="Arial"/>
              </a:rPr>
              <a:t>Project Info &amp; Architecture</a:t>
            </a:r>
            <a:endParaRPr kumimoji="1" lang="zh-CN" altLang="en-US" sz="2800" dirty="0">
              <a:latin typeface="Arial"/>
              <a:cs typeface="Arial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94561" y="4411565"/>
            <a:ext cx="5200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smtClean="0">
                <a:solidFill>
                  <a:srgbClr val="00B0F0"/>
                </a:solidFill>
                <a:effectLst>
                  <a:glow rad="25400">
                    <a:schemeClr val="accent1">
                      <a:satMod val="175000"/>
                      <a:alpha val="10000"/>
                    </a:schemeClr>
                  </a:glow>
                  <a:outerShdw blurRad="50800" dist="38100" dir="2700000" algn="tl" rotWithShape="0">
                    <a:schemeClr val="accent2">
                      <a:lumMod val="90000"/>
                      <a:lumOff val="10000"/>
                      <a:alpha val="40000"/>
                    </a:schemeClr>
                  </a:outerShdw>
                </a:effectLst>
                <a:latin typeface="Arial"/>
                <a:cs typeface="Arial"/>
              </a:rPr>
              <a:t>Classes with Design Patterns</a:t>
            </a:r>
            <a:endParaRPr kumimoji="1" lang="zh-CN" altLang="en-US" sz="2800" b="1" dirty="0">
              <a:solidFill>
                <a:srgbClr val="00B0F0"/>
              </a:solidFill>
              <a:effectLst>
                <a:glow rad="25400">
                  <a:schemeClr val="accent1">
                    <a:satMod val="175000"/>
                    <a:alpha val="10000"/>
                  </a:schemeClr>
                </a:glow>
                <a:outerShdw blurRad="50800" dist="38100" dir="2700000" algn="tl" rotWithShape="0">
                  <a:schemeClr val="accent2">
                    <a:lumMod val="90000"/>
                    <a:lumOff val="10000"/>
                    <a:alpha val="40000"/>
                  </a:scheme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094561" y="5429305"/>
            <a:ext cx="5421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latin typeface="Arial"/>
                <a:cs typeface="Arial"/>
              </a:rPr>
              <a:t>Summary</a:t>
            </a:r>
            <a:r>
              <a:rPr kumimoji="1" lang="zh-CN" altLang="en-US" sz="2800" dirty="0" smtClean="0">
                <a:latin typeface="Arial"/>
                <a:cs typeface="Arial"/>
              </a:rPr>
              <a:t> </a:t>
            </a:r>
            <a:r>
              <a:rPr kumimoji="1" lang="en-US" altLang="zh-CN" sz="2800" dirty="0" smtClean="0">
                <a:latin typeface="Arial"/>
                <a:cs typeface="Arial"/>
              </a:rPr>
              <a:t>&amp;</a:t>
            </a:r>
            <a:r>
              <a:rPr kumimoji="1" lang="zh-CN" altLang="en-US" sz="2800" dirty="0" smtClean="0">
                <a:latin typeface="Arial"/>
                <a:cs typeface="Arial"/>
              </a:rPr>
              <a:t> </a:t>
            </a:r>
            <a:r>
              <a:rPr kumimoji="1" lang="en-US" altLang="zh-CN" sz="2800" dirty="0" smtClean="0">
                <a:latin typeface="Arial"/>
                <a:cs typeface="Arial"/>
              </a:rPr>
              <a:t>Future</a:t>
            </a:r>
            <a:r>
              <a:rPr kumimoji="1" lang="zh-CN" altLang="en-US" sz="2800" dirty="0" smtClean="0">
                <a:latin typeface="Arial"/>
                <a:cs typeface="Arial"/>
              </a:rPr>
              <a:t> </a:t>
            </a:r>
            <a:r>
              <a:rPr kumimoji="1" lang="en-US" altLang="zh-CN" sz="2800" dirty="0" smtClean="0">
                <a:latin typeface="Arial"/>
                <a:cs typeface="Arial"/>
              </a:rPr>
              <a:t>Development</a:t>
            </a:r>
            <a:endParaRPr kumimoji="1" lang="zh-CN" altLang="en-US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5586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49963" y="6304772"/>
            <a:ext cx="1483056" cy="543703"/>
          </a:xfrm>
        </p:spPr>
        <p:txBody>
          <a:bodyPr/>
          <a:lstStyle/>
          <a:p>
            <a:fld id="{B9D2C864-9362-43C7-A136-D9C41D93A96D}" type="slidenum">
              <a:rPr lang="en-US" sz="3200" smtClean="0"/>
              <a:pPr/>
              <a:t>8</a:t>
            </a:fld>
            <a:endParaRPr lang="en-US" sz="3200" dirty="0"/>
          </a:p>
        </p:txBody>
      </p:sp>
      <p:sp>
        <p:nvSpPr>
          <p:cNvPr id="2054" name="AutoShape 6" descr="data:image/jpeg;base64,/9j/4AAQSkZJRgABAQEAYABgAAD/2wBDAAoHBwkHBgoJCAkLCwoMDxkQDw4ODx4WFxIZJCAmJSMgIyIoLTkwKCo2KyIjMkQyNjs9QEBAJjBGS0U+Sjk/QD3/2wBDAQsLCw8NDx0QEB09KSMpPT09PT09PT09PT09PT09PT09PT09PT09PT09PT09PT09PT09PT09PT09PT09PT09PT3/wAARCACbAP8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2WiiigAooooAKKKKACiiigAooooAKKKKACiiigA7UUdqKACiiigAooooAKKKKACiiigAooooASloooAKKKKACkpaKACikooAWikooAWikooAWikooAWiikoAWikooAWikzRQAvaikooAWikooAWikooAWikzRQAtFJS0AFFJRQAtFJRQAtFJRQAtFJRQAtFFFABRRRQAUUUUAFFFFABRRRQAUlGaO1ABWfqeu2OkqPtcwVz0ReWP4VX8R6z/Y+kSXEeDK3yRj/aPevKpppLmdpZnLyMeWPeu/B4F4i8pO0UefjMasP7sVdnfSfEK0U4jsrlx6kgU+P4g2D/6y1uk99ua8/UZqZPxr0XllDzPMWaV/I9Gi8baNIOZ3jP8AtxkVeh8RaVOAY7+A57FsV5kuCMEZHoalWGNhgxrj6VjLLKfSTNo5tU6xR6pHeW8ozHNEwPo4qXIPcc+9eVJbRDoHX/cbFamnPfQ5k027eV0GTby9SO+PX6Vy1MA4q6kdNPM4zdnE9CzS1laJrUOr25K/JMnDoeoNalcMouL5XuelGSmlKOwtFAoqSgooooASloooAKKKKACkpaKACiiigAooooAKKKKACiiigAooooASsrWtYXToAqcyvnHtWqRXD+JZS+ruD0UAD2rizDEOhQco77HVg6KrVVGWxnXUr3zFro+aevzc4qqdMtXP+qKn/ZYipJJ0gTdI2BSxX1u5AEq5PrxXz+HrZnGHtKDny91zWv8AkeniaWXuXs6yhzedr/5kQ0WI9JZB+Rpf7EYf6uZT/vAir8E8UwzDLG49VbNWlrohxJmdN2lUv6pf5XOGrkWAnqoW9G/8zGGk3SdFRv8AdamyKbXH2geUD3fgH8elb4weM1KFG1kdVkjbho3XcrD6V30uLsSv4sE/S6/VnnVeHMP9ibX3MwIyHGVIYeo5qRWaJhJGxR1IKsOoNVdT0RdF1q1udMBWyu8q8ZOQhAyR/hU7PivrMvx0cdS9olbWx89j8G8FUUea91c1Ir1bfxDaX0I2rdgeYo6Zzg/rz+NdyDke9eYg+ddWMXrKB+bCvTgK58dBRlH0PRy2o5xlfv8A8OAp1IKWuE9IKKKKACikpaACiiigAoopKAFooooAKKKKACiiigAooooAKKKKAENcJ4i/5DU34fyru64XxEP+JzN9BXlZz/u3zX6noZX/AB/kzntWH+ir/vVlwjMqD1rW1QZss+jisu35nQd819Jwq/8AhNXqz5rib/f36I1/hnYIviTUo5Y1KiFWAI9zXo8miWT/APLPaf8AZbFcf4EgCa5dyY5aAAn8a7/Nc2NpQdVxkrnZgajdFSTMiTQY1UmKVwQOjc1i5+UAnmuvlOI3PtXGlua+VznD0qUYuEUm77HtYOc5tpu5DqeG05gf+Wbq4+vT+tYhf3rV1Rytg/PVlH61hb+a+p4Vh/sN+8n+h8xxDL/a0uyX6l7Sx5viGwTr+8z+VengV5p4YHm+LLUHkIjN+n/169KXOK6sxf71Ly/zLypWot+Y6iiiuA9MKKKKACikpaACiiigAoopKAFooooAKKKKACiiigAooooAKKKKAEPSuI8TDGsvj0Fdsea4rxQCNXY+qivLzdf7M/VHfluldejOc1Tixx6yD+RrMs0L30CDgs4XP14rR1hZDpUjxjcYmSQgegOD/OsdJA4DoxwehFe1wjXjPCSo395Nv5Ox4fFFCUcSq1tGkvmjr/D2oxaNqUhug20rsJA6HNdpb67p91/q7qLPoxwa8k+1zHlpCx9W5pwu933hz7V7NfLvay5r6nk4fMZUY8lro9klkR7eQqykBTyD7VxLP81cvHqEyfKk8iKeoDGttL2CblJVP44r47iTAVqcYOKclrsnptufT5Lj6VaUk3yvTdrXfYTV5MafjuZQP0NYm+r+tSjyIl3cli2PwrJ35zX0fDFNxy2F+rf5s8DP5Xx012t+R0vgZBL4mlc/8s4MfiSK9GHQV5/8O0LanqEuOFRVz+Jr0Gs8wd67+X5Hblyth4/P8woooriO4KKKKACikpaACiiigAoopKAFooooAKKKKACiiigAooooAKKKKAEx2rn/ABRpxmgFzEuXj+8B3FdDTWG4YIB+tZVqUa1N05bM0pVHSmpx3R5ojtHux0YbWBGcj0rObRrTzS0KvDnkhG+X/vk11uveGr37U0+lrE8bctC5xz7GucnN1Y5+3WFzCB/EF3r+Yr5z6pjcFU56LenVHt/WMJi4ctVLXoylJo5/5ZTKfZxiq0mn3EQO6Ikeq81qRXtvOdsU6M390HmrAJX2r0qPFWPoPlrJS9VZ/hb8jzK3DOCqrmpNx9Hdfj/mc2QynBGD6Ggt74ro3AfiRQ4/2hmq8mn2z8+WU90Ne3h+McNPStTcfTX/ACf4HkV+FMRHWlNS/D/MxNxJ5yafGjyyLHEpd3OAo6k1dt9KN5fyRQsRCgAMjdd3cV1eiaLBp7+YiPJNj77Dp9K9p5vh5U+elrfbRr8zy45TXVTlq6W87/kbHhTRxo2mbHwbiU75T7+n4VviqVqjkfMNo96u14U5ucnKW7PdhBQiox2QUUUVJQUUUUAFFFFABRRRQAUUUUAFFJRQAtFFJQAtFJRQAtFJRQAtFFIeaADNFcrN4gvLHxsNPvDGtjMFWLC8gkcHP1BBp/inxFc6fdWunaaiNe3BHLDO3JwAB6k5+goA6emHDfKwBB7EVwtn4m8Rag8mm2sFu99Ex8yY4wADjp0696bZ+KfEd5I+m29vBJfox3SMNuwDg5HTOe/6UAdVfeGdJ1AH7RZQ7uzKuCPxFYk3w/ijGdO1C5tyDna53r+Rqtp3ijV7hNSsZkjGo20DyxsV7qRuUgdevFdBca8qeF/7UgwTJEphHXLtgKMf7xqJ04VFaauVGcoO8XY5mbwtrttnb9kux2Kkxn/CqX/CP+Irl/LFslsh4Lq+5vz7V2ela15/h0398Qkluri5GMbWQkN/L9ags59f1HRrGeOSzt5ZkaSVpI2YqCcoAAcdOuTXKsuwylzcn9eh0PG13Hl5hdB8NJpcaGUKzqOAOQPf3Nbu1QCcDH0rCttR1Ox1i2sdWNtPHdhvJuYEK/MoyVYZPbPNUbXW9b1aa7tNOS2SWC4kSS5lU7I1DEIoUHlsDmu05Trc0bq52O/1XWLudNLkt7a1tpPJa4kjMhmcfe2jIAUHjNOg1TU5JLjTbiKFdRg2yBk4SaIn7wB6c8EUAdDRTU3bF3fewM/WnUAFFJRQAtFJRQAtFJS0AFFFJQAUtFFABRRRQAlFLRQAlFLRQAUhpaKAOT8eaUbrS0vohia0bcSvXZnn8jg1meEYpfEPiSfW7zaywYVMdDJjHH0X+dd4y7wQcYPBzTYreKBdkUaIuc7UUAfkKAOG8F/N4x1nrhQ2Qe37w0vhggePtYHceaT/AN/K7iOCON2ZERWfliFA3fWlWGNJHdUQO/3mCgFvqe9AHC6Dg/ErUxgkr5uR6AsvWpLC1kOvw+HmDG20+5e+yRwU6xr+DMfyrtRBGJGkEaCRhhnCjJ+pp3lqHLhVDEAFgOSBQBxOtW8ia1c6HECIdZljnyP4VB/ffntH51Z1NbOTxU1vrsoj09IE+xxysUhZv4snOCR711pjVnDlQXUEA45FNltorhds8aSr6OoYfrQBxu3SE8VaONEij2CaRZJYsmMnyz8oPQkdTjpWr4QC/ZdRde+pXBJHfDVuJbRR7AkaKEzsAUfL9PSnpGqAhQoBOTgYoA4jT7XTtNubqy1i7uLOZZnaJzdPFHLGTkEYIGfWtfQI9Il1O4n0xrq4kjjETXUsjuhGc7VZjzjGeK3praGdAk0UcijorqGH605EVECooVRwABgCgBwpaTvS0AJRS0UAJRS0UAFFFFABSUtFABRSUtABRRRQAUUlFAC0UlFAC0lLRQAlFFLQAmKMUtJQAYoxS9qKAEHFGKWigBMUYpaKAEopaSgBaKKKACikooAKWkooAWiiigApKWkoA//Z"/>
          <p:cNvSpPr>
            <a:spLocks noChangeAspect="1" noChangeArrowheads="1"/>
          </p:cNvSpPr>
          <p:nvPr/>
        </p:nvSpPr>
        <p:spPr bwMode="auto">
          <a:xfrm>
            <a:off x="4443413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6" name="AutoShape 8" descr="data:image/jpeg;base64,/9j/4AAQSkZJRgABAQEAYABgAAD/2wBDAAoHBwkHBgoJCAkLCwoMDxkQDw4ODx4WFxIZJCAmJSMgIyIoLTkwKCo2KyIjMkQyNjs9QEBAJjBGS0U+Sjk/QD3/2wBDAQsLCw8NDx0QEB09KSMpPT09PT09PT09PT09PT09PT09PT09PT09PT09PT09PT09PT09PT09PT09PT09PT09PT3/wAARCACbAP8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2WiiigAooooAKKKKACiiigAooooAKKKKACiiigA7UUdqKACiiigAooooAKKKKACiiigAooooASloooAKKKKACkpaKACikooAWikooAWikooAWikooAWiikoAWikooAWikzRQAvaikooAWikooAWikooAWikzRQAtFJS0AFFJRQAtFJRQAtFJRQAtFJRQAtFFFABRRRQAUUUUAFFFFABRRRQAUlGaO1ABWfqeu2OkqPtcwVz0ReWP4VX8R6z/Y+kSXEeDK3yRj/aPevKpppLmdpZnLyMeWPeu/B4F4i8pO0UefjMasP7sVdnfSfEK0U4jsrlx6kgU+P4g2D/6y1uk99ua8/UZqZPxr0XllDzPMWaV/I9Gi8baNIOZ3jP8AtxkVeh8RaVOAY7+A57FsV5kuCMEZHoalWGNhgxrj6VjLLKfSTNo5tU6xR6pHeW8ozHNEwPo4qXIPcc+9eVJbRDoHX/cbFamnPfQ5k027eV0GTby9SO+PX6Vy1MA4q6kdNPM4zdnE9CzS1laJrUOr25K/JMnDoeoNalcMouL5XuelGSmlKOwtFAoqSgooooASloooAKKKKACkpaKACiiigAooooAKKKKACiiigAooooASsrWtYXToAqcyvnHtWqRXD+JZS+ruD0UAD2rizDEOhQco77HVg6KrVVGWxnXUr3zFro+aevzc4qqdMtXP+qKn/ZYipJJ0gTdI2BSxX1u5AEq5PrxXz+HrZnGHtKDny91zWv8AkeniaWXuXs6yhzedr/5kQ0WI9JZB+Rpf7EYf6uZT/vAir8E8UwzDLG49VbNWlrohxJmdN2lUv6pf5XOGrkWAnqoW9G/8zGGk3SdFRv8AdamyKbXH2geUD3fgH8elb4weM1KFG1kdVkjbho3XcrD6V30uLsSv4sE/S6/VnnVeHMP9ibX3MwIyHGVIYeo5qRWaJhJGxR1IKsOoNVdT0RdF1q1udMBWyu8q8ZOQhAyR/hU7PivrMvx0cdS9olbWx89j8G8FUUea91c1Ir1bfxDaX0I2rdgeYo6Zzg/rz+NdyDke9eYg+ddWMXrKB+bCvTgK58dBRlH0PRy2o5xlfv8A8OAp1IKWuE9IKKKKACikpaACiiigAoopKAFooooAKKKKACiiigAooooAKKKKAENcJ4i/5DU34fyru64XxEP+JzN9BXlZz/u3zX6noZX/AB/kzntWH+ir/vVlwjMqD1rW1QZss+jisu35nQd819Jwq/8AhNXqz5rib/f36I1/hnYIviTUo5Y1KiFWAI9zXo8miWT/APLPaf8AZbFcf4EgCa5dyY5aAAn8a7/Nc2NpQdVxkrnZgajdFSTMiTQY1UmKVwQOjc1i5+UAnmuvlOI3PtXGlua+VznD0qUYuEUm77HtYOc5tpu5DqeG05gf+Wbq4+vT+tYhf3rV1Rytg/PVlH61hb+a+p4Vh/sN+8n+h8xxDL/a0uyX6l7Sx5viGwTr+8z+VengV5p4YHm+LLUHkIjN+n/169KXOK6sxf71Ly/zLypWot+Y6iiiuA9MKKKKACikpaACiiigAoopKAFooooAKKKKACiiigAooooAKKKKAEPSuI8TDGsvj0Fdsea4rxQCNXY+qivLzdf7M/VHfluldejOc1Tixx6yD+RrMs0L30CDgs4XP14rR1hZDpUjxjcYmSQgegOD/OsdJA4DoxwehFe1wjXjPCSo395Nv5Ox4fFFCUcSq1tGkvmjr/D2oxaNqUhug20rsJA6HNdpb67p91/q7qLPoxwa8k+1zHlpCx9W5pwu933hz7V7NfLvay5r6nk4fMZUY8lro9klkR7eQqykBTyD7VxLP81cvHqEyfKk8iKeoDGttL2CblJVP44r47iTAVqcYOKclrsnptufT5Lj6VaUk3yvTdrXfYTV5MafjuZQP0NYm+r+tSjyIl3cli2PwrJ35zX0fDFNxy2F+rf5s8DP5Xx012t+R0vgZBL4mlc/8s4MfiSK9GHQV5/8O0LanqEuOFRVz+Jr0Gs8wd67+X5Hblyth4/P8woooriO4KKKKACikpaACiiigAoopKAFooooAKKKKACiiigAooooAKKKKAEx2rn/ABRpxmgFzEuXj+8B3FdDTWG4YIB+tZVqUa1N05bM0pVHSmpx3R5ojtHux0YbWBGcj0rObRrTzS0KvDnkhG+X/vk11uveGr37U0+lrE8bctC5xz7GucnN1Y5+3WFzCB/EF3r+Yr5z6pjcFU56LenVHt/WMJi4ctVLXoylJo5/5ZTKfZxiq0mn3EQO6Ikeq81qRXtvOdsU6M390HmrAJX2r0qPFWPoPlrJS9VZ/hb8jzK3DOCqrmpNx9Hdfj/mc2QynBGD6Ggt74ro3AfiRQ4/2hmq8mn2z8+WU90Ne3h+McNPStTcfTX/ACf4HkV+FMRHWlNS/D/MxNxJ5yafGjyyLHEpd3OAo6k1dt9KN5fyRQsRCgAMjdd3cV1eiaLBp7+YiPJNj77Dp9K9p5vh5U+elrfbRr8zy45TXVTlq6W87/kbHhTRxo2mbHwbiU75T7+n4VviqVqjkfMNo96u14U5ucnKW7PdhBQiox2QUUUVJQUUUUAFFFFABRRRQAUUUUAFFJRQAtFFJQAtFJRQAtFJRQAtFFIeaADNFcrN4gvLHxsNPvDGtjMFWLC8gkcHP1BBp/inxFc6fdWunaaiNe3BHLDO3JwAB6k5+goA6emHDfKwBB7EVwtn4m8Rag8mm2sFu99Ex8yY4wADjp0696bZ+KfEd5I+m29vBJfox3SMNuwDg5HTOe/6UAdVfeGdJ1AH7RZQ7uzKuCPxFYk3w/ijGdO1C5tyDna53r+Rqtp3ijV7hNSsZkjGo20DyxsV7qRuUgdevFdBca8qeF/7UgwTJEphHXLtgKMf7xqJ04VFaauVGcoO8XY5mbwtrttnb9kux2Kkxn/CqX/CP+Irl/LFslsh4Lq+5vz7V2ela15/h0398Qkluri5GMbWQkN/L9ags59f1HRrGeOSzt5ZkaSVpI2YqCcoAAcdOuTXKsuwylzcn9eh0PG13Hl5hdB8NJpcaGUKzqOAOQPf3Nbu1QCcDH0rCttR1Ox1i2sdWNtPHdhvJuYEK/MoyVYZPbPNUbXW9b1aa7tNOS2SWC4kSS5lU7I1DEIoUHlsDmu05Trc0bq52O/1XWLudNLkt7a1tpPJa4kjMhmcfe2jIAUHjNOg1TU5JLjTbiKFdRg2yBk4SaIn7wB6c8EUAdDRTU3bF3fewM/WnUAFFJRQAtFJRQAtFJS0AFFFJQAUtFFABRRRQAlFLRQAlFLRQAUhpaKAOT8eaUbrS0vohia0bcSvXZnn8jg1meEYpfEPiSfW7zaywYVMdDJjHH0X+dd4y7wQcYPBzTYreKBdkUaIuc7UUAfkKAOG8F/N4x1nrhQ2Qe37w0vhggePtYHceaT/AN/K7iOCON2ZERWfliFA3fWlWGNJHdUQO/3mCgFvqe9AHC6Dg/ErUxgkr5uR6AsvWpLC1kOvw+HmDG20+5e+yRwU6xr+DMfyrtRBGJGkEaCRhhnCjJ+pp3lqHLhVDEAFgOSBQBxOtW8ia1c6HECIdZljnyP4VB/ffntH51Z1NbOTxU1vrsoj09IE+xxysUhZv4snOCR711pjVnDlQXUEA45FNltorhds8aSr6OoYfrQBxu3SE8VaONEij2CaRZJYsmMnyz8oPQkdTjpWr4QC/ZdRde+pXBJHfDVuJbRR7AkaKEzsAUfL9PSnpGqAhQoBOTgYoA4jT7XTtNubqy1i7uLOZZnaJzdPFHLGTkEYIGfWtfQI9Il1O4n0xrq4kjjETXUsjuhGc7VZjzjGeK3praGdAk0UcijorqGH605EVECooVRwABgCgBwpaTvS0AJRS0UAJRS0UAFFFFABSUtFABRSUtABRRRQAUUlFAC0UlFAC0lLRQAlFFLQAmKMUtJQAYoxS9qKAEHFGKWigBMUYpaKAEopaSgBaKKKACikooAKWkooAWiiigApKWkoA//Z"/>
          <p:cNvSpPr>
            <a:spLocks noChangeAspect="1" noChangeArrowheads="1"/>
          </p:cNvSpPr>
          <p:nvPr/>
        </p:nvSpPr>
        <p:spPr bwMode="auto">
          <a:xfrm>
            <a:off x="4443413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8" name="AutoShape 10" descr="data:image/jpeg;base64,/9j/4AAQSkZJRgABAQEAYABgAAD/2wBDAAoHBwkHBgoJCAkLCwoMDxkQDw4ODx4WFxIZJCAmJSMgIyIoLTkwKCo2KyIjMkQyNjs9QEBAJjBGS0U+Sjk/QD3/2wBDAQsLCw8NDx0QEB09KSMpPT09PT09PT09PT09PT09PT09PT09PT09PT09PT09PT09PT09PT09PT09PT09PT09PT3/wAARCACbAP8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2WiiigAooooAKKKKACiiigAooooAKKKKACiiigA7UUdqKACiiigAooooAKKKKACiiigAooooASloooAKKKKACkpaKACikooAWikooAWikooAWikooAWiikoAWikooAWikzRQAvaikooAWikooAWikooAWikzRQAtFJS0AFFJRQAtFJRQAtFJRQAtFJRQAtFFFABRRRQAUUUUAFFFFABRRRQAUlGaO1ABWfqeu2OkqPtcwVz0ReWP4VX8R6z/Y+kSXEeDK3yRj/aPevKpppLmdpZnLyMeWPeu/B4F4i8pO0UefjMasP7sVdnfSfEK0U4jsrlx6kgU+P4g2D/6y1uk99ua8/UZqZPxr0XllDzPMWaV/I9Gi8baNIOZ3jP8AtxkVeh8RaVOAY7+A57FsV5kuCMEZHoalWGNhgxrj6VjLLKfSTNo5tU6xR6pHeW8ozHNEwPo4qXIPcc+9eVJbRDoHX/cbFamnPfQ5k027eV0GTby9SO+PX6Vy1MA4q6kdNPM4zdnE9CzS1laJrUOr25K/JMnDoeoNalcMouL5XuelGSmlKOwtFAoqSgooooASloooAKKKKACkpaKACiiigAooooAKKKKACiiigAooooASsrWtYXToAqcyvnHtWqRXD+JZS+ruD0UAD2rizDEOhQco77HVg6KrVVGWxnXUr3zFro+aevzc4qqdMtXP+qKn/ZYipJJ0gTdI2BSxX1u5AEq5PrxXz+HrZnGHtKDny91zWv8AkeniaWXuXs6yhzedr/5kQ0WI9JZB+Rpf7EYf6uZT/vAir8E8UwzDLG49VbNWlrohxJmdN2lUv6pf5XOGrkWAnqoW9G/8zGGk3SdFRv8AdamyKbXH2geUD3fgH8elb4weM1KFG1kdVkjbho3XcrD6V30uLsSv4sE/S6/VnnVeHMP9ibX3MwIyHGVIYeo5qRWaJhJGxR1IKsOoNVdT0RdF1q1udMBWyu8q8ZOQhAyR/hU7PivrMvx0cdS9olbWx89j8G8FUUea91c1Ir1bfxDaX0I2rdgeYo6Zzg/rz+NdyDke9eYg+ddWMXrKB+bCvTgK58dBRlH0PRy2o5xlfv8A8OAp1IKWuE9IKKKKACikpaACiiigAoopKAFooooAKKKKACiiigAooooAKKKKAENcJ4i/5DU34fyru64XxEP+JzN9BXlZz/u3zX6noZX/AB/kzntWH+ir/vVlwjMqD1rW1QZss+jisu35nQd819Jwq/8AhNXqz5rib/f36I1/hnYIviTUo5Y1KiFWAI9zXo8miWT/APLPaf8AZbFcf4EgCa5dyY5aAAn8a7/Nc2NpQdVxkrnZgajdFSTMiTQY1UmKVwQOjc1i5+UAnmuvlOI3PtXGlua+VznD0qUYuEUm77HtYOc5tpu5DqeG05gf+Wbq4+vT+tYhf3rV1Rytg/PVlH61hb+a+p4Vh/sN+8n+h8xxDL/a0uyX6l7Sx5viGwTr+8z+VengV5p4YHm+LLUHkIjN+n/169KXOK6sxf71Ly/zLypWot+Y6iiiuA9MKKKKACikpaACiiigAoopKAFooooAKKKKACiiigAooooAKKKKAEPSuI8TDGsvj0Fdsea4rxQCNXY+qivLzdf7M/VHfluldejOc1Tixx6yD+RrMs0L30CDgs4XP14rR1hZDpUjxjcYmSQgegOD/OsdJA4DoxwehFe1wjXjPCSo395Nv5Ox4fFFCUcSq1tGkvmjr/D2oxaNqUhug20rsJA6HNdpb67p91/q7qLPoxwa8k+1zHlpCx9W5pwu933hz7V7NfLvay5r6nk4fMZUY8lro9klkR7eQqykBTyD7VxLP81cvHqEyfKk8iKeoDGttL2CblJVP44r47iTAVqcYOKclrsnptufT5Lj6VaUk3yvTdrXfYTV5MafjuZQP0NYm+r+tSjyIl3cli2PwrJ35zX0fDFNxy2F+rf5s8DP5Xx012t+R0vgZBL4mlc/8s4MfiSK9GHQV5/8O0LanqEuOFRVz+Jr0Gs8wd67+X5Hblyth4/P8woooriO4KKKKACikpaACiiigAoopKAFooooAKKKKACiiigAooooAKKKKAEx2rn/ABRpxmgFzEuXj+8B3FdDTWG4YIB+tZVqUa1N05bM0pVHSmpx3R5ojtHux0YbWBGcj0rObRrTzS0KvDnkhG+X/vk11uveGr37U0+lrE8bctC5xz7GucnN1Y5+3WFzCB/EF3r+Yr5z6pjcFU56LenVHt/WMJi4ctVLXoylJo5/5ZTKfZxiq0mn3EQO6Ikeq81qRXtvOdsU6M390HmrAJX2r0qPFWPoPlrJS9VZ/hb8jzK3DOCqrmpNx9Hdfj/mc2QynBGD6Ggt74ro3AfiRQ4/2hmq8mn2z8+WU90Ne3h+McNPStTcfTX/ACf4HkV+FMRHWlNS/D/MxNxJ5yafGjyyLHEpd3OAo6k1dt9KN5fyRQsRCgAMjdd3cV1eiaLBp7+YiPJNj77Dp9K9p5vh5U+elrfbRr8zy45TXVTlq6W87/kbHhTRxo2mbHwbiU75T7+n4VviqVqjkfMNo96u14U5ucnKW7PdhBQiox2QUUUVJQUUUUAFFFFABRRRQAUUUUAFFJRQAtFFJQAtFJRQAtFJRQAtFFIeaADNFcrN4gvLHxsNPvDGtjMFWLC8gkcHP1BBp/inxFc6fdWunaaiNe3BHLDO3JwAB6k5+goA6emHDfKwBB7EVwtn4m8Rag8mm2sFu99Ex8yY4wADjp0696bZ+KfEd5I+m29vBJfox3SMNuwDg5HTOe/6UAdVfeGdJ1AH7RZQ7uzKuCPxFYk3w/ijGdO1C5tyDna53r+Rqtp3ijV7hNSsZkjGo20DyxsV7qRuUgdevFdBca8qeF/7UgwTJEphHXLtgKMf7xqJ04VFaauVGcoO8XY5mbwtrttnb9kux2Kkxn/CqX/CP+Irl/LFslsh4Lq+5vz7V2ela15/h0398Qkluri5GMbWQkN/L9ags59f1HRrGeOSzt5ZkaSVpI2YqCcoAAcdOuTXKsuwylzcn9eh0PG13Hl5hdB8NJpcaGUKzqOAOQPf3Nbu1QCcDH0rCttR1Ox1i2sdWNtPHdhvJuYEK/MoyVYZPbPNUbXW9b1aa7tNOS2SWC4kSS5lU7I1DEIoUHlsDmu05Trc0bq52O/1XWLudNLkt7a1tpPJa4kjMhmcfe2jIAUHjNOg1TU5JLjTbiKFdRg2yBk4SaIn7wB6c8EUAdDRTU3bF3fewM/WnUAFFJRQAtFJRQAtFJS0AFFFJQAUtFFABRRRQAlFLRQAlFLRQAUhpaKAOT8eaUbrS0vohia0bcSvXZnn8jg1meEYpfEPiSfW7zaywYVMdDJjHH0X+dd4y7wQcYPBzTYreKBdkUaIuc7UUAfkKAOG8F/N4x1nrhQ2Qe37w0vhggePtYHceaT/AN/K7iOCON2ZERWfliFA3fWlWGNJHdUQO/3mCgFvqe9AHC6Dg/ErUxgkr5uR6AsvWpLC1kOvw+HmDG20+5e+yRwU6xr+DMfyrtRBGJGkEaCRhhnCjJ+pp3lqHLhVDEAFgOSBQBxOtW8ia1c6HECIdZljnyP4VB/ffntH51Z1NbOTxU1vrsoj09IE+xxysUhZv4snOCR711pjVnDlQXUEA45FNltorhds8aSr6OoYfrQBxu3SE8VaONEij2CaRZJYsmMnyz8oPQkdTjpWr4QC/ZdRde+pXBJHfDVuJbRR7AkaKEzsAUfL9PSnpGqAhQoBOTgYoA4jT7XTtNubqy1i7uLOZZnaJzdPFHLGTkEYIGfWtfQI9Il1O4n0xrq4kjjETXUsjuhGc7VZjzjGeK3praGdAk0UcijorqGH605EVECooVRwABgCgBwpaTvS0AJRS0UAJRS0UAFFFFABSUtFABRSUtABRRRQAUUlFAC0UlFAC0lLRQAlFFLQAmKMUtJQAYoxS9qKAEHFGKWigBMUYpaKAEopaSgBaKKKACikooAKWkooAWiiigApKWkoA//Z"/>
          <p:cNvSpPr>
            <a:spLocks noChangeAspect="1" noChangeArrowheads="1"/>
          </p:cNvSpPr>
          <p:nvPr/>
        </p:nvSpPr>
        <p:spPr bwMode="auto">
          <a:xfrm>
            <a:off x="4443413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文本框 7"/>
          <p:cNvSpPr txBox="1"/>
          <p:nvPr/>
        </p:nvSpPr>
        <p:spPr>
          <a:xfrm>
            <a:off x="310090" y="93107"/>
            <a:ext cx="4404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smtClean="0">
                <a:solidFill>
                  <a:schemeClr val="accent5">
                    <a:lumMod val="50000"/>
                  </a:schemeClr>
                </a:solidFill>
                <a:effectLst>
                  <a:glow rad="25400">
                    <a:schemeClr val="accent1">
                      <a:satMod val="175000"/>
                      <a:alpha val="10000"/>
                    </a:schemeClr>
                  </a:glow>
                  <a:outerShdw blurRad="50800" dist="38100" dir="2700000" algn="tl" rotWithShape="0">
                    <a:schemeClr val="accent2">
                      <a:lumMod val="90000"/>
                      <a:lumOff val="10000"/>
                      <a:alpha val="40000"/>
                    </a:schemeClr>
                  </a:outerShdw>
                </a:effectLst>
                <a:latin typeface="Arial"/>
                <a:cs typeface="Arial"/>
              </a:rPr>
              <a:t>BPS Architecture Insight</a:t>
            </a:r>
            <a:endParaRPr kumimoji="1" lang="zh-CN" altLang="en-US" sz="2800" b="1" dirty="0">
              <a:solidFill>
                <a:schemeClr val="accent5">
                  <a:lumMod val="50000"/>
                </a:schemeClr>
              </a:solidFill>
              <a:effectLst>
                <a:glow rad="25400">
                  <a:schemeClr val="accent1">
                    <a:satMod val="175000"/>
                    <a:alpha val="10000"/>
                  </a:schemeClr>
                </a:glow>
                <a:outerShdw blurRad="50800" dist="38100" dir="2700000" algn="tl" rotWithShape="0">
                  <a:schemeClr val="accent2">
                    <a:lumMod val="90000"/>
                    <a:lumOff val="10000"/>
                    <a:alpha val="40000"/>
                  </a:scheme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42" name="Flowchart: Multidocument 41"/>
          <p:cNvSpPr/>
          <p:nvPr/>
        </p:nvSpPr>
        <p:spPr>
          <a:xfrm>
            <a:off x="577969" y="776385"/>
            <a:ext cx="759125" cy="483079"/>
          </a:xfrm>
          <a:prstGeom prst="flowChartMultidocumen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Multidocument 42"/>
          <p:cNvSpPr/>
          <p:nvPr/>
        </p:nvSpPr>
        <p:spPr>
          <a:xfrm>
            <a:off x="1489494" y="776385"/>
            <a:ext cx="759125" cy="483079"/>
          </a:xfrm>
          <a:prstGeom prst="flowChartMultidocumen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Multidocument 43"/>
          <p:cNvSpPr/>
          <p:nvPr/>
        </p:nvSpPr>
        <p:spPr>
          <a:xfrm>
            <a:off x="2401019" y="776385"/>
            <a:ext cx="759125" cy="483079"/>
          </a:xfrm>
          <a:prstGeom prst="flowChartMultidocumen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Multidocument 44"/>
          <p:cNvSpPr/>
          <p:nvPr/>
        </p:nvSpPr>
        <p:spPr>
          <a:xfrm>
            <a:off x="3424687" y="776385"/>
            <a:ext cx="759125" cy="483079"/>
          </a:xfrm>
          <a:prstGeom prst="flowChartMultidocumen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577969" y="1319859"/>
            <a:ext cx="3605843" cy="228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577969" y="1785671"/>
            <a:ext cx="3605843" cy="1280160"/>
          </a:xfrm>
          <a:prstGeom prst="roundRect">
            <a:avLst>
              <a:gd name="adj" fmla="val 7843"/>
            </a:avLst>
          </a:prstGeom>
          <a:solidFill>
            <a:schemeClr val="tx2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577969" y="3260779"/>
            <a:ext cx="3605843" cy="1371600"/>
          </a:xfrm>
          <a:prstGeom prst="roundRect">
            <a:avLst>
              <a:gd name="adj" fmla="val 7667"/>
            </a:avLst>
          </a:prstGeom>
          <a:solidFill>
            <a:schemeClr val="accent1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598097" y="4848033"/>
            <a:ext cx="3605843" cy="1092425"/>
          </a:xfrm>
          <a:prstGeom prst="roundRect">
            <a:avLst>
              <a:gd name="adj" fmla="val 10615"/>
            </a:avLst>
          </a:prstGeom>
          <a:solidFill>
            <a:schemeClr val="accent1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598097" y="6150628"/>
            <a:ext cx="3605843" cy="433695"/>
            <a:chOff x="598097" y="6021238"/>
            <a:chExt cx="3605843" cy="433695"/>
          </a:xfrm>
        </p:grpSpPr>
        <p:sp>
          <p:nvSpPr>
            <p:cNvPr id="50" name="Flowchart: Magnetic Disk 49"/>
            <p:cNvSpPr/>
            <p:nvPr/>
          </p:nvSpPr>
          <p:spPr>
            <a:xfrm>
              <a:off x="598097" y="6021238"/>
              <a:ext cx="3605843" cy="388188"/>
            </a:xfrm>
            <a:prstGeom prst="flowChartMagneticDisk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893393" y="6116379"/>
              <a:ext cx="7873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MySQL</a:t>
              </a:r>
              <a:endParaRPr lang="en-US" sz="1600" b="1" dirty="0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491709" y="836767"/>
            <a:ext cx="1069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index.jsp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1446327" y="851151"/>
            <a:ext cx="1069675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1400" dirty="0" smtClean="0"/>
              <a:t>product</a:t>
            </a:r>
          </a:p>
          <a:p>
            <a:pPr>
              <a:lnSpc>
                <a:spcPts val="1200"/>
              </a:lnSpc>
            </a:pPr>
            <a:r>
              <a:rPr lang="en-US" sz="1400" dirty="0" smtClean="0"/>
              <a:t>.jsp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2513084" y="710267"/>
            <a:ext cx="497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56" name="TextBox 55"/>
          <p:cNvSpPr txBox="1"/>
          <p:nvPr/>
        </p:nvSpPr>
        <p:spPr>
          <a:xfrm>
            <a:off x="3416868" y="838277"/>
            <a:ext cx="758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bill.jsp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1850263" y="1276729"/>
            <a:ext cx="1075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JSP Engine</a:t>
            </a:r>
            <a:endParaRPr lang="en-US" sz="1600" b="1" dirty="0"/>
          </a:p>
        </p:txBody>
      </p:sp>
      <p:sp>
        <p:nvSpPr>
          <p:cNvPr id="58" name="Rectangle 57"/>
          <p:cNvSpPr/>
          <p:nvPr/>
        </p:nvSpPr>
        <p:spPr>
          <a:xfrm>
            <a:off x="757063" y="1984069"/>
            <a:ext cx="1923725" cy="983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1775032" y="2035825"/>
            <a:ext cx="759125" cy="483079"/>
            <a:chOff x="2232210" y="1897809"/>
            <a:chExt cx="759125" cy="483079"/>
          </a:xfrm>
        </p:grpSpPr>
        <p:sp>
          <p:nvSpPr>
            <p:cNvPr id="59" name="Flowchart: Multidocument 58"/>
            <p:cNvSpPr/>
            <p:nvPr/>
          </p:nvSpPr>
          <p:spPr>
            <a:xfrm>
              <a:off x="2232210" y="1897809"/>
              <a:ext cx="759125" cy="483079"/>
            </a:xfrm>
            <a:prstGeom prst="flowChartMultidocumen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250277" y="1972152"/>
              <a:ext cx="6634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200"/>
                </a:lnSpc>
              </a:pPr>
              <a:r>
                <a:rPr lang="en-US" sz="1400" dirty="0" smtClean="0"/>
                <a:t>struts</a:t>
              </a:r>
            </a:p>
            <a:p>
              <a:pPr>
                <a:lnSpc>
                  <a:spcPts val="1200"/>
                </a:lnSpc>
              </a:pPr>
              <a:r>
                <a:rPr lang="en-US" sz="1400" dirty="0" smtClean="0"/>
                <a:t>.xml</a:t>
              </a:r>
              <a:endParaRPr lang="en-US" sz="1400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875990" y="2101542"/>
            <a:ext cx="715183" cy="336433"/>
            <a:chOff x="979502" y="2015282"/>
            <a:chExt cx="715183" cy="336433"/>
          </a:xfrm>
        </p:grpSpPr>
        <p:sp>
          <p:nvSpPr>
            <p:cNvPr id="63" name="Rectangle 62"/>
            <p:cNvSpPr/>
            <p:nvPr/>
          </p:nvSpPr>
          <p:spPr>
            <a:xfrm>
              <a:off x="979502" y="2015282"/>
              <a:ext cx="715183" cy="3364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996754" y="2018573"/>
              <a:ext cx="6864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OGNL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874955" y="2565010"/>
            <a:ext cx="425726" cy="307777"/>
            <a:chOff x="874955" y="2478750"/>
            <a:chExt cx="425726" cy="307777"/>
          </a:xfrm>
        </p:grpSpPr>
        <p:sp>
          <p:nvSpPr>
            <p:cNvPr id="67" name="Rectangle 66"/>
            <p:cNvSpPr/>
            <p:nvPr/>
          </p:nvSpPr>
          <p:spPr>
            <a:xfrm>
              <a:off x="892207" y="2521368"/>
              <a:ext cx="365760" cy="228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74955" y="2478750"/>
              <a:ext cx="4257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EL</a:t>
              </a:r>
            </a:p>
          </p:txBody>
        </p:sp>
      </p:grpSp>
      <p:sp>
        <p:nvSpPr>
          <p:cNvPr id="71" name="Rectangle 70"/>
          <p:cNvSpPr/>
          <p:nvPr/>
        </p:nvSpPr>
        <p:spPr>
          <a:xfrm>
            <a:off x="1363768" y="2604760"/>
            <a:ext cx="1170389" cy="22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1320638" y="2570768"/>
            <a:ext cx="1334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ActionSupport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3269412" y="2043006"/>
            <a:ext cx="785004" cy="773712"/>
          </a:xfrm>
          <a:prstGeom prst="roundRect">
            <a:avLst>
              <a:gd name="adj" fmla="val 13322"/>
            </a:avLst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3321983" y="2259341"/>
            <a:ext cx="680678" cy="255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1400" dirty="0" smtClean="0"/>
              <a:t>Action</a:t>
            </a:r>
            <a:endParaRPr lang="en-US" sz="1400" dirty="0"/>
          </a:p>
        </p:txBody>
      </p:sp>
      <p:sp>
        <p:nvSpPr>
          <p:cNvPr id="75" name="Left-Right Arrow 74"/>
          <p:cNvSpPr/>
          <p:nvPr/>
        </p:nvSpPr>
        <p:spPr>
          <a:xfrm>
            <a:off x="2700881" y="2255680"/>
            <a:ext cx="548640" cy="215665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Down Arrow 75"/>
          <p:cNvSpPr/>
          <p:nvPr/>
        </p:nvSpPr>
        <p:spPr>
          <a:xfrm>
            <a:off x="2340208" y="1572153"/>
            <a:ext cx="167642" cy="21351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624805" y="3508003"/>
            <a:ext cx="2103120" cy="983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1898626" y="3720369"/>
            <a:ext cx="759125" cy="483079"/>
            <a:chOff x="2232210" y="1897809"/>
            <a:chExt cx="759125" cy="483079"/>
          </a:xfrm>
        </p:grpSpPr>
        <p:sp>
          <p:nvSpPr>
            <p:cNvPr id="79" name="Flowchart: Multidocument 78"/>
            <p:cNvSpPr/>
            <p:nvPr/>
          </p:nvSpPr>
          <p:spPr>
            <a:xfrm>
              <a:off x="2232210" y="1897809"/>
              <a:ext cx="759125" cy="483079"/>
            </a:xfrm>
            <a:prstGeom prst="flowChartMultidocumen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250277" y="1972152"/>
              <a:ext cx="6634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200"/>
                </a:lnSpc>
              </a:pPr>
              <a:r>
                <a:rPr lang="en-US" sz="1400" dirty="0" smtClean="0"/>
                <a:t>bean</a:t>
              </a:r>
            </a:p>
            <a:p>
              <a:pPr>
                <a:lnSpc>
                  <a:spcPts val="1200"/>
                </a:lnSpc>
              </a:pPr>
              <a:r>
                <a:rPr lang="en-US" sz="1400" dirty="0" smtClean="0"/>
                <a:t>.xml</a:t>
              </a:r>
              <a:endParaRPr lang="en-US" sz="1400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702439" y="3625476"/>
            <a:ext cx="1107097" cy="336433"/>
            <a:chOff x="979502" y="2015282"/>
            <a:chExt cx="715183" cy="336433"/>
          </a:xfrm>
        </p:grpSpPr>
        <p:sp>
          <p:nvSpPr>
            <p:cNvPr id="82" name="Rectangle 81"/>
            <p:cNvSpPr/>
            <p:nvPr/>
          </p:nvSpPr>
          <p:spPr>
            <a:xfrm>
              <a:off x="979502" y="2015282"/>
              <a:ext cx="715183" cy="3364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996754" y="2018573"/>
              <a:ext cx="6864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IOC</a:t>
              </a: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702439" y="4028030"/>
            <a:ext cx="1112855" cy="526511"/>
            <a:chOff x="979502" y="2015282"/>
            <a:chExt cx="715183" cy="526511"/>
          </a:xfrm>
        </p:grpSpPr>
        <p:sp>
          <p:nvSpPr>
            <p:cNvPr id="90" name="Rectangle 89"/>
            <p:cNvSpPr/>
            <p:nvPr/>
          </p:nvSpPr>
          <p:spPr>
            <a:xfrm>
              <a:off x="979502" y="2015282"/>
              <a:ext cx="715183" cy="3364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996754" y="2018573"/>
              <a:ext cx="6864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Transaction</a:t>
              </a:r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780073" y="1721704"/>
            <a:ext cx="718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Struts2</a:t>
            </a:r>
            <a:endParaRPr lang="en-US" sz="14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3001830" y="1728532"/>
            <a:ext cx="1172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Control Layer</a:t>
            </a:r>
            <a:endParaRPr lang="en-US" sz="14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757063" y="3224724"/>
            <a:ext cx="655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Spring</a:t>
            </a:r>
            <a:endParaRPr lang="en-US" sz="1400" b="1" dirty="0"/>
          </a:p>
        </p:txBody>
      </p:sp>
      <p:sp>
        <p:nvSpPr>
          <p:cNvPr id="95" name="Rounded Rectangle 94"/>
          <p:cNvSpPr/>
          <p:nvPr/>
        </p:nvSpPr>
        <p:spPr>
          <a:xfrm>
            <a:off x="3226281" y="3514671"/>
            <a:ext cx="905047" cy="456268"/>
          </a:xfrm>
          <a:prstGeom prst="roundRect">
            <a:avLst>
              <a:gd name="adj" fmla="val 13322"/>
            </a:avLst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2674764" y="3224724"/>
            <a:ext cx="1574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Service Logic Layer</a:t>
            </a:r>
            <a:endParaRPr lang="en-US" sz="1400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3295334" y="3537566"/>
            <a:ext cx="867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1400" dirty="0" smtClean="0"/>
              <a:t>Abstract</a:t>
            </a:r>
          </a:p>
          <a:p>
            <a:pPr>
              <a:lnSpc>
                <a:spcPts val="1200"/>
              </a:lnSpc>
            </a:pPr>
            <a:r>
              <a:rPr lang="en-US" sz="1400" dirty="0" smtClean="0"/>
              <a:t>Manager</a:t>
            </a:r>
            <a:endParaRPr lang="en-US" sz="1400" dirty="0"/>
          </a:p>
        </p:txBody>
      </p:sp>
      <p:sp>
        <p:nvSpPr>
          <p:cNvPr id="99" name="Rounded Rectangle 98"/>
          <p:cNvSpPr/>
          <p:nvPr/>
        </p:nvSpPr>
        <p:spPr>
          <a:xfrm>
            <a:off x="3223413" y="4037989"/>
            <a:ext cx="905047" cy="456268"/>
          </a:xfrm>
          <a:prstGeom prst="roundRect">
            <a:avLst>
              <a:gd name="adj" fmla="val 13322"/>
            </a:avLst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3301092" y="4078136"/>
            <a:ext cx="867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1400" dirty="0" smtClean="0"/>
              <a:t>Manager</a:t>
            </a:r>
          </a:p>
          <a:p>
            <a:pPr>
              <a:lnSpc>
                <a:spcPts val="1200"/>
              </a:lnSpc>
            </a:pPr>
            <a:r>
              <a:rPr lang="en-US" sz="1400" dirty="0" smtClean="0"/>
              <a:t>Impl</a:t>
            </a:r>
            <a:endParaRPr lang="en-US" sz="1400" dirty="0"/>
          </a:p>
        </p:txBody>
      </p:sp>
      <p:sp>
        <p:nvSpPr>
          <p:cNvPr id="101" name="Left-Right Arrow 100"/>
          <p:cNvSpPr/>
          <p:nvPr/>
        </p:nvSpPr>
        <p:spPr>
          <a:xfrm>
            <a:off x="2762429" y="3626497"/>
            <a:ext cx="457200" cy="215665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Left-Right Arrow 101"/>
          <p:cNvSpPr/>
          <p:nvPr/>
        </p:nvSpPr>
        <p:spPr>
          <a:xfrm>
            <a:off x="2750935" y="4123937"/>
            <a:ext cx="457200" cy="215665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Down Arrow 102"/>
          <p:cNvSpPr/>
          <p:nvPr/>
        </p:nvSpPr>
        <p:spPr>
          <a:xfrm>
            <a:off x="2340208" y="3065831"/>
            <a:ext cx="167642" cy="21351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Down Arrow 103"/>
          <p:cNvSpPr/>
          <p:nvPr/>
        </p:nvSpPr>
        <p:spPr>
          <a:xfrm>
            <a:off x="2340208" y="4632379"/>
            <a:ext cx="167642" cy="21351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Down Arrow 104"/>
          <p:cNvSpPr/>
          <p:nvPr/>
        </p:nvSpPr>
        <p:spPr>
          <a:xfrm>
            <a:off x="2340208" y="5957915"/>
            <a:ext cx="167642" cy="21351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998777" y="5903488"/>
            <a:ext cx="1403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Connection Pool</a:t>
            </a:r>
            <a:endParaRPr lang="en-US" sz="1400" b="1" dirty="0"/>
          </a:p>
        </p:txBody>
      </p:sp>
      <p:sp>
        <p:nvSpPr>
          <p:cNvPr id="107" name="Rectangle 106"/>
          <p:cNvSpPr/>
          <p:nvPr/>
        </p:nvSpPr>
        <p:spPr>
          <a:xfrm>
            <a:off x="729145" y="5135449"/>
            <a:ext cx="2011680" cy="640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3" name="Group 122"/>
          <p:cNvGrpSpPr/>
          <p:nvPr/>
        </p:nvGrpSpPr>
        <p:grpSpPr>
          <a:xfrm>
            <a:off x="1744173" y="5192547"/>
            <a:ext cx="958534" cy="483079"/>
            <a:chOff x="1959823" y="5106287"/>
            <a:chExt cx="958534" cy="483079"/>
          </a:xfrm>
        </p:grpSpPr>
        <p:sp>
          <p:nvSpPr>
            <p:cNvPr id="109" name="Flowchart: Multidocument 108"/>
            <p:cNvSpPr/>
            <p:nvPr/>
          </p:nvSpPr>
          <p:spPr>
            <a:xfrm>
              <a:off x="2003957" y="5106287"/>
              <a:ext cx="914400" cy="483079"/>
            </a:xfrm>
            <a:prstGeom prst="flowChartMultidocumen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959823" y="5172004"/>
              <a:ext cx="914400" cy="409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200"/>
                </a:lnSpc>
              </a:pPr>
              <a:r>
                <a:rPr lang="en-US" sz="1400" dirty="0" smtClean="0"/>
                <a:t>hibernate.cfg.xml</a:t>
              </a:r>
              <a:endParaRPr lang="en-US" sz="1400" dirty="0"/>
            </a:p>
          </p:txBody>
        </p:sp>
      </p:grpSp>
      <p:sp>
        <p:nvSpPr>
          <p:cNvPr id="112" name="Rectangle 111"/>
          <p:cNvSpPr/>
          <p:nvPr/>
        </p:nvSpPr>
        <p:spPr>
          <a:xfrm>
            <a:off x="777376" y="5316072"/>
            <a:ext cx="640080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769839" y="5319363"/>
            <a:ext cx="64008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Entity</a:t>
            </a:r>
          </a:p>
        </p:txBody>
      </p:sp>
      <p:sp>
        <p:nvSpPr>
          <p:cNvPr id="117" name="Rounded Rectangle 116"/>
          <p:cNvSpPr/>
          <p:nvPr/>
        </p:nvSpPr>
        <p:spPr>
          <a:xfrm>
            <a:off x="3206161" y="5073109"/>
            <a:ext cx="905047" cy="365760"/>
          </a:xfrm>
          <a:prstGeom prst="roundRect">
            <a:avLst>
              <a:gd name="adj" fmla="val 13322"/>
            </a:avLst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3275214" y="5096004"/>
            <a:ext cx="867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1400" dirty="0" smtClean="0"/>
              <a:t>Abstract</a:t>
            </a:r>
          </a:p>
          <a:p>
            <a:pPr>
              <a:lnSpc>
                <a:spcPts val="1200"/>
              </a:lnSpc>
            </a:pPr>
            <a:r>
              <a:rPr lang="en-US" sz="1400" dirty="0" smtClean="0"/>
              <a:t>DAO</a:t>
            </a:r>
            <a:endParaRPr lang="en-US" sz="1400" dirty="0"/>
          </a:p>
        </p:txBody>
      </p:sp>
      <p:sp>
        <p:nvSpPr>
          <p:cNvPr id="119" name="Rounded Rectangle 118"/>
          <p:cNvSpPr/>
          <p:nvPr/>
        </p:nvSpPr>
        <p:spPr>
          <a:xfrm>
            <a:off x="3203293" y="5475663"/>
            <a:ext cx="905047" cy="365760"/>
          </a:xfrm>
          <a:prstGeom prst="roundRect">
            <a:avLst>
              <a:gd name="adj" fmla="val 13322"/>
            </a:avLst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/>
          <p:cNvSpPr txBox="1"/>
          <p:nvPr/>
        </p:nvSpPr>
        <p:spPr>
          <a:xfrm>
            <a:off x="3280972" y="5472680"/>
            <a:ext cx="867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1400" dirty="0" smtClean="0"/>
              <a:t>DAO</a:t>
            </a:r>
          </a:p>
          <a:p>
            <a:pPr>
              <a:lnSpc>
                <a:spcPts val="1200"/>
              </a:lnSpc>
            </a:pPr>
            <a:r>
              <a:rPr lang="en-US" sz="1400" dirty="0" smtClean="0"/>
              <a:t>Impl</a:t>
            </a:r>
            <a:endParaRPr lang="en-US" sz="1400" dirty="0"/>
          </a:p>
        </p:txBody>
      </p:sp>
      <p:sp>
        <p:nvSpPr>
          <p:cNvPr id="121" name="Left-Right Arrow 120"/>
          <p:cNvSpPr/>
          <p:nvPr/>
        </p:nvSpPr>
        <p:spPr>
          <a:xfrm>
            <a:off x="2742309" y="5184935"/>
            <a:ext cx="457200" cy="215665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Left-Right Arrow 121"/>
          <p:cNvSpPr/>
          <p:nvPr/>
        </p:nvSpPr>
        <p:spPr>
          <a:xfrm>
            <a:off x="2730815" y="5561611"/>
            <a:ext cx="457200" cy="215665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Left-Right Arrow 123"/>
          <p:cNvSpPr/>
          <p:nvPr/>
        </p:nvSpPr>
        <p:spPr>
          <a:xfrm>
            <a:off x="1419663" y="5337335"/>
            <a:ext cx="365760" cy="215665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/>
          <p:cNvSpPr txBox="1"/>
          <p:nvPr/>
        </p:nvSpPr>
        <p:spPr>
          <a:xfrm>
            <a:off x="753970" y="4845897"/>
            <a:ext cx="926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Hibernate</a:t>
            </a:r>
            <a:endParaRPr lang="en-US" sz="1400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2741169" y="4819046"/>
            <a:ext cx="1464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Persistence Layer</a:t>
            </a:r>
            <a:endParaRPr lang="en-US" sz="1400" b="1" dirty="0"/>
          </a:p>
        </p:txBody>
      </p:sp>
      <p:grpSp>
        <p:nvGrpSpPr>
          <p:cNvPr id="172" name="Group 171"/>
          <p:cNvGrpSpPr/>
          <p:nvPr/>
        </p:nvGrpSpPr>
        <p:grpSpPr>
          <a:xfrm>
            <a:off x="4062620" y="82850"/>
            <a:ext cx="5331554" cy="2057400"/>
            <a:chOff x="4062620" y="82850"/>
            <a:chExt cx="5331554" cy="20574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812899" y="82850"/>
              <a:ext cx="2581275" cy="2057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85" name="Straight Arrow Connector 84"/>
            <p:cNvCxnSpPr/>
            <p:nvPr/>
          </p:nvCxnSpPr>
          <p:spPr>
            <a:xfrm flipH="1">
              <a:off x="4179777" y="710267"/>
              <a:ext cx="3370186" cy="244396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95"/>
            <p:cNvSpPr/>
            <p:nvPr/>
          </p:nvSpPr>
          <p:spPr>
            <a:xfrm>
              <a:off x="4062620" y="908943"/>
              <a:ext cx="91440" cy="9144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2308674" y="976753"/>
            <a:ext cx="5658064" cy="1533525"/>
            <a:chOff x="2308674" y="976753"/>
            <a:chExt cx="5658064" cy="1533525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956963" y="976753"/>
              <a:ext cx="2009775" cy="1533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32" name="Straight Arrow Connector 131"/>
            <p:cNvCxnSpPr/>
            <p:nvPr/>
          </p:nvCxnSpPr>
          <p:spPr>
            <a:xfrm flipH="1">
              <a:off x="2402047" y="1319859"/>
              <a:ext cx="3791719" cy="85489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Oval 134"/>
            <p:cNvSpPr/>
            <p:nvPr/>
          </p:nvSpPr>
          <p:spPr>
            <a:xfrm>
              <a:off x="2308674" y="2139593"/>
              <a:ext cx="91440" cy="9144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3823982" y="1790646"/>
            <a:ext cx="2758428" cy="1561389"/>
            <a:chOff x="3823982" y="1790646"/>
            <a:chExt cx="2758428" cy="1561389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468928" y="1790646"/>
              <a:ext cx="2113482" cy="15613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8" name="Oval 137"/>
            <p:cNvSpPr/>
            <p:nvPr/>
          </p:nvSpPr>
          <p:spPr>
            <a:xfrm>
              <a:off x="3823982" y="2153977"/>
              <a:ext cx="82814" cy="7705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9" name="Straight Arrow Connector 138"/>
            <p:cNvCxnSpPr>
              <a:endCxn id="138" idx="2"/>
            </p:cNvCxnSpPr>
            <p:nvPr/>
          </p:nvCxnSpPr>
          <p:spPr>
            <a:xfrm flipH="1">
              <a:off x="3823982" y="2043006"/>
              <a:ext cx="782526" cy="149499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3961998" y="2395188"/>
            <a:ext cx="5257277" cy="2924175"/>
            <a:chOff x="3961998" y="2395188"/>
            <a:chExt cx="5257277" cy="2924175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714200" y="2395188"/>
              <a:ext cx="2505075" cy="2924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2" name="Oval 141"/>
            <p:cNvSpPr/>
            <p:nvPr/>
          </p:nvSpPr>
          <p:spPr>
            <a:xfrm>
              <a:off x="3961998" y="4319103"/>
              <a:ext cx="91440" cy="9144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3" name="Straight Arrow Connector 142"/>
            <p:cNvCxnSpPr/>
            <p:nvPr/>
          </p:nvCxnSpPr>
          <p:spPr>
            <a:xfrm flipH="1" flipV="1">
              <a:off x="4062621" y="4384977"/>
              <a:ext cx="3028292" cy="106437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4037019" y="3519488"/>
            <a:ext cx="2863844" cy="220489"/>
            <a:chOff x="4037019" y="3519488"/>
            <a:chExt cx="2863844" cy="220489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348288" y="3519488"/>
              <a:ext cx="1552575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5" name="Oval 144"/>
            <p:cNvSpPr/>
            <p:nvPr/>
          </p:nvSpPr>
          <p:spPr>
            <a:xfrm>
              <a:off x="4037019" y="3648537"/>
              <a:ext cx="91440" cy="9144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6" name="Straight Arrow Connector 145"/>
            <p:cNvCxnSpPr>
              <a:stCxn id="1030" idx="1"/>
            </p:cNvCxnSpPr>
            <p:nvPr/>
          </p:nvCxnSpPr>
          <p:spPr>
            <a:xfrm flipH="1">
              <a:off x="4128461" y="3609976"/>
              <a:ext cx="1219827" cy="5933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/>
        </p:nvGrpSpPr>
        <p:grpSpPr>
          <a:xfrm>
            <a:off x="1705955" y="4053852"/>
            <a:ext cx="5273623" cy="285750"/>
            <a:chOff x="1705955" y="4053852"/>
            <a:chExt cx="5273623" cy="285750"/>
          </a:xfrm>
        </p:grpSpPr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407953" y="4053852"/>
              <a:ext cx="1571625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8" name="Oval 147"/>
            <p:cNvSpPr/>
            <p:nvPr/>
          </p:nvSpPr>
          <p:spPr>
            <a:xfrm>
              <a:off x="1705955" y="4132829"/>
              <a:ext cx="91440" cy="9144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9" name="Straight Arrow Connector 148"/>
            <p:cNvCxnSpPr/>
            <p:nvPr/>
          </p:nvCxnSpPr>
          <p:spPr>
            <a:xfrm flipH="1" flipV="1">
              <a:off x="1797398" y="4153606"/>
              <a:ext cx="3783893" cy="41216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2424560" y="3720369"/>
            <a:ext cx="3552378" cy="342900"/>
            <a:chOff x="2424560" y="3720369"/>
            <a:chExt cx="3552378" cy="342900"/>
          </a:xfrm>
        </p:grpSpPr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748213" y="3720369"/>
              <a:ext cx="1228725" cy="342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1" name="Oval 150"/>
            <p:cNvSpPr/>
            <p:nvPr/>
          </p:nvSpPr>
          <p:spPr>
            <a:xfrm>
              <a:off x="2424560" y="3870469"/>
              <a:ext cx="91440" cy="9144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2" name="Straight Arrow Connector 151"/>
            <p:cNvCxnSpPr/>
            <p:nvPr/>
          </p:nvCxnSpPr>
          <p:spPr>
            <a:xfrm flipH="1">
              <a:off x="2516003" y="3891246"/>
              <a:ext cx="2521823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/>
        </p:nvGrpSpPr>
        <p:grpSpPr>
          <a:xfrm>
            <a:off x="3971178" y="4819046"/>
            <a:ext cx="2894100" cy="570980"/>
            <a:chOff x="3971178" y="4819046"/>
            <a:chExt cx="2894100" cy="570980"/>
          </a:xfrm>
        </p:grpSpPr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522253" y="4819046"/>
              <a:ext cx="1343025" cy="552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4" name="Oval 153"/>
            <p:cNvSpPr/>
            <p:nvPr/>
          </p:nvSpPr>
          <p:spPr>
            <a:xfrm>
              <a:off x="3971178" y="5298586"/>
              <a:ext cx="91440" cy="9144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5" name="Straight Arrow Connector 154"/>
            <p:cNvCxnSpPr>
              <a:stCxn id="1033" idx="1"/>
            </p:cNvCxnSpPr>
            <p:nvPr/>
          </p:nvCxnSpPr>
          <p:spPr>
            <a:xfrm flipH="1">
              <a:off x="4062621" y="5095271"/>
              <a:ext cx="1459632" cy="224092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/>
        </p:nvGrpSpPr>
        <p:grpSpPr>
          <a:xfrm>
            <a:off x="2264281" y="4554541"/>
            <a:ext cx="3729459" cy="764822"/>
            <a:chOff x="2264281" y="4554541"/>
            <a:chExt cx="3729459" cy="764822"/>
          </a:xfrm>
        </p:grpSpPr>
        <p:pic>
          <p:nvPicPr>
            <p:cNvPr id="1034" name="Picture 10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4822165" y="4554541"/>
              <a:ext cx="1171575" cy="20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7" name="Oval 156"/>
            <p:cNvSpPr/>
            <p:nvPr/>
          </p:nvSpPr>
          <p:spPr>
            <a:xfrm>
              <a:off x="2264281" y="5227923"/>
              <a:ext cx="91440" cy="9144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8" name="Straight Arrow Connector 157"/>
            <p:cNvCxnSpPr>
              <a:stCxn id="1034" idx="1"/>
            </p:cNvCxnSpPr>
            <p:nvPr/>
          </p:nvCxnSpPr>
          <p:spPr>
            <a:xfrm flipH="1">
              <a:off x="2355724" y="4659316"/>
              <a:ext cx="2466441" cy="589384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5" name="Group 184"/>
          <p:cNvGrpSpPr/>
          <p:nvPr/>
        </p:nvGrpSpPr>
        <p:grpSpPr>
          <a:xfrm>
            <a:off x="3823982" y="5395739"/>
            <a:ext cx="5225879" cy="2933700"/>
            <a:chOff x="3812421" y="5400600"/>
            <a:chExt cx="5225879" cy="2933700"/>
          </a:xfrm>
        </p:grpSpPr>
        <p:pic>
          <p:nvPicPr>
            <p:cNvPr id="1036" name="Picture 12"/>
            <p:cNvPicPr>
              <a:picLocks noChangeAspect="1" noChangeArrowheads="1"/>
            </p:cNvPicPr>
            <p:nvPr/>
          </p:nvPicPr>
          <p:blipFill>
            <a:blip r:embed="rId1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714200" y="5400600"/>
              <a:ext cx="2324100" cy="2933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4" name="Oval 163"/>
            <p:cNvSpPr/>
            <p:nvPr/>
          </p:nvSpPr>
          <p:spPr>
            <a:xfrm>
              <a:off x="3812421" y="5543736"/>
              <a:ext cx="91440" cy="9144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5" name="Straight Arrow Connector 164"/>
            <p:cNvCxnSpPr/>
            <p:nvPr/>
          </p:nvCxnSpPr>
          <p:spPr>
            <a:xfrm flipH="1">
              <a:off x="3895238" y="5469388"/>
              <a:ext cx="2906100" cy="121004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4" name="Group 183"/>
          <p:cNvGrpSpPr/>
          <p:nvPr/>
        </p:nvGrpSpPr>
        <p:grpSpPr>
          <a:xfrm>
            <a:off x="1300681" y="5500372"/>
            <a:ext cx="5757344" cy="2861589"/>
            <a:chOff x="1300681" y="5500372"/>
            <a:chExt cx="5757344" cy="2861589"/>
          </a:xfrm>
        </p:grpSpPr>
        <p:pic>
          <p:nvPicPr>
            <p:cNvPr id="1037" name="Picture 13"/>
            <p:cNvPicPr>
              <a:picLocks noChangeAspect="1" noChangeArrowheads="1"/>
            </p:cNvPicPr>
            <p:nvPr/>
          </p:nvPicPr>
          <p:blipFill>
            <a:blip r:embed="rId1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895850" y="5561611"/>
              <a:ext cx="2162175" cy="2800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6" name="Oval 165"/>
            <p:cNvSpPr/>
            <p:nvPr/>
          </p:nvSpPr>
          <p:spPr>
            <a:xfrm>
              <a:off x="1300681" y="5500372"/>
              <a:ext cx="91440" cy="9144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7" name="Straight Arrow Connector 166"/>
            <p:cNvCxnSpPr/>
            <p:nvPr/>
          </p:nvCxnSpPr>
          <p:spPr>
            <a:xfrm flipH="1" flipV="1">
              <a:off x="1383498" y="5547028"/>
              <a:ext cx="3826857" cy="664237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3704678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7"/>
          <p:cNvSpPr txBox="1"/>
          <p:nvPr/>
        </p:nvSpPr>
        <p:spPr>
          <a:xfrm>
            <a:off x="310090" y="93107"/>
            <a:ext cx="5820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smtClean="0">
                <a:solidFill>
                  <a:schemeClr val="accent5">
                    <a:lumMod val="50000"/>
                  </a:schemeClr>
                </a:solidFill>
                <a:effectLst>
                  <a:glow rad="25400">
                    <a:schemeClr val="accent1">
                      <a:satMod val="175000"/>
                      <a:alpha val="10000"/>
                    </a:schemeClr>
                  </a:glow>
                  <a:outerShdw blurRad="50800" dist="38100" dir="2700000" algn="tl" rotWithShape="0">
                    <a:schemeClr val="accent2">
                      <a:lumMod val="90000"/>
                      <a:lumOff val="10000"/>
                      <a:alpha val="40000"/>
                    </a:schemeClr>
                  </a:outerShdw>
                </a:effectLst>
                <a:latin typeface="Arial"/>
                <a:cs typeface="Arial"/>
              </a:rPr>
              <a:t>Design Patterns: Factory Method</a:t>
            </a:r>
            <a:endParaRPr kumimoji="1" lang="zh-CN" altLang="en-US" sz="2800" b="1" dirty="0">
              <a:solidFill>
                <a:schemeClr val="accent5">
                  <a:lumMod val="50000"/>
                </a:schemeClr>
              </a:solidFill>
              <a:effectLst>
                <a:glow rad="25400">
                  <a:schemeClr val="accent1">
                    <a:satMod val="175000"/>
                    <a:alpha val="10000"/>
                  </a:schemeClr>
                </a:glow>
                <a:outerShdw blurRad="50800" dist="38100" dir="2700000" algn="tl" rotWithShape="0">
                  <a:schemeClr val="accent2">
                    <a:lumMod val="90000"/>
                    <a:lumOff val="10000"/>
                    <a:alpha val="40000"/>
                  </a:schemeClr>
                </a:outerShdw>
              </a:effectLst>
              <a:latin typeface="Arial"/>
              <a:cs typeface="Arial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569130" y="616327"/>
            <a:ext cx="8265453" cy="6232148"/>
            <a:chOff x="569130" y="616327"/>
            <a:chExt cx="8265453" cy="6232148"/>
          </a:xfrm>
        </p:grpSpPr>
        <p:grpSp>
          <p:nvGrpSpPr>
            <p:cNvPr id="45" name="Group 44"/>
            <p:cNvGrpSpPr/>
            <p:nvPr/>
          </p:nvGrpSpPr>
          <p:grpSpPr>
            <a:xfrm>
              <a:off x="7194636" y="4559551"/>
              <a:ext cx="1458271" cy="630733"/>
              <a:chOff x="508806" y="1425147"/>
              <a:chExt cx="1458271" cy="630733"/>
            </a:xfrm>
          </p:grpSpPr>
          <p:sp>
            <p:nvSpPr>
              <p:cNvPr id="46" name="Snip Single Corner Rectangle 45"/>
              <p:cNvSpPr/>
              <p:nvPr/>
            </p:nvSpPr>
            <p:spPr>
              <a:xfrm>
                <a:off x="508806" y="1425147"/>
                <a:ext cx="1458271" cy="630733"/>
              </a:xfrm>
              <a:prstGeom prst="snip1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ight Triangle 46"/>
              <p:cNvSpPr/>
              <p:nvPr/>
            </p:nvSpPr>
            <p:spPr>
              <a:xfrm>
                <a:off x="1851803" y="1425147"/>
                <a:ext cx="115273" cy="96681"/>
              </a:xfrm>
              <a:prstGeom prst="rtTriangl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7254960" y="616327"/>
              <a:ext cx="1458271" cy="630733"/>
              <a:chOff x="508806" y="1425147"/>
              <a:chExt cx="1458271" cy="630733"/>
            </a:xfrm>
          </p:grpSpPr>
          <p:sp>
            <p:nvSpPr>
              <p:cNvPr id="43" name="Snip Single Corner Rectangle 42"/>
              <p:cNvSpPr/>
              <p:nvPr/>
            </p:nvSpPr>
            <p:spPr>
              <a:xfrm>
                <a:off x="508806" y="1425147"/>
                <a:ext cx="1458271" cy="630733"/>
              </a:xfrm>
              <a:prstGeom prst="snip1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ight Triangle 43"/>
              <p:cNvSpPr/>
              <p:nvPr/>
            </p:nvSpPr>
            <p:spPr>
              <a:xfrm>
                <a:off x="1851803" y="1425147"/>
                <a:ext cx="115273" cy="96681"/>
              </a:xfrm>
              <a:prstGeom prst="rtTriangl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4572000" y="932430"/>
              <a:ext cx="1458271" cy="630733"/>
              <a:chOff x="508806" y="1425147"/>
              <a:chExt cx="1458271" cy="630733"/>
            </a:xfrm>
          </p:grpSpPr>
          <p:sp>
            <p:nvSpPr>
              <p:cNvPr id="40" name="Snip Single Corner Rectangle 39"/>
              <p:cNvSpPr/>
              <p:nvPr/>
            </p:nvSpPr>
            <p:spPr>
              <a:xfrm>
                <a:off x="508806" y="1425147"/>
                <a:ext cx="1458271" cy="630733"/>
              </a:xfrm>
              <a:prstGeom prst="snip1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ight Triangle 40"/>
              <p:cNvSpPr/>
              <p:nvPr/>
            </p:nvSpPr>
            <p:spPr>
              <a:xfrm>
                <a:off x="1851803" y="1425147"/>
                <a:ext cx="115273" cy="96681"/>
              </a:xfrm>
              <a:prstGeom prst="rtTriangl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69130" y="1166541"/>
              <a:ext cx="8265453" cy="56819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7254960" y="616327"/>
              <a:ext cx="13979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Factory Method:</a:t>
              </a:r>
            </a:p>
            <a:p>
              <a:r>
                <a:rPr lang="en-US" sz="1400" dirty="0" smtClean="0"/>
                <a:t>factory</a:t>
              </a:r>
              <a:endParaRPr lang="en-US" sz="1400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7976558" y="1247060"/>
              <a:ext cx="0" cy="210804"/>
            </a:xfrm>
            <a:prstGeom prst="line">
              <a:avLst/>
            </a:prstGeom>
            <a:ln w="28575">
              <a:solidFill>
                <a:schemeClr val="bg2">
                  <a:lumMod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7976558" y="3812875"/>
              <a:ext cx="0" cy="746676"/>
            </a:xfrm>
            <a:prstGeom prst="line">
              <a:avLst/>
            </a:prstGeom>
            <a:ln w="28575">
              <a:solidFill>
                <a:schemeClr val="bg2">
                  <a:lumMod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7194636" y="4559551"/>
              <a:ext cx="13979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Factory Method:</a:t>
              </a:r>
            </a:p>
            <a:p>
              <a:r>
                <a:rPr lang="en-US" sz="1400" dirty="0" err="1" smtClean="0"/>
                <a:t>concreteFactory</a:t>
              </a:r>
              <a:endParaRPr lang="en-US" sz="14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597400" y="943262"/>
              <a:ext cx="13979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Factory Method:</a:t>
              </a:r>
            </a:p>
            <a:p>
              <a:r>
                <a:rPr lang="en-US" sz="1400" dirty="0" smtClean="0"/>
                <a:t>product</a:t>
              </a:r>
              <a:endParaRPr lang="en-US" sz="1400" dirty="0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724456" y="1425147"/>
              <a:ext cx="1458271" cy="630733"/>
              <a:chOff x="508806" y="1425147"/>
              <a:chExt cx="1458271" cy="630733"/>
            </a:xfrm>
          </p:grpSpPr>
          <p:sp>
            <p:nvSpPr>
              <p:cNvPr id="24" name="Snip Single Corner Rectangle 23"/>
              <p:cNvSpPr/>
              <p:nvPr/>
            </p:nvSpPr>
            <p:spPr>
              <a:xfrm>
                <a:off x="508806" y="1425147"/>
                <a:ext cx="1458271" cy="630733"/>
              </a:xfrm>
              <a:prstGeom prst="snip1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ight Triangle 24"/>
              <p:cNvSpPr/>
              <p:nvPr/>
            </p:nvSpPr>
            <p:spPr>
              <a:xfrm>
                <a:off x="1851803" y="1425147"/>
                <a:ext cx="115273" cy="96681"/>
              </a:xfrm>
              <a:prstGeom prst="rtTriangl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750543" y="1453231"/>
              <a:ext cx="14156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Factory Method:</a:t>
              </a:r>
            </a:p>
            <a:p>
              <a:r>
                <a:rPr lang="en-US" sz="1400" dirty="0" err="1" smtClean="0"/>
                <a:t>concreteProduct</a:t>
              </a:r>
              <a:endParaRPr lang="en-US" sz="1400" dirty="0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3579962" y="1328466"/>
              <a:ext cx="992038" cy="0"/>
            </a:xfrm>
            <a:prstGeom prst="line">
              <a:avLst/>
            </a:prstGeom>
            <a:ln w="28575">
              <a:solidFill>
                <a:schemeClr val="bg2">
                  <a:lumMod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3467413" y="2537144"/>
              <a:ext cx="5389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…</a:t>
              </a:r>
              <a:endParaRPr lang="en-US" sz="4000" dirty="0"/>
            </a:p>
          </p:txBody>
        </p:sp>
        <p:cxnSp>
          <p:nvCxnSpPr>
            <p:cNvPr id="30" name="Straight Connector 29"/>
            <p:cNvCxnSpPr/>
            <p:nvPr/>
          </p:nvCxnSpPr>
          <p:spPr>
            <a:xfrm flipV="1">
              <a:off x="1623182" y="2055881"/>
              <a:ext cx="1" cy="481263"/>
            </a:xfrm>
            <a:prstGeom prst="line">
              <a:avLst/>
            </a:prstGeom>
            <a:ln w="28575">
              <a:solidFill>
                <a:schemeClr val="bg2">
                  <a:lumMod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 flipV="1">
              <a:off x="1775582" y="2055881"/>
              <a:ext cx="1804380" cy="1437817"/>
            </a:xfrm>
            <a:prstGeom prst="line">
              <a:avLst/>
            </a:prstGeom>
            <a:ln w="28575">
              <a:solidFill>
                <a:schemeClr val="bg2">
                  <a:lumMod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 flipV="1">
              <a:off x="1950538" y="2055881"/>
              <a:ext cx="2621462" cy="842594"/>
            </a:xfrm>
            <a:prstGeom prst="line">
              <a:avLst/>
            </a:prstGeom>
            <a:ln w="28575">
              <a:solidFill>
                <a:schemeClr val="bg2">
                  <a:lumMod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49963" y="6304772"/>
            <a:ext cx="1483056" cy="543703"/>
          </a:xfrm>
        </p:spPr>
        <p:txBody>
          <a:bodyPr>
            <a:normAutofit lnSpcReduction="10000"/>
          </a:bodyPr>
          <a:lstStyle/>
          <a:p>
            <a:fld id="{B9D2C864-9362-43C7-A136-D9C41D93A96D}" type="slidenum">
              <a:rPr lang="en-US" sz="3200" smtClean="0"/>
              <a:pPr/>
              <a:t>9</a:t>
            </a:fld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1841</TotalTime>
  <Words>747</Words>
  <Application>Microsoft Office PowerPoint</Application>
  <PresentationFormat>On-screen Show (4:3)</PresentationFormat>
  <Paragraphs>285</Paragraphs>
  <Slides>21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Dong Liu</dc:creator>
  <cp:lastModifiedBy>Dong</cp:lastModifiedBy>
  <cp:revision>233</cp:revision>
  <dcterms:created xsi:type="dcterms:W3CDTF">2014-05-23T16:22:50Z</dcterms:created>
  <dcterms:modified xsi:type="dcterms:W3CDTF">2014-09-04T20:15:54Z</dcterms:modified>
</cp:coreProperties>
</file>