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26"/>
    <p:restoredTop sz="94603"/>
  </p:normalViewPr>
  <p:slideViewPr>
    <p:cSldViewPr snapToGrid="0">
      <p:cViewPr varScale="1">
        <p:scale>
          <a:sx n="78" d="100"/>
          <a:sy n="78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C8053-7EAE-28F0-4544-34ADF7EBB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3F40EB-5E35-BC75-6CBE-4C28FB6FF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00D26-29AA-9D7B-43E0-6C5EDDB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C37-CDC6-6C49-B96E-3B64F644F9BD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AFC8A-A181-AF86-88AE-3C80D687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4962C-361D-899C-6328-8F0F892C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BD18-4277-7547-8E4B-D59EB30ABA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268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307B5-30D9-F552-A7B3-4F5B7A91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A90C47-EAFC-ED25-9F79-F60944FE4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11029-62A3-2458-891B-20A9D6EB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C37-CDC6-6C49-B96E-3B64F644F9BD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A95A0-8BBB-C2D7-63FA-96A654ED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B96BD-22E9-9909-72DA-DEB35FCD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BD18-4277-7547-8E4B-D59EB30ABA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68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A4F758-7685-1317-86F8-C301BCA26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2033EE-916A-9AFC-D644-71230224B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63DA6-75B6-9CAA-9CC9-875F1EF2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C37-CDC6-6C49-B96E-3B64F644F9BD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CD6F0-AB54-BC96-5DBF-C13BBE5C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6553A-49AA-3038-BDA6-FD89AC04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BD18-4277-7547-8E4B-D59EB30ABA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34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FFF72-104B-EEBF-DABC-FFF65940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41492-8EC1-B044-C783-D390BC29A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5F9DE-884F-6B5B-F166-71FC3DBE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C37-CDC6-6C49-B96E-3B64F644F9BD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FA84D-D1A7-1147-D39F-CB918078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2E055-AFE2-7BF8-9B9B-DFC93113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BD18-4277-7547-8E4B-D59EB30ABA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91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C93B9-F6A3-B033-66E9-11DF8F3F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922A4-8152-F1A2-C2D7-C19407AB1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1A815-6B85-35C2-1B71-1425E18A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C37-CDC6-6C49-B96E-3B64F644F9BD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F2F0E-2114-F18C-5D0A-98F83C62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3D50A-324C-D636-3904-C7E108D7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BD18-4277-7547-8E4B-D59EB30ABA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E218D-D36D-7C6B-E526-1341193F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A17B1-A605-BFA2-21B3-F76A0673A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DF6953-CE56-94F3-DDB4-A2D3A6273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C86F5-515A-65DC-3B01-879D9B6F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C37-CDC6-6C49-B96E-3B64F644F9BD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25118-CA7C-86EF-A5E6-BD166F51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04739D-3410-FA51-DAEB-854618B0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BD18-4277-7547-8E4B-D59EB30ABA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59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5379C-2D63-6D6E-AA19-7E8EFB43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ABE21F-0407-D60A-2064-D55CC3CA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141827-C27F-045C-00E4-D57C22870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DB18C8-78CD-F36F-84EC-11C968A26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B18E1F-CC76-1860-7AC5-2A7DD52DC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00832F-28A3-7503-34EB-7851CB54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C37-CDC6-6C49-B96E-3B64F644F9BD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8BCB3F-5817-0758-6541-544CC346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F60774-0600-9BA9-A355-359D025B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BD18-4277-7547-8E4B-D59EB30ABA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03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87DF1-B0AC-70E5-92AE-669421D7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5E7A6B-FE28-2E3E-67E1-821C1871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C37-CDC6-6C49-B96E-3B64F644F9BD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20A760-4064-AA61-B109-ED7EBF2F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A1B777-9C5D-2C02-D57C-564C862E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BD18-4277-7547-8E4B-D59EB30ABA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47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9BE24F-6101-21E6-EB0C-057C1B25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C37-CDC6-6C49-B96E-3B64F644F9BD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68B4AE-4C2B-6DBD-701E-104361B7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F31463-93AF-D6DD-96A4-67902769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BD18-4277-7547-8E4B-D59EB30ABA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831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76919-B273-058E-59EA-353CF3DF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3777A-A35C-886D-3D4E-796AEDE2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A427C6-3E4C-45D0-C24E-7EA3BFE68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3BE6EB-8C77-4D5F-105D-833519E9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C37-CDC6-6C49-B96E-3B64F644F9BD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2CB8B-BF11-1634-120D-452545F0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9ADB5D-0BAA-8499-99A6-548F1EBF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BD18-4277-7547-8E4B-D59EB30ABA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38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A83DC-FE48-FC65-F1DB-08A8764D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928E63-36A1-CA47-8406-EFF8F4CCA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EFD6A1-2615-33ED-E18A-D53EB8880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A8D0E2-7E54-2693-853F-4EB43EE3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C37-CDC6-6C49-B96E-3B64F644F9BD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414BC-D28E-A194-DABA-8BD97C92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4AA8CD-18D5-599C-1675-19DADC1C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BD18-4277-7547-8E4B-D59EB30ABA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573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F39606-8A7D-1800-9CFA-94AC80B7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58AD-3186-3B9E-193E-B9C3577C1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41886-6B73-10D9-3FF8-F5227A959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0C37-CDC6-6C49-B96E-3B64F644F9BD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99389-62A5-4981-EC30-6D66360ED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9A16A-6721-38B5-B331-BC32A069C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4BD18-4277-7547-8E4B-D59EB30ABA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91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DB6C5-D066-1CAD-3F3C-0C5BE5B6A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625" y="2420055"/>
            <a:ext cx="10906008" cy="1115415"/>
          </a:xfrm>
        </p:spPr>
        <p:txBody>
          <a:bodyPr>
            <a:noAutofit/>
          </a:bodyPr>
          <a:lstStyle/>
          <a:p>
            <a:r>
              <a:rPr lang="en" altLang="zh-CN" sz="3200" dirty="0">
                <a:effectLst/>
                <a:latin typeface="Times New Roman,Bold" pitchFamily="2" charset="0"/>
              </a:rPr>
              <a:t>Exploring the General Melodic Characteristics of </a:t>
            </a:r>
            <a:br>
              <a:rPr lang="en" altLang="zh-CN" sz="3200" dirty="0">
                <a:effectLst/>
              </a:rPr>
            </a:br>
            <a:r>
              <a:rPr lang="en" altLang="zh-CN" sz="3200" dirty="0" err="1">
                <a:effectLst/>
                <a:latin typeface="Times New Roman,Bold" pitchFamily="2" charset="0"/>
              </a:rPr>
              <a:t>XinTianYou</a:t>
            </a:r>
            <a:r>
              <a:rPr lang="en" altLang="zh-CN" sz="3200" dirty="0">
                <a:effectLst/>
                <a:latin typeface="Times New Roman,Bold" pitchFamily="2" charset="0"/>
              </a:rPr>
              <a:t> Folk Songs </a:t>
            </a:r>
            <a:br>
              <a:rPr lang="en" altLang="zh-CN" sz="3200" dirty="0">
                <a:effectLst/>
              </a:rPr>
            </a:br>
            <a:endParaRPr kumimoji="1"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E0509-C9DD-72E4-2EA4-1AB62C8D9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96" y="3911272"/>
            <a:ext cx="10906008" cy="85666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z="2900" dirty="0"/>
              <a:t>12th Sound and Music Computing Conference</a:t>
            </a:r>
          </a:p>
          <a:p>
            <a:r>
              <a:rPr kumimoji="1" lang="en-US" altLang="zh-CN" sz="2900" dirty="0"/>
              <a:t>Lu Dong</a:t>
            </a:r>
          </a:p>
          <a:p>
            <a:endParaRPr kumimoji="1" lang="zh-CN" altLang="en-US" sz="1000" dirty="0"/>
          </a:p>
        </p:txBody>
      </p:sp>
      <p:pic>
        <p:nvPicPr>
          <p:cNvPr id="38" name="图片 37" descr="徽标&#10;&#10;描述已自动生成">
            <a:extLst>
              <a:ext uri="{FF2B5EF4-FFF2-40B4-BE49-F238E27FC236}">
                <a16:creationId xmlns:a16="http://schemas.microsoft.com/office/drawing/2014/main" id="{DD06AE68-0B7A-984C-54F6-10C6CE44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476" y="125974"/>
            <a:ext cx="1211802" cy="1211802"/>
          </a:xfrm>
          <a:prstGeom prst="rect">
            <a:avLst/>
          </a:prstGeom>
        </p:spPr>
      </p:pic>
      <p:pic>
        <p:nvPicPr>
          <p:cNvPr id="32" name="图片 31" descr="图片包含 草, 棒球, 一群, 游戏&#10;&#10;描述已自动生成">
            <a:extLst>
              <a:ext uri="{FF2B5EF4-FFF2-40B4-BE49-F238E27FC236}">
                <a16:creationId xmlns:a16="http://schemas.microsoft.com/office/drawing/2014/main" id="{C57B9D61-7FDF-0F35-CE33-BB2E41B998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53" b="31794"/>
          <a:stretch/>
        </p:blipFill>
        <p:spPr>
          <a:xfrm>
            <a:off x="8282007" y="80058"/>
            <a:ext cx="3686835" cy="1282012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F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 descr="背景图案&#10;&#10;描述已自动生成">
            <a:extLst>
              <a:ext uri="{FF2B5EF4-FFF2-40B4-BE49-F238E27FC236}">
                <a16:creationId xmlns:a16="http://schemas.microsoft.com/office/drawing/2014/main" id="{EA474A74-9C66-A1BD-7C5B-39B30FB78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403"/>
            <a:ext cx="6629400" cy="123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8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A35E-C4DB-99E9-4A02-7FE94496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05BA-8726-9D69-EA31-67B2B73EA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" altLang="zh-CN" sz="2400" dirty="0" err="1">
                <a:effectLst/>
                <a:latin typeface="Times New Roman" panose="02020603050405020304" pitchFamily="18" charset="0"/>
              </a:rPr>
              <a:t>XinTianYou</a:t>
            </a:r>
            <a:r>
              <a:rPr lang="en" altLang="zh-CN" sz="2400" dirty="0">
                <a:effectLst/>
                <a:latin typeface="Times New Roman" panose="02020603050405020304" pitchFamily="18" charset="0"/>
              </a:rPr>
              <a:t>, as an important style of folk song, has a profound impact on the musical history of China. The exploration of </a:t>
            </a:r>
            <a:r>
              <a:rPr lang="en" altLang="zh-CN" sz="2400" dirty="0" err="1">
                <a:effectLst/>
                <a:latin typeface="Times New Roman" panose="02020603050405020304" pitchFamily="18" charset="0"/>
              </a:rPr>
              <a:t>XinTianYou's</a:t>
            </a:r>
            <a:r>
              <a:rPr lang="en" altLang="zh-CN" sz="2400" dirty="0">
                <a:effectLst/>
                <a:latin typeface="Times New Roman" panose="02020603050405020304" pitchFamily="18" charset="0"/>
              </a:rPr>
              <a:t> general characteristics is important for both automated musical analysis research and obtaining greater insights into Chinese folk music. </a:t>
            </a:r>
            <a:endParaRPr lang="en" altLang="zh-CN" sz="3600" dirty="0">
              <a:effectLst/>
            </a:endParaRPr>
          </a:p>
          <a:p>
            <a:pPr algn="just"/>
            <a:r>
              <a:rPr lang="en" altLang="zh-CN" sz="2400" dirty="0">
                <a:latin typeface="Times New Roman" panose="02020603050405020304" pitchFamily="18" charset="0"/>
              </a:rPr>
              <a:t>We built a </a:t>
            </a:r>
            <a:r>
              <a:rPr lang="en" altLang="zh-CN" sz="2400" dirty="0" err="1">
                <a:latin typeface="Times New Roman" panose="02020603050405020304" pitchFamily="18" charset="0"/>
              </a:rPr>
              <a:t>XinTianYou</a:t>
            </a:r>
            <a:r>
              <a:rPr lang="en" altLang="zh-CN" sz="2400" dirty="0">
                <a:latin typeface="Times New Roman" panose="02020603050405020304" pitchFamily="18" charset="0"/>
              </a:rPr>
              <a:t> MIDI database to facilitate future study and contribute to the community. </a:t>
            </a:r>
          </a:p>
          <a:p>
            <a:pPr algn="just"/>
            <a:r>
              <a:rPr lang="en" altLang="zh-CN" sz="2400" dirty="0">
                <a:latin typeface="Times New Roman" panose="02020603050405020304" pitchFamily="18" charset="0"/>
              </a:rPr>
              <a:t>We provide a new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" altLang="zh-CN" sz="2400" dirty="0">
                <a:latin typeface="Times New Roman" panose="02020603050405020304" pitchFamily="18" charset="0"/>
              </a:rPr>
              <a:t>method for analyzing melody combined with music theory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" altLang="zh-CN" sz="2400" dirty="0">
                <a:latin typeface="Times New Roman" panose="02020603050405020304" pitchFamily="18" charset="0"/>
              </a:rPr>
              <a:t>which examines the music data through its interval combinations, the small melody segments. </a:t>
            </a:r>
          </a:p>
          <a:p>
            <a:pPr algn="just"/>
            <a:r>
              <a:rPr lang="en" altLang="zh-CN" sz="2400" dirty="0">
                <a:latin typeface="Times New Roman" panose="02020603050405020304" pitchFamily="18" charset="0"/>
              </a:rPr>
              <a:t>W</a:t>
            </a:r>
            <a:r>
              <a:rPr lang="en" altLang="zh-CN" sz="2400" dirty="0">
                <a:effectLst/>
                <a:latin typeface="Times New Roman" panose="02020603050405020304" pitchFamily="18" charset="0"/>
              </a:rPr>
              <a:t>e propose to employ N-</a:t>
            </a:r>
            <a:r>
              <a:rPr lang="en" altLang="zh-CN" sz="2400" dirty="0" err="1">
                <a:effectLst/>
                <a:latin typeface="Times New Roman" panose="02020603050405020304" pitchFamily="18" charset="0"/>
              </a:rPr>
              <a:t>Apriori</a:t>
            </a:r>
            <a:r>
              <a:rPr lang="en" altLang="zh-CN" sz="2400" dirty="0">
                <a:effectLst/>
                <a:latin typeface="Times New Roman" panose="02020603050405020304" pitchFamily="18" charset="0"/>
              </a:rPr>
              <a:t> and Multi-Layer Melody Clustering Algorithm to analyze the data, taking the advantage of redundancy-aware top-</a:t>
            </a:r>
            <a:r>
              <a:rPr lang="en" altLang="zh-CN" sz="2400" dirty="0">
                <a:effectLst/>
                <a:latin typeface="Times New Roman,Italic" pitchFamily="2" charset="0"/>
              </a:rPr>
              <a:t>k </a:t>
            </a:r>
            <a:r>
              <a:rPr lang="en" altLang="zh-CN" sz="2400" dirty="0">
                <a:effectLst/>
                <a:latin typeface="Times New Roman" panose="02020603050405020304" pitchFamily="18" charset="0"/>
              </a:rPr>
              <a:t>patterns</a:t>
            </a:r>
            <a:r>
              <a:rPr lang="zh-CN" altLang="en-US" sz="24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effectLst/>
                <a:latin typeface="Times New Roman" panose="02020603050405020304" pitchFamily="18" charset="0"/>
              </a:rPr>
              <a:t>to refine and gather information</a:t>
            </a:r>
            <a:r>
              <a:rPr lang="en" altLang="zh-CN" sz="2400" dirty="0">
                <a:effectLst/>
                <a:latin typeface="Times New Roman" panose="02020603050405020304" pitchFamily="18" charset="0"/>
              </a:rPr>
              <a:t>.</a:t>
            </a:r>
          </a:p>
          <a:p>
            <a:pPr algn="just"/>
            <a:r>
              <a:rPr lang="en" altLang="zh-CN" sz="2400" dirty="0">
                <a:effectLst/>
                <a:latin typeface="Times New Roman" panose="02020603050405020304" pitchFamily="18" charset="0"/>
              </a:rPr>
              <a:t>Based on the similarity measure and the support, we finally find the most dominant patterns as the general melodic characteristics, and recognized by the</a:t>
            </a:r>
            <a:r>
              <a:rPr lang="zh-CN" altLang="en-US" sz="24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effectLst/>
                <a:latin typeface="Times New Roman" panose="02020603050405020304" pitchFamily="18" charset="0"/>
              </a:rPr>
              <a:t>music expert. </a:t>
            </a:r>
            <a:endParaRPr lang="en" altLang="zh-CN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213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27F4A-0040-1B1A-8B92-86CBD6B6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Thank you for watching !</a:t>
            </a:r>
            <a:endParaRPr kumimoji="1" lang="zh-CN" altLang="en-US" dirty="0"/>
          </a:p>
        </p:txBody>
      </p:sp>
      <p:pic>
        <p:nvPicPr>
          <p:cNvPr id="4" name="内容占位符 6" descr="一群人的照片&#10;&#10;描述已自动生成">
            <a:extLst>
              <a:ext uri="{FF2B5EF4-FFF2-40B4-BE49-F238E27FC236}">
                <a16:creationId xmlns:a16="http://schemas.microsoft.com/office/drawing/2014/main" id="{345C9EAE-B455-7E77-BD76-9DC894C6D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615" y="1690688"/>
            <a:ext cx="4636104" cy="46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4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>
            <a:extLst>
              <a:ext uri="{FF2B5EF4-FFF2-40B4-BE49-F238E27FC236}">
                <a16:creationId xmlns:a16="http://schemas.microsoft.com/office/drawing/2014/main" id="{FB31928E-B41D-6240-E55E-DB970116043A}"/>
              </a:ext>
            </a:extLst>
          </p:cNvPr>
          <p:cNvSpPr/>
          <p:nvPr/>
        </p:nvSpPr>
        <p:spPr>
          <a:xfrm>
            <a:off x="261257" y="1567543"/>
            <a:ext cx="11674929" cy="3918857"/>
          </a:xfrm>
          <a:prstGeom prst="roundRect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396FD7-C03E-F803-6114-98291EFE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231678-1E0A-B860-E32E-BF84A484DAF0}"/>
              </a:ext>
            </a:extLst>
          </p:cNvPr>
          <p:cNvSpPr/>
          <p:nvPr/>
        </p:nvSpPr>
        <p:spPr>
          <a:xfrm>
            <a:off x="527955" y="2530922"/>
            <a:ext cx="1692729" cy="22370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zh-CN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Authoritative books from libraries and museums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DF5111-ED6F-228B-9B8D-DD705E2867AC}"/>
              </a:ext>
            </a:extLst>
          </p:cNvPr>
          <p:cNvSpPr/>
          <p:nvPr/>
        </p:nvSpPr>
        <p:spPr>
          <a:xfrm>
            <a:off x="527955" y="1959422"/>
            <a:ext cx="1692729" cy="571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Data Source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2B3D6C-5916-32FD-A3FB-F5A6968EB7B9}"/>
              </a:ext>
            </a:extLst>
          </p:cNvPr>
          <p:cNvSpPr/>
          <p:nvPr/>
        </p:nvSpPr>
        <p:spPr>
          <a:xfrm>
            <a:off x="2906482" y="2530922"/>
            <a:ext cx="1692730" cy="22370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zh-CN" dirty="0">
                <a:solidFill>
                  <a:srgbClr val="202124"/>
                </a:solidFill>
                <a:latin typeface="Arial" panose="020B0604020202020204" pitchFamily="34" charset="0"/>
              </a:rPr>
              <a:t>Use a MIDI keyboard to build a music database</a:t>
            </a:r>
            <a:endParaRPr lang="zh-CN" altLang="en-US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8EF236-DF87-EAFA-BD79-7856F14D50F6}"/>
              </a:ext>
            </a:extLst>
          </p:cNvPr>
          <p:cNvSpPr/>
          <p:nvPr/>
        </p:nvSpPr>
        <p:spPr>
          <a:xfrm>
            <a:off x="2906482" y="1959422"/>
            <a:ext cx="1692729" cy="571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Database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6D3844-0443-77F6-B2BC-899060A8D8D7}"/>
              </a:ext>
            </a:extLst>
          </p:cNvPr>
          <p:cNvSpPr/>
          <p:nvPr/>
        </p:nvSpPr>
        <p:spPr>
          <a:xfrm>
            <a:off x="5263242" y="2552690"/>
            <a:ext cx="1692730" cy="22370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202124"/>
                </a:solidFill>
                <a:latin typeface="Arial" panose="020B0604020202020204" pitchFamily="34" charset="0"/>
              </a:rPr>
              <a:t>Segmentation based on Music Theory</a:t>
            </a:r>
            <a:endParaRPr lang="zh-CN" altLang="en-US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D84C43-267A-51FC-EC37-C8238EE2C56F}"/>
              </a:ext>
            </a:extLst>
          </p:cNvPr>
          <p:cNvSpPr/>
          <p:nvPr/>
        </p:nvSpPr>
        <p:spPr>
          <a:xfrm>
            <a:off x="5263242" y="1981190"/>
            <a:ext cx="1692729" cy="571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Pre-Processing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D4ADCC-3CFA-AF83-6963-22BFB1EB09AC}"/>
              </a:ext>
            </a:extLst>
          </p:cNvPr>
          <p:cNvSpPr/>
          <p:nvPr/>
        </p:nvSpPr>
        <p:spPr>
          <a:xfrm>
            <a:off x="7532915" y="2585348"/>
            <a:ext cx="1692730" cy="22370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202124"/>
                </a:solidFill>
                <a:latin typeface="Arial" panose="020B0604020202020204" pitchFamily="34" charset="0"/>
              </a:rPr>
              <a:t>Propose to use N-</a:t>
            </a:r>
            <a:r>
              <a:rPr lang="en-US" altLang="zh-CN" dirty="0" err="1">
                <a:solidFill>
                  <a:srgbClr val="202124"/>
                </a:solidFill>
                <a:latin typeface="Arial" panose="020B0604020202020204" pitchFamily="34" charset="0"/>
              </a:rPr>
              <a:t>Apriori</a:t>
            </a:r>
            <a:endParaRPr lang="en-US" altLang="zh-C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202124"/>
                </a:solidFill>
                <a:latin typeface="Arial" panose="020B0604020202020204" pitchFamily="34" charset="0"/>
              </a:rPr>
              <a:t>Algorithm</a:t>
            </a:r>
            <a:endParaRPr lang="zh-CN" altLang="en-US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D9F75E-4454-94C6-4294-BD6DFC69D81D}"/>
              </a:ext>
            </a:extLst>
          </p:cNvPr>
          <p:cNvSpPr/>
          <p:nvPr/>
        </p:nvSpPr>
        <p:spPr>
          <a:xfrm>
            <a:off x="7532915" y="2013848"/>
            <a:ext cx="1692729" cy="571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dirty="0"/>
              <a:t>Pattern Mining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9F96B0-EA09-7DE6-FAE1-1991CA92A101}"/>
              </a:ext>
            </a:extLst>
          </p:cNvPr>
          <p:cNvSpPr/>
          <p:nvPr/>
        </p:nvSpPr>
        <p:spPr>
          <a:xfrm>
            <a:off x="9775381" y="2574460"/>
            <a:ext cx="1692730" cy="22370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202124"/>
                </a:solidFill>
                <a:latin typeface="Arial" panose="020B0604020202020204" pitchFamily="34" charset="0"/>
              </a:rPr>
              <a:t>Multi-Layer: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2B37B8-319F-04F6-A9AE-B36C9DD45E9E}"/>
              </a:ext>
            </a:extLst>
          </p:cNvPr>
          <p:cNvSpPr/>
          <p:nvPr/>
        </p:nvSpPr>
        <p:spPr>
          <a:xfrm>
            <a:off x="9775381" y="2002960"/>
            <a:ext cx="1692729" cy="571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dirty="0"/>
              <a:t>Melody Clustering</a:t>
            </a:r>
            <a:endParaRPr kumimoji="1" lang="zh-CN" altLang="en-US" dirty="0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7F21777A-C59C-D620-ADB7-389E2C54FE5A}"/>
              </a:ext>
            </a:extLst>
          </p:cNvPr>
          <p:cNvSpPr/>
          <p:nvPr/>
        </p:nvSpPr>
        <p:spPr>
          <a:xfrm>
            <a:off x="2416629" y="3429000"/>
            <a:ext cx="359228" cy="310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B19D6F73-E635-7BC1-A83C-6D14F841B4AE}"/>
              </a:ext>
            </a:extLst>
          </p:cNvPr>
          <p:cNvSpPr/>
          <p:nvPr/>
        </p:nvSpPr>
        <p:spPr>
          <a:xfrm>
            <a:off x="4751613" y="3429000"/>
            <a:ext cx="359228" cy="310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EA717CE6-16E6-71B5-4092-49C89BD33F86}"/>
              </a:ext>
            </a:extLst>
          </p:cNvPr>
          <p:cNvSpPr/>
          <p:nvPr/>
        </p:nvSpPr>
        <p:spPr>
          <a:xfrm>
            <a:off x="7108373" y="3382724"/>
            <a:ext cx="359228" cy="310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4B0E3269-F465-ABB7-FC86-E2B74B5D5964}"/>
              </a:ext>
            </a:extLst>
          </p:cNvPr>
          <p:cNvSpPr/>
          <p:nvPr/>
        </p:nvSpPr>
        <p:spPr>
          <a:xfrm>
            <a:off x="9285517" y="3339186"/>
            <a:ext cx="359228" cy="310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BB71722-D72C-8118-E54F-9CAB7870358B}"/>
              </a:ext>
            </a:extLst>
          </p:cNvPr>
          <p:cNvSpPr/>
          <p:nvPr/>
        </p:nvSpPr>
        <p:spPr>
          <a:xfrm>
            <a:off x="10014867" y="3412671"/>
            <a:ext cx="1213755" cy="342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Direction-based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67533EB-1B3B-8C50-3CC5-D7A4F2DDF802}"/>
              </a:ext>
            </a:extLst>
          </p:cNvPr>
          <p:cNvSpPr/>
          <p:nvPr/>
        </p:nvSpPr>
        <p:spPr>
          <a:xfrm>
            <a:off x="10025742" y="3940622"/>
            <a:ext cx="1213755" cy="342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Similarity-based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3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BBE9-6506-30D3-CD30-B3903499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Music Data Processing</a:t>
            </a:r>
            <a:endParaRPr kumimoji="1" lang="zh-CN" altLang="en-US" dirty="0"/>
          </a:p>
        </p:txBody>
      </p:sp>
      <p:pic>
        <p:nvPicPr>
          <p:cNvPr id="5" name="内容占位符 4" descr="图形用户界面, 应用程序, Word&#10;&#10;描述已自动生成">
            <a:extLst>
              <a:ext uri="{FF2B5EF4-FFF2-40B4-BE49-F238E27FC236}">
                <a16:creationId xmlns:a16="http://schemas.microsoft.com/office/drawing/2014/main" id="{08F4B8E7-0FB9-CB56-C14C-081152DFF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664" y="1690687"/>
            <a:ext cx="5746750" cy="4218791"/>
          </a:xfrm>
        </p:spPr>
      </p:pic>
    </p:spTree>
    <p:extLst>
      <p:ext uri="{BB962C8B-B14F-4D97-AF65-F5344CB8AC3E}">
        <p14:creationId xmlns:p14="http://schemas.microsoft.com/office/powerpoint/2010/main" val="241760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922C8-10D6-EAB8-63E6-BEF3257C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Our Proposed Pattern Mining Algorithm</a:t>
            </a:r>
            <a:endParaRPr kumimoji="1" lang="zh-CN" altLang="en-US" sz="4000" dirty="0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0FA3E17F-145C-A6E1-E2EF-4362DFA73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560" y="1861344"/>
            <a:ext cx="6194879" cy="3946257"/>
          </a:xfrm>
        </p:spPr>
      </p:pic>
    </p:spTree>
    <p:extLst>
      <p:ext uri="{BB962C8B-B14F-4D97-AF65-F5344CB8AC3E}">
        <p14:creationId xmlns:p14="http://schemas.microsoft.com/office/powerpoint/2010/main" val="316234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DD989-BD40-362A-8DC0-8D745211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14" y="387488"/>
            <a:ext cx="10918371" cy="1325563"/>
          </a:xfrm>
        </p:spPr>
        <p:txBody>
          <a:bodyPr>
            <a:normAutofit/>
          </a:bodyPr>
          <a:lstStyle/>
          <a:p>
            <a:r>
              <a:rPr lang="en" altLang="zh-CN" sz="4000" dirty="0">
                <a:effectLst/>
              </a:rPr>
              <a:t>Our Proposed Multi-Layer Melody Clustering</a:t>
            </a:r>
            <a:endParaRPr kumimoji="1" lang="zh-CN" altLang="en-US" sz="4000" dirty="0"/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C8832BE3-9F66-7CB9-16B7-210105CB7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727" y="1668086"/>
            <a:ext cx="4943845" cy="4769768"/>
          </a:xfrm>
        </p:spPr>
      </p:pic>
    </p:spTree>
    <p:extLst>
      <p:ext uri="{BB962C8B-B14F-4D97-AF65-F5344CB8AC3E}">
        <p14:creationId xmlns:p14="http://schemas.microsoft.com/office/powerpoint/2010/main" val="149839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DF2C6-5049-DA48-7505-CBF2C6C7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4000" dirty="0">
                <a:effectLst/>
              </a:rPr>
              <a:t>Our Proposed Multi-Layer Melody Clustering</a:t>
            </a:r>
            <a:endParaRPr kumimoji="1" lang="zh-CN" altLang="en-US" sz="4000" dirty="0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05AA7FCC-4EB2-BE7C-FC7B-BAA423921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629" y="1522038"/>
            <a:ext cx="4359728" cy="5096170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7DD388-B0FA-A959-1D40-3806445F1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371" y="2336120"/>
            <a:ext cx="4831415" cy="294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CBF60-CF44-F1D2-A96A-5877B227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pic>
        <p:nvPicPr>
          <p:cNvPr id="5" name="内容占位符 4" descr="图表, 折线图&#10;&#10;描述已自动生成">
            <a:extLst>
              <a:ext uri="{FF2B5EF4-FFF2-40B4-BE49-F238E27FC236}">
                <a16:creationId xmlns:a16="http://schemas.microsoft.com/office/drawing/2014/main" id="{46E9A83A-5691-075D-C7FE-C7F002209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065" y="1576385"/>
            <a:ext cx="7775869" cy="5057034"/>
          </a:xfrm>
        </p:spPr>
      </p:pic>
    </p:spTree>
    <p:extLst>
      <p:ext uri="{BB962C8B-B14F-4D97-AF65-F5344CB8AC3E}">
        <p14:creationId xmlns:p14="http://schemas.microsoft.com/office/powerpoint/2010/main" val="113460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1F96B-A95C-5006-2A91-E59898D4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1F1C2037-F3D3-4627-F702-96C988BB5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571" y="2470683"/>
            <a:ext cx="5752858" cy="402219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060ECC6-9956-4B60-9E12-E536274CFD3A}"/>
              </a:ext>
            </a:extLst>
          </p:cNvPr>
          <p:cNvSpPr txBox="1"/>
          <p:nvPr/>
        </p:nvSpPr>
        <p:spPr>
          <a:xfrm>
            <a:off x="838200" y="1506316"/>
            <a:ext cx="9682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latin typeface="Times New Roman" panose="02020603050405020304" pitchFamily="18" charset="0"/>
              </a:rPr>
              <a:t>W</a:t>
            </a:r>
            <a:r>
              <a:rPr lang="en" altLang="zh-CN" sz="1800" dirty="0">
                <a:effectLst/>
                <a:latin typeface="Times New Roman" panose="02020603050405020304" pitchFamily="18" charset="0"/>
              </a:rPr>
              <a:t>e compute the aver- age Silhouette Coefficient (SC) </a:t>
            </a:r>
            <a:r>
              <a:rPr lang="en" altLang="zh-CN" sz="1800" dirty="0">
                <a:solidFill>
                  <a:srgbClr val="07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" altLang="zh-CN" sz="1800" dirty="0">
                <a:effectLst/>
                <a:latin typeface="Times New Roman" panose="02020603050405020304" pitchFamily="18" charset="0"/>
              </a:rPr>
              <a:t>value of all objects in the cluster. The range of average SC values is [-1, 1]. The larger the average SC is, the higher the clustering quality will be. </a:t>
            </a:r>
            <a:endParaRPr lang="e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949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77A75-C16B-5434-417D-99311DAB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9131399C-F233-8EDF-56DE-7EF7E5105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700" y="1543731"/>
            <a:ext cx="4722767" cy="5070990"/>
          </a:xfrm>
        </p:spPr>
      </p:pic>
    </p:spTree>
    <p:extLst>
      <p:ext uri="{BB962C8B-B14F-4D97-AF65-F5344CB8AC3E}">
        <p14:creationId xmlns:p14="http://schemas.microsoft.com/office/powerpoint/2010/main" val="26520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273</Words>
  <Application>Microsoft Macintosh PowerPoint</Application>
  <PresentationFormat>宽屏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Times New Roman,Bold</vt:lpstr>
      <vt:lpstr>Times New Roman,Italic</vt:lpstr>
      <vt:lpstr>Office 主题​​</vt:lpstr>
      <vt:lpstr>Exploring the General Melodic Characteristics of  XinTianYou Folk Songs  </vt:lpstr>
      <vt:lpstr>Overview</vt:lpstr>
      <vt:lpstr>Music Data Processing</vt:lpstr>
      <vt:lpstr>Our Proposed Pattern Mining Algorithm</vt:lpstr>
      <vt:lpstr>Our Proposed Multi-Layer Melody Clustering</vt:lpstr>
      <vt:lpstr>Our Proposed Multi-Layer Melody Clustering</vt:lpstr>
      <vt:lpstr>Experiments</vt:lpstr>
      <vt:lpstr>Experiments</vt:lpstr>
      <vt:lpstr>Experiments</vt:lpstr>
      <vt:lpstr>Conclusions</vt:lpstr>
      <vt:lpstr>Thank you for watching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General Melodic Characteristics of  XinTianYou Folk Songs  </dc:title>
  <dc:creator>cindy_donglu@foxmail.com</dc:creator>
  <cp:lastModifiedBy>cindy_donglu@foxmail.com</cp:lastModifiedBy>
  <cp:revision>8</cp:revision>
  <dcterms:created xsi:type="dcterms:W3CDTF">2023-02-11T17:42:23Z</dcterms:created>
  <dcterms:modified xsi:type="dcterms:W3CDTF">2023-02-11T20:11:49Z</dcterms:modified>
</cp:coreProperties>
</file>