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7" r:id="rId4"/>
    <p:sldId id="258"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public.tableau.com/app/profile/winter4019/viz/ProjectRockbuster/Story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dongmei-s/Project-Instacart/blob/main/4.10%20Codes%20in%20final%20report.ipynb"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5.xml"/><Relationship Id="rId4" Type="http://schemas.openxmlformats.org/officeDocument/2006/relationships/slide" Target="slide11.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dongmei-s/Project-video-game-/blob/main/Project-%20video%20game%20popularity.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youtu.be/FMSQtpNndq8" TargetMode="External"/><Relationship Id="rId2" Type="http://schemas.openxmlformats.org/officeDocument/2006/relationships/hyperlink" Target="https://public.tableau.com/app/profile/winter4019/viz/Projectpresentation-2-10/story-myproject" TargetMode="External"/><Relationship Id="rId1" Type="http://schemas.openxmlformats.org/officeDocument/2006/relationships/slideLayout" Target="../slideLayouts/slideLayout2.xml"/><Relationship Id="rId4" Type="http://schemas.openxmlformats.org/officeDocument/2006/relationships/hyperlink" Target="https://youtu.be/WzAXaGDAxKc"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Portfolio for Projects</a:t>
            </a:r>
            <a:endParaRPr lang="zh-CN" altLang="en-US" dirty="0"/>
          </a:p>
        </p:txBody>
      </p:sp>
      <p:sp>
        <p:nvSpPr>
          <p:cNvPr id="3" name="Subtitle 2"/>
          <p:cNvSpPr>
            <a:spLocks noGrp="1"/>
          </p:cNvSpPr>
          <p:nvPr>
            <p:ph type="subTitle" idx="1"/>
          </p:nvPr>
        </p:nvSpPr>
        <p:spPr/>
        <p:txBody>
          <a:bodyPr/>
          <a:lstStyle/>
          <a:p>
            <a:r>
              <a:rPr lang="en-US" altLang="zh-CN" dirty="0" smtClean="0">
                <a:solidFill>
                  <a:schemeClr val="tx1">
                    <a:lumMod val="95000"/>
                    <a:lumOff val="5000"/>
                  </a:schemeClr>
                </a:solidFill>
                <a:latin typeface="Tw Cen MT" pitchFamily="34" charset="0"/>
              </a:rPr>
              <a:t>Shi, </a:t>
            </a:r>
            <a:r>
              <a:rPr lang="en-US" altLang="zh-CN" dirty="0" err="1" smtClean="0">
                <a:solidFill>
                  <a:schemeClr val="tx1">
                    <a:lumMod val="95000"/>
                    <a:lumOff val="5000"/>
                  </a:schemeClr>
                </a:solidFill>
                <a:latin typeface="Tw Cen MT" pitchFamily="34" charset="0"/>
              </a:rPr>
              <a:t>Dongmei</a:t>
            </a:r>
            <a:endParaRPr lang="en-US" altLang="zh-CN" dirty="0" smtClean="0">
              <a:solidFill>
                <a:schemeClr val="tx1">
                  <a:lumMod val="95000"/>
                  <a:lumOff val="5000"/>
                </a:schemeClr>
              </a:solidFill>
              <a:latin typeface="Tw Cen MT" pitchFamily="34" charset="0"/>
            </a:endParaRPr>
          </a:p>
          <a:p>
            <a:r>
              <a:rPr lang="en-US" altLang="zh-CN" dirty="0" smtClean="0">
                <a:solidFill>
                  <a:schemeClr val="tx1">
                    <a:lumMod val="95000"/>
                    <a:lumOff val="5000"/>
                  </a:schemeClr>
                </a:solidFill>
                <a:latin typeface="Tw Cen MT" pitchFamily="34" charset="0"/>
              </a:rPr>
              <a:t>17.04.2023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de-DE" altLang="zh-CN" sz="4200" dirty="0" smtClean="0"/>
              <a:t>Key visulization – 2  </a:t>
            </a:r>
            <a:r>
              <a:rPr lang="de-DE" altLang="zh-CN" dirty="0" smtClean="0"/>
              <a:t/>
            </a:r>
            <a:br>
              <a:rPr lang="de-DE" altLang="zh-CN" dirty="0" smtClean="0"/>
            </a:br>
            <a:r>
              <a:rPr lang="en-US" altLang="zh-CN" dirty="0" smtClean="0"/>
              <a:t>- </a:t>
            </a:r>
            <a:r>
              <a:rPr lang="en-US" altLang="zh-CN" sz="3600" dirty="0" smtClean="0"/>
              <a:t>Population Clustering </a:t>
            </a:r>
            <a:endParaRPr lang="zh-CN" altLang="en-US" sz="3600" dirty="0"/>
          </a:p>
        </p:txBody>
      </p:sp>
      <p:sp>
        <p:nvSpPr>
          <p:cNvPr id="7" name="TextBox 6"/>
          <p:cNvSpPr txBox="1"/>
          <p:nvPr/>
        </p:nvSpPr>
        <p:spPr>
          <a:xfrm>
            <a:off x="5257800" y="2286000"/>
            <a:ext cx="3733801" cy="3693319"/>
          </a:xfrm>
          <a:prstGeom prst="rect">
            <a:avLst/>
          </a:prstGeom>
          <a:noFill/>
        </p:spPr>
        <p:txBody>
          <a:bodyPr wrap="square" rtlCol="0">
            <a:spAutoFit/>
          </a:bodyPr>
          <a:lstStyle/>
          <a:p>
            <a:endParaRPr lang="en-US" altLang="zh-CN" dirty="0" smtClean="0"/>
          </a:p>
          <a:p>
            <a:r>
              <a:rPr lang="en-US" altLang="zh-CN" dirty="0" smtClean="0"/>
              <a:t>Cluster 1 – two states that have the most yearly deaths and a large scale of vulnerable populations.</a:t>
            </a:r>
          </a:p>
          <a:p>
            <a:endParaRPr lang="en-US" altLang="zh-CN" dirty="0" smtClean="0"/>
          </a:p>
          <a:p>
            <a:r>
              <a:rPr lang="en-US" altLang="zh-CN" dirty="0" smtClean="0"/>
              <a:t>Cluster 3 – seven states that have a middle scale of yearly deaths and a middle scale of vulnerable populations.</a:t>
            </a:r>
          </a:p>
          <a:p>
            <a:endParaRPr lang="en-US" altLang="zh-CN" dirty="0" smtClean="0"/>
          </a:p>
          <a:p>
            <a:r>
              <a:rPr lang="en-US" altLang="zh-CN" dirty="0" smtClean="0"/>
              <a:t>Cluster 2 – other states that have a relatively small scale for both yearly deaths and vulnerable population. </a:t>
            </a:r>
          </a:p>
        </p:txBody>
      </p:sp>
      <p:pic>
        <p:nvPicPr>
          <p:cNvPr id="2050" name="Picture 2" descr="C:\Users\Mei\Downloads\Sheet 12.png"/>
          <p:cNvPicPr>
            <a:picLocks noChangeAspect="1" noChangeArrowheads="1"/>
          </p:cNvPicPr>
          <p:nvPr/>
        </p:nvPicPr>
        <p:blipFill>
          <a:blip r:embed="rId2" cstate="print"/>
          <a:srcRect/>
          <a:stretch>
            <a:fillRect/>
          </a:stretch>
        </p:blipFill>
        <p:spPr bwMode="auto">
          <a:xfrm>
            <a:off x="152400" y="1905000"/>
            <a:ext cx="5136654" cy="4320000"/>
          </a:xfrm>
          <a:prstGeom prst="rect">
            <a:avLst/>
          </a:prstGeom>
          <a:noFill/>
        </p:spPr>
      </p:pic>
      <p:sp>
        <p:nvSpPr>
          <p:cNvPr id="5" name="Action Button: Home 4">
            <a:hlinkClick r:id="rId3" action="ppaction://hlinksldjump" highlightClick="1"/>
          </p:cNvPr>
          <p:cNvSpPr/>
          <p:nvPr/>
        </p:nvSpPr>
        <p:spPr>
          <a:xfrm>
            <a:off x="8229600" y="381000"/>
            <a:ext cx="685800" cy="457200"/>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800" dirty="0" smtClean="0"/>
              <a:t>Project: Rockbuster Stealth Video Rental</a:t>
            </a:r>
            <a:endParaRPr lang="zh-CN" altLang="en-US" sz="3800" dirty="0"/>
          </a:p>
        </p:txBody>
      </p:sp>
      <p:sp>
        <p:nvSpPr>
          <p:cNvPr id="3" name="Content Placeholder 2"/>
          <p:cNvSpPr>
            <a:spLocks noGrp="1"/>
          </p:cNvSpPr>
          <p:nvPr>
            <p:ph idx="1"/>
          </p:nvPr>
        </p:nvSpPr>
        <p:spPr>
          <a:xfrm>
            <a:off x="457200" y="1371600"/>
            <a:ext cx="8229600" cy="4525963"/>
          </a:xfrm>
        </p:spPr>
        <p:txBody>
          <a:bodyPr>
            <a:normAutofit/>
          </a:bodyPr>
          <a:lstStyle/>
          <a:p>
            <a:r>
              <a:rPr lang="en-US" altLang="zh-CN" dirty="0" smtClean="0"/>
              <a:t>Objectives:</a:t>
            </a:r>
          </a:p>
          <a:p>
            <a:pPr>
              <a:buNone/>
            </a:pPr>
            <a:r>
              <a:rPr lang="en-US" altLang="zh-CN" dirty="0" smtClean="0"/>
              <a:t>	use data to help with the launch strategy for the new online video service. </a:t>
            </a:r>
          </a:p>
          <a:p>
            <a:r>
              <a:rPr lang="en-US" altLang="zh-CN" dirty="0" smtClean="0"/>
              <a:t>Data sets:</a:t>
            </a:r>
          </a:p>
          <a:p>
            <a:pPr>
              <a:buNone/>
            </a:pPr>
            <a:r>
              <a:rPr lang="en-US" altLang="zh-CN" dirty="0" smtClean="0"/>
              <a:t>	‘</a:t>
            </a:r>
            <a:r>
              <a:rPr lang="en-US" altLang="zh-CN" dirty="0" err="1" smtClean="0"/>
              <a:t>Rockbuster_data_set</a:t>
            </a:r>
            <a:r>
              <a:rPr lang="en-US" altLang="zh-CN" dirty="0" smtClean="0"/>
              <a:t>’ that includes 15 different tables. </a:t>
            </a:r>
          </a:p>
          <a:p>
            <a:r>
              <a:rPr lang="en-US" altLang="zh-CN" dirty="0" smtClean="0"/>
              <a:t>Tools: </a:t>
            </a:r>
          </a:p>
          <a:p>
            <a:pPr>
              <a:buNone/>
            </a:pPr>
            <a:r>
              <a:rPr lang="en-US" altLang="zh-CN" dirty="0" smtClean="0"/>
              <a:t>	SQL and Tableau   </a:t>
            </a:r>
            <a:endParaRPr lang="zh-CN" altLang="en-US" dirty="0"/>
          </a:p>
        </p:txBody>
      </p:sp>
      <p:sp>
        <p:nvSpPr>
          <p:cNvPr id="4" name="TextBox 3"/>
          <p:cNvSpPr txBox="1"/>
          <p:nvPr/>
        </p:nvSpPr>
        <p:spPr>
          <a:xfrm>
            <a:off x="457200" y="5906869"/>
            <a:ext cx="8534400" cy="646331"/>
          </a:xfrm>
          <a:prstGeom prst="rect">
            <a:avLst/>
          </a:prstGeom>
          <a:noFill/>
        </p:spPr>
        <p:txBody>
          <a:bodyPr wrap="square" rtlCol="0">
            <a:spAutoFit/>
          </a:bodyPr>
          <a:lstStyle/>
          <a:p>
            <a:r>
              <a:rPr lang="en-US" altLang="zh-CN" b="1" dirty="0" smtClean="0"/>
              <a:t>The project report link: </a:t>
            </a:r>
          </a:p>
          <a:p>
            <a:r>
              <a:rPr lang="en-US" altLang="zh-CN" dirty="0" smtClean="0">
                <a:hlinkClick r:id="rId2"/>
              </a:rPr>
              <a:t>https://public.tableau.com/app/profile/winter4019/viz/ProjectRockbuster/Story1</a:t>
            </a:r>
            <a:endParaRPr lang="en-US" altLang="zh-C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p>
            <a:r>
              <a:rPr lang="en-US" altLang="zh-CN" sz="3800" dirty="0" smtClean="0"/>
              <a:t>Analysis stages</a:t>
            </a:r>
            <a:endParaRPr lang="zh-CN" altLang="en-US" sz="3800" dirty="0"/>
          </a:p>
        </p:txBody>
      </p:sp>
      <p:graphicFrame>
        <p:nvGraphicFramePr>
          <p:cNvPr id="4" name="Content Placeholder 3"/>
          <p:cNvGraphicFramePr>
            <a:graphicFrameLocks noGrp="1"/>
          </p:cNvGraphicFramePr>
          <p:nvPr>
            <p:ph idx="1"/>
          </p:nvPr>
        </p:nvGraphicFramePr>
        <p:xfrm>
          <a:off x="457200" y="1344596"/>
          <a:ext cx="8229601" cy="4370404"/>
        </p:xfrm>
        <a:graphic>
          <a:graphicData uri="http://schemas.openxmlformats.org/drawingml/2006/table">
            <a:tbl>
              <a:tblPr firstRow="1" bandRow="1">
                <a:tableStyleId>{5C22544A-7EE6-4342-B048-85BDC9FD1C3A}</a:tableStyleId>
              </a:tblPr>
              <a:tblGrid>
                <a:gridCol w="2583712"/>
                <a:gridCol w="3436088"/>
                <a:gridCol w="2209801"/>
              </a:tblGrid>
              <a:tr h="390358">
                <a:tc>
                  <a:txBody>
                    <a:bodyPr/>
                    <a:lstStyle/>
                    <a:p>
                      <a:r>
                        <a:rPr lang="en-US" altLang="zh-CN" dirty="0" smtClean="0"/>
                        <a:t>Stages</a:t>
                      </a:r>
                      <a:r>
                        <a:rPr lang="en-US" altLang="zh-CN" baseline="0" dirty="0" smtClean="0"/>
                        <a:t> </a:t>
                      </a:r>
                      <a:endParaRPr lang="zh-CN" altLang="en-US" dirty="0"/>
                    </a:p>
                  </a:txBody>
                  <a:tcPr/>
                </a:tc>
                <a:tc>
                  <a:txBody>
                    <a:bodyPr/>
                    <a:lstStyle/>
                    <a:p>
                      <a:r>
                        <a:rPr lang="en-US" altLang="zh-CN" dirty="0" smtClean="0"/>
                        <a:t>Contents</a:t>
                      </a:r>
                      <a:endParaRPr lang="zh-CN" altLang="en-US" dirty="0"/>
                    </a:p>
                  </a:txBody>
                  <a:tcPr/>
                </a:tc>
                <a:tc>
                  <a:txBody>
                    <a:bodyPr/>
                    <a:lstStyle/>
                    <a:p>
                      <a:r>
                        <a:rPr lang="en-US" altLang="zh-CN" dirty="0" smtClean="0"/>
                        <a:t>Purpose</a:t>
                      </a:r>
                      <a:endParaRPr lang="zh-CN" altLang="en-US" dirty="0"/>
                    </a:p>
                  </a:txBody>
                  <a:tcPr/>
                </a:tc>
              </a:tr>
              <a:tr h="962526">
                <a:tc>
                  <a:txBody>
                    <a:bodyPr/>
                    <a:lstStyle/>
                    <a:p>
                      <a:r>
                        <a:rPr lang="en-US" altLang="zh-CN" dirty="0" smtClean="0"/>
                        <a:t>Verify</a:t>
                      </a:r>
                      <a:r>
                        <a:rPr lang="en-US" altLang="zh-CN" baseline="0" dirty="0" smtClean="0"/>
                        <a:t> the quality and integrity of data</a:t>
                      </a:r>
                      <a:endParaRPr lang="zh-CN" altLang="en-US" dirty="0"/>
                    </a:p>
                  </a:txBody>
                  <a:tcPr/>
                </a:tc>
                <a:tc>
                  <a:txBody>
                    <a:bodyPr/>
                    <a:lstStyle/>
                    <a:p>
                      <a:r>
                        <a:rPr lang="en-US" altLang="zh-CN" dirty="0" smtClean="0"/>
                        <a:t>Collect</a:t>
                      </a:r>
                      <a:r>
                        <a:rPr lang="en-US" altLang="zh-CN" baseline="0" dirty="0" smtClean="0"/>
                        <a:t> data, clean data,  verify the completeness, accuracy and validity of data</a:t>
                      </a:r>
                      <a:endParaRPr lang="zh-CN" altLang="en-US" dirty="0"/>
                    </a:p>
                  </a:txBody>
                  <a:tcPr/>
                </a:tc>
                <a:tc>
                  <a:txBody>
                    <a:bodyPr/>
                    <a:lstStyle/>
                    <a:p>
                      <a:r>
                        <a:rPr lang="en-US" altLang="zh-CN" dirty="0" smtClean="0"/>
                        <a:t>To ensure the accuracy</a:t>
                      </a:r>
                      <a:r>
                        <a:rPr lang="en-US" altLang="zh-CN" baseline="0" dirty="0" smtClean="0"/>
                        <a:t> of the following analysis</a:t>
                      </a:r>
                      <a:endParaRPr lang="zh-CN" altLang="en-US" dirty="0"/>
                    </a:p>
                  </a:txBody>
                  <a:tcPr/>
                </a:tc>
              </a:tr>
              <a:tr h="390358">
                <a:tc>
                  <a:txBody>
                    <a:bodyPr/>
                    <a:lstStyle/>
                    <a:p>
                      <a:r>
                        <a:rPr lang="en-US" altLang="zh-CN" dirty="0" smtClean="0"/>
                        <a:t>Data</a:t>
                      </a:r>
                      <a:r>
                        <a:rPr lang="en-US" altLang="zh-CN" baseline="0" dirty="0" smtClean="0"/>
                        <a:t> analysis</a:t>
                      </a:r>
                      <a:endParaRPr lang="zh-CN" altLang="en-US" dirty="0"/>
                    </a:p>
                  </a:txBody>
                  <a:tcPr/>
                </a:tc>
                <a:tc>
                  <a:txBody>
                    <a:bodyPr/>
                    <a:lstStyle/>
                    <a:p>
                      <a:r>
                        <a:rPr lang="en-US" altLang="zh-CN" dirty="0" smtClean="0">
                          <a:solidFill>
                            <a:schemeClr val="tx1"/>
                          </a:solidFill>
                        </a:rPr>
                        <a:t>Descriptive</a:t>
                      </a:r>
                      <a:r>
                        <a:rPr lang="en-US" altLang="zh-CN" baseline="0" dirty="0" smtClean="0">
                          <a:solidFill>
                            <a:schemeClr val="tx1"/>
                          </a:solidFill>
                        </a:rPr>
                        <a:t> statistics; </a:t>
                      </a:r>
                    </a:p>
                    <a:p>
                      <a:r>
                        <a:rPr lang="en-US" altLang="zh-CN" baseline="0" dirty="0" smtClean="0">
                          <a:solidFill>
                            <a:schemeClr val="tx1"/>
                          </a:solidFill>
                        </a:rPr>
                        <a:t>Features of rating and category in rental sale; </a:t>
                      </a:r>
                    </a:p>
                    <a:p>
                      <a:r>
                        <a:rPr lang="en-US" altLang="zh-CN" baseline="0" dirty="0" smtClean="0">
                          <a:solidFill>
                            <a:schemeClr val="tx1"/>
                          </a:solidFill>
                        </a:rPr>
                        <a:t>Customer distribution</a:t>
                      </a:r>
                    </a:p>
                  </a:txBody>
                  <a:tcPr/>
                </a:tc>
                <a:tc>
                  <a:txBody>
                    <a:bodyPr/>
                    <a:lstStyle/>
                    <a:p>
                      <a:r>
                        <a:rPr lang="en-US" altLang="zh-CN" dirty="0" smtClean="0"/>
                        <a:t>To understand</a:t>
                      </a:r>
                      <a:r>
                        <a:rPr lang="en-US" altLang="zh-CN" baseline="0" dirty="0" smtClean="0"/>
                        <a:t> the features of rentals and differences in customers behaviors</a:t>
                      </a:r>
                      <a:endParaRPr lang="zh-CN" altLang="en-US" dirty="0"/>
                    </a:p>
                  </a:txBody>
                  <a:tcPr/>
                </a:tc>
              </a:tr>
              <a:tr h="390358">
                <a:tc>
                  <a:txBody>
                    <a:bodyPr/>
                    <a:lstStyle/>
                    <a:p>
                      <a:r>
                        <a:rPr lang="en-US" altLang="zh-CN" dirty="0" smtClean="0"/>
                        <a:t>Modeling </a:t>
                      </a:r>
                    </a:p>
                  </a:txBody>
                  <a:tcPr/>
                </a:tc>
                <a:tc>
                  <a:txBody>
                    <a:bodyPr/>
                    <a:lstStyle/>
                    <a:p>
                      <a:r>
                        <a:rPr lang="en-US" altLang="zh-CN" dirty="0" smtClean="0">
                          <a:solidFill>
                            <a:schemeClr val="tx1"/>
                          </a:solidFill>
                        </a:rPr>
                        <a:t>Clustering </a:t>
                      </a:r>
                      <a:endParaRPr lang="zh-CN" altLang="en-US" dirty="0">
                        <a:solidFill>
                          <a:schemeClr val="tx1"/>
                        </a:solidFill>
                      </a:endParaRPr>
                    </a:p>
                  </a:txBody>
                  <a:tcPr/>
                </a:tc>
                <a:tc>
                  <a:txBody>
                    <a:bodyPr/>
                    <a:lstStyle/>
                    <a:p>
                      <a:r>
                        <a:rPr lang="en-US" altLang="zh-CN" dirty="0" smtClean="0"/>
                        <a:t>To have</a:t>
                      </a:r>
                      <a:r>
                        <a:rPr lang="en-US" altLang="zh-CN" baseline="0" dirty="0" smtClean="0"/>
                        <a:t> a </a:t>
                      </a:r>
                      <a:r>
                        <a:rPr lang="en-US" altLang="zh-CN" dirty="0" smtClean="0"/>
                        <a:t>better understanding </a:t>
                      </a:r>
                      <a:r>
                        <a:rPr lang="en-US" altLang="zh-CN" baseline="0" dirty="0" smtClean="0"/>
                        <a:t>and make predictions </a:t>
                      </a:r>
                      <a:endParaRPr lang="en-US" altLang="zh-CN" dirty="0" smtClean="0"/>
                    </a:p>
                  </a:txBody>
                  <a:tcPr/>
                </a:tc>
              </a:tr>
              <a:tr h="390358">
                <a:tc>
                  <a:txBody>
                    <a:bodyPr/>
                    <a:lstStyle/>
                    <a:p>
                      <a:r>
                        <a:rPr lang="en-US" altLang="zh-CN" dirty="0" smtClean="0"/>
                        <a:t>Conclusion</a:t>
                      </a:r>
                      <a:r>
                        <a:rPr lang="en-US" altLang="zh-CN" baseline="0" dirty="0" smtClean="0"/>
                        <a:t> and recommendations</a:t>
                      </a:r>
                      <a:endParaRPr lang="en-US" altLang="zh-CN" dirty="0" smtClean="0"/>
                    </a:p>
                  </a:txBody>
                  <a:tcPr/>
                </a:tc>
                <a:tc>
                  <a:txBody>
                    <a:bodyPr/>
                    <a:lstStyle/>
                    <a:p>
                      <a:r>
                        <a:rPr lang="en-US" altLang="zh-CN" dirty="0" smtClean="0"/>
                        <a:t>Get conclusion and give</a:t>
                      </a:r>
                      <a:r>
                        <a:rPr lang="en-US" altLang="zh-CN" baseline="0" dirty="0" smtClean="0"/>
                        <a:t> recommendations </a:t>
                      </a:r>
                      <a:endParaRPr lang="zh-CN" altLang="en-US" dirty="0"/>
                    </a:p>
                  </a:txBody>
                  <a:tcPr/>
                </a:tc>
                <a:tc>
                  <a:txBody>
                    <a:bodyPr/>
                    <a:lstStyle/>
                    <a:p>
                      <a:r>
                        <a:rPr lang="en-US" altLang="zh-CN" dirty="0" smtClean="0"/>
                        <a:t>To answer</a:t>
                      </a:r>
                      <a:r>
                        <a:rPr lang="en-US" altLang="zh-CN" baseline="0" dirty="0" smtClean="0"/>
                        <a:t> the key questions the stakeholders care</a:t>
                      </a:r>
                      <a:endParaRPr lang="en-US" altLang="zh-CN" dirty="0" smtClean="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de-DE" altLang="zh-CN" sz="4200" dirty="0" smtClean="0"/>
              <a:t>Key visualizations - 1  </a:t>
            </a:r>
            <a:r>
              <a:rPr lang="de-DE" altLang="zh-CN" dirty="0" smtClean="0"/>
              <a:t/>
            </a:r>
            <a:br>
              <a:rPr lang="de-DE" altLang="zh-CN" dirty="0" smtClean="0"/>
            </a:br>
            <a:r>
              <a:rPr lang="en-US" altLang="zh-CN" dirty="0" smtClean="0"/>
              <a:t>-</a:t>
            </a:r>
            <a:r>
              <a:rPr lang="de-DE" altLang="zh-CN" sz="3600" dirty="0" smtClean="0"/>
              <a:t> </a:t>
            </a:r>
            <a:r>
              <a:rPr lang="en-US" altLang="zh-CN" sz="3600" dirty="0" smtClean="0"/>
              <a:t>Statistics in rental sales</a:t>
            </a:r>
            <a:endParaRPr lang="zh-CN" altLang="en-US" sz="3600" dirty="0"/>
          </a:p>
        </p:txBody>
      </p:sp>
      <p:pic>
        <p:nvPicPr>
          <p:cNvPr id="5122" name="Picture 2" descr="C:\Users\Mei\Downloads\middle_3.png"/>
          <p:cNvPicPr>
            <a:picLocks noChangeAspect="1" noChangeArrowheads="1"/>
          </p:cNvPicPr>
          <p:nvPr/>
        </p:nvPicPr>
        <p:blipFill>
          <a:blip r:embed="rId2" cstate="print"/>
          <a:srcRect/>
          <a:stretch>
            <a:fillRect/>
          </a:stretch>
        </p:blipFill>
        <p:spPr bwMode="auto">
          <a:xfrm>
            <a:off x="-6960" y="1905000"/>
            <a:ext cx="9150960" cy="44196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de-DE" altLang="zh-CN" sz="4200" dirty="0" smtClean="0"/>
              <a:t>Key visualizations - 2  </a:t>
            </a:r>
            <a:r>
              <a:rPr lang="de-DE" altLang="zh-CN" dirty="0" smtClean="0"/>
              <a:t/>
            </a:r>
            <a:br>
              <a:rPr lang="de-DE" altLang="zh-CN" dirty="0" smtClean="0"/>
            </a:br>
            <a:r>
              <a:rPr lang="en-US" altLang="zh-CN" dirty="0" smtClean="0"/>
              <a:t>-</a:t>
            </a:r>
            <a:r>
              <a:rPr lang="de-DE" altLang="zh-CN" sz="3600" dirty="0" smtClean="0"/>
              <a:t> </a:t>
            </a:r>
            <a:r>
              <a:rPr lang="en-US" altLang="zh-CN" sz="3600" dirty="0" smtClean="0"/>
              <a:t>Customer distribution all over the world</a:t>
            </a:r>
            <a:endParaRPr lang="zh-CN" altLang="en-US" sz="3600" dirty="0"/>
          </a:p>
        </p:txBody>
      </p:sp>
      <p:sp>
        <p:nvSpPr>
          <p:cNvPr id="5" name="TextBox 4"/>
          <p:cNvSpPr txBox="1"/>
          <p:nvPr/>
        </p:nvSpPr>
        <p:spPr>
          <a:xfrm>
            <a:off x="76200" y="6059269"/>
            <a:ext cx="8686800" cy="646331"/>
          </a:xfrm>
          <a:prstGeom prst="rect">
            <a:avLst/>
          </a:prstGeom>
          <a:noFill/>
        </p:spPr>
        <p:txBody>
          <a:bodyPr wrap="square" rtlCol="0">
            <a:spAutoFit/>
          </a:bodyPr>
          <a:lstStyle/>
          <a:p>
            <a:pPr>
              <a:buFont typeface="Wingdings" pitchFamily="2" charset="2"/>
              <a:buChar char="Ø"/>
            </a:pPr>
            <a:r>
              <a:rPr lang="en-US" altLang="zh-CN" dirty="0" smtClean="0"/>
              <a:t> The top ten countries that have most customers are India, China, United States, Japan,        </a:t>
            </a:r>
          </a:p>
          <a:p>
            <a:r>
              <a:rPr lang="en-US" altLang="zh-CN" dirty="0" smtClean="0"/>
              <a:t>     Mexico, Brazil, Russian Federation, Philippines and Turkey.</a:t>
            </a:r>
          </a:p>
        </p:txBody>
      </p:sp>
      <p:pic>
        <p:nvPicPr>
          <p:cNvPr id="4098" name="Picture 2" descr="C:\Users\Mei\Downloads\map-country.png"/>
          <p:cNvPicPr>
            <a:picLocks noChangeAspect="1" noChangeArrowheads="1"/>
          </p:cNvPicPr>
          <p:nvPr/>
        </p:nvPicPr>
        <p:blipFill>
          <a:blip r:embed="rId2" cstate="print"/>
          <a:srcRect/>
          <a:stretch>
            <a:fillRect/>
          </a:stretch>
        </p:blipFill>
        <p:spPr bwMode="auto">
          <a:xfrm>
            <a:off x="141287" y="1504950"/>
            <a:ext cx="9002713" cy="4438650"/>
          </a:xfrm>
          <a:prstGeom prst="rect">
            <a:avLst/>
          </a:prstGeom>
          <a:noFill/>
        </p:spPr>
      </p:pic>
      <p:sp>
        <p:nvSpPr>
          <p:cNvPr id="6" name="Action Button: Home 5">
            <a:hlinkClick r:id="rId3" action="ppaction://hlinksldjump" highlightClick="1"/>
          </p:cNvPr>
          <p:cNvSpPr/>
          <p:nvPr/>
        </p:nvSpPr>
        <p:spPr>
          <a:xfrm>
            <a:off x="8229600" y="381000"/>
            <a:ext cx="685800" cy="457200"/>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Project: Instacart Grocery </a:t>
            </a:r>
            <a:endParaRPr lang="zh-CN" altLang="en-US" dirty="0"/>
          </a:p>
        </p:txBody>
      </p:sp>
      <p:sp>
        <p:nvSpPr>
          <p:cNvPr id="3" name="Content Placeholder 2"/>
          <p:cNvSpPr>
            <a:spLocks noGrp="1"/>
          </p:cNvSpPr>
          <p:nvPr>
            <p:ph idx="1"/>
          </p:nvPr>
        </p:nvSpPr>
        <p:spPr>
          <a:xfrm>
            <a:off x="457200" y="1371600"/>
            <a:ext cx="8229600" cy="4191000"/>
          </a:xfrm>
        </p:spPr>
        <p:txBody>
          <a:bodyPr/>
          <a:lstStyle/>
          <a:p>
            <a:r>
              <a:rPr lang="en-US" altLang="zh-CN" dirty="0" smtClean="0"/>
              <a:t>Objectives:</a:t>
            </a:r>
          </a:p>
          <a:p>
            <a:pPr>
              <a:buNone/>
            </a:pPr>
            <a:r>
              <a:rPr lang="en-US" altLang="zh-CN" dirty="0" smtClean="0"/>
              <a:t>	To uncover more information about the sales patterns</a:t>
            </a:r>
          </a:p>
          <a:p>
            <a:r>
              <a:rPr lang="en-US" altLang="zh-CN" dirty="0" smtClean="0"/>
              <a:t>Data sets</a:t>
            </a:r>
          </a:p>
          <a:p>
            <a:pPr>
              <a:buNone/>
            </a:pPr>
            <a:r>
              <a:rPr lang="en-US" altLang="zh-CN" dirty="0" smtClean="0"/>
              <a:t>	‘</a:t>
            </a:r>
            <a:r>
              <a:rPr lang="en-US" altLang="zh-CN" dirty="0" err="1" smtClean="0"/>
              <a:t>Customer_Data_Set</a:t>
            </a:r>
            <a:r>
              <a:rPr lang="en-US" altLang="zh-CN" dirty="0" smtClean="0"/>
              <a:t>’, ‘Data Dictionary’</a:t>
            </a:r>
          </a:p>
          <a:p>
            <a:r>
              <a:rPr lang="en-US" altLang="zh-CN" dirty="0" smtClean="0"/>
              <a:t>Tools:</a:t>
            </a:r>
          </a:p>
          <a:p>
            <a:pPr>
              <a:buNone/>
            </a:pPr>
            <a:r>
              <a:rPr lang="en-US" altLang="zh-CN" dirty="0" smtClean="0"/>
              <a:t>	Python, Excel</a:t>
            </a:r>
            <a:endParaRPr lang="zh-CN" altLang="en-US" dirty="0"/>
          </a:p>
        </p:txBody>
      </p:sp>
      <p:sp>
        <p:nvSpPr>
          <p:cNvPr id="4" name="TextBox 3"/>
          <p:cNvSpPr txBox="1"/>
          <p:nvPr/>
        </p:nvSpPr>
        <p:spPr>
          <a:xfrm>
            <a:off x="609600" y="5562600"/>
            <a:ext cx="8305800" cy="923330"/>
          </a:xfrm>
          <a:prstGeom prst="rect">
            <a:avLst/>
          </a:prstGeom>
          <a:noFill/>
        </p:spPr>
        <p:txBody>
          <a:bodyPr wrap="square" rtlCol="0">
            <a:spAutoFit/>
          </a:bodyPr>
          <a:lstStyle/>
          <a:p>
            <a:r>
              <a:rPr lang="en-US" altLang="zh-CN" b="1" dirty="0" smtClean="0"/>
              <a:t>The project report link:</a:t>
            </a:r>
          </a:p>
          <a:p>
            <a:r>
              <a:rPr lang="en-US" altLang="zh-CN" dirty="0" smtClean="0">
                <a:hlinkClick r:id="rId2"/>
              </a:rPr>
              <a:t>https://github.com/dongmei-s/Project-Instacart/blob/main/4.10%20Codes%20in%20final%20report.ipynb</a:t>
            </a:r>
            <a:endParaRPr lang="en-US" altLang="zh-CN"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p>
            <a:r>
              <a:rPr lang="en-US" altLang="zh-CN" sz="3800" dirty="0" smtClean="0"/>
              <a:t>Analysis stages</a:t>
            </a:r>
            <a:endParaRPr lang="zh-CN" altLang="en-US" sz="3800" dirty="0"/>
          </a:p>
        </p:txBody>
      </p:sp>
      <p:graphicFrame>
        <p:nvGraphicFramePr>
          <p:cNvPr id="4" name="Content Placeholder 3"/>
          <p:cNvGraphicFramePr>
            <a:graphicFrameLocks noGrp="1"/>
          </p:cNvGraphicFramePr>
          <p:nvPr>
            <p:ph idx="1"/>
          </p:nvPr>
        </p:nvGraphicFramePr>
        <p:xfrm>
          <a:off x="457200" y="1295400"/>
          <a:ext cx="8229601" cy="4644724"/>
        </p:xfrm>
        <a:graphic>
          <a:graphicData uri="http://schemas.openxmlformats.org/drawingml/2006/table">
            <a:tbl>
              <a:tblPr firstRow="1" bandRow="1">
                <a:tableStyleId>{5C22544A-7EE6-4342-B048-85BDC9FD1C3A}</a:tableStyleId>
              </a:tblPr>
              <a:tblGrid>
                <a:gridCol w="2583712"/>
                <a:gridCol w="3436088"/>
                <a:gridCol w="2209801"/>
              </a:tblGrid>
              <a:tr h="390358">
                <a:tc>
                  <a:txBody>
                    <a:bodyPr/>
                    <a:lstStyle/>
                    <a:p>
                      <a:r>
                        <a:rPr lang="en-US" altLang="zh-CN" dirty="0" smtClean="0"/>
                        <a:t>Stages</a:t>
                      </a:r>
                      <a:r>
                        <a:rPr lang="en-US" altLang="zh-CN" baseline="0" dirty="0" smtClean="0"/>
                        <a:t> </a:t>
                      </a:r>
                      <a:endParaRPr lang="zh-CN" altLang="en-US" dirty="0"/>
                    </a:p>
                  </a:txBody>
                  <a:tcPr/>
                </a:tc>
                <a:tc>
                  <a:txBody>
                    <a:bodyPr/>
                    <a:lstStyle/>
                    <a:p>
                      <a:r>
                        <a:rPr lang="en-US" altLang="zh-CN" dirty="0" smtClean="0"/>
                        <a:t>Contents</a:t>
                      </a:r>
                      <a:endParaRPr lang="zh-CN" altLang="en-US" dirty="0"/>
                    </a:p>
                  </a:txBody>
                  <a:tcPr/>
                </a:tc>
                <a:tc>
                  <a:txBody>
                    <a:bodyPr/>
                    <a:lstStyle/>
                    <a:p>
                      <a:r>
                        <a:rPr lang="en-US" altLang="zh-CN" dirty="0" smtClean="0"/>
                        <a:t>Purpose</a:t>
                      </a:r>
                      <a:endParaRPr lang="zh-CN" altLang="en-US" dirty="0"/>
                    </a:p>
                  </a:txBody>
                  <a:tcPr/>
                </a:tc>
              </a:tr>
              <a:tr h="962526">
                <a:tc>
                  <a:txBody>
                    <a:bodyPr/>
                    <a:lstStyle/>
                    <a:p>
                      <a:r>
                        <a:rPr lang="en-US" altLang="zh-CN" dirty="0" smtClean="0"/>
                        <a:t>Verify</a:t>
                      </a:r>
                      <a:r>
                        <a:rPr lang="en-US" altLang="zh-CN" baseline="0" dirty="0" smtClean="0"/>
                        <a:t> the quality and integrity of data</a:t>
                      </a:r>
                      <a:endParaRPr lang="zh-CN" altLang="en-US" dirty="0"/>
                    </a:p>
                  </a:txBody>
                  <a:tcPr/>
                </a:tc>
                <a:tc>
                  <a:txBody>
                    <a:bodyPr/>
                    <a:lstStyle/>
                    <a:p>
                      <a:r>
                        <a:rPr lang="en-US" altLang="zh-CN" dirty="0" smtClean="0"/>
                        <a:t>Collect</a:t>
                      </a:r>
                      <a:r>
                        <a:rPr lang="en-US" altLang="zh-CN" baseline="0" dirty="0" smtClean="0"/>
                        <a:t> data, clean data,  verify the completeness, accuracy and validity of data</a:t>
                      </a:r>
                      <a:endParaRPr lang="zh-CN" altLang="en-US" dirty="0"/>
                    </a:p>
                  </a:txBody>
                  <a:tcPr/>
                </a:tc>
                <a:tc>
                  <a:txBody>
                    <a:bodyPr/>
                    <a:lstStyle/>
                    <a:p>
                      <a:r>
                        <a:rPr lang="en-US" altLang="zh-CN" dirty="0" smtClean="0"/>
                        <a:t>To ensure the accuracy</a:t>
                      </a:r>
                      <a:r>
                        <a:rPr lang="en-US" altLang="zh-CN" baseline="0" dirty="0" smtClean="0"/>
                        <a:t> of the following analysis</a:t>
                      </a:r>
                      <a:endParaRPr lang="zh-CN" altLang="en-US" dirty="0"/>
                    </a:p>
                  </a:txBody>
                  <a:tcPr/>
                </a:tc>
              </a:tr>
              <a:tr h="390358">
                <a:tc>
                  <a:txBody>
                    <a:bodyPr/>
                    <a:lstStyle/>
                    <a:p>
                      <a:r>
                        <a:rPr lang="en-US" altLang="zh-CN" dirty="0" smtClean="0"/>
                        <a:t>Data</a:t>
                      </a:r>
                      <a:r>
                        <a:rPr lang="en-US" altLang="zh-CN" baseline="0" dirty="0" smtClean="0"/>
                        <a:t> analysis</a:t>
                      </a:r>
                      <a:endParaRPr lang="zh-CN" altLang="en-US" dirty="0"/>
                    </a:p>
                  </a:txBody>
                  <a:tcPr/>
                </a:tc>
                <a:tc>
                  <a:txBody>
                    <a:bodyPr/>
                    <a:lstStyle/>
                    <a:p>
                      <a:r>
                        <a:rPr lang="en-US" altLang="zh-CN" dirty="0" smtClean="0">
                          <a:solidFill>
                            <a:schemeClr val="tx1"/>
                          </a:solidFill>
                        </a:rPr>
                        <a:t>Customer</a:t>
                      </a:r>
                      <a:r>
                        <a:rPr lang="en-US" altLang="zh-CN" baseline="0" dirty="0" smtClean="0">
                          <a:solidFill>
                            <a:schemeClr val="tx1"/>
                          </a:solidFill>
                        </a:rPr>
                        <a:t> consuming patterns over time</a:t>
                      </a:r>
                      <a:r>
                        <a:rPr lang="zh-CN" altLang="en-US" baseline="0" dirty="0" smtClean="0">
                          <a:solidFill>
                            <a:schemeClr val="tx1"/>
                          </a:solidFill>
                        </a:rPr>
                        <a:t> </a:t>
                      </a:r>
                      <a:r>
                        <a:rPr lang="en-US" altLang="zh-CN" baseline="0" dirty="0" smtClean="0">
                          <a:solidFill>
                            <a:schemeClr val="tx1"/>
                          </a:solidFill>
                        </a:rPr>
                        <a:t>(day and week); </a:t>
                      </a:r>
                    </a:p>
                    <a:p>
                      <a:r>
                        <a:rPr lang="en-US" altLang="zh-CN" baseline="0" dirty="0" smtClean="0">
                          <a:solidFill>
                            <a:schemeClr val="tx1"/>
                          </a:solidFill>
                        </a:rPr>
                        <a:t>Customer consuming patterns over customer profiles;</a:t>
                      </a:r>
                    </a:p>
                  </a:txBody>
                  <a:tcPr/>
                </a:tc>
                <a:tc>
                  <a:txBody>
                    <a:bodyPr/>
                    <a:lstStyle/>
                    <a:p>
                      <a:r>
                        <a:rPr lang="en-US" altLang="zh-CN" dirty="0" smtClean="0">
                          <a:solidFill>
                            <a:schemeClr val="tx1"/>
                          </a:solidFill>
                        </a:rPr>
                        <a:t>To understand</a:t>
                      </a:r>
                      <a:r>
                        <a:rPr lang="en-US" altLang="zh-CN" baseline="0" dirty="0" smtClean="0">
                          <a:solidFill>
                            <a:schemeClr val="tx1"/>
                          </a:solidFill>
                        </a:rPr>
                        <a:t> the customers better so that give target recommendations at different  target time </a:t>
                      </a:r>
                      <a:endParaRPr lang="zh-CN" altLang="en-US" dirty="0">
                        <a:solidFill>
                          <a:schemeClr val="tx1"/>
                        </a:solidFill>
                      </a:endParaRPr>
                    </a:p>
                  </a:txBody>
                  <a:tcPr/>
                </a:tc>
              </a:tr>
              <a:tr h="390358">
                <a:tc>
                  <a:txBody>
                    <a:bodyPr/>
                    <a:lstStyle/>
                    <a:p>
                      <a:r>
                        <a:rPr lang="en-US" altLang="zh-CN" dirty="0" smtClean="0"/>
                        <a:t>Modeling </a:t>
                      </a:r>
                    </a:p>
                  </a:txBody>
                  <a:tcPr/>
                </a:tc>
                <a:tc>
                  <a:txBody>
                    <a:bodyPr/>
                    <a:lstStyle/>
                    <a:p>
                      <a:r>
                        <a:rPr lang="en-US" altLang="zh-CN" dirty="0" smtClean="0">
                          <a:solidFill>
                            <a:schemeClr val="tx1"/>
                          </a:solidFill>
                        </a:rPr>
                        <a:t>Regression,</a:t>
                      </a:r>
                      <a:r>
                        <a:rPr lang="en-US" altLang="zh-CN" baseline="0" dirty="0" smtClean="0">
                          <a:solidFill>
                            <a:schemeClr val="tx1"/>
                          </a:solidFill>
                        </a:rPr>
                        <a:t> Clustering</a:t>
                      </a:r>
                      <a:endParaRPr lang="zh-CN" altLang="en-US" dirty="0">
                        <a:solidFill>
                          <a:schemeClr val="tx1"/>
                        </a:solidFill>
                      </a:endParaRPr>
                    </a:p>
                  </a:txBody>
                  <a:tcPr/>
                </a:tc>
                <a:tc>
                  <a:txBody>
                    <a:bodyPr/>
                    <a:lstStyle/>
                    <a:p>
                      <a:r>
                        <a:rPr lang="en-US" altLang="zh-CN" dirty="0" smtClean="0">
                          <a:solidFill>
                            <a:schemeClr val="tx1"/>
                          </a:solidFill>
                        </a:rPr>
                        <a:t>To have</a:t>
                      </a:r>
                      <a:r>
                        <a:rPr lang="en-US" altLang="zh-CN" baseline="0" dirty="0" smtClean="0">
                          <a:solidFill>
                            <a:schemeClr val="tx1"/>
                          </a:solidFill>
                        </a:rPr>
                        <a:t> a </a:t>
                      </a:r>
                      <a:r>
                        <a:rPr lang="en-US" altLang="zh-CN" dirty="0" smtClean="0">
                          <a:solidFill>
                            <a:schemeClr val="tx1"/>
                          </a:solidFill>
                        </a:rPr>
                        <a:t>better understanding </a:t>
                      </a:r>
                      <a:r>
                        <a:rPr lang="en-US" altLang="zh-CN" baseline="0" dirty="0" smtClean="0">
                          <a:solidFill>
                            <a:schemeClr val="tx1"/>
                          </a:solidFill>
                        </a:rPr>
                        <a:t>and make predictions </a:t>
                      </a:r>
                      <a:endParaRPr lang="en-US" altLang="zh-CN" dirty="0" smtClean="0">
                        <a:solidFill>
                          <a:schemeClr val="tx1"/>
                        </a:solidFill>
                      </a:endParaRPr>
                    </a:p>
                  </a:txBody>
                  <a:tcPr/>
                </a:tc>
              </a:tr>
              <a:tr h="390358">
                <a:tc>
                  <a:txBody>
                    <a:bodyPr/>
                    <a:lstStyle/>
                    <a:p>
                      <a:r>
                        <a:rPr lang="en-US" altLang="zh-CN" dirty="0" smtClean="0"/>
                        <a:t>Conclusion</a:t>
                      </a:r>
                      <a:r>
                        <a:rPr lang="en-US" altLang="zh-CN" baseline="0" dirty="0" smtClean="0"/>
                        <a:t> and recommendations</a:t>
                      </a:r>
                      <a:endParaRPr lang="en-US" altLang="zh-CN" dirty="0" smtClean="0"/>
                    </a:p>
                  </a:txBody>
                  <a:tcPr/>
                </a:tc>
                <a:tc>
                  <a:txBody>
                    <a:bodyPr/>
                    <a:lstStyle/>
                    <a:p>
                      <a:r>
                        <a:rPr lang="en-US" altLang="zh-CN" dirty="0" smtClean="0"/>
                        <a:t>Get conclusion and give</a:t>
                      </a:r>
                      <a:r>
                        <a:rPr lang="en-US" altLang="zh-CN" baseline="0" dirty="0" smtClean="0"/>
                        <a:t> recommendations </a:t>
                      </a:r>
                      <a:endParaRPr lang="zh-CN" altLang="en-US" dirty="0"/>
                    </a:p>
                  </a:txBody>
                  <a:tcPr/>
                </a:tc>
                <a:tc>
                  <a:txBody>
                    <a:bodyPr/>
                    <a:lstStyle/>
                    <a:p>
                      <a:r>
                        <a:rPr lang="en-US" altLang="zh-CN" dirty="0" smtClean="0"/>
                        <a:t>To answer</a:t>
                      </a:r>
                      <a:r>
                        <a:rPr lang="en-US" altLang="zh-CN" baseline="0" dirty="0" smtClean="0"/>
                        <a:t> the key questions the stakeholders care</a:t>
                      </a:r>
                      <a:endParaRPr lang="en-US" altLang="zh-CN" dirty="0" smtClean="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de-DE" altLang="zh-CN" sz="4200" dirty="0" smtClean="0"/>
              <a:t>Key visualizations - 1  </a:t>
            </a:r>
            <a:r>
              <a:rPr lang="de-DE" altLang="zh-CN" dirty="0" smtClean="0"/>
              <a:t/>
            </a:r>
            <a:br>
              <a:rPr lang="de-DE" altLang="zh-CN" dirty="0" smtClean="0"/>
            </a:br>
            <a:r>
              <a:rPr lang="en-US" altLang="zh-CN" dirty="0" smtClean="0"/>
              <a:t>-</a:t>
            </a:r>
            <a:r>
              <a:rPr lang="de-DE" altLang="zh-CN" sz="3600" dirty="0" smtClean="0"/>
              <a:t> </a:t>
            </a:r>
            <a:r>
              <a:rPr lang="en-US" altLang="zh-CN" sz="3600" dirty="0" smtClean="0"/>
              <a:t>Customer consuming patterns over time</a:t>
            </a:r>
            <a:endParaRPr lang="zh-CN" altLang="en-US" sz="3600" dirty="0"/>
          </a:p>
        </p:txBody>
      </p:sp>
      <p:sp>
        <p:nvSpPr>
          <p:cNvPr id="5" name="TextBox 4"/>
          <p:cNvSpPr txBox="1"/>
          <p:nvPr/>
        </p:nvSpPr>
        <p:spPr>
          <a:xfrm>
            <a:off x="228600" y="5486400"/>
            <a:ext cx="8686800" cy="1200329"/>
          </a:xfrm>
          <a:prstGeom prst="rect">
            <a:avLst/>
          </a:prstGeom>
          <a:noFill/>
        </p:spPr>
        <p:txBody>
          <a:bodyPr wrap="square" rtlCol="0">
            <a:spAutoFit/>
          </a:bodyPr>
          <a:lstStyle/>
          <a:p>
            <a:pPr>
              <a:buFont typeface="Wingdings" pitchFamily="2" charset="2"/>
              <a:buChar char="Ø"/>
            </a:pPr>
            <a:r>
              <a:rPr lang="en-US" altLang="zh-CN" dirty="0" smtClean="0"/>
              <a:t> Left figure: There are most consuming activities at around from 10 am to 16 pm, and least from 0 to 5 am. </a:t>
            </a:r>
          </a:p>
          <a:p>
            <a:pPr>
              <a:buFont typeface="Wingdings" pitchFamily="2" charset="2"/>
              <a:buChar char="Ø"/>
            </a:pPr>
            <a:r>
              <a:rPr lang="en-US" altLang="zh-CN" dirty="0" smtClean="0"/>
              <a:t>Right figure: There are most consuming activities on the day ‘0’ and ‘1’, and least on ‘3’ and ‘4’. </a:t>
            </a:r>
          </a:p>
        </p:txBody>
      </p:sp>
      <p:pic>
        <p:nvPicPr>
          <p:cNvPr id="6146" name="Picture 2" descr="C:\Users\Mei\Desktop\41.png"/>
          <p:cNvPicPr>
            <a:picLocks noChangeAspect="1" noChangeArrowheads="1"/>
          </p:cNvPicPr>
          <p:nvPr/>
        </p:nvPicPr>
        <p:blipFill>
          <a:blip r:embed="rId2" cstate="print"/>
          <a:srcRect/>
          <a:stretch>
            <a:fillRect/>
          </a:stretch>
        </p:blipFill>
        <p:spPr bwMode="auto">
          <a:xfrm>
            <a:off x="247878" y="1676400"/>
            <a:ext cx="4476522" cy="3600000"/>
          </a:xfrm>
          <a:prstGeom prst="rect">
            <a:avLst/>
          </a:prstGeom>
          <a:noFill/>
        </p:spPr>
      </p:pic>
      <p:pic>
        <p:nvPicPr>
          <p:cNvPr id="6147" name="Picture 3" descr="C:\Users\Mei\Desktop\42.png"/>
          <p:cNvPicPr>
            <a:picLocks noChangeAspect="1" noChangeArrowheads="1"/>
          </p:cNvPicPr>
          <p:nvPr/>
        </p:nvPicPr>
        <p:blipFill>
          <a:blip r:embed="rId3" cstate="print"/>
          <a:srcRect/>
          <a:stretch>
            <a:fillRect/>
          </a:stretch>
        </p:blipFill>
        <p:spPr bwMode="auto">
          <a:xfrm>
            <a:off x="4572000" y="1723596"/>
            <a:ext cx="4347501" cy="34920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de-DE" altLang="zh-CN" sz="4200" dirty="0" smtClean="0"/>
              <a:t>Key visualizations – 2  </a:t>
            </a:r>
            <a:r>
              <a:rPr lang="de-DE" altLang="zh-CN" dirty="0" smtClean="0"/>
              <a:t/>
            </a:r>
            <a:br>
              <a:rPr lang="de-DE" altLang="zh-CN" dirty="0" smtClean="0"/>
            </a:br>
            <a:r>
              <a:rPr lang="en-US" altLang="zh-CN" dirty="0" smtClean="0"/>
              <a:t>-</a:t>
            </a:r>
            <a:r>
              <a:rPr lang="de-DE" altLang="zh-CN" sz="3600" dirty="0" smtClean="0"/>
              <a:t> </a:t>
            </a:r>
            <a:r>
              <a:rPr lang="en-US" altLang="zh-CN" sz="3600" dirty="0" smtClean="0"/>
              <a:t>Customer patterns vs. Customer profiles</a:t>
            </a:r>
            <a:endParaRPr lang="zh-CN" altLang="en-US" sz="3600" dirty="0"/>
          </a:p>
        </p:txBody>
      </p:sp>
      <p:sp>
        <p:nvSpPr>
          <p:cNvPr id="5" name="TextBox 4"/>
          <p:cNvSpPr txBox="1"/>
          <p:nvPr/>
        </p:nvSpPr>
        <p:spPr>
          <a:xfrm>
            <a:off x="152400" y="5029200"/>
            <a:ext cx="8686800" cy="1754326"/>
          </a:xfrm>
          <a:prstGeom prst="rect">
            <a:avLst/>
          </a:prstGeom>
          <a:noFill/>
        </p:spPr>
        <p:txBody>
          <a:bodyPr wrap="square" rtlCol="0">
            <a:spAutoFit/>
          </a:bodyPr>
          <a:lstStyle/>
          <a:p>
            <a:pPr>
              <a:buFont typeface="Wingdings" pitchFamily="2" charset="2"/>
              <a:buChar char="Ø"/>
            </a:pPr>
            <a:r>
              <a:rPr lang="en-US" altLang="zh-CN" dirty="0" smtClean="0"/>
              <a:t> Left figure: For the group 'married', the amount of products ordered by the customers changes over time most obviously, whereas for the group of ‘living with parents and siblings’, it doesn’t change over time so obviously.</a:t>
            </a:r>
          </a:p>
          <a:p>
            <a:pPr>
              <a:buFont typeface="Wingdings" pitchFamily="2" charset="2"/>
              <a:buChar char="Ø"/>
            </a:pPr>
            <a:r>
              <a:rPr lang="en-US" altLang="zh-CN" dirty="0" smtClean="0"/>
              <a:t> Right figure: 1) The consuming patterns over day for female and male customers are consistent; </a:t>
            </a:r>
          </a:p>
          <a:p>
            <a:r>
              <a:rPr lang="en-US" altLang="zh-CN" dirty="0" smtClean="0"/>
              <a:t>                           2) The male customers generally consume more than female customers.                            </a:t>
            </a:r>
          </a:p>
        </p:txBody>
      </p:sp>
      <p:pic>
        <p:nvPicPr>
          <p:cNvPr id="7170" name="Picture 2" descr="C:\Users\Mei\Desktop\51.png"/>
          <p:cNvPicPr>
            <a:picLocks noChangeAspect="1" noChangeArrowheads="1"/>
          </p:cNvPicPr>
          <p:nvPr/>
        </p:nvPicPr>
        <p:blipFill>
          <a:blip r:embed="rId2" cstate="print"/>
          <a:srcRect/>
          <a:stretch>
            <a:fillRect/>
          </a:stretch>
        </p:blipFill>
        <p:spPr bwMode="auto">
          <a:xfrm>
            <a:off x="85203" y="1538068"/>
            <a:ext cx="4410597" cy="3600000"/>
          </a:xfrm>
          <a:prstGeom prst="rect">
            <a:avLst/>
          </a:prstGeom>
          <a:noFill/>
        </p:spPr>
      </p:pic>
      <p:pic>
        <p:nvPicPr>
          <p:cNvPr id="7171" name="Picture 3" descr="C:\Users\Mei\Desktop\52.png"/>
          <p:cNvPicPr>
            <a:picLocks noChangeAspect="1" noChangeArrowheads="1"/>
          </p:cNvPicPr>
          <p:nvPr/>
        </p:nvPicPr>
        <p:blipFill>
          <a:blip r:embed="rId3" cstate="print"/>
          <a:srcRect/>
          <a:stretch>
            <a:fillRect/>
          </a:stretch>
        </p:blipFill>
        <p:spPr bwMode="auto">
          <a:xfrm>
            <a:off x="4521270" y="1524000"/>
            <a:ext cx="4470330" cy="3600000"/>
          </a:xfrm>
          <a:prstGeom prst="rect">
            <a:avLst/>
          </a:prstGeom>
          <a:noFill/>
        </p:spPr>
      </p:pic>
      <p:sp>
        <p:nvSpPr>
          <p:cNvPr id="6" name="Action Button: Home 5">
            <a:hlinkClick r:id="rId4" action="ppaction://hlinksldjump" highlightClick="1"/>
          </p:cNvPr>
          <p:cNvSpPr/>
          <p:nvPr/>
        </p:nvSpPr>
        <p:spPr>
          <a:xfrm>
            <a:off x="8229600" y="304800"/>
            <a:ext cx="685800" cy="457200"/>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800" dirty="0" smtClean="0"/>
              <a:t>Outline of projects </a:t>
            </a:r>
            <a:endParaRPr lang="zh-CN" altLang="en-US" sz="3800" dirty="0"/>
          </a:p>
        </p:txBody>
      </p:sp>
      <p:graphicFrame>
        <p:nvGraphicFramePr>
          <p:cNvPr id="4" name="Content Placeholder 3"/>
          <p:cNvGraphicFramePr>
            <a:graphicFrameLocks noGrp="1"/>
          </p:cNvGraphicFramePr>
          <p:nvPr>
            <p:ph idx="1"/>
          </p:nvPr>
        </p:nvGraphicFramePr>
        <p:xfrm>
          <a:off x="457200" y="1862756"/>
          <a:ext cx="8229601" cy="3547444"/>
        </p:xfrm>
        <a:graphic>
          <a:graphicData uri="http://schemas.openxmlformats.org/drawingml/2006/table">
            <a:tbl>
              <a:tblPr firstRow="1" bandRow="1">
                <a:tableStyleId>{5C22544A-7EE6-4342-B048-85BDC9FD1C3A}</a:tableStyleId>
              </a:tblPr>
              <a:tblGrid>
                <a:gridCol w="2583712"/>
                <a:gridCol w="3472032"/>
                <a:gridCol w="2173857"/>
              </a:tblGrid>
              <a:tr h="390358">
                <a:tc>
                  <a:txBody>
                    <a:bodyPr/>
                    <a:lstStyle/>
                    <a:p>
                      <a:r>
                        <a:rPr lang="en-US" altLang="zh-CN" dirty="0" smtClean="0"/>
                        <a:t>Projects</a:t>
                      </a:r>
                      <a:endParaRPr lang="zh-CN" altLang="en-US" dirty="0"/>
                    </a:p>
                  </a:txBody>
                  <a:tcPr/>
                </a:tc>
                <a:tc>
                  <a:txBody>
                    <a:bodyPr/>
                    <a:lstStyle/>
                    <a:p>
                      <a:r>
                        <a:rPr lang="en-US" altLang="zh-CN" dirty="0" smtClean="0"/>
                        <a:t>Objectives</a:t>
                      </a:r>
                      <a:r>
                        <a:rPr lang="en-US" altLang="zh-CN" baseline="0" dirty="0" smtClean="0"/>
                        <a:t> </a:t>
                      </a:r>
                      <a:endParaRPr lang="zh-CN" altLang="en-US" dirty="0"/>
                    </a:p>
                  </a:txBody>
                  <a:tcPr/>
                </a:tc>
                <a:tc>
                  <a:txBody>
                    <a:bodyPr/>
                    <a:lstStyle/>
                    <a:p>
                      <a:r>
                        <a:rPr lang="en-US" altLang="zh-CN" dirty="0" smtClean="0"/>
                        <a:t>Tolls</a:t>
                      </a:r>
                      <a:endParaRPr lang="zh-CN" altLang="en-US" dirty="0"/>
                    </a:p>
                  </a:txBody>
                  <a:tcPr/>
                </a:tc>
              </a:tr>
              <a:tr h="962526">
                <a:tc>
                  <a:txBody>
                    <a:bodyPr/>
                    <a:lstStyle/>
                    <a:p>
                      <a:r>
                        <a:rPr lang="en-US" altLang="zh-CN" dirty="0" smtClean="0">
                          <a:hlinkClick r:id="rId2" action="ppaction://hlinksldjump"/>
                        </a:rPr>
                        <a:t>Video</a:t>
                      </a:r>
                      <a:r>
                        <a:rPr lang="en-US" altLang="zh-CN" baseline="0" dirty="0" smtClean="0">
                          <a:hlinkClick r:id="rId2" action="ppaction://hlinksldjump"/>
                        </a:rPr>
                        <a:t> game popularity data analysis</a:t>
                      </a:r>
                      <a:endParaRPr lang="zh-CN" altLang="en-US" dirty="0"/>
                    </a:p>
                  </a:txBody>
                  <a:tcPr/>
                </a:tc>
                <a:tc>
                  <a:txBody>
                    <a:bodyPr/>
                    <a:lstStyle/>
                    <a:p>
                      <a:r>
                        <a:rPr lang="en-US" altLang="zh-CN" dirty="0" smtClean="0"/>
                        <a:t>Analyzing data to inform the development of new games for a game company ‘</a:t>
                      </a:r>
                      <a:r>
                        <a:rPr lang="en-US" altLang="zh-CN" dirty="0" err="1" smtClean="0"/>
                        <a:t>GameCo</a:t>
                      </a:r>
                      <a:r>
                        <a:rPr lang="en-US" altLang="zh-CN" dirty="0" smtClean="0"/>
                        <a:t>’</a:t>
                      </a:r>
                      <a:endParaRPr lang="zh-CN" altLang="en-US" dirty="0">
                        <a:solidFill>
                          <a:srgbClr val="FF0000"/>
                        </a:solidFill>
                      </a:endParaRPr>
                    </a:p>
                  </a:txBody>
                  <a:tcPr/>
                </a:tc>
                <a:tc>
                  <a:txBody>
                    <a:bodyPr/>
                    <a:lstStyle/>
                    <a:p>
                      <a:r>
                        <a:rPr lang="en-US" altLang="zh-CN" dirty="0" err="1" smtClean="0"/>
                        <a:t>Excell</a:t>
                      </a:r>
                      <a:endParaRPr lang="zh-CN" altLang="en-US" dirty="0"/>
                    </a:p>
                  </a:txBody>
                  <a:tcPr/>
                </a:tc>
              </a:tr>
              <a:tr h="390358">
                <a:tc>
                  <a:txBody>
                    <a:bodyPr/>
                    <a:lstStyle/>
                    <a:p>
                      <a:r>
                        <a:rPr lang="en-US" altLang="zh-CN" dirty="0" smtClean="0">
                          <a:hlinkClick r:id="rId3" action="ppaction://hlinksldjump"/>
                        </a:rPr>
                        <a:t>Preparing</a:t>
                      </a:r>
                      <a:r>
                        <a:rPr lang="en-US" altLang="zh-CN" baseline="0" dirty="0" smtClean="0">
                          <a:hlinkClick r:id="rId3" action="ppaction://hlinksldjump"/>
                        </a:rPr>
                        <a:t> for the influenza season</a:t>
                      </a:r>
                      <a:endParaRPr lang="zh-CN" altLang="en-US" dirty="0"/>
                    </a:p>
                  </a:txBody>
                  <a:tcPr/>
                </a:tc>
                <a:tc>
                  <a:txBody>
                    <a:bodyPr/>
                    <a:lstStyle/>
                    <a:p>
                      <a:r>
                        <a:rPr lang="en-US" altLang="zh-CN" dirty="0" smtClean="0"/>
                        <a:t>Determine when to send staff, and how many to each state in USA</a:t>
                      </a:r>
                      <a:endParaRPr lang="en-US" altLang="zh-CN" baseline="0" dirty="0" smtClean="0">
                        <a:solidFill>
                          <a:srgbClr val="FF0000"/>
                        </a:solidFill>
                      </a:endParaRPr>
                    </a:p>
                  </a:txBody>
                  <a:tcPr/>
                </a:tc>
                <a:tc>
                  <a:txBody>
                    <a:bodyPr/>
                    <a:lstStyle/>
                    <a:p>
                      <a:r>
                        <a:rPr lang="en-US" altLang="zh-CN" dirty="0" err="1" smtClean="0"/>
                        <a:t>Excell</a:t>
                      </a:r>
                      <a:r>
                        <a:rPr lang="en-US" altLang="zh-CN" dirty="0" smtClean="0"/>
                        <a:t>,</a:t>
                      </a:r>
                      <a:endParaRPr lang="en-US" altLang="zh-CN" baseline="0" dirty="0" smtClean="0"/>
                    </a:p>
                    <a:p>
                      <a:r>
                        <a:rPr lang="en-US" altLang="zh-CN" baseline="0" dirty="0" smtClean="0"/>
                        <a:t>Tableau</a:t>
                      </a:r>
                      <a:endParaRPr lang="zh-CN" altLang="en-US" dirty="0"/>
                    </a:p>
                  </a:txBody>
                  <a:tcPr/>
                </a:tc>
              </a:tr>
              <a:tr h="390358">
                <a:tc>
                  <a:txBody>
                    <a:bodyPr/>
                    <a:lstStyle/>
                    <a:p>
                      <a:r>
                        <a:rPr lang="en-US" altLang="zh-CN" dirty="0" smtClean="0">
                          <a:hlinkClick r:id="rId4" action="ppaction://hlinksldjump"/>
                        </a:rPr>
                        <a:t>Rockbuster</a:t>
                      </a:r>
                      <a:r>
                        <a:rPr lang="en-US" altLang="zh-CN" baseline="0" dirty="0" smtClean="0">
                          <a:hlinkClick r:id="rId4" action="ppaction://hlinksldjump"/>
                        </a:rPr>
                        <a:t> Stealth </a:t>
                      </a:r>
                      <a:endParaRPr lang="en-US" altLang="zh-CN" dirty="0" smtClean="0"/>
                    </a:p>
                  </a:txBody>
                  <a:tcPr/>
                </a:tc>
                <a:tc>
                  <a:txBody>
                    <a:bodyPr/>
                    <a:lstStyle/>
                    <a:p>
                      <a:r>
                        <a:rPr lang="en-US" altLang="zh-CN" dirty="0" smtClean="0"/>
                        <a:t>use data to help with the launch strategy for the new online video service</a:t>
                      </a:r>
                      <a:endParaRPr lang="zh-CN" altLang="en-US" dirty="0">
                        <a:solidFill>
                          <a:srgbClr val="FF0000"/>
                        </a:solidFill>
                      </a:endParaRPr>
                    </a:p>
                  </a:txBody>
                  <a:tcPr/>
                </a:tc>
                <a:tc>
                  <a:txBody>
                    <a:bodyPr/>
                    <a:lstStyle/>
                    <a:p>
                      <a:r>
                        <a:rPr lang="en-US" altLang="zh-CN" dirty="0" smtClean="0"/>
                        <a:t>SQL,</a:t>
                      </a:r>
                    </a:p>
                    <a:p>
                      <a:r>
                        <a:rPr lang="en-US" altLang="zh-CN" dirty="0" smtClean="0"/>
                        <a:t>Tableau</a:t>
                      </a:r>
                    </a:p>
                  </a:txBody>
                  <a:tcPr/>
                </a:tc>
              </a:tr>
              <a:tr h="390358">
                <a:tc>
                  <a:txBody>
                    <a:bodyPr/>
                    <a:lstStyle/>
                    <a:p>
                      <a:r>
                        <a:rPr lang="en-US" altLang="zh-CN" dirty="0" smtClean="0">
                          <a:hlinkClick r:id="rId5" action="ppaction://hlinksldjump"/>
                        </a:rPr>
                        <a:t>Instacart</a:t>
                      </a:r>
                      <a:r>
                        <a:rPr lang="en-US" altLang="zh-CN" baseline="0" dirty="0" smtClean="0">
                          <a:hlinkClick r:id="rId5" action="ppaction://hlinksldjump"/>
                        </a:rPr>
                        <a:t> Grocery </a:t>
                      </a:r>
                      <a:endParaRPr lang="en-US" altLang="zh-CN" dirty="0" smtClean="0"/>
                    </a:p>
                  </a:txBody>
                  <a:tcPr/>
                </a:tc>
                <a:tc>
                  <a:txBody>
                    <a:bodyPr/>
                    <a:lstStyle/>
                    <a:p>
                      <a:r>
                        <a:rPr lang="en-US" altLang="zh-CN" dirty="0" smtClean="0"/>
                        <a:t>To uncover more information about the sales patterns</a:t>
                      </a:r>
                      <a:endParaRPr lang="zh-CN" altLang="en-US" dirty="0">
                        <a:solidFill>
                          <a:srgbClr val="FF0000"/>
                        </a:solidFill>
                      </a:endParaRPr>
                    </a:p>
                  </a:txBody>
                  <a:tcPr/>
                </a:tc>
                <a:tc>
                  <a:txBody>
                    <a:bodyPr/>
                    <a:lstStyle/>
                    <a:p>
                      <a:r>
                        <a:rPr lang="en-US" altLang="zh-CN" dirty="0" smtClean="0"/>
                        <a:t>Python, </a:t>
                      </a:r>
                    </a:p>
                    <a:p>
                      <a:r>
                        <a:rPr lang="en-US" altLang="zh-CN" dirty="0" smtClean="0"/>
                        <a:t>Tableau</a:t>
                      </a:r>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800" dirty="0" smtClean="0"/>
              <a:t>Project: Video Game Popularity</a:t>
            </a:r>
            <a:endParaRPr lang="zh-CN" altLang="en-US" sz="3800" dirty="0"/>
          </a:p>
        </p:txBody>
      </p:sp>
      <p:sp>
        <p:nvSpPr>
          <p:cNvPr id="3" name="Content Placeholder 2"/>
          <p:cNvSpPr>
            <a:spLocks noGrp="1"/>
          </p:cNvSpPr>
          <p:nvPr>
            <p:ph idx="1"/>
          </p:nvPr>
        </p:nvSpPr>
        <p:spPr>
          <a:xfrm>
            <a:off x="457200" y="1295400"/>
            <a:ext cx="8229600" cy="4525963"/>
          </a:xfrm>
        </p:spPr>
        <p:txBody>
          <a:bodyPr>
            <a:normAutofit fontScale="92500" lnSpcReduction="10000"/>
          </a:bodyPr>
          <a:lstStyle/>
          <a:p>
            <a:r>
              <a:rPr lang="en-US" altLang="zh-CN" dirty="0" smtClean="0"/>
              <a:t>Objective: </a:t>
            </a:r>
          </a:p>
          <a:p>
            <a:pPr>
              <a:buNone/>
            </a:pPr>
            <a:r>
              <a:rPr lang="en-US" altLang="zh-CN" dirty="0" smtClean="0"/>
              <a:t>	Analyzing data to inform the development of new games for a game company ‘</a:t>
            </a:r>
            <a:r>
              <a:rPr lang="en-US" altLang="zh-CN" dirty="0" err="1" smtClean="0"/>
              <a:t>GameCo</a:t>
            </a:r>
            <a:r>
              <a:rPr lang="en-US" altLang="zh-CN" dirty="0" smtClean="0"/>
              <a:t>’</a:t>
            </a:r>
          </a:p>
          <a:p>
            <a:r>
              <a:rPr lang="en-US" altLang="zh-CN" dirty="0" smtClean="0"/>
              <a:t>Data sets:</a:t>
            </a:r>
          </a:p>
          <a:p>
            <a:pPr>
              <a:buNone/>
            </a:pPr>
            <a:r>
              <a:rPr lang="en-US" altLang="zh-CN" dirty="0" smtClean="0"/>
              <a:t>	‘</a:t>
            </a:r>
            <a:r>
              <a:rPr lang="en-US" altLang="zh-CN" dirty="0" err="1" smtClean="0"/>
              <a:t>video_game_sales</a:t>
            </a:r>
            <a:r>
              <a:rPr lang="en-US" altLang="zh-CN" dirty="0" smtClean="0"/>
              <a:t>’ data set  that was drawn from </a:t>
            </a:r>
            <a:r>
              <a:rPr lang="en-US" altLang="zh-CN" dirty="0" err="1" smtClean="0"/>
              <a:t>VGChartz</a:t>
            </a:r>
            <a:endParaRPr lang="en-US" altLang="zh-CN" dirty="0" smtClean="0"/>
          </a:p>
          <a:p>
            <a:r>
              <a:rPr lang="en-US" altLang="zh-CN" dirty="0" smtClean="0"/>
              <a:t>Tools: </a:t>
            </a:r>
          </a:p>
          <a:p>
            <a:pPr>
              <a:buNone/>
            </a:pPr>
            <a:r>
              <a:rPr lang="en-US" altLang="zh-CN" dirty="0" smtClean="0"/>
              <a:t>	Excel – Grouping, Summarizing and Descriptive analysis</a:t>
            </a:r>
            <a:endParaRPr lang="zh-CN" altLang="en-US" dirty="0" smtClean="0"/>
          </a:p>
        </p:txBody>
      </p:sp>
      <p:sp>
        <p:nvSpPr>
          <p:cNvPr id="4" name="TextBox 3"/>
          <p:cNvSpPr txBox="1"/>
          <p:nvPr/>
        </p:nvSpPr>
        <p:spPr>
          <a:xfrm>
            <a:off x="533400" y="5791200"/>
            <a:ext cx="8534400" cy="923330"/>
          </a:xfrm>
          <a:prstGeom prst="rect">
            <a:avLst/>
          </a:prstGeom>
          <a:noFill/>
        </p:spPr>
        <p:txBody>
          <a:bodyPr wrap="square" rtlCol="0">
            <a:spAutoFit/>
          </a:bodyPr>
          <a:lstStyle/>
          <a:p>
            <a:r>
              <a:rPr lang="en-US" altLang="zh-CN" b="1" dirty="0" smtClean="0"/>
              <a:t>The project report link: </a:t>
            </a:r>
          </a:p>
          <a:p>
            <a:r>
              <a:rPr lang="en-US" altLang="zh-CN" dirty="0" smtClean="0">
                <a:hlinkClick r:id="rId2"/>
              </a:rPr>
              <a:t>Project-video-game-/Project- video game popularity.pdf at main · </a:t>
            </a:r>
            <a:r>
              <a:rPr lang="en-US" altLang="zh-CN" dirty="0" err="1" smtClean="0">
                <a:hlinkClick r:id="rId2"/>
              </a:rPr>
              <a:t>dongmei</a:t>
            </a:r>
            <a:r>
              <a:rPr lang="en-US" altLang="zh-CN" dirty="0" smtClean="0">
                <a:hlinkClick r:id="rId2"/>
              </a:rPr>
              <a:t>-s/Project-video-game- (github.com)</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800" dirty="0" smtClean="0"/>
              <a:t>Analysis stages</a:t>
            </a:r>
            <a:endParaRPr lang="zh-CN" altLang="en-US" sz="3800" dirty="0"/>
          </a:p>
        </p:txBody>
      </p:sp>
      <p:graphicFrame>
        <p:nvGraphicFramePr>
          <p:cNvPr id="4" name="Content Placeholder 3"/>
          <p:cNvGraphicFramePr>
            <a:graphicFrameLocks noGrp="1"/>
          </p:cNvGraphicFramePr>
          <p:nvPr>
            <p:ph idx="1"/>
          </p:nvPr>
        </p:nvGraphicFramePr>
        <p:xfrm>
          <a:off x="457200" y="1524000"/>
          <a:ext cx="8229601" cy="4096084"/>
        </p:xfrm>
        <a:graphic>
          <a:graphicData uri="http://schemas.openxmlformats.org/drawingml/2006/table">
            <a:tbl>
              <a:tblPr firstRow="1" bandRow="1">
                <a:tableStyleId>{5C22544A-7EE6-4342-B048-85BDC9FD1C3A}</a:tableStyleId>
              </a:tblPr>
              <a:tblGrid>
                <a:gridCol w="2583712"/>
                <a:gridCol w="3472032"/>
                <a:gridCol w="2173857"/>
              </a:tblGrid>
              <a:tr h="390358">
                <a:tc>
                  <a:txBody>
                    <a:bodyPr/>
                    <a:lstStyle/>
                    <a:p>
                      <a:r>
                        <a:rPr lang="en-US" altLang="zh-CN" dirty="0" smtClean="0"/>
                        <a:t>Stages</a:t>
                      </a:r>
                      <a:r>
                        <a:rPr lang="en-US" altLang="zh-CN" baseline="0" dirty="0" smtClean="0"/>
                        <a:t> </a:t>
                      </a:r>
                      <a:endParaRPr lang="zh-CN" altLang="en-US" dirty="0"/>
                    </a:p>
                  </a:txBody>
                  <a:tcPr/>
                </a:tc>
                <a:tc>
                  <a:txBody>
                    <a:bodyPr/>
                    <a:lstStyle/>
                    <a:p>
                      <a:r>
                        <a:rPr lang="en-US" altLang="zh-CN" dirty="0" smtClean="0"/>
                        <a:t>Contents</a:t>
                      </a:r>
                      <a:endParaRPr lang="zh-CN" altLang="en-US" dirty="0"/>
                    </a:p>
                  </a:txBody>
                  <a:tcPr/>
                </a:tc>
                <a:tc>
                  <a:txBody>
                    <a:bodyPr/>
                    <a:lstStyle/>
                    <a:p>
                      <a:r>
                        <a:rPr lang="en-US" altLang="zh-CN" dirty="0" smtClean="0"/>
                        <a:t>Purpose</a:t>
                      </a:r>
                      <a:endParaRPr lang="zh-CN" altLang="en-US" dirty="0"/>
                    </a:p>
                  </a:txBody>
                  <a:tcPr/>
                </a:tc>
              </a:tr>
              <a:tr h="962526">
                <a:tc>
                  <a:txBody>
                    <a:bodyPr/>
                    <a:lstStyle/>
                    <a:p>
                      <a:r>
                        <a:rPr lang="en-US" altLang="zh-CN" dirty="0" smtClean="0"/>
                        <a:t>Verify</a:t>
                      </a:r>
                      <a:r>
                        <a:rPr lang="en-US" altLang="zh-CN" baseline="0" dirty="0" smtClean="0"/>
                        <a:t> the quality and integrity of data</a:t>
                      </a:r>
                      <a:endParaRPr lang="zh-CN" altLang="en-US" dirty="0"/>
                    </a:p>
                  </a:txBody>
                  <a:tcPr/>
                </a:tc>
                <a:tc>
                  <a:txBody>
                    <a:bodyPr/>
                    <a:lstStyle/>
                    <a:p>
                      <a:r>
                        <a:rPr lang="en-US" altLang="zh-CN" dirty="0" smtClean="0"/>
                        <a:t>Collect</a:t>
                      </a:r>
                      <a:r>
                        <a:rPr lang="en-US" altLang="zh-CN" baseline="0" dirty="0" smtClean="0"/>
                        <a:t> data, clean data,  verify the completeness, accuracy and validity of data</a:t>
                      </a:r>
                      <a:endParaRPr lang="zh-CN" altLang="en-US" dirty="0"/>
                    </a:p>
                  </a:txBody>
                  <a:tcPr/>
                </a:tc>
                <a:tc>
                  <a:txBody>
                    <a:bodyPr/>
                    <a:lstStyle/>
                    <a:p>
                      <a:r>
                        <a:rPr lang="en-US" altLang="zh-CN" dirty="0" smtClean="0"/>
                        <a:t>To ensure the accuracy</a:t>
                      </a:r>
                      <a:r>
                        <a:rPr lang="en-US" altLang="zh-CN" baseline="0" dirty="0" smtClean="0"/>
                        <a:t> of the following analysis</a:t>
                      </a:r>
                      <a:endParaRPr lang="zh-CN" altLang="en-US" dirty="0"/>
                    </a:p>
                  </a:txBody>
                  <a:tcPr/>
                </a:tc>
              </a:tr>
              <a:tr h="390358">
                <a:tc>
                  <a:txBody>
                    <a:bodyPr/>
                    <a:lstStyle/>
                    <a:p>
                      <a:r>
                        <a:rPr lang="en-US" altLang="zh-CN" dirty="0" smtClean="0"/>
                        <a:t>Data</a:t>
                      </a:r>
                      <a:r>
                        <a:rPr lang="en-US" altLang="zh-CN" baseline="0" dirty="0" smtClean="0"/>
                        <a:t> analysis</a:t>
                      </a:r>
                      <a:endParaRPr lang="zh-CN" altLang="en-US" dirty="0"/>
                    </a:p>
                  </a:txBody>
                  <a:tcPr/>
                </a:tc>
                <a:tc>
                  <a:txBody>
                    <a:bodyPr/>
                    <a:lstStyle/>
                    <a:p>
                      <a:r>
                        <a:rPr lang="en-US" altLang="zh-CN" dirty="0" smtClean="0"/>
                        <a:t>Sales vs. time</a:t>
                      </a:r>
                      <a:r>
                        <a:rPr lang="en-US" altLang="zh-CN" baseline="0" dirty="0" smtClean="0"/>
                        <a:t> for each region, </a:t>
                      </a:r>
                    </a:p>
                    <a:p>
                      <a:r>
                        <a:rPr lang="en-US" altLang="zh-CN" baseline="0" dirty="0" smtClean="0"/>
                        <a:t>Sales distribution for regions,</a:t>
                      </a:r>
                    </a:p>
                    <a:p>
                      <a:r>
                        <a:rPr lang="en-US" altLang="zh-CN" baseline="0" dirty="0" smtClean="0"/>
                        <a:t>Sales distribution for genres. </a:t>
                      </a:r>
                    </a:p>
                  </a:txBody>
                  <a:tcPr/>
                </a:tc>
                <a:tc>
                  <a:txBody>
                    <a:bodyPr/>
                    <a:lstStyle/>
                    <a:p>
                      <a:r>
                        <a:rPr lang="en-US" altLang="zh-CN" dirty="0" smtClean="0"/>
                        <a:t>To understand</a:t>
                      </a:r>
                      <a:r>
                        <a:rPr lang="en-US" altLang="zh-CN" baseline="0" dirty="0" smtClean="0"/>
                        <a:t> game sales vs. time regions and etc. </a:t>
                      </a:r>
                      <a:endParaRPr lang="zh-CN" altLang="en-US" dirty="0"/>
                    </a:p>
                  </a:txBody>
                  <a:tcPr/>
                </a:tc>
              </a:tr>
              <a:tr h="390358">
                <a:tc>
                  <a:txBody>
                    <a:bodyPr/>
                    <a:lstStyle/>
                    <a:p>
                      <a:r>
                        <a:rPr lang="en-US" altLang="zh-CN" dirty="0" smtClean="0"/>
                        <a:t>Modeling </a:t>
                      </a:r>
                    </a:p>
                  </a:txBody>
                  <a:tcPr/>
                </a:tc>
                <a:tc>
                  <a:txBody>
                    <a:bodyPr/>
                    <a:lstStyle/>
                    <a:p>
                      <a:r>
                        <a:rPr lang="en-US" altLang="zh-CN" dirty="0" smtClean="0"/>
                        <a:t>Visualization</a:t>
                      </a:r>
                      <a:r>
                        <a:rPr lang="en-US" altLang="zh-CN" baseline="0" dirty="0" smtClean="0"/>
                        <a:t> by line</a:t>
                      </a:r>
                      <a:r>
                        <a:rPr lang="en-US" altLang="zh-CN" dirty="0" smtClean="0"/>
                        <a:t> chart</a:t>
                      </a:r>
                      <a:r>
                        <a:rPr lang="en-US" altLang="zh-CN" baseline="0" dirty="0" smtClean="0"/>
                        <a:t> and bar chart</a:t>
                      </a:r>
                      <a:endParaRPr lang="zh-CN" altLang="en-US" dirty="0"/>
                    </a:p>
                  </a:txBody>
                  <a:tcPr/>
                </a:tc>
                <a:tc>
                  <a:txBody>
                    <a:bodyPr/>
                    <a:lstStyle/>
                    <a:p>
                      <a:r>
                        <a:rPr lang="en-US" altLang="zh-CN" dirty="0" smtClean="0"/>
                        <a:t>To have</a:t>
                      </a:r>
                      <a:r>
                        <a:rPr lang="en-US" altLang="zh-CN" baseline="0" dirty="0" smtClean="0"/>
                        <a:t> a </a:t>
                      </a:r>
                      <a:r>
                        <a:rPr lang="en-US" altLang="zh-CN" dirty="0" smtClean="0"/>
                        <a:t>better understanding </a:t>
                      </a:r>
                      <a:r>
                        <a:rPr lang="en-US" altLang="zh-CN" baseline="0" dirty="0" smtClean="0"/>
                        <a:t>and make predictions </a:t>
                      </a:r>
                      <a:endParaRPr lang="en-US" altLang="zh-CN" dirty="0" smtClean="0"/>
                    </a:p>
                  </a:txBody>
                  <a:tcPr/>
                </a:tc>
              </a:tr>
              <a:tr h="390358">
                <a:tc>
                  <a:txBody>
                    <a:bodyPr/>
                    <a:lstStyle/>
                    <a:p>
                      <a:r>
                        <a:rPr lang="en-US" altLang="zh-CN" dirty="0" smtClean="0"/>
                        <a:t>Conclusion</a:t>
                      </a:r>
                      <a:r>
                        <a:rPr lang="en-US" altLang="zh-CN" baseline="0" dirty="0" smtClean="0"/>
                        <a:t> and recommendations</a:t>
                      </a:r>
                      <a:endParaRPr lang="en-US" altLang="zh-CN" dirty="0" smtClean="0"/>
                    </a:p>
                  </a:txBody>
                  <a:tcPr/>
                </a:tc>
                <a:tc>
                  <a:txBody>
                    <a:bodyPr/>
                    <a:lstStyle/>
                    <a:p>
                      <a:r>
                        <a:rPr lang="en-US" altLang="zh-CN" dirty="0" smtClean="0"/>
                        <a:t>Get conclusion and give</a:t>
                      </a:r>
                      <a:r>
                        <a:rPr lang="en-US" altLang="zh-CN" baseline="0" dirty="0" smtClean="0"/>
                        <a:t> recommendations </a:t>
                      </a:r>
                      <a:endParaRPr lang="zh-CN" altLang="en-US" dirty="0"/>
                    </a:p>
                  </a:txBody>
                  <a:tcPr/>
                </a:tc>
                <a:tc>
                  <a:txBody>
                    <a:bodyPr/>
                    <a:lstStyle/>
                    <a:p>
                      <a:r>
                        <a:rPr lang="en-US" altLang="zh-CN" dirty="0" smtClean="0"/>
                        <a:t>To answer</a:t>
                      </a:r>
                      <a:r>
                        <a:rPr lang="en-US" altLang="zh-CN" baseline="0" dirty="0" smtClean="0"/>
                        <a:t> the key questions the stakeholders care</a:t>
                      </a:r>
                      <a:endParaRPr lang="en-US" altLang="zh-CN" dirty="0" smtClean="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de-DE" altLang="zh-CN" sz="4200" dirty="0" smtClean="0"/>
              <a:t>Key visualizations - 1  </a:t>
            </a:r>
            <a:r>
              <a:rPr lang="de-DE" altLang="zh-CN" dirty="0" smtClean="0"/>
              <a:t/>
            </a:r>
            <a:br>
              <a:rPr lang="de-DE" altLang="zh-CN" dirty="0" smtClean="0"/>
            </a:br>
            <a:r>
              <a:rPr lang="en-US" altLang="zh-CN" dirty="0" smtClean="0"/>
              <a:t>-</a:t>
            </a:r>
            <a:r>
              <a:rPr lang="de-DE" altLang="zh-CN" sz="3600" dirty="0" smtClean="0"/>
              <a:t> Sale‘s change over time</a:t>
            </a:r>
            <a:endParaRPr lang="zh-CN" altLang="en-US" sz="3600" dirty="0"/>
          </a:p>
        </p:txBody>
      </p:sp>
      <p:pic>
        <p:nvPicPr>
          <p:cNvPr id="4" name="Picture 3" descr="figure1.png"/>
          <p:cNvPicPr>
            <a:picLocks noChangeAspect="1"/>
          </p:cNvPicPr>
          <p:nvPr/>
        </p:nvPicPr>
        <p:blipFill>
          <a:blip r:embed="rId2" cstate="print"/>
          <a:stretch>
            <a:fillRect/>
          </a:stretch>
        </p:blipFill>
        <p:spPr>
          <a:xfrm>
            <a:off x="914400" y="1600200"/>
            <a:ext cx="7010400" cy="3733800"/>
          </a:xfrm>
          <a:prstGeom prst="rect">
            <a:avLst/>
          </a:prstGeom>
        </p:spPr>
      </p:pic>
      <p:sp>
        <p:nvSpPr>
          <p:cNvPr id="5" name="TextBox 4"/>
          <p:cNvSpPr txBox="1"/>
          <p:nvPr/>
        </p:nvSpPr>
        <p:spPr>
          <a:xfrm>
            <a:off x="228600" y="5715000"/>
            <a:ext cx="8907438" cy="646331"/>
          </a:xfrm>
          <a:prstGeom prst="rect">
            <a:avLst/>
          </a:prstGeom>
          <a:noFill/>
        </p:spPr>
        <p:txBody>
          <a:bodyPr wrap="none" rtlCol="0">
            <a:spAutoFit/>
          </a:bodyPr>
          <a:lstStyle/>
          <a:p>
            <a:pPr>
              <a:buFont typeface="Wingdings" pitchFamily="2" charset="2"/>
              <a:buChar char="Ø"/>
            </a:pPr>
            <a:r>
              <a:rPr lang="en-US" altLang="zh-CN" dirty="0" smtClean="0"/>
              <a:t> The sales in each region</a:t>
            </a:r>
            <a:r>
              <a:rPr lang="zh-CN" altLang="en-US" dirty="0" smtClean="0"/>
              <a:t> </a:t>
            </a:r>
            <a:r>
              <a:rPr lang="en-US" altLang="zh-CN" dirty="0" smtClean="0"/>
              <a:t>changes over time, which challenges the present assumption that </a:t>
            </a:r>
          </a:p>
          <a:p>
            <a:r>
              <a:rPr lang="en-US" altLang="zh-CN" dirty="0" smtClean="0"/>
              <a:t>     the sales keep constant over time.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de-DE" altLang="zh-CN" sz="4200" dirty="0" smtClean="0"/>
              <a:t>Key visulization – 2  </a:t>
            </a:r>
            <a:r>
              <a:rPr lang="de-DE" altLang="zh-CN" dirty="0" smtClean="0"/>
              <a:t/>
            </a:r>
            <a:br>
              <a:rPr lang="de-DE" altLang="zh-CN" dirty="0" smtClean="0"/>
            </a:br>
            <a:r>
              <a:rPr lang="en-US" altLang="zh-CN" dirty="0" smtClean="0"/>
              <a:t>- </a:t>
            </a:r>
            <a:r>
              <a:rPr lang="en-US" altLang="zh-CN" sz="3600" dirty="0" smtClean="0"/>
              <a:t>Sales</a:t>
            </a:r>
            <a:r>
              <a:rPr lang="de-DE" altLang="zh-CN" sz="3600" dirty="0" smtClean="0"/>
              <a:t> distribution for different regions</a:t>
            </a:r>
            <a:endParaRPr lang="zh-CN" altLang="en-US" sz="3600" dirty="0"/>
          </a:p>
        </p:txBody>
      </p:sp>
      <p:pic>
        <p:nvPicPr>
          <p:cNvPr id="6" name="Picture 5" descr="Figure3.png"/>
          <p:cNvPicPr>
            <a:picLocks noChangeAspect="1"/>
          </p:cNvPicPr>
          <p:nvPr/>
        </p:nvPicPr>
        <p:blipFill>
          <a:blip r:embed="rId2" cstate="print"/>
          <a:stretch>
            <a:fillRect/>
          </a:stretch>
        </p:blipFill>
        <p:spPr>
          <a:xfrm>
            <a:off x="1733153" y="1585655"/>
            <a:ext cx="5677693" cy="3686690"/>
          </a:xfrm>
          <a:prstGeom prst="rect">
            <a:avLst/>
          </a:prstGeom>
        </p:spPr>
      </p:pic>
      <p:sp>
        <p:nvSpPr>
          <p:cNvPr id="7" name="TextBox 6"/>
          <p:cNvSpPr txBox="1"/>
          <p:nvPr/>
        </p:nvSpPr>
        <p:spPr>
          <a:xfrm>
            <a:off x="938471" y="5410200"/>
            <a:ext cx="8357929" cy="1200329"/>
          </a:xfrm>
          <a:prstGeom prst="rect">
            <a:avLst/>
          </a:prstGeom>
          <a:noFill/>
        </p:spPr>
        <p:txBody>
          <a:bodyPr wrap="none" rtlCol="0">
            <a:spAutoFit/>
          </a:bodyPr>
          <a:lstStyle/>
          <a:p>
            <a:pPr>
              <a:buFont typeface="Wingdings" pitchFamily="2" charset="2"/>
              <a:buChar char="Ø"/>
            </a:pPr>
            <a:r>
              <a:rPr lang="en-US" altLang="zh-CN" dirty="0" smtClean="0"/>
              <a:t> North America: the sales in most cases are dominant large over all the time</a:t>
            </a:r>
          </a:p>
          <a:p>
            <a:pPr>
              <a:buFont typeface="Wingdings" pitchFamily="2" charset="2"/>
              <a:buChar char="Ø"/>
            </a:pPr>
            <a:r>
              <a:rPr lang="en-US" altLang="zh-CN" dirty="0" smtClean="0"/>
              <a:t> Europe:  the sale’s proportion keeps constantly around 1/3 in the last 10 years</a:t>
            </a:r>
          </a:p>
          <a:p>
            <a:pPr>
              <a:buFont typeface="Wingdings" pitchFamily="2" charset="2"/>
              <a:buChar char="Ø"/>
            </a:pPr>
            <a:r>
              <a:rPr lang="en-US" altLang="zh-CN" dirty="0" smtClean="0"/>
              <a:t> Japan: the sale’s proportion generally keeps around 12%, but in 2016 is around 19%. </a:t>
            </a:r>
          </a:p>
          <a:p>
            <a:pPr>
              <a:buFont typeface="Wingdings" pitchFamily="2" charset="2"/>
              <a:buChar char="Ø"/>
            </a:pPr>
            <a:r>
              <a:rPr lang="en-US" altLang="zh-CN" dirty="0" smtClean="0"/>
              <a:t> Other regions: the proportion generally keeps around 13% in the last 10 years</a:t>
            </a:r>
            <a:endParaRPr lang="zh-CN" altLang="en-US" dirty="0"/>
          </a:p>
        </p:txBody>
      </p:sp>
      <p:sp>
        <p:nvSpPr>
          <p:cNvPr id="8" name="Action Button: Home 7">
            <a:hlinkClick r:id="rId3" action="ppaction://hlinksldjump" highlightClick="1"/>
          </p:cNvPr>
          <p:cNvSpPr/>
          <p:nvPr/>
        </p:nvSpPr>
        <p:spPr>
          <a:xfrm>
            <a:off x="8229600" y="381000"/>
            <a:ext cx="685800" cy="457200"/>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US" altLang="zh-CN" sz="3800" dirty="0" smtClean="0"/>
              <a:t>Project: Preparing for influenza season</a:t>
            </a:r>
            <a:endParaRPr lang="zh-CN" altLang="en-US" sz="3800" dirty="0"/>
          </a:p>
        </p:txBody>
      </p:sp>
      <p:sp>
        <p:nvSpPr>
          <p:cNvPr id="3" name="Content Placeholder 2"/>
          <p:cNvSpPr>
            <a:spLocks noGrp="1"/>
          </p:cNvSpPr>
          <p:nvPr>
            <p:ph idx="1"/>
          </p:nvPr>
        </p:nvSpPr>
        <p:spPr>
          <a:xfrm>
            <a:off x="457200" y="960437"/>
            <a:ext cx="8229600" cy="4525963"/>
          </a:xfrm>
        </p:spPr>
        <p:txBody>
          <a:bodyPr/>
          <a:lstStyle/>
          <a:p>
            <a:r>
              <a:rPr lang="en-US" altLang="zh-CN" dirty="0" smtClean="0"/>
              <a:t>Objective</a:t>
            </a:r>
          </a:p>
          <a:p>
            <a:pPr>
              <a:buNone/>
            </a:pPr>
            <a:r>
              <a:rPr lang="en-US" altLang="zh-CN" dirty="0" smtClean="0"/>
              <a:t>	Determine when to send staff, and how many to each state in USA</a:t>
            </a:r>
          </a:p>
          <a:p>
            <a:r>
              <a:rPr lang="en-US" altLang="zh-CN" dirty="0" smtClean="0"/>
              <a:t>Data sets:</a:t>
            </a:r>
          </a:p>
          <a:p>
            <a:pPr>
              <a:buNone/>
            </a:pPr>
            <a:r>
              <a:rPr lang="en-US" altLang="zh-CN" dirty="0" smtClean="0"/>
              <a:t>	‘influenza deaths by geography’ and ‘Population data by geography’</a:t>
            </a:r>
          </a:p>
          <a:p>
            <a:r>
              <a:rPr lang="en-US" altLang="zh-CN" dirty="0" smtClean="0"/>
              <a:t>Tools: </a:t>
            </a:r>
          </a:p>
          <a:p>
            <a:pPr>
              <a:buNone/>
            </a:pPr>
            <a:r>
              <a:rPr lang="en-US" altLang="zh-CN" dirty="0" smtClean="0"/>
              <a:t>    Excel and Tableau</a:t>
            </a:r>
          </a:p>
          <a:p>
            <a:pPr>
              <a:buNone/>
            </a:pPr>
            <a:endParaRPr lang="zh-CN" altLang="en-US" dirty="0"/>
          </a:p>
        </p:txBody>
      </p:sp>
      <p:sp>
        <p:nvSpPr>
          <p:cNvPr id="4" name="TextBox 3"/>
          <p:cNvSpPr txBox="1"/>
          <p:nvPr/>
        </p:nvSpPr>
        <p:spPr>
          <a:xfrm>
            <a:off x="381000" y="5505271"/>
            <a:ext cx="8534400" cy="1200329"/>
          </a:xfrm>
          <a:prstGeom prst="rect">
            <a:avLst/>
          </a:prstGeom>
          <a:noFill/>
        </p:spPr>
        <p:txBody>
          <a:bodyPr wrap="square" rtlCol="0">
            <a:spAutoFit/>
          </a:bodyPr>
          <a:lstStyle/>
          <a:p>
            <a:r>
              <a:rPr lang="en-US" altLang="zh-CN" b="1" dirty="0" smtClean="0"/>
              <a:t>The project report link and video link:   </a:t>
            </a:r>
          </a:p>
          <a:p>
            <a:r>
              <a:rPr lang="en-US" altLang="zh-CN" dirty="0" smtClean="0">
                <a:hlinkClick r:id="rId2"/>
              </a:rPr>
              <a:t>https://public.tableau.com/app/profile/winter4019/viz/Projectpresentation-2-10/story-myproject</a:t>
            </a:r>
            <a:endParaRPr lang="en-US" altLang="zh-CN" dirty="0" smtClean="0"/>
          </a:p>
          <a:p>
            <a:r>
              <a:rPr lang="en-US" altLang="zh-CN" u="sng" dirty="0" smtClean="0">
                <a:hlinkClick r:id="rId3"/>
              </a:rPr>
              <a:t>https://youtu.be/FMSQtpNndq8</a:t>
            </a:r>
            <a:r>
              <a:rPr lang="en-US" altLang="zh-CN" u="sng" dirty="0" smtClean="0"/>
              <a:t>, </a:t>
            </a:r>
            <a:r>
              <a:rPr lang="en-US" altLang="zh-CN" u="sng" dirty="0" smtClean="0">
                <a:hlinkClick r:id="rId4"/>
              </a:rPr>
              <a:t>https://youtu.be/WzAXaGDAxKc</a:t>
            </a:r>
            <a:endParaRPr lang="en-US" altLang="zh-C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normAutofit/>
          </a:bodyPr>
          <a:lstStyle/>
          <a:p>
            <a:r>
              <a:rPr lang="en-US" altLang="zh-CN" sz="3800" dirty="0" smtClean="0"/>
              <a:t>Analysis stages</a:t>
            </a:r>
            <a:endParaRPr lang="zh-CN" altLang="en-US" sz="3800" dirty="0"/>
          </a:p>
        </p:txBody>
      </p:sp>
      <p:graphicFrame>
        <p:nvGraphicFramePr>
          <p:cNvPr id="4" name="Content Placeholder 3"/>
          <p:cNvGraphicFramePr>
            <a:graphicFrameLocks noGrp="1"/>
          </p:cNvGraphicFramePr>
          <p:nvPr>
            <p:ph idx="1"/>
          </p:nvPr>
        </p:nvGraphicFramePr>
        <p:xfrm>
          <a:off x="457200" y="1496996"/>
          <a:ext cx="8229601" cy="4370404"/>
        </p:xfrm>
        <a:graphic>
          <a:graphicData uri="http://schemas.openxmlformats.org/drawingml/2006/table">
            <a:tbl>
              <a:tblPr firstRow="1" bandRow="1">
                <a:tableStyleId>{5C22544A-7EE6-4342-B048-85BDC9FD1C3A}</a:tableStyleId>
              </a:tblPr>
              <a:tblGrid>
                <a:gridCol w="2583712"/>
                <a:gridCol w="3436088"/>
                <a:gridCol w="2209801"/>
              </a:tblGrid>
              <a:tr h="390358">
                <a:tc>
                  <a:txBody>
                    <a:bodyPr/>
                    <a:lstStyle/>
                    <a:p>
                      <a:r>
                        <a:rPr lang="en-US" altLang="zh-CN" dirty="0" smtClean="0"/>
                        <a:t>Stages</a:t>
                      </a:r>
                      <a:r>
                        <a:rPr lang="en-US" altLang="zh-CN" baseline="0" dirty="0" smtClean="0"/>
                        <a:t> </a:t>
                      </a:r>
                      <a:endParaRPr lang="zh-CN" altLang="en-US" dirty="0"/>
                    </a:p>
                  </a:txBody>
                  <a:tcPr/>
                </a:tc>
                <a:tc>
                  <a:txBody>
                    <a:bodyPr/>
                    <a:lstStyle/>
                    <a:p>
                      <a:r>
                        <a:rPr lang="en-US" altLang="zh-CN" dirty="0" smtClean="0"/>
                        <a:t>Contents</a:t>
                      </a:r>
                      <a:endParaRPr lang="zh-CN" altLang="en-US" i="1" dirty="0"/>
                    </a:p>
                  </a:txBody>
                  <a:tcPr/>
                </a:tc>
                <a:tc>
                  <a:txBody>
                    <a:bodyPr/>
                    <a:lstStyle/>
                    <a:p>
                      <a:r>
                        <a:rPr lang="en-US" altLang="zh-CN" dirty="0" smtClean="0"/>
                        <a:t>Purpose</a:t>
                      </a:r>
                      <a:endParaRPr lang="zh-CN" altLang="en-US" dirty="0"/>
                    </a:p>
                  </a:txBody>
                  <a:tcPr/>
                </a:tc>
              </a:tr>
              <a:tr h="962526">
                <a:tc>
                  <a:txBody>
                    <a:bodyPr/>
                    <a:lstStyle/>
                    <a:p>
                      <a:r>
                        <a:rPr lang="en-US" altLang="zh-CN" dirty="0" smtClean="0"/>
                        <a:t>Verify</a:t>
                      </a:r>
                      <a:r>
                        <a:rPr lang="en-US" altLang="zh-CN" baseline="0" dirty="0" smtClean="0"/>
                        <a:t> the quality and integrity of data</a:t>
                      </a:r>
                      <a:endParaRPr lang="zh-CN" altLang="en-US" dirty="0"/>
                    </a:p>
                  </a:txBody>
                  <a:tcPr/>
                </a:tc>
                <a:tc>
                  <a:txBody>
                    <a:bodyPr/>
                    <a:lstStyle/>
                    <a:p>
                      <a:r>
                        <a:rPr lang="en-US" altLang="zh-CN" dirty="0" smtClean="0"/>
                        <a:t>Collect</a:t>
                      </a:r>
                      <a:r>
                        <a:rPr lang="en-US" altLang="zh-CN" baseline="0" dirty="0" smtClean="0"/>
                        <a:t> data, clean data,  verify the completeness, accuracy and validity of data</a:t>
                      </a:r>
                      <a:endParaRPr lang="zh-CN" altLang="en-US" dirty="0"/>
                    </a:p>
                  </a:txBody>
                  <a:tcPr/>
                </a:tc>
                <a:tc>
                  <a:txBody>
                    <a:bodyPr/>
                    <a:lstStyle/>
                    <a:p>
                      <a:r>
                        <a:rPr lang="en-US" altLang="zh-CN" dirty="0" smtClean="0"/>
                        <a:t>To ensure the accuracy</a:t>
                      </a:r>
                      <a:r>
                        <a:rPr lang="en-US" altLang="zh-CN" baseline="0" dirty="0" smtClean="0"/>
                        <a:t> of the following analysis</a:t>
                      </a:r>
                      <a:endParaRPr lang="zh-CN" altLang="en-US" dirty="0"/>
                    </a:p>
                  </a:txBody>
                  <a:tcPr/>
                </a:tc>
              </a:tr>
              <a:tr h="390358">
                <a:tc>
                  <a:txBody>
                    <a:bodyPr/>
                    <a:lstStyle/>
                    <a:p>
                      <a:r>
                        <a:rPr lang="en-US" altLang="zh-CN" dirty="0" smtClean="0"/>
                        <a:t>Data</a:t>
                      </a:r>
                      <a:r>
                        <a:rPr lang="en-US" altLang="zh-CN" baseline="0" dirty="0" smtClean="0"/>
                        <a:t> analysis</a:t>
                      </a:r>
                      <a:endParaRPr lang="zh-CN" altLang="en-US" dirty="0"/>
                    </a:p>
                  </a:txBody>
                  <a:tcPr/>
                </a:tc>
                <a:tc>
                  <a:txBody>
                    <a:bodyPr/>
                    <a:lstStyle/>
                    <a:p>
                      <a:r>
                        <a:rPr lang="en-US" altLang="zh-CN" dirty="0" smtClean="0">
                          <a:solidFill>
                            <a:schemeClr val="tx1"/>
                          </a:solidFill>
                        </a:rPr>
                        <a:t>Influenza </a:t>
                      </a:r>
                      <a:r>
                        <a:rPr lang="en-US" altLang="zh-CN" baseline="0" dirty="0" smtClean="0">
                          <a:solidFill>
                            <a:schemeClr val="tx1"/>
                          </a:solidFill>
                        </a:rPr>
                        <a:t>deaths distribution in regions; Influenza deaths of vulnerable populations; influenza season length in different regions</a:t>
                      </a:r>
                    </a:p>
                  </a:txBody>
                  <a:tcPr/>
                </a:tc>
                <a:tc>
                  <a:txBody>
                    <a:bodyPr/>
                    <a:lstStyle/>
                    <a:p>
                      <a:r>
                        <a:rPr lang="en-US" altLang="zh-CN" dirty="0" smtClean="0"/>
                        <a:t>To understand</a:t>
                      </a:r>
                      <a:r>
                        <a:rPr lang="en-US" altLang="zh-CN" baseline="0" dirty="0" smtClean="0"/>
                        <a:t> the features of influenza season, and its effects on the people</a:t>
                      </a:r>
                      <a:endParaRPr lang="zh-CN" altLang="en-US" dirty="0"/>
                    </a:p>
                  </a:txBody>
                  <a:tcPr/>
                </a:tc>
              </a:tr>
              <a:tr h="390358">
                <a:tc>
                  <a:txBody>
                    <a:bodyPr/>
                    <a:lstStyle/>
                    <a:p>
                      <a:r>
                        <a:rPr lang="en-US" altLang="zh-CN" dirty="0" smtClean="0"/>
                        <a:t>Modeling </a:t>
                      </a:r>
                    </a:p>
                  </a:txBody>
                  <a:tcPr/>
                </a:tc>
                <a:tc>
                  <a:txBody>
                    <a:bodyPr/>
                    <a:lstStyle/>
                    <a:p>
                      <a:r>
                        <a:rPr lang="en-US" altLang="zh-CN" dirty="0" smtClean="0">
                          <a:solidFill>
                            <a:schemeClr val="tx1"/>
                          </a:solidFill>
                        </a:rPr>
                        <a:t>Regression,</a:t>
                      </a:r>
                      <a:r>
                        <a:rPr lang="en-US" altLang="zh-CN" baseline="0" dirty="0" smtClean="0">
                          <a:solidFill>
                            <a:schemeClr val="tx1"/>
                          </a:solidFill>
                        </a:rPr>
                        <a:t> Clustering and Forecasting</a:t>
                      </a:r>
                      <a:endParaRPr lang="zh-CN" altLang="en-US" dirty="0">
                        <a:solidFill>
                          <a:schemeClr val="tx1"/>
                        </a:solidFill>
                      </a:endParaRPr>
                    </a:p>
                  </a:txBody>
                  <a:tcPr/>
                </a:tc>
                <a:tc>
                  <a:txBody>
                    <a:bodyPr/>
                    <a:lstStyle/>
                    <a:p>
                      <a:r>
                        <a:rPr lang="en-US" altLang="zh-CN" dirty="0" smtClean="0"/>
                        <a:t>To have</a:t>
                      </a:r>
                      <a:r>
                        <a:rPr lang="en-US" altLang="zh-CN" baseline="0" dirty="0" smtClean="0"/>
                        <a:t> a </a:t>
                      </a:r>
                      <a:r>
                        <a:rPr lang="en-US" altLang="zh-CN" dirty="0" smtClean="0"/>
                        <a:t>better understanding </a:t>
                      </a:r>
                      <a:r>
                        <a:rPr lang="en-US" altLang="zh-CN" baseline="0" dirty="0" smtClean="0"/>
                        <a:t>and make predictions </a:t>
                      </a:r>
                      <a:endParaRPr lang="en-US" altLang="zh-CN" dirty="0" smtClean="0"/>
                    </a:p>
                  </a:txBody>
                  <a:tcPr/>
                </a:tc>
              </a:tr>
              <a:tr h="390358">
                <a:tc>
                  <a:txBody>
                    <a:bodyPr/>
                    <a:lstStyle/>
                    <a:p>
                      <a:r>
                        <a:rPr lang="en-US" altLang="zh-CN" dirty="0" smtClean="0"/>
                        <a:t>Conclusion</a:t>
                      </a:r>
                      <a:r>
                        <a:rPr lang="en-US" altLang="zh-CN" baseline="0" dirty="0" smtClean="0"/>
                        <a:t> and recommendations</a:t>
                      </a:r>
                      <a:endParaRPr lang="en-US" altLang="zh-CN" dirty="0" smtClean="0"/>
                    </a:p>
                  </a:txBody>
                  <a:tcPr/>
                </a:tc>
                <a:tc>
                  <a:txBody>
                    <a:bodyPr/>
                    <a:lstStyle/>
                    <a:p>
                      <a:r>
                        <a:rPr lang="en-US" altLang="zh-CN" dirty="0" smtClean="0"/>
                        <a:t>Get conclusion and give</a:t>
                      </a:r>
                      <a:r>
                        <a:rPr lang="en-US" altLang="zh-CN" baseline="0" dirty="0" smtClean="0"/>
                        <a:t> recommendations </a:t>
                      </a:r>
                      <a:endParaRPr lang="zh-CN" altLang="en-US" dirty="0"/>
                    </a:p>
                  </a:txBody>
                  <a:tcPr/>
                </a:tc>
                <a:tc>
                  <a:txBody>
                    <a:bodyPr/>
                    <a:lstStyle/>
                    <a:p>
                      <a:r>
                        <a:rPr lang="en-US" altLang="zh-CN" dirty="0" smtClean="0"/>
                        <a:t>To answer</a:t>
                      </a:r>
                      <a:r>
                        <a:rPr lang="en-US" altLang="zh-CN" baseline="0" dirty="0" smtClean="0"/>
                        <a:t> the key questions the stakeholders care</a:t>
                      </a:r>
                      <a:endParaRPr lang="en-US" altLang="zh-CN" dirty="0" smtClean="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de-DE" altLang="zh-CN" sz="4200" dirty="0" smtClean="0"/>
              <a:t>Key visualizations - 1  </a:t>
            </a:r>
            <a:r>
              <a:rPr lang="de-DE" altLang="zh-CN" dirty="0" smtClean="0"/>
              <a:t/>
            </a:r>
            <a:br>
              <a:rPr lang="de-DE" altLang="zh-CN" dirty="0" smtClean="0"/>
            </a:br>
            <a:r>
              <a:rPr lang="en-US" altLang="zh-CN" dirty="0" smtClean="0"/>
              <a:t>-</a:t>
            </a:r>
            <a:r>
              <a:rPr lang="de-DE" altLang="zh-CN" sz="3600" dirty="0" smtClean="0"/>
              <a:t> Influenza</a:t>
            </a:r>
            <a:r>
              <a:rPr lang="en-US" altLang="zh-CN" sz="3600" dirty="0" smtClean="0"/>
              <a:t> deaths vs. age</a:t>
            </a:r>
            <a:endParaRPr lang="zh-CN" altLang="en-US" sz="3600" dirty="0"/>
          </a:p>
        </p:txBody>
      </p:sp>
      <p:sp>
        <p:nvSpPr>
          <p:cNvPr id="5" name="TextBox 4"/>
          <p:cNvSpPr txBox="1"/>
          <p:nvPr/>
        </p:nvSpPr>
        <p:spPr>
          <a:xfrm>
            <a:off x="228600" y="5715000"/>
            <a:ext cx="8979831" cy="646331"/>
          </a:xfrm>
          <a:prstGeom prst="rect">
            <a:avLst/>
          </a:prstGeom>
          <a:noFill/>
        </p:spPr>
        <p:txBody>
          <a:bodyPr wrap="none" rtlCol="0">
            <a:spAutoFit/>
          </a:bodyPr>
          <a:lstStyle/>
          <a:p>
            <a:pPr>
              <a:buFont typeface="Wingdings" pitchFamily="2" charset="2"/>
              <a:buChar char="Ø"/>
            </a:pPr>
            <a:r>
              <a:rPr lang="en-US" altLang="zh-CN" dirty="0" smtClean="0"/>
              <a:t> Influenza deaths increases as the age increases; deaths of vulnerable population (age &gt;=65)</a:t>
            </a:r>
          </a:p>
          <a:p>
            <a:r>
              <a:rPr lang="en-US" altLang="zh-CN" dirty="0" smtClean="0"/>
              <a:t>    makes up the  biggest proportion of the total influenza deaths. </a:t>
            </a:r>
          </a:p>
        </p:txBody>
      </p:sp>
      <p:pic>
        <p:nvPicPr>
          <p:cNvPr id="1026" name="Picture 2" descr="C:\Users\Mei\Downloads\vulnerable-total.png"/>
          <p:cNvPicPr>
            <a:picLocks noChangeAspect="1" noChangeArrowheads="1"/>
          </p:cNvPicPr>
          <p:nvPr/>
        </p:nvPicPr>
        <p:blipFill>
          <a:blip r:embed="rId2" cstate="print"/>
          <a:srcRect/>
          <a:stretch>
            <a:fillRect/>
          </a:stretch>
        </p:blipFill>
        <p:spPr bwMode="auto">
          <a:xfrm>
            <a:off x="960438" y="1477800"/>
            <a:ext cx="6405734" cy="41400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TotalTime>
  <Words>920</Words>
  <Application>Microsoft Office PowerPoint</Application>
  <PresentationFormat>On-screen Show (4:3)</PresentationFormat>
  <Paragraphs>157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Portfolio for Projects</vt:lpstr>
      <vt:lpstr>Outline of projects </vt:lpstr>
      <vt:lpstr>Project: Video Game Popularity</vt:lpstr>
      <vt:lpstr>Analysis stages</vt:lpstr>
      <vt:lpstr>Key visualizations - 1   - Sale‘s change over time</vt:lpstr>
      <vt:lpstr>Key visulization – 2   - Sales distribution for different regions</vt:lpstr>
      <vt:lpstr>Project: Preparing for influenza season</vt:lpstr>
      <vt:lpstr>Analysis stages</vt:lpstr>
      <vt:lpstr>Key visualizations - 1   - Influenza deaths vs. age</vt:lpstr>
      <vt:lpstr>Key visulization – 2   - Population Clustering </vt:lpstr>
      <vt:lpstr>Project: Rockbuster Stealth Video Rental</vt:lpstr>
      <vt:lpstr>Analysis stages</vt:lpstr>
      <vt:lpstr>Key visualizations - 1   - Statistics in rental sales</vt:lpstr>
      <vt:lpstr>Key visualizations - 2   - Customer distribution all over the world</vt:lpstr>
      <vt:lpstr>Project: Instacart Grocery </vt:lpstr>
      <vt:lpstr>Analysis stages</vt:lpstr>
      <vt:lpstr>Key visualizations - 1   - Customer consuming patterns over time</vt:lpstr>
      <vt:lpstr>Key visualizations – 2   - Customer patterns vs. Customer profiles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for  Projects</dc:title>
  <dc:creator>Mei</dc:creator>
  <cp:lastModifiedBy>Mei</cp:lastModifiedBy>
  <cp:revision>89</cp:revision>
  <dcterms:created xsi:type="dcterms:W3CDTF">2006-08-16T00:00:00Z</dcterms:created>
  <dcterms:modified xsi:type="dcterms:W3CDTF">2023-05-05T06:48:22Z</dcterms:modified>
</cp:coreProperties>
</file>