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64" r:id="rId3"/>
    <p:sldId id="261" r:id="rId4"/>
    <p:sldId id="270" r:id="rId5"/>
    <p:sldId id="271" r:id="rId6"/>
    <p:sldId id="268" r:id="rId7"/>
    <p:sldId id="262" r:id="rId8"/>
    <p:sldId id="266"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688" autoAdjust="0"/>
  </p:normalViewPr>
  <p:slideViewPr>
    <p:cSldViewPr snapToGrid="0">
      <p:cViewPr varScale="1">
        <p:scale>
          <a:sx n="61" d="100"/>
          <a:sy n="61" d="100"/>
        </p:scale>
        <p:origin x="10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6FDEC9-B949-4254-B99B-6ECC5538A242}"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6589DDB7-75E2-4E23-8945-DE58D2F55F7B}">
      <dgm:prSet phldrT="[Text]" custT="1"/>
      <dgm:spPr/>
      <dgm:t>
        <a:bodyPr/>
        <a:lstStyle/>
        <a:p>
          <a:r>
            <a:rPr lang="en-US" sz="2100" dirty="0" smtClean="0"/>
            <a:t>1. Business question </a:t>
          </a:r>
          <a:r>
            <a:rPr lang="en-US" sz="1600" dirty="0" smtClean="0"/>
            <a:t>(make sure it is correctly defined)</a:t>
          </a:r>
          <a:endParaRPr lang="en-US" sz="1600" dirty="0"/>
        </a:p>
      </dgm:t>
    </dgm:pt>
    <dgm:pt modelId="{7B8BE23C-4C12-4213-9315-5B9885E0EB83}" type="parTrans" cxnId="{BFCE77B6-61EF-452F-9377-23B162012EBB}">
      <dgm:prSet/>
      <dgm:spPr/>
      <dgm:t>
        <a:bodyPr/>
        <a:lstStyle/>
        <a:p>
          <a:endParaRPr lang="en-US"/>
        </a:p>
      </dgm:t>
    </dgm:pt>
    <dgm:pt modelId="{4D538CF7-919E-4319-84DC-0AF565883BD5}" type="sibTrans" cxnId="{BFCE77B6-61EF-452F-9377-23B162012EBB}">
      <dgm:prSet/>
      <dgm:spPr/>
      <dgm:t>
        <a:bodyPr/>
        <a:lstStyle/>
        <a:p>
          <a:endParaRPr lang="en-US"/>
        </a:p>
      </dgm:t>
    </dgm:pt>
    <dgm:pt modelId="{4CD5DEF4-9F17-4ACD-9E3E-160E863CECA0}">
      <dgm:prSet phldrT="[Text]" custT="1"/>
      <dgm:spPr/>
      <dgm:t>
        <a:bodyPr/>
        <a:lstStyle/>
        <a:p>
          <a:pPr algn="ctr"/>
          <a:r>
            <a:rPr lang="en-US" sz="2100" dirty="0" smtClean="0"/>
            <a:t>2. Analysis plan</a:t>
          </a:r>
        </a:p>
        <a:p>
          <a:pPr algn="l"/>
          <a:r>
            <a:rPr lang="en-US" sz="1600" dirty="0" smtClean="0"/>
            <a:t>(it takes time to build and evaluate the model)</a:t>
          </a:r>
          <a:endParaRPr lang="en-US" sz="1600" dirty="0"/>
        </a:p>
      </dgm:t>
    </dgm:pt>
    <dgm:pt modelId="{71D0E5C7-4C8F-4FF6-A466-21386DDD055F}" type="parTrans" cxnId="{08253F72-F56E-4C47-A8C9-523E77EF5F39}">
      <dgm:prSet/>
      <dgm:spPr/>
      <dgm:t>
        <a:bodyPr/>
        <a:lstStyle/>
        <a:p>
          <a:endParaRPr lang="en-US"/>
        </a:p>
      </dgm:t>
    </dgm:pt>
    <dgm:pt modelId="{5FE5ACBD-0282-4011-8424-BDC2F94442B2}" type="sibTrans" cxnId="{08253F72-F56E-4C47-A8C9-523E77EF5F39}">
      <dgm:prSet/>
      <dgm:spPr/>
      <dgm:t>
        <a:bodyPr/>
        <a:lstStyle/>
        <a:p>
          <a:endParaRPr lang="en-US"/>
        </a:p>
      </dgm:t>
    </dgm:pt>
    <dgm:pt modelId="{73E0C6AE-54AE-4B55-9DAD-EDAEC6E469AA}">
      <dgm:prSet phldrT="[Text]" custT="1"/>
      <dgm:spPr/>
      <dgm:t>
        <a:bodyPr/>
        <a:lstStyle/>
        <a:p>
          <a:pPr algn="l"/>
          <a:r>
            <a:rPr lang="en-US" sz="2100" dirty="0" smtClean="0"/>
            <a:t>3. Data collection </a:t>
          </a:r>
          <a:r>
            <a:rPr lang="en-US" sz="1600" dirty="0" smtClean="0"/>
            <a:t>(tied to step 1 and 2; might take several iterations to get the intended data set)  </a:t>
          </a:r>
        </a:p>
      </dgm:t>
    </dgm:pt>
    <dgm:pt modelId="{E5D7C017-3672-4F70-80A8-074459BFA2E6}" type="parTrans" cxnId="{8B9107A8-BC48-4CD6-B542-105A878B40B0}">
      <dgm:prSet/>
      <dgm:spPr/>
      <dgm:t>
        <a:bodyPr/>
        <a:lstStyle/>
        <a:p>
          <a:endParaRPr lang="en-US"/>
        </a:p>
      </dgm:t>
    </dgm:pt>
    <dgm:pt modelId="{97D7F564-55E9-47DB-AC13-8E0919F43305}" type="sibTrans" cxnId="{8B9107A8-BC48-4CD6-B542-105A878B40B0}">
      <dgm:prSet/>
      <dgm:spPr/>
      <dgm:t>
        <a:bodyPr/>
        <a:lstStyle/>
        <a:p>
          <a:endParaRPr lang="en-US"/>
        </a:p>
      </dgm:t>
    </dgm:pt>
    <dgm:pt modelId="{4DFA9E1D-BA74-4BAE-9ED2-41253F63DA6E}">
      <dgm:prSet phldrT="[Text]" custT="1"/>
      <dgm:spPr/>
      <dgm:t>
        <a:bodyPr/>
        <a:lstStyle/>
        <a:p>
          <a:pPr algn="ctr"/>
          <a:r>
            <a:rPr lang="en-US" sz="2100" dirty="0" smtClean="0"/>
            <a:t>4. Insights </a:t>
          </a:r>
        </a:p>
        <a:p>
          <a:pPr algn="l"/>
          <a:r>
            <a:rPr lang="en-US" sz="1600" dirty="0" smtClean="0"/>
            <a:t>(in terms of </a:t>
          </a:r>
          <a:r>
            <a:rPr lang="en-US" sz="1600" b="0" i="0" dirty="0" smtClean="0"/>
            <a:t>quantified impact)</a:t>
          </a:r>
          <a:r>
            <a:rPr lang="en-US" sz="1600" dirty="0" smtClean="0"/>
            <a:t> </a:t>
          </a:r>
          <a:endParaRPr lang="en-US" sz="1600" dirty="0"/>
        </a:p>
      </dgm:t>
    </dgm:pt>
    <dgm:pt modelId="{63F49E57-454D-4BA2-A63D-26BDC89B84EF}" type="parTrans" cxnId="{2156B182-8CE2-45F3-A1DA-FD4048239914}">
      <dgm:prSet/>
      <dgm:spPr/>
      <dgm:t>
        <a:bodyPr/>
        <a:lstStyle/>
        <a:p>
          <a:endParaRPr lang="en-US"/>
        </a:p>
      </dgm:t>
    </dgm:pt>
    <dgm:pt modelId="{6E6C903D-4CD4-46F3-9E54-7FB0ED86278F}" type="sibTrans" cxnId="{2156B182-8CE2-45F3-A1DA-FD4048239914}">
      <dgm:prSet/>
      <dgm:spPr/>
      <dgm:t>
        <a:bodyPr/>
        <a:lstStyle/>
        <a:p>
          <a:endParaRPr lang="en-US"/>
        </a:p>
      </dgm:t>
    </dgm:pt>
    <dgm:pt modelId="{051DAA2B-F014-41A4-AFCE-F56C4706C42D}">
      <dgm:prSet phldrT="[Text]" custT="1"/>
      <dgm:spPr/>
      <dgm:t>
        <a:bodyPr/>
        <a:lstStyle/>
        <a:p>
          <a:pPr algn="ctr"/>
          <a:r>
            <a:rPr lang="en-US" sz="2100" dirty="0" smtClean="0"/>
            <a:t>5. Recommendations</a:t>
          </a:r>
        </a:p>
        <a:p>
          <a:pPr algn="l"/>
          <a:r>
            <a:rPr lang="en-US" sz="1600" dirty="0" smtClean="0"/>
            <a:t>(tie back to step 1; </a:t>
          </a:r>
        </a:p>
        <a:p>
          <a:pPr algn="l"/>
          <a:r>
            <a:rPr lang="en-US" sz="1600" dirty="0" smtClean="0">
              <a:latin typeface="Times New Roman" panose="02020603050405020304" pitchFamily="18" charset="0"/>
              <a:cs typeface="Times New Roman" panose="02020603050405020304" pitchFamily="18" charset="0"/>
            </a:rPr>
            <a:t>short, concise, insightful )</a:t>
          </a:r>
          <a:endParaRPr lang="en-US" sz="1600" dirty="0"/>
        </a:p>
      </dgm:t>
    </dgm:pt>
    <dgm:pt modelId="{AE3ED011-2C8A-4BA3-ABF6-7C5F0767A16B}" type="parTrans" cxnId="{08937CE8-939A-4672-9B91-6526423A3A20}">
      <dgm:prSet/>
      <dgm:spPr/>
      <dgm:t>
        <a:bodyPr/>
        <a:lstStyle/>
        <a:p>
          <a:endParaRPr lang="en-US"/>
        </a:p>
      </dgm:t>
    </dgm:pt>
    <dgm:pt modelId="{88609C95-563E-4332-9147-198D41389C8B}" type="sibTrans" cxnId="{08937CE8-939A-4672-9B91-6526423A3A20}">
      <dgm:prSet/>
      <dgm:spPr/>
      <dgm:t>
        <a:bodyPr/>
        <a:lstStyle/>
        <a:p>
          <a:endParaRPr lang="en-US"/>
        </a:p>
      </dgm:t>
    </dgm:pt>
    <dgm:pt modelId="{C9B724BD-FFF7-4B6D-BAF0-1FB88EFD2F49}" type="pres">
      <dgm:prSet presAssocID="{9B6FDEC9-B949-4254-B99B-6ECC5538A242}" presName="Name0" presStyleCnt="0">
        <dgm:presLayoutVars>
          <dgm:dir/>
          <dgm:resizeHandles val="exact"/>
        </dgm:presLayoutVars>
      </dgm:prSet>
      <dgm:spPr/>
    </dgm:pt>
    <dgm:pt modelId="{1C0556F4-FD94-4DD7-B691-AEF576E21A30}" type="pres">
      <dgm:prSet presAssocID="{9B6FDEC9-B949-4254-B99B-6ECC5538A242}" presName="cycle" presStyleCnt="0"/>
      <dgm:spPr/>
    </dgm:pt>
    <dgm:pt modelId="{0AD1E668-1410-4B24-AF91-E35E6432735E}" type="pres">
      <dgm:prSet presAssocID="{6589DDB7-75E2-4E23-8945-DE58D2F55F7B}" presName="nodeFirstNode" presStyleLbl="node1" presStyleIdx="0" presStyleCnt="5">
        <dgm:presLayoutVars>
          <dgm:bulletEnabled val="1"/>
        </dgm:presLayoutVars>
      </dgm:prSet>
      <dgm:spPr/>
      <dgm:t>
        <a:bodyPr/>
        <a:lstStyle/>
        <a:p>
          <a:endParaRPr lang="en-US"/>
        </a:p>
      </dgm:t>
    </dgm:pt>
    <dgm:pt modelId="{DA3A588D-0545-426C-A45F-E41EEA261236}" type="pres">
      <dgm:prSet presAssocID="{4D538CF7-919E-4319-84DC-0AF565883BD5}" presName="sibTransFirstNode" presStyleLbl="bgShp" presStyleIdx="0" presStyleCnt="1"/>
      <dgm:spPr/>
    </dgm:pt>
    <dgm:pt modelId="{B1F0A666-9C57-4066-977C-F7372AF43E2E}" type="pres">
      <dgm:prSet presAssocID="{4CD5DEF4-9F17-4ACD-9E3E-160E863CECA0}" presName="nodeFollowingNodes" presStyleLbl="node1" presStyleIdx="1" presStyleCnt="5">
        <dgm:presLayoutVars>
          <dgm:bulletEnabled val="1"/>
        </dgm:presLayoutVars>
      </dgm:prSet>
      <dgm:spPr/>
      <dgm:t>
        <a:bodyPr/>
        <a:lstStyle/>
        <a:p>
          <a:endParaRPr lang="en-US"/>
        </a:p>
      </dgm:t>
    </dgm:pt>
    <dgm:pt modelId="{544A3B20-40BF-4DDE-A325-E5AE858FDB46}" type="pres">
      <dgm:prSet presAssocID="{73E0C6AE-54AE-4B55-9DAD-EDAEC6E469AA}" presName="nodeFollowingNodes" presStyleLbl="node1" presStyleIdx="2" presStyleCnt="5">
        <dgm:presLayoutVars>
          <dgm:bulletEnabled val="1"/>
        </dgm:presLayoutVars>
      </dgm:prSet>
      <dgm:spPr/>
      <dgm:t>
        <a:bodyPr/>
        <a:lstStyle/>
        <a:p>
          <a:endParaRPr lang="en-US"/>
        </a:p>
      </dgm:t>
    </dgm:pt>
    <dgm:pt modelId="{69BB20C4-DF52-408F-9EEE-8F3B6A48FAFE}" type="pres">
      <dgm:prSet presAssocID="{4DFA9E1D-BA74-4BAE-9ED2-41253F63DA6E}" presName="nodeFollowingNodes" presStyleLbl="node1" presStyleIdx="3" presStyleCnt="5">
        <dgm:presLayoutVars>
          <dgm:bulletEnabled val="1"/>
        </dgm:presLayoutVars>
      </dgm:prSet>
      <dgm:spPr/>
      <dgm:t>
        <a:bodyPr/>
        <a:lstStyle/>
        <a:p>
          <a:endParaRPr lang="en-US"/>
        </a:p>
      </dgm:t>
    </dgm:pt>
    <dgm:pt modelId="{3CF5E3E9-8296-4516-96D4-50488EDE0951}" type="pres">
      <dgm:prSet presAssocID="{051DAA2B-F014-41A4-AFCE-F56C4706C42D}" presName="nodeFollowingNodes" presStyleLbl="node1" presStyleIdx="4" presStyleCnt="5" custScaleX="105672">
        <dgm:presLayoutVars>
          <dgm:bulletEnabled val="1"/>
        </dgm:presLayoutVars>
      </dgm:prSet>
      <dgm:spPr/>
      <dgm:t>
        <a:bodyPr/>
        <a:lstStyle/>
        <a:p>
          <a:endParaRPr lang="en-US"/>
        </a:p>
      </dgm:t>
    </dgm:pt>
  </dgm:ptLst>
  <dgm:cxnLst>
    <dgm:cxn modelId="{DF4B63DE-5EDF-4A66-8C3D-13978BBE5250}" type="presOf" srcId="{051DAA2B-F014-41A4-AFCE-F56C4706C42D}" destId="{3CF5E3E9-8296-4516-96D4-50488EDE0951}" srcOrd="0" destOrd="0" presId="urn:microsoft.com/office/officeart/2005/8/layout/cycle3"/>
    <dgm:cxn modelId="{BFCE77B6-61EF-452F-9377-23B162012EBB}" srcId="{9B6FDEC9-B949-4254-B99B-6ECC5538A242}" destId="{6589DDB7-75E2-4E23-8945-DE58D2F55F7B}" srcOrd="0" destOrd="0" parTransId="{7B8BE23C-4C12-4213-9315-5B9885E0EB83}" sibTransId="{4D538CF7-919E-4319-84DC-0AF565883BD5}"/>
    <dgm:cxn modelId="{F5FC9101-143D-421C-819A-37DFBC094577}" type="presOf" srcId="{4DFA9E1D-BA74-4BAE-9ED2-41253F63DA6E}" destId="{69BB20C4-DF52-408F-9EEE-8F3B6A48FAFE}" srcOrd="0" destOrd="0" presId="urn:microsoft.com/office/officeart/2005/8/layout/cycle3"/>
    <dgm:cxn modelId="{AD4366C6-60B4-4148-A4C4-750AEC851062}" type="presOf" srcId="{4CD5DEF4-9F17-4ACD-9E3E-160E863CECA0}" destId="{B1F0A666-9C57-4066-977C-F7372AF43E2E}" srcOrd="0" destOrd="0" presId="urn:microsoft.com/office/officeart/2005/8/layout/cycle3"/>
    <dgm:cxn modelId="{8B9107A8-BC48-4CD6-B542-105A878B40B0}" srcId="{9B6FDEC9-B949-4254-B99B-6ECC5538A242}" destId="{73E0C6AE-54AE-4B55-9DAD-EDAEC6E469AA}" srcOrd="2" destOrd="0" parTransId="{E5D7C017-3672-4F70-80A8-074459BFA2E6}" sibTransId="{97D7F564-55E9-47DB-AC13-8E0919F43305}"/>
    <dgm:cxn modelId="{08253F72-F56E-4C47-A8C9-523E77EF5F39}" srcId="{9B6FDEC9-B949-4254-B99B-6ECC5538A242}" destId="{4CD5DEF4-9F17-4ACD-9E3E-160E863CECA0}" srcOrd="1" destOrd="0" parTransId="{71D0E5C7-4C8F-4FF6-A466-21386DDD055F}" sibTransId="{5FE5ACBD-0282-4011-8424-BDC2F94442B2}"/>
    <dgm:cxn modelId="{B4032043-2938-40AC-8F47-7EF740AF0994}" type="presOf" srcId="{9B6FDEC9-B949-4254-B99B-6ECC5538A242}" destId="{C9B724BD-FFF7-4B6D-BAF0-1FB88EFD2F49}" srcOrd="0" destOrd="0" presId="urn:microsoft.com/office/officeart/2005/8/layout/cycle3"/>
    <dgm:cxn modelId="{62D3D7D4-7C6B-4D7D-A1E2-B79DA2D9A8F2}" type="presOf" srcId="{4D538CF7-919E-4319-84DC-0AF565883BD5}" destId="{DA3A588D-0545-426C-A45F-E41EEA261236}" srcOrd="0" destOrd="0" presId="urn:microsoft.com/office/officeart/2005/8/layout/cycle3"/>
    <dgm:cxn modelId="{F33F4ADF-5FE0-488E-A9C2-763F82EEB6A4}" type="presOf" srcId="{73E0C6AE-54AE-4B55-9DAD-EDAEC6E469AA}" destId="{544A3B20-40BF-4DDE-A325-E5AE858FDB46}" srcOrd="0" destOrd="0" presId="urn:microsoft.com/office/officeart/2005/8/layout/cycle3"/>
    <dgm:cxn modelId="{2156B182-8CE2-45F3-A1DA-FD4048239914}" srcId="{9B6FDEC9-B949-4254-B99B-6ECC5538A242}" destId="{4DFA9E1D-BA74-4BAE-9ED2-41253F63DA6E}" srcOrd="3" destOrd="0" parTransId="{63F49E57-454D-4BA2-A63D-26BDC89B84EF}" sibTransId="{6E6C903D-4CD4-46F3-9E54-7FB0ED86278F}"/>
    <dgm:cxn modelId="{08937CE8-939A-4672-9B91-6526423A3A20}" srcId="{9B6FDEC9-B949-4254-B99B-6ECC5538A242}" destId="{051DAA2B-F014-41A4-AFCE-F56C4706C42D}" srcOrd="4" destOrd="0" parTransId="{AE3ED011-2C8A-4BA3-ABF6-7C5F0767A16B}" sibTransId="{88609C95-563E-4332-9147-198D41389C8B}"/>
    <dgm:cxn modelId="{F6ACCFFB-8AE9-4772-98DC-99BE62FE49B2}" type="presOf" srcId="{6589DDB7-75E2-4E23-8945-DE58D2F55F7B}" destId="{0AD1E668-1410-4B24-AF91-E35E6432735E}" srcOrd="0" destOrd="0" presId="urn:microsoft.com/office/officeart/2005/8/layout/cycle3"/>
    <dgm:cxn modelId="{76FF425D-5FDF-4544-B506-58AE53406C94}" type="presParOf" srcId="{C9B724BD-FFF7-4B6D-BAF0-1FB88EFD2F49}" destId="{1C0556F4-FD94-4DD7-B691-AEF576E21A30}" srcOrd="0" destOrd="0" presId="urn:microsoft.com/office/officeart/2005/8/layout/cycle3"/>
    <dgm:cxn modelId="{DD2E8006-9FC1-477E-B53B-24D3C27C9D30}" type="presParOf" srcId="{1C0556F4-FD94-4DD7-B691-AEF576E21A30}" destId="{0AD1E668-1410-4B24-AF91-E35E6432735E}" srcOrd="0" destOrd="0" presId="urn:microsoft.com/office/officeart/2005/8/layout/cycle3"/>
    <dgm:cxn modelId="{EA83A31A-02AB-4D93-AA25-29767599EB22}" type="presParOf" srcId="{1C0556F4-FD94-4DD7-B691-AEF576E21A30}" destId="{DA3A588D-0545-426C-A45F-E41EEA261236}" srcOrd="1" destOrd="0" presId="urn:microsoft.com/office/officeart/2005/8/layout/cycle3"/>
    <dgm:cxn modelId="{95CD5544-DF76-4F7B-9E20-2138E66AB8C9}" type="presParOf" srcId="{1C0556F4-FD94-4DD7-B691-AEF576E21A30}" destId="{B1F0A666-9C57-4066-977C-F7372AF43E2E}" srcOrd="2" destOrd="0" presId="urn:microsoft.com/office/officeart/2005/8/layout/cycle3"/>
    <dgm:cxn modelId="{76400EF4-93C2-48D4-B251-D52F9A9B0C67}" type="presParOf" srcId="{1C0556F4-FD94-4DD7-B691-AEF576E21A30}" destId="{544A3B20-40BF-4DDE-A325-E5AE858FDB46}" srcOrd="3" destOrd="0" presId="urn:microsoft.com/office/officeart/2005/8/layout/cycle3"/>
    <dgm:cxn modelId="{289DF8DA-9B78-4CDA-99D9-BB215B754F83}" type="presParOf" srcId="{1C0556F4-FD94-4DD7-B691-AEF576E21A30}" destId="{69BB20C4-DF52-408F-9EEE-8F3B6A48FAFE}" srcOrd="4" destOrd="0" presId="urn:microsoft.com/office/officeart/2005/8/layout/cycle3"/>
    <dgm:cxn modelId="{3B0733B8-0357-4573-9BEE-5EFEBB451FEC}" type="presParOf" srcId="{1C0556F4-FD94-4DD7-B691-AEF576E21A30}" destId="{3CF5E3E9-8296-4516-96D4-50488EDE0951}"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A588D-0545-426C-A45F-E41EEA261236}">
      <dsp:nvSpPr>
        <dsp:cNvPr id="0" name=""/>
        <dsp:cNvSpPr/>
      </dsp:nvSpPr>
      <dsp:spPr>
        <a:xfrm>
          <a:off x="1410012" y="-32039"/>
          <a:ext cx="5379671" cy="5379671"/>
        </a:xfrm>
        <a:prstGeom prst="circularArrow">
          <a:avLst>
            <a:gd name="adj1" fmla="val 5544"/>
            <a:gd name="adj2" fmla="val 330680"/>
            <a:gd name="adj3" fmla="val 13767645"/>
            <a:gd name="adj4" fmla="val 17391005"/>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D1E668-1410-4B24-AF91-E35E6432735E}">
      <dsp:nvSpPr>
        <dsp:cNvPr id="0" name=""/>
        <dsp:cNvSpPr/>
      </dsp:nvSpPr>
      <dsp:spPr>
        <a:xfrm>
          <a:off x="2835801" y="2274"/>
          <a:ext cx="2528093" cy="12640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1. Business question </a:t>
          </a:r>
          <a:r>
            <a:rPr lang="en-US" sz="1600" kern="1200" dirty="0" smtClean="0"/>
            <a:t>(make sure it is correctly defined)</a:t>
          </a:r>
          <a:endParaRPr lang="en-US" sz="1600" kern="1200" dirty="0"/>
        </a:p>
      </dsp:txBody>
      <dsp:txXfrm>
        <a:off x="2897507" y="63980"/>
        <a:ext cx="2404681" cy="1140634"/>
      </dsp:txXfrm>
    </dsp:sp>
    <dsp:sp modelId="{B1F0A666-9C57-4066-977C-F7372AF43E2E}">
      <dsp:nvSpPr>
        <dsp:cNvPr id="0" name=""/>
        <dsp:cNvSpPr/>
      </dsp:nvSpPr>
      <dsp:spPr>
        <a:xfrm>
          <a:off x="5017623" y="1587460"/>
          <a:ext cx="2528093" cy="12640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2. Analysis plan</a:t>
          </a:r>
        </a:p>
        <a:p>
          <a:pPr lvl="0" algn="l" defTabSz="933450">
            <a:lnSpc>
              <a:spcPct val="90000"/>
            </a:lnSpc>
            <a:spcBef>
              <a:spcPct val="0"/>
            </a:spcBef>
            <a:spcAft>
              <a:spcPct val="35000"/>
            </a:spcAft>
          </a:pPr>
          <a:r>
            <a:rPr lang="en-US" sz="1600" kern="1200" dirty="0" smtClean="0"/>
            <a:t>(it takes time to build and evaluate the model)</a:t>
          </a:r>
          <a:endParaRPr lang="en-US" sz="1600" kern="1200" dirty="0"/>
        </a:p>
      </dsp:txBody>
      <dsp:txXfrm>
        <a:off x="5079329" y="1649166"/>
        <a:ext cx="2404681" cy="1140634"/>
      </dsp:txXfrm>
    </dsp:sp>
    <dsp:sp modelId="{544A3B20-40BF-4DDE-A325-E5AE858FDB46}">
      <dsp:nvSpPr>
        <dsp:cNvPr id="0" name=""/>
        <dsp:cNvSpPr/>
      </dsp:nvSpPr>
      <dsp:spPr>
        <a:xfrm>
          <a:off x="4184241" y="4152345"/>
          <a:ext cx="2528093" cy="12640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3. Data collection </a:t>
          </a:r>
          <a:r>
            <a:rPr lang="en-US" sz="1600" kern="1200" dirty="0" smtClean="0"/>
            <a:t>(tied to step 1 and 2; might take several iterations to get the intended data set)  </a:t>
          </a:r>
        </a:p>
      </dsp:txBody>
      <dsp:txXfrm>
        <a:off x="4245947" y="4214051"/>
        <a:ext cx="2404681" cy="1140634"/>
      </dsp:txXfrm>
    </dsp:sp>
    <dsp:sp modelId="{69BB20C4-DF52-408F-9EEE-8F3B6A48FAFE}">
      <dsp:nvSpPr>
        <dsp:cNvPr id="0" name=""/>
        <dsp:cNvSpPr/>
      </dsp:nvSpPr>
      <dsp:spPr>
        <a:xfrm>
          <a:off x="1487361" y="4152345"/>
          <a:ext cx="2528093" cy="12640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4. Insights </a:t>
          </a:r>
        </a:p>
        <a:p>
          <a:pPr lvl="0" algn="l" defTabSz="933450">
            <a:lnSpc>
              <a:spcPct val="90000"/>
            </a:lnSpc>
            <a:spcBef>
              <a:spcPct val="0"/>
            </a:spcBef>
            <a:spcAft>
              <a:spcPct val="35000"/>
            </a:spcAft>
          </a:pPr>
          <a:r>
            <a:rPr lang="en-US" sz="1600" kern="1200" dirty="0" smtClean="0"/>
            <a:t>(in terms of </a:t>
          </a:r>
          <a:r>
            <a:rPr lang="en-US" sz="1600" b="0" i="0" kern="1200" dirty="0" smtClean="0"/>
            <a:t>quantified impact)</a:t>
          </a:r>
          <a:r>
            <a:rPr lang="en-US" sz="1600" kern="1200" dirty="0" smtClean="0"/>
            <a:t> </a:t>
          </a:r>
          <a:endParaRPr lang="en-US" sz="1600" kern="1200" dirty="0"/>
        </a:p>
      </dsp:txBody>
      <dsp:txXfrm>
        <a:off x="1549067" y="4214051"/>
        <a:ext cx="2404681" cy="1140634"/>
      </dsp:txXfrm>
    </dsp:sp>
    <dsp:sp modelId="{3CF5E3E9-8296-4516-96D4-50488EDE0951}">
      <dsp:nvSpPr>
        <dsp:cNvPr id="0" name=""/>
        <dsp:cNvSpPr/>
      </dsp:nvSpPr>
      <dsp:spPr>
        <a:xfrm>
          <a:off x="582283" y="1587460"/>
          <a:ext cx="2671487" cy="12640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5. Recommendations</a:t>
          </a:r>
        </a:p>
        <a:p>
          <a:pPr lvl="0" algn="l" defTabSz="933450">
            <a:lnSpc>
              <a:spcPct val="90000"/>
            </a:lnSpc>
            <a:spcBef>
              <a:spcPct val="0"/>
            </a:spcBef>
            <a:spcAft>
              <a:spcPct val="35000"/>
            </a:spcAft>
          </a:pPr>
          <a:r>
            <a:rPr lang="en-US" sz="1600" kern="1200" dirty="0" smtClean="0"/>
            <a:t>(tie back to step 1; </a:t>
          </a:r>
        </a:p>
        <a:p>
          <a:pPr lvl="0" algn="l" defTabSz="933450">
            <a:lnSpc>
              <a:spcPct val="90000"/>
            </a:lnSpc>
            <a:spcBef>
              <a:spcPct val="0"/>
            </a:spcBef>
            <a:spcAft>
              <a:spcPct val="35000"/>
            </a:spcAft>
          </a:pPr>
          <a:r>
            <a:rPr lang="en-US" sz="1600" kern="1200" dirty="0" smtClean="0">
              <a:latin typeface="Times New Roman" panose="02020603050405020304" pitchFamily="18" charset="0"/>
              <a:cs typeface="Times New Roman" panose="02020603050405020304" pitchFamily="18" charset="0"/>
            </a:rPr>
            <a:t>short, concise, insightful )</a:t>
          </a:r>
          <a:endParaRPr lang="en-US" sz="1600" kern="1200" dirty="0"/>
        </a:p>
      </dsp:txBody>
      <dsp:txXfrm>
        <a:off x="643989" y="1649166"/>
        <a:ext cx="2548075" cy="1140634"/>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B1935A-03AD-4007-8565-F93237D98D16}" type="datetimeFigureOut">
              <a:rPr lang="en-US" smtClean="0"/>
              <a:t>5/21/2021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3ACD89-28A9-453F-BF96-40717D6F1A66}" type="slidenum">
              <a:rPr lang="en-US" smtClean="0"/>
              <a:t>‹#›</a:t>
            </a:fld>
            <a:endParaRPr lang="en-US"/>
          </a:p>
        </p:txBody>
      </p:sp>
    </p:spTree>
    <p:extLst>
      <p:ext uri="{BB962C8B-B14F-4D97-AF65-F5344CB8AC3E}">
        <p14:creationId xmlns:p14="http://schemas.microsoft.com/office/powerpoint/2010/main" val="438784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https://biztools101.wordpress.com/2019/06/26/badir-framework-5-simple-steps-to-effective-decision-making-using-data/</a:t>
            </a:r>
            <a:endParaRPr lang="en-US" dirty="0"/>
          </a:p>
        </p:txBody>
      </p:sp>
      <p:sp>
        <p:nvSpPr>
          <p:cNvPr id="4" name="Slide Number Placeholder 3"/>
          <p:cNvSpPr>
            <a:spLocks noGrp="1"/>
          </p:cNvSpPr>
          <p:nvPr>
            <p:ph type="sldNum" sz="quarter" idx="10"/>
          </p:nvPr>
        </p:nvSpPr>
        <p:spPr/>
        <p:txBody>
          <a:bodyPr/>
          <a:lstStyle/>
          <a:p>
            <a:fld id="{283ACD89-28A9-453F-BF96-40717D6F1A66}" type="slidenum">
              <a:rPr lang="en-US" smtClean="0"/>
              <a:t>3</a:t>
            </a:fld>
            <a:endParaRPr lang="en-US"/>
          </a:p>
        </p:txBody>
      </p:sp>
    </p:spTree>
    <p:extLst>
      <p:ext uri="{BB962C8B-B14F-4D97-AF65-F5344CB8AC3E}">
        <p14:creationId xmlns:p14="http://schemas.microsoft.com/office/powerpoint/2010/main" val="4250592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3ACD89-28A9-453F-BF96-40717D6F1A66}" type="slidenum">
              <a:rPr lang="en-US" smtClean="0"/>
              <a:t>5</a:t>
            </a:fld>
            <a:endParaRPr lang="en-US"/>
          </a:p>
        </p:txBody>
      </p:sp>
    </p:spTree>
    <p:extLst>
      <p:ext uri="{BB962C8B-B14F-4D97-AF65-F5344CB8AC3E}">
        <p14:creationId xmlns:p14="http://schemas.microsoft.com/office/powerpoint/2010/main" val="3935363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Predict default or predict</a:t>
            </a:r>
            <a:r>
              <a:rPr lang="en-US" baseline="0" dirty="0" smtClean="0"/>
              <a:t> credit??</a:t>
            </a:r>
            <a:endParaRPr lang="en-US" dirty="0"/>
          </a:p>
        </p:txBody>
      </p:sp>
      <p:sp>
        <p:nvSpPr>
          <p:cNvPr id="4" name="Slide Number Placeholder 3"/>
          <p:cNvSpPr>
            <a:spLocks noGrp="1"/>
          </p:cNvSpPr>
          <p:nvPr>
            <p:ph type="sldNum" sz="quarter" idx="10"/>
          </p:nvPr>
        </p:nvSpPr>
        <p:spPr/>
        <p:txBody>
          <a:bodyPr/>
          <a:lstStyle/>
          <a:p>
            <a:fld id="{283ACD89-28A9-453F-BF96-40717D6F1A66}" type="slidenum">
              <a:rPr lang="en-US" smtClean="0"/>
              <a:t>6</a:t>
            </a:fld>
            <a:endParaRPr lang="en-US"/>
          </a:p>
        </p:txBody>
      </p:sp>
    </p:spTree>
    <p:extLst>
      <p:ext uri="{BB962C8B-B14F-4D97-AF65-F5344CB8AC3E}">
        <p14:creationId xmlns:p14="http://schemas.microsoft.com/office/powerpoint/2010/main" val="193525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Data management is the practice of collecting, keeping, and using data securely, efficiently, and cost-effectively.</a:t>
            </a:r>
            <a:endParaRPr lang="en-US" dirty="0" smtClean="0"/>
          </a:p>
          <a:p>
            <a:endParaRPr lang="en-US" dirty="0"/>
          </a:p>
        </p:txBody>
      </p:sp>
      <p:sp>
        <p:nvSpPr>
          <p:cNvPr id="4" name="Slide Number Placeholder 3"/>
          <p:cNvSpPr>
            <a:spLocks noGrp="1"/>
          </p:cNvSpPr>
          <p:nvPr>
            <p:ph type="sldNum" sz="quarter" idx="10"/>
          </p:nvPr>
        </p:nvSpPr>
        <p:spPr/>
        <p:txBody>
          <a:bodyPr/>
          <a:lstStyle/>
          <a:p>
            <a:fld id="{283ACD89-28A9-453F-BF96-40717D6F1A66}" type="slidenum">
              <a:rPr lang="en-US" smtClean="0"/>
              <a:t>7</a:t>
            </a:fld>
            <a:endParaRPr lang="en-US"/>
          </a:p>
        </p:txBody>
      </p:sp>
    </p:spTree>
    <p:extLst>
      <p:ext uri="{BB962C8B-B14F-4D97-AF65-F5344CB8AC3E}">
        <p14:creationId xmlns:p14="http://schemas.microsoft.com/office/powerpoint/2010/main" val="1137768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3ACD89-28A9-453F-BF96-40717D6F1A66}" type="slidenum">
              <a:rPr lang="en-US" smtClean="0"/>
              <a:t>8</a:t>
            </a:fld>
            <a:endParaRPr lang="en-US"/>
          </a:p>
        </p:txBody>
      </p:sp>
    </p:spTree>
    <p:extLst>
      <p:ext uri="{BB962C8B-B14F-4D97-AF65-F5344CB8AC3E}">
        <p14:creationId xmlns:p14="http://schemas.microsoft.com/office/powerpoint/2010/main" val="843755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https://www.lucidchart.com/pages/how-to-make-a-flowchart-in-powerpoint</a:t>
            </a:r>
            <a:endParaRPr lang="en-US" dirty="0"/>
          </a:p>
        </p:txBody>
      </p:sp>
      <p:sp>
        <p:nvSpPr>
          <p:cNvPr id="4" name="Slide Number Placeholder 3"/>
          <p:cNvSpPr>
            <a:spLocks noGrp="1"/>
          </p:cNvSpPr>
          <p:nvPr>
            <p:ph type="sldNum" sz="quarter" idx="10"/>
          </p:nvPr>
        </p:nvSpPr>
        <p:spPr/>
        <p:txBody>
          <a:bodyPr/>
          <a:lstStyle/>
          <a:p>
            <a:fld id="{283ACD89-28A9-453F-BF96-40717D6F1A66}" type="slidenum">
              <a:rPr lang="en-US" smtClean="0"/>
              <a:t>9</a:t>
            </a:fld>
            <a:endParaRPr lang="en-US"/>
          </a:p>
        </p:txBody>
      </p:sp>
    </p:spTree>
    <p:extLst>
      <p:ext uri="{BB962C8B-B14F-4D97-AF65-F5344CB8AC3E}">
        <p14:creationId xmlns:p14="http://schemas.microsoft.com/office/powerpoint/2010/main" val="240364294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384949F-052C-41B4-BB0F-A4B3E0DAE321}"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4303B37-4316-4EDF-AD86-7235EE83464C}" type="slidenum">
              <a:rPr lang="en-US" smtClean="0"/>
              <a:t>‹#›</a:t>
            </a:fld>
            <a:endParaRPr lang="en-US"/>
          </a:p>
        </p:txBody>
      </p:sp>
    </p:spTree>
    <p:extLst>
      <p:ext uri="{BB962C8B-B14F-4D97-AF65-F5344CB8AC3E}">
        <p14:creationId xmlns:p14="http://schemas.microsoft.com/office/powerpoint/2010/main" val="791919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84949F-052C-41B4-BB0F-A4B3E0DAE321}"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03B37-4316-4EDF-AD86-7235EE83464C}" type="slidenum">
              <a:rPr lang="en-US" smtClean="0"/>
              <a:t>‹#›</a:t>
            </a:fld>
            <a:endParaRPr lang="en-US"/>
          </a:p>
        </p:txBody>
      </p:sp>
    </p:spTree>
    <p:extLst>
      <p:ext uri="{BB962C8B-B14F-4D97-AF65-F5344CB8AC3E}">
        <p14:creationId xmlns:p14="http://schemas.microsoft.com/office/powerpoint/2010/main" val="299484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84949F-052C-41B4-BB0F-A4B3E0DAE321}"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03B37-4316-4EDF-AD86-7235EE83464C}" type="slidenum">
              <a:rPr lang="en-US" smtClean="0"/>
              <a:t>‹#›</a:t>
            </a:fld>
            <a:endParaRPr lang="en-US"/>
          </a:p>
        </p:txBody>
      </p:sp>
    </p:spTree>
    <p:extLst>
      <p:ext uri="{BB962C8B-B14F-4D97-AF65-F5344CB8AC3E}">
        <p14:creationId xmlns:p14="http://schemas.microsoft.com/office/powerpoint/2010/main" val="1896494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84949F-052C-41B4-BB0F-A4B3E0DAE321}"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03B37-4316-4EDF-AD86-7235EE83464C}" type="slidenum">
              <a:rPr lang="en-US" smtClean="0"/>
              <a:t>‹#›</a:t>
            </a:fld>
            <a:endParaRPr lang="en-US"/>
          </a:p>
        </p:txBody>
      </p:sp>
    </p:spTree>
    <p:extLst>
      <p:ext uri="{BB962C8B-B14F-4D97-AF65-F5344CB8AC3E}">
        <p14:creationId xmlns:p14="http://schemas.microsoft.com/office/powerpoint/2010/main" val="2048481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D384949F-052C-41B4-BB0F-A4B3E0DAE321}" type="datetimeFigureOut">
              <a:rPr lang="en-US" smtClean="0"/>
              <a:t>5/21/2021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4303B37-4316-4EDF-AD86-7235EE83464C}" type="slidenum">
              <a:rPr lang="en-US" smtClean="0"/>
              <a:t>‹#›</a:t>
            </a:fld>
            <a:endParaRPr lang="en-US"/>
          </a:p>
        </p:txBody>
      </p:sp>
    </p:spTree>
    <p:extLst>
      <p:ext uri="{BB962C8B-B14F-4D97-AF65-F5344CB8AC3E}">
        <p14:creationId xmlns:p14="http://schemas.microsoft.com/office/powerpoint/2010/main" val="2198178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84949F-052C-41B4-BB0F-A4B3E0DAE321}" type="datetimeFigureOut">
              <a:rPr lang="en-US" smtClean="0"/>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303B37-4316-4EDF-AD86-7235EE83464C}" type="slidenum">
              <a:rPr lang="en-US" smtClean="0"/>
              <a:t>‹#›</a:t>
            </a:fld>
            <a:endParaRPr lang="en-US"/>
          </a:p>
        </p:txBody>
      </p:sp>
    </p:spTree>
    <p:extLst>
      <p:ext uri="{BB962C8B-B14F-4D97-AF65-F5344CB8AC3E}">
        <p14:creationId xmlns:p14="http://schemas.microsoft.com/office/powerpoint/2010/main" val="3412031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84949F-052C-41B4-BB0F-A4B3E0DAE321}" type="datetimeFigureOut">
              <a:rPr lang="en-US" smtClean="0"/>
              <a:t>5/21/2021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303B37-4316-4EDF-AD86-7235EE83464C}" type="slidenum">
              <a:rPr lang="en-US" smtClean="0"/>
              <a:t>‹#›</a:t>
            </a:fld>
            <a:endParaRPr lang="en-US"/>
          </a:p>
        </p:txBody>
      </p:sp>
    </p:spTree>
    <p:extLst>
      <p:ext uri="{BB962C8B-B14F-4D97-AF65-F5344CB8AC3E}">
        <p14:creationId xmlns:p14="http://schemas.microsoft.com/office/powerpoint/2010/main" val="2536491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384949F-052C-41B4-BB0F-A4B3E0DAE321}" type="datetimeFigureOut">
              <a:rPr lang="en-US" smtClean="0"/>
              <a:t>5/21/2021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303B37-4316-4EDF-AD86-7235EE83464C}" type="slidenum">
              <a:rPr lang="en-US" smtClean="0"/>
              <a:t>‹#›</a:t>
            </a:fld>
            <a:endParaRPr lang="en-US"/>
          </a:p>
        </p:txBody>
      </p:sp>
    </p:spTree>
    <p:extLst>
      <p:ext uri="{BB962C8B-B14F-4D97-AF65-F5344CB8AC3E}">
        <p14:creationId xmlns:p14="http://schemas.microsoft.com/office/powerpoint/2010/main" val="2000784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4949F-052C-41B4-BB0F-A4B3E0DAE321}" type="datetimeFigureOut">
              <a:rPr lang="en-US" smtClean="0"/>
              <a:t>5/21/2021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303B37-4316-4EDF-AD86-7235EE83464C}" type="slidenum">
              <a:rPr lang="en-US" smtClean="0"/>
              <a:t>‹#›</a:t>
            </a:fld>
            <a:endParaRPr lang="en-US"/>
          </a:p>
        </p:txBody>
      </p:sp>
    </p:spTree>
    <p:extLst>
      <p:ext uri="{BB962C8B-B14F-4D97-AF65-F5344CB8AC3E}">
        <p14:creationId xmlns:p14="http://schemas.microsoft.com/office/powerpoint/2010/main" val="465424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84949F-052C-41B4-BB0F-A4B3E0DAE321}" type="datetimeFigureOut">
              <a:rPr lang="en-US" smtClean="0"/>
              <a:t>5/21/2021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4303B37-4316-4EDF-AD86-7235EE83464C}" type="slidenum">
              <a:rPr lang="en-US" smtClean="0"/>
              <a:t>‹#›</a:t>
            </a:fld>
            <a:endParaRPr lang="en-US"/>
          </a:p>
        </p:txBody>
      </p:sp>
    </p:spTree>
    <p:extLst>
      <p:ext uri="{BB962C8B-B14F-4D97-AF65-F5344CB8AC3E}">
        <p14:creationId xmlns:p14="http://schemas.microsoft.com/office/powerpoint/2010/main" val="59372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84949F-052C-41B4-BB0F-A4B3E0DAE321}" type="datetimeFigureOut">
              <a:rPr lang="en-US" smtClean="0"/>
              <a:t>5/21/2021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4303B37-4316-4EDF-AD86-7235EE83464C}" type="slidenum">
              <a:rPr lang="en-US" smtClean="0"/>
              <a:t>‹#›</a:t>
            </a:fld>
            <a:endParaRPr lang="en-US"/>
          </a:p>
        </p:txBody>
      </p:sp>
    </p:spTree>
    <p:extLst>
      <p:ext uri="{BB962C8B-B14F-4D97-AF65-F5344CB8AC3E}">
        <p14:creationId xmlns:p14="http://schemas.microsoft.com/office/powerpoint/2010/main" val="2098645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384949F-052C-41B4-BB0F-A4B3E0DAE321}" type="datetimeFigureOut">
              <a:rPr lang="en-US" smtClean="0"/>
              <a:t>5/21/2021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4303B37-4316-4EDF-AD86-7235EE83464C}" type="slidenum">
              <a:rPr lang="en-US" smtClean="0"/>
              <a:t>‹#›</a:t>
            </a:fld>
            <a:endParaRPr lang="en-US"/>
          </a:p>
        </p:txBody>
      </p:sp>
    </p:spTree>
    <p:extLst>
      <p:ext uri="{BB962C8B-B14F-4D97-AF65-F5344CB8AC3E}">
        <p14:creationId xmlns:p14="http://schemas.microsoft.com/office/powerpoint/2010/main" val="31162413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7775" y="2036763"/>
            <a:ext cx="10291156" cy="1753841"/>
          </a:xfrm>
        </p:spPr>
        <p:txBody>
          <a:bodyPr>
            <a:normAutofit/>
          </a:bodyPr>
          <a:lstStyle/>
          <a:p>
            <a:r>
              <a:rPr lang="en-US" sz="4400" dirty="0">
                <a:latin typeface="Times New Roman" panose="02020603050405020304" pitchFamily="18" charset="0"/>
                <a:cs typeface="Times New Roman" panose="02020603050405020304" pitchFamily="18" charset="0"/>
              </a:rPr>
              <a:t>Data Science framework report</a:t>
            </a:r>
            <a:r>
              <a:rPr lang="en-US" sz="5400" dirty="0"/>
              <a:t> </a:t>
            </a:r>
            <a:endParaRPr lang="en-US" sz="5400" b="1" dirty="0"/>
          </a:p>
        </p:txBody>
      </p:sp>
      <p:sp>
        <p:nvSpPr>
          <p:cNvPr id="3" name="Subtitle 2"/>
          <p:cNvSpPr>
            <a:spLocks noGrp="1"/>
          </p:cNvSpPr>
          <p:nvPr>
            <p:ph type="subTitle" idx="1"/>
          </p:nvPr>
        </p:nvSpPr>
        <p:spPr>
          <a:xfrm>
            <a:off x="1524000" y="4499812"/>
            <a:ext cx="9144000" cy="1655762"/>
          </a:xfrm>
        </p:spPr>
        <p:txBody>
          <a:bodyPr>
            <a:normAutofit lnSpcReduction="10000"/>
          </a:bodyPr>
          <a:lstStyle/>
          <a:p>
            <a:pPr algn="ctr"/>
            <a:endParaRPr lang="en-US" dirty="0" smtClean="0"/>
          </a:p>
          <a:p>
            <a:pPr algn="ctr"/>
            <a:r>
              <a:rPr lang="en-US" sz="3600" dirty="0" smtClean="0"/>
              <a:t>DongMei Li, Ph.D.</a:t>
            </a:r>
          </a:p>
          <a:p>
            <a:pPr algn="ctr"/>
            <a:r>
              <a:rPr lang="en-US" sz="3600" dirty="0" smtClean="0"/>
              <a:t>May 2021</a:t>
            </a:r>
            <a:endParaRPr lang="en-US" sz="3600" dirty="0"/>
          </a:p>
        </p:txBody>
      </p:sp>
    </p:spTree>
    <p:extLst>
      <p:ext uri="{BB962C8B-B14F-4D97-AF65-F5344CB8AC3E}">
        <p14:creationId xmlns:p14="http://schemas.microsoft.com/office/powerpoint/2010/main" val="2468442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18377"/>
            <a:ext cx="10058400" cy="1609344"/>
          </a:xfrm>
        </p:spPr>
        <p:txBody>
          <a:bodyPr>
            <a:normAutofit/>
          </a:bodyPr>
          <a:lstStyle/>
          <a:p>
            <a:r>
              <a:rPr lang="en-US" sz="4400" dirty="0" smtClean="0"/>
              <a:t>1. GOAL STATEMENT </a:t>
            </a:r>
            <a:endParaRPr lang="en-US" sz="4400" dirty="0"/>
          </a:p>
        </p:txBody>
      </p:sp>
      <p:sp>
        <p:nvSpPr>
          <p:cNvPr id="3" name="Content Placeholder 2"/>
          <p:cNvSpPr>
            <a:spLocks noGrp="1"/>
          </p:cNvSpPr>
          <p:nvPr>
            <p:ph idx="1"/>
          </p:nvPr>
        </p:nvSpPr>
        <p:spPr>
          <a:xfrm>
            <a:off x="1075667" y="1811343"/>
            <a:ext cx="10052581" cy="4589457"/>
          </a:xfrm>
        </p:spPr>
        <p:txBody>
          <a:bodyPr>
            <a:normAutofit/>
          </a:bodyPr>
          <a:lstStyle/>
          <a:p>
            <a:r>
              <a:rPr lang="en-US" sz="2800" dirty="0" smtClean="0">
                <a:latin typeface="Times New Roman" panose="02020603050405020304" pitchFamily="18" charset="0"/>
                <a:cs typeface="Times New Roman" panose="02020603050405020304" pitchFamily="18" charset="0"/>
              </a:rPr>
              <a:t>Enlisted by Credit One, our </a:t>
            </a:r>
            <a:r>
              <a:rPr lang="en-US" sz="2800" dirty="0">
                <a:latin typeface="Times New Roman" panose="02020603050405020304" pitchFamily="18" charset="0"/>
                <a:cs typeface="Times New Roman" panose="02020603050405020304" pitchFamily="18" charset="0"/>
              </a:rPr>
              <a:t>Data Science </a:t>
            </a:r>
            <a:r>
              <a:rPr lang="en-US" sz="2800" dirty="0" smtClean="0">
                <a:latin typeface="Times New Roman" panose="02020603050405020304" pitchFamily="18" charset="0"/>
                <a:cs typeface="Times New Roman" panose="02020603050405020304" pitchFamily="18" charset="0"/>
              </a:rPr>
              <a:t>team will help </a:t>
            </a:r>
            <a:r>
              <a:rPr lang="en-US" sz="2800" dirty="0">
                <a:latin typeface="Times New Roman" panose="02020603050405020304" pitchFamily="18" charset="0"/>
                <a:cs typeface="Times New Roman" panose="02020603050405020304" pitchFamily="18" charset="0"/>
              </a:rPr>
              <a:t>design and implement a creative, empirically sound </a:t>
            </a:r>
            <a:r>
              <a:rPr lang="en-US" sz="2800" dirty="0" smtClean="0">
                <a:latin typeface="Times New Roman" panose="02020603050405020304" pitchFamily="18" charset="0"/>
                <a:cs typeface="Times New Roman" panose="02020603050405020304" pitchFamily="18" charset="0"/>
              </a:rPr>
              <a:t>solution to the business-critical problem, loan default.</a:t>
            </a:r>
          </a:p>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The goal is to identify a much better way to understand how much credit to </a:t>
            </a:r>
            <a:r>
              <a:rPr lang="en-US" sz="2800" dirty="0">
                <a:latin typeface="Times New Roman" panose="02020603050405020304" pitchFamily="18" charset="0"/>
                <a:cs typeface="Times New Roman" panose="02020603050405020304" pitchFamily="18" charset="0"/>
              </a:rPr>
              <a:t>allow </a:t>
            </a:r>
            <a:r>
              <a:rPr lang="en-US" sz="2800" dirty="0" smtClean="0">
                <a:latin typeface="Times New Roman" panose="02020603050405020304" pitchFamily="18" charset="0"/>
                <a:cs typeface="Times New Roman" panose="02020603050405020304" pitchFamily="18" charset="0"/>
              </a:rPr>
              <a:t>customers to </a:t>
            </a:r>
            <a:r>
              <a:rPr lang="en-US" sz="2800" dirty="0">
                <a:latin typeface="Times New Roman" panose="02020603050405020304" pitchFamily="18" charset="0"/>
                <a:cs typeface="Times New Roman" panose="02020603050405020304" pitchFamily="18" charset="0"/>
              </a:rPr>
              <a:t>use or, at the very least, if </a:t>
            </a:r>
            <a:r>
              <a:rPr lang="en-US" sz="2800" dirty="0" smtClean="0">
                <a:latin typeface="Times New Roman" panose="02020603050405020304" pitchFamily="18" charset="0"/>
                <a:cs typeface="Times New Roman" panose="02020603050405020304" pitchFamily="18" charset="0"/>
              </a:rPr>
              <a:t>a customer should </a:t>
            </a:r>
            <a:r>
              <a:rPr lang="en-US" sz="2800" dirty="0">
                <a:latin typeface="Times New Roman" panose="02020603050405020304" pitchFamily="18" charset="0"/>
                <a:cs typeface="Times New Roman" panose="02020603050405020304" pitchFamily="18" charset="0"/>
              </a:rPr>
              <a:t>be approved or not. </a:t>
            </a:r>
          </a:p>
          <a:p>
            <a:endParaRPr lang="en-US" dirty="0"/>
          </a:p>
        </p:txBody>
      </p:sp>
    </p:spTree>
    <p:extLst>
      <p:ext uri="{BB962C8B-B14F-4D97-AF65-F5344CB8AC3E}">
        <p14:creationId xmlns:p14="http://schemas.microsoft.com/office/powerpoint/2010/main" val="1792803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tx1"/>
                </a:solidFill>
              </a:rPr>
              <a:t>2. data </a:t>
            </a:r>
            <a:r>
              <a:rPr lang="en-US" sz="4400" dirty="0">
                <a:solidFill>
                  <a:schemeClr val="tx1"/>
                </a:solidFill>
              </a:rPr>
              <a:t>science process framework</a:t>
            </a:r>
            <a:endParaRPr lang="en-US" sz="4400" dirty="0">
              <a:solidFill>
                <a:schemeClr val="tx1"/>
              </a:solidFill>
            </a:endParaRPr>
          </a:p>
        </p:txBody>
      </p:sp>
      <p:sp>
        <p:nvSpPr>
          <p:cNvPr id="3" name="Content Placeholder 2"/>
          <p:cNvSpPr>
            <a:spLocks noGrp="1"/>
          </p:cNvSpPr>
          <p:nvPr>
            <p:ph sz="half" idx="1"/>
          </p:nvPr>
        </p:nvSpPr>
        <p:spPr>
          <a:xfrm>
            <a:off x="1069848" y="2194560"/>
            <a:ext cx="5081569" cy="3977640"/>
          </a:xfrm>
        </p:spPr>
        <p:txBody>
          <a:bodyPr>
            <a:normAutofit/>
          </a:bodyPr>
          <a:lstStyle/>
          <a:p>
            <a:r>
              <a:rPr lang="en-US" sz="2800" dirty="0" smtClean="0">
                <a:latin typeface="Times New Roman" panose="02020603050405020304" pitchFamily="18" charset="0"/>
                <a:cs typeface="Times New Roman" panose="02020603050405020304" pitchFamily="18" charset="0"/>
              </a:rPr>
              <a:t>The BADIR Framework is our data science process framework. </a:t>
            </a:r>
          </a:p>
          <a:p>
            <a:pPr lvl="1"/>
            <a:r>
              <a:rPr lang="en-US" sz="2400" dirty="0" smtClean="0">
                <a:latin typeface="Times New Roman" panose="02020603050405020304" pitchFamily="18" charset="0"/>
                <a:cs typeface="Times New Roman" panose="02020603050405020304" pitchFamily="18" charset="0"/>
              </a:rPr>
              <a:t>It makes more sense and it is important to craft the “analysis plan” (step 2)  prior to the data collection. </a:t>
            </a:r>
          </a:p>
          <a:p>
            <a:pPr lvl="2"/>
            <a:r>
              <a:rPr lang="en-US" sz="2200" dirty="0" smtClean="0">
                <a:latin typeface="Times New Roman" panose="02020603050405020304" pitchFamily="18" charset="0"/>
                <a:cs typeface="Times New Roman" panose="02020603050405020304" pitchFamily="18" charset="0"/>
              </a:rPr>
              <a:t>In so doing, relevant data will be collected and prepared for analysis.</a:t>
            </a:r>
          </a:p>
          <a:p>
            <a:pPr lvl="2"/>
            <a:r>
              <a:rPr lang="en-US" sz="2200" dirty="0" smtClean="0">
                <a:latin typeface="Times New Roman" panose="02020603050405020304" pitchFamily="18" charset="0"/>
                <a:cs typeface="Times New Roman" panose="02020603050405020304" pitchFamily="18" charset="0"/>
              </a:rPr>
              <a:t>Coupled with step 1, successful returns on the analysis will be achieved.  </a:t>
            </a:r>
            <a:endParaRPr lang="en-US" sz="2200" dirty="0">
              <a:latin typeface="Times New Roman" panose="02020603050405020304" pitchFamily="18" charset="0"/>
              <a:cs typeface="Times New Roman" panose="02020603050405020304" pitchFamily="18" charset="0"/>
            </a:endParaRPr>
          </a:p>
          <a:p>
            <a:endParaRPr lang="en-US" dirty="0">
              <a:solidFill>
                <a:srgbClr val="FF0000"/>
              </a:solidFill>
            </a:endParaRPr>
          </a:p>
          <a:p>
            <a:endParaRPr lang="en-US" dirty="0"/>
          </a:p>
        </p:txBody>
      </p:sp>
      <p:sp>
        <p:nvSpPr>
          <p:cNvPr id="6" name="Content Placeholder 5"/>
          <p:cNvSpPr>
            <a:spLocks noGrp="1"/>
          </p:cNvSpPr>
          <p:nvPr>
            <p:ph sz="half" idx="2"/>
          </p:nvPr>
        </p:nvSpPr>
        <p:spPr/>
        <p:txBody>
          <a:bodyPr>
            <a:normAutofit/>
          </a:bodyPr>
          <a:lstStyle/>
          <a:p>
            <a:endParaRPr lang="en-US"/>
          </a:p>
        </p:txBody>
      </p:sp>
      <p:pic>
        <p:nvPicPr>
          <p:cNvPr id="5" name="Picture 4"/>
          <p:cNvPicPr>
            <a:picLocks noChangeAspect="1"/>
          </p:cNvPicPr>
          <p:nvPr/>
        </p:nvPicPr>
        <p:blipFill>
          <a:blip r:embed="rId3"/>
          <a:stretch>
            <a:fillRect/>
          </a:stretch>
        </p:blipFill>
        <p:spPr>
          <a:xfrm>
            <a:off x="6364224" y="1422308"/>
            <a:ext cx="5340096" cy="5160381"/>
          </a:xfrm>
          <a:prstGeom prst="rect">
            <a:avLst/>
          </a:prstGeom>
        </p:spPr>
      </p:pic>
    </p:spTree>
    <p:extLst>
      <p:ext uri="{BB962C8B-B14F-4D97-AF65-F5344CB8AC3E}">
        <p14:creationId xmlns:p14="http://schemas.microsoft.com/office/powerpoint/2010/main" val="29791727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69847" y="0"/>
            <a:ext cx="10058400" cy="1609344"/>
          </a:xfrm>
        </p:spPr>
        <p:txBody>
          <a:bodyPr>
            <a:normAutofit/>
          </a:bodyPr>
          <a:lstStyle/>
          <a:p>
            <a:r>
              <a:rPr lang="en-US" sz="4400" dirty="0">
                <a:latin typeface="Times New Roman" panose="02020603050405020304" pitchFamily="18" charset="0"/>
                <a:cs typeface="Times New Roman" panose="02020603050405020304" pitchFamily="18" charset="0"/>
              </a:rPr>
              <a:t>The BADIR Framework</a:t>
            </a:r>
            <a:endParaRPr lang="en-US" sz="4400" dirty="0"/>
          </a:p>
        </p:txBody>
      </p:sp>
      <p:sp>
        <p:nvSpPr>
          <p:cNvPr id="6" name="Content Placeholder 5"/>
          <p:cNvSpPr>
            <a:spLocks noGrp="1"/>
          </p:cNvSpPr>
          <p:nvPr>
            <p:ph idx="1"/>
          </p:nvPr>
        </p:nvSpPr>
        <p:spPr>
          <a:xfrm>
            <a:off x="1069848" y="1459715"/>
            <a:ext cx="10551346" cy="5140590"/>
          </a:xfrm>
        </p:spPr>
        <p:txBody>
          <a:bodyPr>
            <a:normAutofit fontScale="92500" lnSpcReduction="10000"/>
          </a:bodyPr>
          <a:lstStyle/>
          <a:p>
            <a:r>
              <a:rPr lang="en-US" sz="2400" u="sng" dirty="0" smtClean="0">
                <a:latin typeface="Times New Roman" panose="02020603050405020304" pitchFamily="18" charset="0"/>
                <a:cs typeface="Times New Roman" panose="02020603050405020304" pitchFamily="18" charset="0"/>
              </a:rPr>
              <a:t>Step 1: Business question</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Credit One has seen an increase in the number of customers who have defaulted on loans they have secured from various partners, and Credit One, as their credit scoring service, could risk losing business if the problem is not solved right away</a:t>
            </a:r>
            <a:r>
              <a:rPr lang="en-US" sz="2800" dirty="0" smtClean="0">
                <a:latin typeface="Times New Roman" panose="02020603050405020304" pitchFamily="18" charset="0"/>
                <a:cs typeface="Times New Roman" panose="02020603050405020304" pitchFamily="18" charset="0"/>
              </a:rPr>
              <a:t>.</a:t>
            </a:r>
          </a:p>
          <a:p>
            <a:pPr lvl="1"/>
            <a:r>
              <a:rPr lang="en-US" sz="2200" dirty="0" smtClean="0">
                <a:latin typeface="Times New Roman" panose="02020603050405020304" pitchFamily="18" charset="0"/>
                <a:cs typeface="Times New Roman" panose="02020603050405020304" pitchFamily="18" charset="0"/>
              </a:rPr>
              <a:t>We have </a:t>
            </a:r>
            <a:r>
              <a:rPr lang="en-US" sz="2200" dirty="0">
                <a:latin typeface="Times New Roman" panose="02020603050405020304" pitchFamily="18" charset="0"/>
                <a:cs typeface="Times New Roman" panose="02020603050405020304" pitchFamily="18" charset="0"/>
              </a:rPr>
              <a:t>been given full authority </a:t>
            </a:r>
            <a:r>
              <a:rPr lang="en-US" sz="2200" dirty="0" smtClean="0">
                <a:latin typeface="Times New Roman" panose="02020603050405020304" pitchFamily="18" charset="0"/>
                <a:cs typeface="Times New Roman" panose="02020603050405020304" pitchFamily="18" charset="0"/>
              </a:rPr>
              <a:t>to </a:t>
            </a:r>
            <a:r>
              <a:rPr lang="en-US" sz="2200" dirty="0">
                <a:latin typeface="Times New Roman" panose="02020603050405020304" pitchFamily="18" charset="0"/>
                <a:cs typeface="Times New Roman" panose="02020603050405020304" pitchFamily="18" charset="0"/>
              </a:rPr>
              <a:t>solve this problem with whatever tools and methods we </a:t>
            </a:r>
            <a:r>
              <a:rPr lang="en-US" sz="2200" dirty="0" smtClean="0">
                <a:latin typeface="Times New Roman" panose="02020603050405020304" pitchFamily="18" charset="0"/>
                <a:cs typeface="Times New Roman" panose="02020603050405020304" pitchFamily="18" charset="0"/>
              </a:rPr>
              <a:t>need.</a:t>
            </a:r>
          </a:p>
          <a:p>
            <a:r>
              <a:rPr lang="en-US" sz="2400" u="sng" dirty="0" smtClean="0">
                <a:latin typeface="Times New Roman" panose="02020603050405020304" pitchFamily="18" charset="0"/>
                <a:cs typeface="Times New Roman" panose="02020603050405020304" pitchFamily="18" charset="0"/>
              </a:rPr>
              <a:t>Step 2: </a:t>
            </a:r>
            <a:r>
              <a:rPr lang="en-US" sz="2400" u="sng" dirty="0">
                <a:latin typeface="Times New Roman" panose="02020603050405020304" pitchFamily="18" charset="0"/>
                <a:cs typeface="Times New Roman" panose="02020603050405020304" pitchFamily="18" charset="0"/>
              </a:rPr>
              <a:t>A</a:t>
            </a:r>
            <a:r>
              <a:rPr lang="en-US" sz="2400" u="sng" dirty="0" smtClean="0">
                <a:latin typeface="Times New Roman" panose="02020603050405020304" pitchFamily="18" charset="0"/>
                <a:cs typeface="Times New Roman" panose="02020603050405020304" pitchFamily="18" charset="0"/>
              </a:rPr>
              <a:t>nalysis plan</a:t>
            </a:r>
          </a:p>
          <a:p>
            <a:pPr marL="731520" lvl="1" indent="-457200">
              <a:buFont typeface="+mj-lt"/>
              <a:buAutoNum type="arabicPeriod"/>
            </a:pPr>
            <a:r>
              <a:rPr lang="en-US" sz="2400" dirty="0"/>
              <a:t>A</a:t>
            </a:r>
            <a:r>
              <a:rPr lang="en-US" sz="2400" dirty="0" smtClean="0"/>
              <a:t>nalysis </a:t>
            </a:r>
            <a:r>
              <a:rPr lang="en-US" sz="2400" dirty="0" smtClean="0">
                <a:latin typeface="Times New Roman" panose="02020603050405020304" pitchFamily="18" charset="0"/>
                <a:cs typeface="Times New Roman" panose="02020603050405020304" pitchFamily="18" charset="0"/>
              </a:rPr>
              <a:t>goals</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obtain the </a:t>
            </a:r>
            <a:r>
              <a:rPr lang="en-US" sz="2200" dirty="0" smtClean="0">
                <a:latin typeface="Times New Roman" panose="02020603050405020304" pitchFamily="18" charset="0"/>
                <a:cs typeface="Times New Roman" panose="02020603050405020304" pitchFamily="18" charset="0"/>
              </a:rPr>
              <a:t>CreditOne data, check the data, do cleaning, EDA, model building and evaluation</a:t>
            </a:r>
          </a:p>
          <a:p>
            <a:pPr marL="731520" lvl="1" indent="-457200">
              <a:buFont typeface="+mj-lt"/>
              <a:buAutoNum type="arabicPeriod"/>
            </a:pPr>
            <a:r>
              <a:rPr lang="en-US" sz="2400" dirty="0" smtClean="0">
                <a:latin typeface="Times New Roman" panose="02020603050405020304" pitchFamily="18" charset="0"/>
                <a:cs typeface="Times New Roman" panose="02020603050405020304" pitchFamily="18" charset="0"/>
              </a:rPr>
              <a:t>Hypothesis:</a:t>
            </a:r>
            <a:r>
              <a:rPr lang="en-US" sz="2200" dirty="0" smtClean="0">
                <a:latin typeface="Times New Roman" panose="02020603050405020304" pitchFamily="18" charset="0"/>
                <a:cs typeface="Times New Roman" panose="02020603050405020304" pitchFamily="18" charset="0"/>
              </a:rPr>
              <a:t> test the relationship of demographic and payment related variables with default</a:t>
            </a:r>
          </a:p>
          <a:p>
            <a:pPr marL="731520" lvl="1" indent="-457200">
              <a:buFont typeface="+mj-lt"/>
              <a:buAutoNum type="arabicPeriod"/>
            </a:pPr>
            <a:r>
              <a:rPr lang="en-US" sz="2400" dirty="0" smtClean="0">
                <a:latin typeface="Times New Roman" panose="02020603050405020304" pitchFamily="18" charset="0"/>
                <a:cs typeface="Times New Roman" panose="02020603050405020304" pitchFamily="18" charset="0"/>
              </a:rPr>
              <a:t>Methodology: </a:t>
            </a:r>
            <a:r>
              <a:rPr lang="en-US" sz="2400" dirty="0">
                <a:latin typeface="Times New Roman" panose="02020603050405020304" pitchFamily="18" charset="0"/>
                <a:cs typeface="Times New Roman" panose="02020603050405020304" pitchFamily="18" charset="0"/>
              </a:rPr>
              <a:t>how much credit to allow customers to </a:t>
            </a:r>
            <a:r>
              <a:rPr lang="en-US" sz="2400" dirty="0" smtClean="0">
                <a:latin typeface="Times New Roman" panose="02020603050405020304" pitchFamily="18" charset="0"/>
                <a:cs typeface="Times New Roman" panose="02020603050405020304" pitchFamily="18" charset="0"/>
              </a:rPr>
              <a:t>use determines that this is a regression problem. </a:t>
            </a:r>
          </a:p>
          <a:p>
            <a:pPr marL="731520" lvl="1" indent="-457200">
              <a:buFont typeface="+mj-lt"/>
              <a:buAutoNum type="arabicPeriod"/>
            </a:pPr>
            <a:r>
              <a:rPr lang="en-US" sz="2400" dirty="0">
                <a:latin typeface="Times New Roman" panose="02020603050405020304" pitchFamily="18" charset="0"/>
                <a:cs typeface="Times New Roman" panose="02020603050405020304" pitchFamily="18" charset="0"/>
              </a:rPr>
              <a:t>D</a:t>
            </a:r>
            <a:r>
              <a:rPr lang="en-US" sz="2400" dirty="0" smtClean="0">
                <a:latin typeface="Times New Roman" panose="02020603050405020304" pitchFamily="18" charset="0"/>
                <a:cs typeface="Times New Roman" panose="02020603050405020304" pitchFamily="18" charset="0"/>
              </a:rPr>
              <a:t>ata specification: </a:t>
            </a:r>
            <a:r>
              <a:rPr lang="en-US" sz="2400" dirty="0">
                <a:latin typeface="Times New Roman" panose="02020603050405020304" pitchFamily="18" charset="0"/>
                <a:cs typeface="Times New Roman" panose="02020603050405020304" pitchFamily="18" charset="0"/>
              </a:rPr>
              <a:t>CreditOne </a:t>
            </a:r>
            <a:r>
              <a:rPr lang="en-US" sz="2400" dirty="0" smtClean="0">
                <a:latin typeface="Times New Roman" panose="02020603050405020304" pitchFamily="18" charset="0"/>
                <a:cs typeface="Times New Roman" panose="02020603050405020304" pitchFamily="18" charset="0"/>
              </a:rPr>
              <a:t>data stored in </a:t>
            </a:r>
            <a:r>
              <a:rPr lang="en-US" sz="2400" dirty="0">
                <a:latin typeface="Times New Roman" panose="02020603050405020304" pitchFamily="18" charset="0"/>
                <a:cs typeface="Times New Roman" panose="02020603050405020304" pitchFamily="18" charset="0"/>
              </a:rPr>
              <a:t>MySQL </a:t>
            </a:r>
            <a:r>
              <a:rPr lang="en-US" sz="2400" dirty="0" smtClean="0">
                <a:latin typeface="Times New Roman" panose="02020603050405020304" pitchFamily="18" charset="0"/>
                <a:cs typeface="Times New Roman" panose="02020603050405020304" pitchFamily="18" charset="0"/>
              </a:rPr>
              <a:t>database.</a:t>
            </a:r>
          </a:p>
          <a:p>
            <a:pPr marL="731520" lvl="1" indent="-457200">
              <a:buFont typeface="+mj-lt"/>
              <a:buAutoNum type="arabicPeriod"/>
            </a:pPr>
            <a:r>
              <a:rPr lang="en-US" sz="2400" dirty="0">
                <a:latin typeface="Times New Roman" panose="02020603050405020304" pitchFamily="18" charset="0"/>
                <a:cs typeface="Times New Roman" panose="02020603050405020304" pitchFamily="18" charset="0"/>
              </a:rPr>
              <a:t>P</a:t>
            </a:r>
            <a:r>
              <a:rPr lang="en-US" sz="2400" dirty="0" smtClean="0">
                <a:latin typeface="Times New Roman" panose="02020603050405020304" pitchFamily="18" charset="0"/>
                <a:cs typeface="Times New Roman" panose="02020603050405020304" pitchFamily="18" charset="0"/>
              </a:rPr>
              <a:t>roject plan: prepare and explore the data (2 weeks); build and evaluate models (2 weeks); present findings and recommendations ( 2 weeks)</a:t>
            </a:r>
            <a:endParaRPr lang="en-US" sz="2400" dirty="0">
              <a:latin typeface="Times New Roman" panose="02020603050405020304" pitchFamily="18" charset="0"/>
              <a:cs typeface="Times New Roman" panose="02020603050405020304" pitchFamily="18" charset="0"/>
            </a:endParaRPr>
          </a:p>
          <a:p>
            <a:endParaRPr lang="en-US" sz="2800" dirty="0"/>
          </a:p>
        </p:txBody>
      </p:sp>
    </p:spTree>
    <p:extLst>
      <p:ext uri="{BB962C8B-B14F-4D97-AF65-F5344CB8AC3E}">
        <p14:creationId xmlns:p14="http://schemas.microsoft.com/office/powerpoint/2010/main" val="19274831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814" y="104728"/>
            <a:ext cx="11122152" cy="1609344"/>
          </a:xfrm>
        </p:spPr>
        <p:txBody>
          <a:bodyPr>
            <a:normAutofit/>
          </a:bodyPr>
          <a:lstStyle/>
          <a:p>
            <a:r>
              <a:rPr lang="en-US" sz="4400" dirty="0">
                <a:latin typeface="Times New Roman" panose="02020603050405020304" pitchFamily="18" charset="0"/>
                <a:cs typeface="Times New Roman" panose="02020603050405020304" pitchFamily="18" charset="0"/>
              </a:rPr>
              <a:t>The BADIR </a:t>
            </a:r>
            <a:r>
              <a:rPr lang="en-US" sz="4400" dirty="0" smtClean="0">
                <a:latin typeface="Times New Roman" panose="02020603050405020304" pitchFamily="18" charset="0"/>
                <a:cs typeface="Times New Roman" panose="02020603050405020304" pitchFamily="18" charset="0"/>
              </a:rPr>
              <a:t>Framework, continued </a:t>
            </a:r>
            <a:endParaRPr lang="en-US" sz="4400" dirty="0"/>
          </a:p>
        </p:txBody>
      </p:sp>
      <p:sp>
        <p:nvSpPr>
          <p:cNvPr id="3" name="Content Placeholder 2"/>
          <p:cNvSpPr>
            <a:spLocks noGrp="1"/>
          </p:cNvSpPr>
          <p:nvPr>
            <p:ph idx="1"/>
          </p:nvPr>
        </p:nvSpPr>
        <p:spPr>
          <a:xfrm>
            <a:off x="892426" y="1714072"/>
            <a:ext cx="10252087" cy="4739086"/>
          </a:xfrm>
        </p:spPr>
        <p:txBody>
          <a:bodyPr>
            <a:normAutofit fontScale="92500" lnSpcReduction="20000"/>
          </a:bodyPr>
          <a:lstStyle/>
          <a:p>
            <a:r>
              <a:rPr lang="en-US" sz="2400" u="sng" dirty="0">
                <a:latin typeface="Times New Roman" panose="02020603050405020304" pitchFamily="18" charset="0"/>
                <a:cs typeface="Times New Roman" panose="02020603050405020304" pitchFamily="18" charset="0"/>
              </a:rPr>
              <a:t>Step </a:t>
            </a:r>
            <a:r>
              <a:rPr lang="en-US" sz="2400" u="sng" dirty="0" smtClean="0">
                <a:latin typeface="Times New Roman" panose="02020603050405020304" pitchFamily="18" charset="0"/>
                <a:cs typeface="Times New Roman" panose="02020603050405020304" pitchFamily="18" charset="0"/>
              </a:rPr>
              <a:t>3: </a:t>
            </a:r>
            <a:r>
              <a:rPr lang="en-US" sz="2400" u="sng" dirty="0">
                <a:latin typeface="Times New Roman" panose="02020603050405020304" pitchFamily="18" charset="0"/>
                <a:cs typeface="Times New Roman" panose="02020603050405020304" pitchFamily="18" charset="0"/>
              </a:rPr>
              <a:t>Data </a:t>
            </a:r>
            <a:r>
              <a:rPr lang="en-US" sz="2400" u="sng" dirty="0" smtClean="0">
                <a:latin typeface="Times New Roman" panose="02020603050405020304" pitchFamily="18" charset="0"/>
                <a:cs typeface="Times New Roman" panose="02020603050405020304" pitchFamily="18" charset="0"/>
              </a:rPr>
              <a:t>Collection</a:t>
            </a:r>
          </a:p>
          <a:p>
            <a:pPr lvl="1"/>
            <a:r>
              <a:rPr lang="en-US" sz="2200" dirty="0" smtClean="0">
                <a:latin typeface="Times New Roman" panose="02020603050405020304" pitchFamily="18" charset="0"/>
                <a:cs typeface="Times New Roman" panose="02020603050405020304" pitchFamily="18" charset="0"/>
              </a:rPr>
              <a:t>Since </a:t>
            </a:r>
            <a:r>
              <a:rPr lang="en-US" sz="2200" dirty="0">
                <a:latin typeface="Times New Roman" panose="02020603050405020304" pitchFamily="18" charset="0"/>
                <a:cs typeface="Times New Roman" panose="02020603050405020304" pitchFamily="18" charset="0"/>
              </a:rPr>
              <a:t>CreditOne data stored in MySQL </a:t>
            </a:r>
            <a:r>
              <a:rPr lang="en-US" sz="2200" dirty="0" smtClean="0">
                <a:latin typeface="Times New Roman" panose="02020603050405020304" pitchFamily="18" charset="0"/>
                <a:cs typeface="Times New Roman" panose="02020603050405020304" pitchFamily="18" charset="0"/>
              </a:rPr>
              <a:t>database, SQL </a:t>
            </a:r>
            <a:r>
              <a:rPr lang="en-US" sz="2200" dirty="0">
                <a:latin typeface="Times New Roman" panose="02020603050405020304" pitchFamily="18" charset="0"/>
                <a:cs typeface="Times New Roman" panose="02020603050405020304" pitchFamily="18" charset="0"/>
              </a:rPr>
              <a:t>is used to retrieve the data into a Pandas dataframe.</a:t>
            </a:r>
          </a:p>
          <a:p>
            <a:pPr lvl="1"/>
            <a:r>
              <a:rPr lang="en-US" sz="2200" dirty="0" smtClean="0">
                <a:latin typeface="Times New Roman" panose="02020603050405020304" pitchFamily="18" charset="0"/>
                <a:cs typeface="Times New Roman" panose="02020603050405020304" pitchFamily="18" charset="0"/>
              </a:rPr>
              <a:t>Data will be checked to see if there are duplicates and missing and all is numerical. Only relevant data are saved as .csv file for analysis. </a:t>
            </a:r>
            <a:endParaRPr lang="en-US" sz="2400" dirty="0">
              <a:latin typeface="Times New Roman" panose="02020603050405020304" pitchFamily="18" charset="0"/>
              <a:cs typeface="Times New Roman" panose="02020603050405020304" pitchFamily="18" charset="0"/>
            </a:endParaRPr>
          </a:p>
          <a:p>
            <a:r>
              <a:rPr lang="en-US" sz="2400" u="sng" dirty="0">
                <a:latin typeface="Times New Roman" panose="02020603050405020304" pitchFamily="18" charset="0"/>
                <a:cs typeface="Times New Roman" panose="02020603050405020304" pitchFamily="18" charset="0"/>
              </a:rPr>
              <a:t>Step 4: Derive </a:t>
            </a:r>
            <a:r>
              <a:rPr lang="en-US" sz="2400" u="sng" dirty="0" smtClean="0">
                <a:latin typeface="Times New Roman" panose="02020603050405020304" pitchFamily="18" charset="0"/>
                <a:cs typeface="Times New Roman" panose="02020603050405020304" pitchFamily="18" charset="0"/>
              </a:rPr>
              <a:t>Insights</a:t>
            </a:r>
          </a:p>
          <a:p>
            <a:pPr lvl="1"/>
            <a:r>
              <a:rPr lang="en-US" sz="2400" dirty="0"/>
              <a:t>Review </a:t>
            </a:r>
            <a:r>
              <a:rPr lang="en-US" sz="2400" dirty="0" smtClean="0"/>
              <a:t>patterns in data</a:t>
            </a:r>
          </a:p>
          <a:p>
            <a:pPr lvl="1"/>
            <a:r>
              <a:rPr lang="en-US" sz="2400" dirty="0" smtClean="0"/>
              <a:t>Prove </a:t>
            </a:r>
            <a:r>
              <a:rPr lang="en-US" sz="2400" dirty="0"/>
              <a:t>or disprove </a:t>
            </a:r>
            <a:r>
              <a:rPr lang="en-US" sz="2400" dirty="0" smtClean="0"/>
              <a:t>hypotheses</a:t>
            </a:r>
          </a:p>
          <a:p>
            <a:pPr lvl="1"/>
            <a:r>
              <a:rPr lang="en-US" sz="2400" dirty="0" smtClean="0"/>
              <a:t>Present findings in </a:t>
            </a:r>
            <a:r>
              <a:rPr lang="en-US" sz="2400" dirty="0"/>
              <a:t>terms of quantified impact to guide prioritization of the hypotheses for analysis</a:t>
            </a:r>
            <a:r>
              <a:rPr lang="en-US" sz="2400" dirty="0" smtClean="0"/>
              <a:t>.</a:t>
            </a:r>
            <a:endParaRPr lang="en-US" sz="2400" dirty="0" smtClean="0">
              <a:latin typeface="Times New Roman" panose="02020603050405020304" pitchFamily="18" charset="0"/>
              <a:cs typeface="Times New Roman" panose="02020603050405020304" pitchFamily="18" charset="0"/>
            </a:endParaRPr>
          </a:p>
          <a:p>
            <a:r>
              <a:rPr lang="en-US" sz="2400" u="sng" dirty="0">
                <a:latin typeface="Times New Roman" panose="02020603050405020304" pitchFamily="18" charset="0"/>
                <a:cs typeface="Times New Roman" panose="02020603050405020304" pitchFamily="18" charset="0"/>
              </a:rPr>
              <a:t>Step 5: </a:t>
            </a:r>
            <a:r>
              <a:rPr lang="en-US" sz="2400" u="sng" dirty="0" smtClean="0">
                <a:latin typeface="Times New Roman" panose="02020603050405020304" pitchFamily="18" charset="0"/>
                <a:cs typeface="Times New Roman" panose="02020603050405020304" pitchFamily="18" charset="0"/>
              </a:rPr>
              <a:t>Recommendations</a:t>
            </a:r>
          </a:p>
          <a:p>
            <a:pPr lvl="1"/>
            <a:r>
              <a:rPr lang="en-US" sz="2200" dirty="0">
                <a:latin typeface="Times New Roman" panose="02020603050405020304" pitchFamily="18" charset="0"/>
                <a:cs typeface="Times New Roman" panose="02020603050405020304" pitchFamily="18" charset="0"/>
              </a:rPr>
              <a:t>Engage the audience by presenting a short, concise, insightful set of recommendations without getting bogged down in detail.</a:t>
            </a:r>
          </a:p>
          <a:p>
            <a:pPr lvl="1"/>
            <a:r>
              <a:rPr lang="en-US" sz="2200" dirty="0">
                <a:latin typeface="Times New Roman" panose="02020603050405020304" pitchFamily="18" charset="0"/>
                <a:cs typeface="Times New Roman" panose="02020603050405020304" pitchFamily="18" charset="0"/>
              </a:rPr>
              <a:t>Be perceived as an effective business partner by presenting credible recommendations.</a:t>
            </a:r>
          </a:p>
          <a:p>
            <a:pPr lvl="1"/>
            <a:r>
              <a:rPr lang="en-US" sz="2200" dirty="0">
                <a:latin typeface="Times New Roman" panose="02020603050405020304" pitchFamily="18" charset="0"/>
                <a:cs typeface="Times New Roman" panose="02020603050405020304" pitchFamily="18" charset="0"/>
              </a:rPr>
              <a:t>Drive the audience towards actions that create impact by solving the business problem</a:t>
            </a:r>
          </a:p>
          <a:p>
            <a:endParaRPr lang="en-US" sz="2400" dirty="0"/>
          </a:p>
          <a:p>
            <a:endParaRPr lang="en-US" sz="2400" dirty="0"/>
          </a:p>
        </p:txBody>
      </p:sp>
    </p:spTree>
    <p:extLst>
      <p:ext uri="{BB962C8B-B14F-4D97-AF65-F5344CB8AC3E}">
        <p14:creationId xmlns:p14="http://schemas.microsoft.com/office/powerpoint/2010/main" val="267765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89234"/>
            <a:ext cx="10058400" cy="1609344"/>
          </a:xfrm>
        </p:spPr>
        <p:txBody>
          <a:bodyPr>
            <a:normAutofit fontScale="90000"/>
          </a:bodyPr>
          <a:lstStyle/>
          <a:p>
            <a:r>
              <a:rPr lang="en-US" sz="4900" dirty="0" smtClean="0">
                <a:solidFill>
                  <a:schemeClr val="tx1"/>
                </a:solidFill>
              </a:rPr>
              <a:t>3. Descriptions </a:t>
            </a:r>
            <a:r>
              <a:rPr lang="en-US" sz="4900" dirty="0">
                <a:solidFill>
                  <a:schemeClr val="tx1"/>
                </a:solidFill>
              </a:rPr>
              <a:t>and location of related data </a:t>
            </a:r>
            <a:r>
              <a:rPr lang="en-US" sz="4900" dirty="0" smtClean="0">
                <a:solidFill>
                  <a:schemeClr val="tx1"/>
                </a:solidFill>
              </a:rPr>
              <a:t>sources</a:t>
            </a:r>
            <a:endParaRPr lang="en-US" dirty="0">
              <a:solidFill>
                <a:schemeClr val="tx1"/>
              </a:solidFill>
            </a:endParaRPr>
          </a:p>
        </p:txBody>
      </p:sp>
      <p:sp>
        <p:nvSpPr>
          <p:cNvPr id="3" name="Content Placeholder 2"/>
          <p:cNvSpPr>
            <a:spLocks noGrp="1"/>
          </p:cNvSpPr>
          <p:nvPr>
            <p:ph idx="1"/>
          </p:nvPr>
        </p:nvSpPr>
        <p:spPr>
          <a:xfrm>
            <a:off x="1069848" y="1998578"/>
            <a:ext cx="10058400" cy="4859422"/>
          </a:xfrm>
        </p:spPr>
        <p:txBody>
          <a:bodyPr>
            <a:normAutofit lnSpcReduction="10000"/>
          </a:bodyPr>
          <a:lstStyle/>
          <a:p>
            <a:pPr lvl="1"/>
            <a:r>
              <a:rPr lang="en-US" sz="2200" dirty="0" smtClean="0">
                <a:latin typeface="Times New Roman" panose="02020603050405020304" pitchFamily="18" charset="0"/>
                <a:cs typeface="Times New Roman" panose="02020603050405020304" pitchFamily="18" charset="0"/>
              </a:rPr>
              <a:t>CreditOne </a:t>
            </a:r>
            <a:r>
              <a:rPr lang="en-US" sz="2200" dirty="0">
                <a:latin typeface="Times New Roman" panose="02020603050405020304" pitchFamily="18" charset="0"/>
                <a:cs typeface="Times New Roman" panose="02020603050405020304" pitchFamily="18" charset="0"/>
              </a:rPr>
              <a:t>data stored in MySQL </a:t>
            </a:r>
            <a:r>
              <a:rPr lang="en-US" sz="2200" dirty="0" smtClean="0">
                <a:latin typeface="Times New Roman" panose="02020603050405020304" pitchFamily="18" charset="0"/>
                <a:cs typeface="Times New Roman" panose="02020603050405020304" pitchFamily="18" charset="0"/>
              </a:rPr>
              <a:t>database.</a:t>
            </a:r>
          </a:p>
          <a:p>
            <a:pPr lvl="1"/>
            <a:r>
              <a:rPr lang="en-US" sz="2200" dirty="0" smtClean="0">
                <a:latin typeface="Times New Roman" panose="02020603050405020304" pitchFamily="18" charset="0"/>
                <a:cs typeface="Times New Roman" panose="02020603050405020304" pitchFamily="18" charset="0"/>
              </a:rPr>
              <a:t>SQL </a:t>
            </a:r>
            <a:r>
              <a:rPr lang="en-US" sz="2200" dirty="0">
                <a:latin typeface="Times New Roman" panose="02020603050405020304" pitchFamily="18" charset="0"/>
                <a:cs typeface="Times New Roman" panose="02020603050405020304" pitchFamily="18" charset="0"/>
              </a:rPr>
              <a:t>is used to retrieve the data into a Pandas dataframe</a:t>
            </a:r>
            <a:r>
              <a:rPr lang="en-US" sz="2200" dirty="0" smtClean="0">
                <a:latin typeface="Times New Roman" panose="02020603050405020304" pitchFamily="18" charset="0"/>
                <a:cs typeface="Times New Roman" panose="02020603050405020304" pitchFamily="18" charset="0"/>
              </a:rPr>
              <a:t>.</a:t>
            </a:r>
          </a:p>
          <a:p>
            <a:pPr lvl="1"/>
            <a:r>
              <a:rPr lang="en-US" sz="2200" dirty="0" smtClean="0">
                <a:latin typeface="Times New Roman" panose="02020603050405020304" pitchFamily="18" charset="0"/>
                <a:cs typeface="Times New Roman" panose="02020603050405020304" pitchFamily="18" charset="0"/>
              </a:rPr>
              <a:t>They are written as a .csv file in the task folder and can be imported (or to excel) for analysis.  </a:t>
            </a:r>
            <a:endParaRPr lang="en-US" sz="2400" b="1" dirty="0" smtClean="0"/>
          </a:p>
          <a:p>
            <a:pPr lvl="1"/>
            <a:endParaRPr lang="en-US" sz="2200" dirty="0" smtClean="0">
              <a:latin typeface="Times New Roman" panose="02020603050405020304" pitchFamily="18" charset="0"/>
              <a:cs typeface="Times New Roman" panose="02020603050405020304" pitchFamily="18" charset="0"/>
            </a:endParaRPr>
          </a:p>
          <a:p>
            <a:pPr lvl="1"/>
            <a:r>
              <a:rPr lang="en-US" sz="2200" dirty="0" smtClean="0">
                <a:latin typeface="Times New Roman" panose="02020603050405020304" pitchFamily="18" charset="0"/>
                <a:cs typeface="Times New Roman" panose="02020603050405020304" pitchFamily="18" charset="0"/>
              </a:rPr>
              <a:t>According to the data source pdf document</a:t>
            </a:r>
          </a:p>
          <a:p>
            <a:pPr lvl="2"/>
            <a:r>
              <a:rPr lang="en-US" sz="2000" dirty="0" smtClean="0">
                <a:latin typeface="Times New Roman" panose="02020603050405020304" pitchFamily="18" charset="0"/>
                <a:cs typeface="Times New Roman" panose="02020603050405020304" pitchFamily="18" charset="0"/>
              </a:rPr>
              <a:t>Data source: Taiwan</a:t>
            </a:r>
          </a:p>
          <a:p>
            <a:pPr lvl="2"/>
            <a:r>
              <a:rPr lang="en-US" sz="2000" dirty="0" smtClean="0">
                <a:latin typeface="Times New Roman" panose="02020603050405020304" pitchFamily="18" charset="0"/>
                <a:cs typeface="Times New Roman" panose="02020603050405020304" pitchFamily="18" charset="0"/>
              </a:rPr>
              <a:t>There are 24  variables</a:t>
            </a:r>
          </a:p>
          <a:p>
            <a:pPr lvl="3"/>
            <a:r>
              <a:rPr lang="en-US" sz="1800" dirty="0" smtClean="0">
                <a:latin typeface="Times New Roman" panose="02020603050405020304" pitchFamily="18" charset="0"/>
                <a:cs typeface="Times New Roman" panose="02020603050405020304" pitchFamily="18" charset="0"/>
              </a:rPr>
              <a:t>4 demographics (gender, education, marital status, and age)</a:t>
            </a:r>
          </a:p>
          <a:p>
            <a:pPr lvl="3"/>
            <a:r>
              <a:rPr lang="en-US" sz="1800" dirty="0" smtClean="0">
                <a:latin typeface="Times New Roman" panose="02020603050405020304" pitchFamily="18" charset="0"/>
                <a:cs typeface="Times New Roman" panose="02020603050405020304" pitchFamily="18" charset="0"/>
              </a:rPr>
              <a:t>amount </a:t>
            </a:r>
            <a:r>
              <a:rPr lang="en-US" sz="1800" dirty="0">
                <a:latin typeface="Times New Roman" panose="02020603050405020304" pitchFamily="18" charset="0"/>
                <a:cs typeface="Times New Roman" panose="02020603050405020304" pitchFamily="18" charset="0"/>
              </a:rPr>
              <a:t>of the given </a:t>
            </a:r>
            <a:r>
              <a:rPr lang="en-US" sz="1800" dirty="0" smtClean="0">
                <a:latin typeface="Times New Roman" panose="02020603050405020304" pitchFamily="18" charset="0"/>
                <a:cs typeface="Times New Roman" panose="02020603050405020304" pitchFamily="18" charset="0"/>
              </a:rPr>
              <a:t>credit</a:t>
            </a:r>
          </a:p>
          <a:p>
            <a:pPr lvl="3"/>
            <a:r>
              <a:rPr lang="en-US" sz="1800" dirty="0" smtClean="0">
                <a:latin typeface="Times New Roman" panose="02020603050405020304" pitchFamily="18" charset="0"/>
                <a:cs typeface="Times New Roman" panose="02020603050405020304" pitchFamily="18" charset="0"/>
              </a:rPr>
              <a:t>6-month history </a:t>
            </a:r>
            <a:r>
              <a:rPr lang="en-US" sz="1800" dirty="0">
                <a:latin typeface="Times New Roman" panose="02020603050405020304" pitchFamily="18" charset="0"/>
                <a:cs typeface="Times New Roman" panose="02020603050405020304" pitchFamily="18" charset="0"/>
              </a:rPr>
              <a:t>of past </a:t>
            </a:r>
            <a:r>
              <a:rPr lang="en-US" sz="1800" dirty="0" smtClean="0">
                <a:latin typeface="Times New Roman" panose="02020603050405020304" pitchFamily="18" charset="0"/>
                <a:cs typeface="Times New Roman" panose="02020603050405020304" pitchFamily="18" charset="0"/>
              </a:rPr>
              <a:t>payment</a:t>
            </a:r>
          </a:p>
          <a:p>
            <a:pPr lvl="3"/>
            <a:r>
              <a:rPr lang="en-US" sz="1800" dirty="0" smtClean="0">
                <a:latin typeface="Times New Roman" panose="02020603050405020304" pitchFamily="18" charset="0"/>
                <a:cs typeface="Times New Roman" panose="02020603050405020304" pitchFamily="18" charset="0"/>
              </a:rPr>
              <a:t>6-month amount </a:t>
            </a:r>
            <a:r>
              <a:rPr lang="en-US" sz="1800" dirty="0">
                <a:latin typeface="Times New Roman" panose="02020603050405020304" pitchFamily="18" charset="0"/>
                <a:cs typeface="Times New Roman" panose="02020603050405020304" pitchFamily="18" charset="0"/>
              </a:rPr>
              <a:t>of bill </a:t>
            </a:r>
            <a:r>
              <a:rPr lang="en-US" sz="1800" dirty="0" smtClean="0">
                <a:latin typeface="Times New Roman" panose="02020603050405020304" pitchFamily="18" charset="0"/>
                <a:cs typeface="Times New Roman" panose="02020603050405020304" pitchFamily="18" charset="0"/>
              </a:rPr>
              <a:t>statement</a:t>
            </a:r>
          </a:p>
          <a:p>
            <a:pPr lvl="3"/>
            <a:r>
              <a:rPr lang="en-US" sz="1800" dirty="0" smtClean="0">
                <a:latin typeface="Times New Roman" panose="02020603050405020304" pitchFamily="18" charset="0"/>
                <a:cs typeface="Times New Roman" panose="02020603050405020304" pitchFamily="18" charset="0"/>
              </a:rPr>
              <a:t>amount </a:t>
            </a:r>
            <a:r>
              <a:rPr lang="en-US" sz="1800" dirty="0">
                <a:latin typeface="Times New Roman" panose="02020603050405020304" pitchFamily="18" charset="0"/>
                <a:cs typeface="Times New Roman" panose="02020603050405020304" pitchFamily="18" charset="0"/>
              </a:rPr>
              <a:t>of previous </a:t>
            </a:r>
            <a:r>
              <a:rPr lang="en-US" sz="1800" dirty="0" smtClean="0">
                <a:latin typeface="Times New Roman" panose="02020603050405020304" pitchFamily="18" charset="0"/>
                <a:cs typeface="Times New Roman" panose="02020603050405020304" pitchFamily="18" charset="0"/>
              </a:rPr>
              <a:t>payment (for 6 months)</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lvl="3"/>
            <a:r>
              <a:rPr lang="en-US" sz="1800" dirty="0" smtClean="0">
                <a:latin typeface="Times New Roman" panose="02020603050405020304" pitchFamily="18" charset="0"/>
                <a:cs typeface="Times New Roman" panose="02020603050405020304" pitchFamily="18" charset="0"/>
              </a:rPr>
              <a:t>Binary </a:t>
            </a:r>
            <a:r>
              <a:rPr lang="en-US" sz="1800" dirty="0">
                <a:latin typeface="Times New Roman" panose="02020603050405020304" pitchFamily="18" charset="0"/>
                <a:cs typeface="Times New Roman" panose="02020603050405020304" pitchFamily="18" charset="0"/>
              </a:rPr>
              <a:t>default payment (Yes = 1, No = 0)</a:t>
            </a:r>
          </a:p>
          <a:p>
            <a:pPr lvl="2"/>
            <a:endParaRPr lang="en-US" sz="2000" dirty="0">
              <a:latin typeface="Times New Roman" panose="02020603050405020304" pitchFamily="18" charset="0"/>
              <a:cs typeface="Times New Roman" panose="02020603050405020304" pitchFamily="18" charset="0"/>
            </a:endParaRPr>
          </a:p>
          <a:p>
            <a:endParaRPr lang="en-US" sz="2800" dirty="0"/>
          </a:p>
        </p:txBody>
      </p:sp>
    </p:spTree>
    <p:extLst>
      <p:ext uri="{BB962C8B-B14F-4D97-AF65-F5344CB8AC3E}">
        <p14:creationId xmlns:p14="http://schemas.microsoft.com/office/powerpoint/2010/main" val="4139412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01999"/>
            <a:ext cx="10058400" cy="1609344"/>
          </a:xfrm>
        </p:spPr>
        <p:txBody>
          <a:bodyPr>
            <a:normAutofit/>
          </a:bodyPr>
          <a:lstStyle/>
          <a:p>
            <a:r>
              <a:rPr lang="en-US" sz="4400" dirty="0" smtClean="0"/>
              <a:t>Data management</a:t>
            </a:r>
            <a:r>
              <a:rPr lang="en-US" sz="4400" dirty="0"/>
              <a:t> </a:t>
            </a:r>
            <a:r>
              <a:rPr lang="en-US" sz="4400" dirty="0" smtClean="0"/>
              <a:t>&amp; issues</a:t>
            </a:r>
            <a:endParaRPr lang="en-US" sz="4400" dirty="0"/>
          </a:p>
        </p:txBody>
      </p:sp>
      <p:sp>
        <p:nvSpPr>
          <p:cNvPr id="3" name="Content Placeholder 2"/>
          <p:cNvSpPr>
            <a:spLocks noGrp="1"/>
          </p:cNvSpPr>
          <p:nvPr>
            <p:ph idx="1"/>
          </p:nvPr>
        </p:nvSpPr>
        <p:spPr>
          <a:xfrm>
            <a:off x="1069848" y="1811342"/>
            <a:ext cx="10335214" cy="4838839"/>
          </a:xfrm>
        </p:spPr>
        <p:txBody>
          <a:bodyPr>
            <a:normAutofit lnSpcReduction="10000"/>
          </a:bodyPr>
          <a:lstStyle/>
          <a:p>
            <a:r>
              <a:rPr lang="en-US" sz="2800" dirty="0" smtClean="0">
                <a:latin typeface="Times New Roman" panose="02020603050405020304" pitchFamily="18" charset="0"/>
                <a:cs typeface="Times New Roman" panose="02020603050405020304" pitchFamily="18" charset="0"/>
              </a:rPr>
              <a:t>4. Data </a:t>
            </a:r>
            <a:r>
              <a:rPr lang="en-US" sz="2800" dirty="0" smtClean="0">
                <a:latin typeface="Times New Roman" panose="02020603050405020304" pitchFamily="18" charset="0"/>
                <a:cs typeface="Times New Roman" panose="02020603050405020304" pitchFamily="18" charset="0"/>
              </a:rPr>
              <a:t>management: </a:t>
            </a:r>
          </a:p>
          <a:p>
            <a:pPr lvl="1"/>
            <a:r>
              <a:rPr lang="en-US" sz="2600" dirty="0" smtClean="0">
                <a:latin typeface="Times New Roman" panose="02020603050405020304" pitchFamily="18" charset="0"/>
                <a:cs typeface="Times New Roman" panose="02020603050405020304" pitchFamily="18" charset="0"/>
              </a:rPr>
              <a:t>SQL data that </a:t>
            </a:r>
            <a:r>
              <a:rPr lang="en-US" sz="2600" dirty="0" smtClean="0">
                <a:latin typeface="Times New Roman" panose="02020603050405020304" pitchFamily="18" charset="0"/>
                <a:cs typeface="Times New Roman" panose="02020603050405020304" pitchFamily="18" charset="0"/>
              </a:rPr>
              <a:t>are</a:t>
            </a:r>
            <a:r>
              <a:rPr lang="en-US" sz="2600" dirty="0" smtClean="0">
                <a:latin typeface="Times New Roman" panose="02020603050405020304" pitchFamily="18" charset="0"/>
                <a:cs typeface="Times New Roman" panose="02020603050405020304" pitchFamily="18" charset="0"/>
              </a:rPr>
              <a:t> retrieved and processed </a:t>
            </a:r>
            <a:r>
              <a:rPr lang="en-US" sz="2600" dirty="0" smtClean="0">
                <a:latin typeface="Times New Roman" panose="02020603050405020304" pitchFamily="18" charset="0"/>
                <a:cs typeface="Times New Roman" panose="02020603050405020304" pitchFamily="18" charset="0"/>
              </a:rPr>
              <a:t>are </a:t>
            </a:r>
            <a:r>
              <a:rPr lang="en-US" sz="2600" dirty="0" smtClean="0">
                <a:latin typeface="Times New Roman" panose="02020603050405020304" pitchFamily="18" charset="0"/>
                <a:cs typeface="Times New Roman" panose="02020603050405020304" pitchFamily="18" charset="0"/>
              </a:rPr>
              <a:t>written as .csv and excel and stored in the task folder for the team to access. </a:t>
            </a:r>
            <a:endParaRPr lang="en-US" dirty="0">
              <a:latin typeface="Times New Roman" panose="02020603050405020304" pitchFamily="18" charset="0"/>
              <a:cs typeface="Times New Roman" panose="02020603050405020304" pitchFamily="18" charset="0"/>
            </a:endParaRPr>
          </a:p>
          <a:p>
            <a:pPr lvl="1"/>
            <a:r>
              <a:rPr lang="en-US" sz="2600" dirty="0" smtClean="0">
                <a:latin typeface="Times New Roman" panose="02020603050405020304" pitchFamily="18" charset="0"/>
                <a:cs typeface="Times New Roman" panose="02020603050405020304" pitchFamily="18" charset="0"/>
              </a:rPr>
              <a:t>The .csv or excel data will directly be imported for analysis.  </a:t>
            </a:r>
            <a:endParaRPr lang="en-US" sz="2600" dirty="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r>
              <a:rPr lang="en-US" sz="2800" dirty="0" smtClean="0"/>
              <a:t>5. Any </a:t>
            </a:r>
            <a:r>
              <a:rPr lang="en-US" sz="2800" dirty="0"/>
              <a:t>known issues with the </a:t>
            </a:r>
            <a:r>
              <a:rPr lang="en-US" sz="2800" dirty="0" smtClean="0"/>
              <a:t>data:</a:t>
            </a:r>
          </a:p>
          <a:p>
            <a:pPr lvl="1"/>
            <a:r>
              <a:rPr lang="en-US" sz="2600" dirty="0" smtClean="0"/>
              <a:t>There are data duplicate and data type issues. </a:t>
            </a:r>
          </a:p>
          <a:p>
            <a:pPr lvl="2"/>
            <a:r>
              <a:rPr lang="en-US" sz="2400" dirty="0" smtClean="0"/>
              <a:t>Weird values are displayed when plotting variables. Exploring csv data shows there are duplicates and unnecessary rows, which will be identified and removed in Jupyter Notebook.</a:t>
            </a:r>
          </a:p>
          <a:p>
            <a:pPr lvl="2"/>
            <a:r>
              <a:rPr lang="en-US" sz="2400" dirty="0" smtClean="0"/>
              <a:t>Non-numerical data will be taken care of to prepare data for regression analysis.</a:t>
            </a:r>
            <a:endParaRPr lang="en-US" sz="2400" dirty="0"/>
          </a:p>
          <a:p>
            <a:endParaRPr lang="en-US" sz="2800" dirty="0"/>
          </a:p>
        </p:txBody>
      </p:sp>
    </p:spTree>
    <p:extLst>
      <p:ext uri="{BB962C8B-B14F-4D97-AF65-F5344CB8AC3E}">
        <p14:creationId xmlns:p14="http://schemas.microsoft.com/office/powerpoint/2010/main" val="27346865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724" y="295072"/>
            <a:ext cx="10058400" cy="1609344"/>
          </a:xfrm>
        </p:spPr>
        <p:txBody>
          <a:bodyPr>
            <a:normAutofit/>
          </a:bodyPr>
          <a:lstStyle/>
          <a:p>
            <a:r>
              <a:rPr lang="en-US" sz="4400" dirty="0" smtClean="0"/>
              <a:t>6. </a:t>
            </a:r>
            <a:r>
              <a:rPr lang="en-US" sz="4400" dirty="0" smtClean="0">
                <a:solidFill>
                  <a:schemeClr val="tx1"/>
                </a:solidFill>
              </a:rPr>
              <a:t>Flowchart</a:t>
            </a:r>
            <a:endParaRPr lang="en-US" sz="4400" dirty="0">
              <a:solidFill>
                <a:schemeClr val="tx1"/>
              </a:solidFill>
            </a:endParaRPr>
          </a:p>
        </p:txBody>
      </p:sp>
      <p:sp>
        <p:nvSpPr>
          <p:cNvPr id="3" name="Content Placeholder 2"/>
          <p:cNvSpPr>
            <a:spLocks noGrp="1"/>
          </p:cNvSpPr>
          <p:nvPr>
            <p:ph idx="1"/>
          </p:nvPr>
        </p:nvSpPr>
        <p:spPr/>
        <p:txBody>
          <a:bodyPr>
            <a:normAutofit/>
          </a:bodyPr>
          <a:lstStyle/>
          <a:p>
            <a:endParaRPr lang="en-US" sz="2800" dirty="0"/>
          </a:p>
        </p:txBody>
      </p:sp>
      <p:graphicFrame>
        <p:nvGraphicFramePr>
          <p:cNvPr id="6" name="Diagram 5"/>
          <p:cNvGraphicFramePr/>
          <p:nvPr>
            <p:extLst>
              <p:ext uri="{D42A27DB-BD31-4B8C-83A1-F6EECF244321}">
                <p14:modId xmlns:p14="http://schemas.microsoft.com/office/powerpoint/2010/main" val="3731949972"/>
              </p:ext>
            </p:extLst>
          </p:nvPr>
        </p:nvGraphicFramePr>
        <p:xfrm>
          <a:off x="2615323" y="970525"/>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137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7. Initial Insights</a:t>
            </a:r>
            <a:endParaRPr lang="en-US" sz="4400" dirty="0"/>
          </a:p>
        </p:txBody>
      </p:sp>
      <p:sp>
        <p:nvSpPr>
          <p:cNvPr id="3" name="Content Placeholder 2"/>
          <p:cNvSpPr>
            <a:spLocks noGrp="1"/>
          </p:cNvSpPr>
          <p:nvPr>
            <p:ph idx="1"/>
          </p:nvPr>
        </p:nvSpPr>
        <p:spPr>
          <a:xfrm>
            <a:off x="1069848" y="2026643"/>
            <a:ext cx="10058400" cy="4050792"/>
          </a:xfrm>
        </p:spPr>
        <p:txBody>
          <a:bodyPr/>
          <a:lstStyle/>
          <a:p>
            <a:r>
              <a:rPr lang="en-US" sz="2800" dirty="0" smtClean="0"/>
              <a:t>There are some duplicates in the SQL data. </a:t>
            </a:r>
          </a:p>
          <a:p>
            <a:r>
              <a:rPr lang="en-US" sz="2800" dirty="0" smtClean="0"/>
              <a:t>More than 20 features in the dataset. Some are likely to have strong correlations and others have weaker relationships with the target/Y. Some weaker variables might have to be excluded. </a:t>
            </a:r>
          </a:p>
          <a:p>
            <a:endParaRPr lang="en-US" sz="2800" dirty="0" smtClean="0"/>
          </a:p>
          <a:p>
            <a:r>
              <a:rPr lang="en-US" sz="2800" dirty="0"/>
              <a:t>Data collection quality in the future can be improved. </a:t>
            </a:r>
          </a:p>
          <a:p>
            <a:endParaRPr lang="en-US" sz="2800" dirty="0"/>
          </a:p>
        </p:txBody>
      </p:sp>
    </p:spTree>
    <p:extLst>
      <p:ext uri="{BB962C8B-B14F-4D97-AF65-F5344CB8AC3E}">
        <p14:creationId xmlns:p14="http://schemas.microsoft.com/office/powerpoint/2010/main" val="14007501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3412</TotalTime>
  <Words>705</Words>
  <Application>Microsoft Office PowerPoint</Application>
  <PresentationFormat>Widescreen</PresentationFormat>
  <Paragraphs>82</Paragraphs>
  <Slides>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Rockwell</vt:lpstr>
      <vt:lpstr>Rockwell Condensed</vt:lpstr>
      <vt:lpstr>Calibri</vt:lpstr>
      <vt:lpstr>Times New Roman</vt:lpstr>
      <vt:lpstr>Wingdings</vt:lpstr>
      <vt:lpstr>Wood Type</vt:lpstr>
      <vt:lpstr>Data Science framework report </vt:lpstr>
      <vt:lpstr>1. GOAL STATEMENT </vt:lpstr>
      <vt:lpstr>2. data science process framework</vt:lpstr>
      <vt:lpstr>The BADIR Framework</vt:lpstr>
      <vt:lpstr>The BADIR Framework, continued </vt:lpstr>
      <vt:lpstr>3. Descriptions and location of related data sources</vt:lpstr>
      <vt:lpstr>Data management &amp; issues</vt:lpstr>
      <vt:lpstr>6. Flowchart</vt:lpstr>
      <vt:lpstr>7. Initial Insights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Buying Patterns Report</dc:title>
  <dc:creator>Microsoft account</dc:creator>
  <cp:lastModifiedBy>Microsoft account</cp:lastModifiedBy>
  <cp:revision>94</cp:revision>
  <dcterms:created xsi:type="dcterms:W3CDTF">2021-03-25T04:33:25Z</dcterms:created>
  <dcterms:modified xsi:type="dcterms:W3CDTF">2021-05-23T02:59:43Z</dcterms:modified>
</cp:coreProperties>
</file>