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7564" r:id="rId3"/>
    <p:sldId id="7545" r:id="rId4"/>
    <p:sldId id="7566" r:id="rId5"/>
    <p:sldId id="1004" r:id="rId6"/>
    <p:sldId id="7555" r:id="rId7"/>
    <p:sldId id="7557" r:id="rId8"/>
    <p:sldId id="7558" r:id="rId9"/>
    <p:sldId id="7559" r:id="rId10"/>
    <p:sldId id="7563" r:id="rId11"/>
    <p:sldId id="842" r:id="rId12"/>
    <p:sldId id="1010" r:id="rId13"/>
    <p:sldId id="838" r:id="rId14"/>
    <p:sldId id="1072" r:id="rId15"/>
    <p:sldId id="7572" r:id="rId16"/>
    <p:sldId id="7565" r:id="rId17"/>
    <p:sldId id="7574" r:id="rId18"/>
    <p:sldId id="7575" r:id="rId19"/>
    <p:sldId id="7576" r:id="rId20"/>
    <p:sldId id="7577" r:id="rId21"/>
    <p:sldId id="7578" r:id="rId22"/>
    <p:sldId id="7579" r:id="rId23"/>
    <p:sldId id="954" r:id="rId24"/>
    <p:sldId id="7583" r:id="rId25"/>
    <p:sldId id="7582" r:id="rId26"/>
    <p:sldId id="7585" r:id="rId27"/>
    <p:sldId id="7584" r:id="rId28"/>
    <p:sldId id="7586" r:id="rId29"/>
    <p:sldId id="7587" r:id="rId30"/>
    <p:sldId id="7588" r:id="rId31"/>
    <p:sldId id="7589" r:id="rId32"/>
    <p:sldId id="7590" r:id="rId33"/>
    <p:sldId id="25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5D7"/>
    <a:srgbClr val="EFEBEC"/>
    <a:srgbClr val="1C1C73"/>
    <a:srgbClr val="AAA4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7" autoAdjust="0"/>
    <p:restoredTop sz="94660"/>
  </p:normalViewPr>
  <p:slideViewPr>
    <p:cSldViewPr snapToGrid="0">
      <p:cViewPr varScale="1">
        <p:scale>
          <a:sx n="72" d="100"/>
          <a:sy n="72" d="100"/>
        </p:scale>
        <p:origin x="702" y="72"/>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A215C-48DF-43BA-83E0-6965696AC131}" type="datetimeFigureOut">
              <a:rPr lang="zh-CN" altLang="en-US" smtClean="0"/>
              <a:t>2021/2/26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CB959-00A9-49F9-B081-C6CDBAA363CD}" type="slidenum">
              <a:rPr lang="zh-CN" altLang="en-US" smtClean="0"/>
              <a:t>‹#›</a:t>
            </a:fld>
            <a:endParaRPr lang="zh-CN" altLang="en-US"/>
          </a:p>
        </p:txBody>
      </p:sp>
    </p:spTree>
    <p:extLst>
      <p:ext uri="{BB962C8B-B14F-4D97-AF65-F5344CB8AC3E}">
        <p14:creationId xmlns:p14="http://schemas.microsoft.com/office/powerpoint/2010/main" val="1658738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13AF1-8820-4C64-9198-6BD6D9A0A24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9301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40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64F652D-D5FF-4745-AF86-C5CD486028D1}" type="slidenum">
              <a:rPr lang="zh-CN" altLang="en-US"/>
              <a:pPr fontAlgn="base">
                <a:spcBef>
                  <a:spcPct val="0"/>
                </a:spcBef>
                <a:spcAft>
                  <a:spcPct val="0"/>
                </a:spcAft>
              </a:pPr>
              <a:t>17</a:t>
            </a:fld>
            <a:endParaRPr lang="en-US" altLang="zh-CN"/>
          </a:p>
        </p:txBody>
      </p:sp>
    </p:spTree>
    <p:extLst>
      <p:ext uri="{BB962C8B-B14F-4D97-AF65-F5344CB8AC3E}">
        <p14:creationId xmlns:p14="http://schemas.microsoft.com/office/powerpoint/2010/main" val="1739957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40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64F652D-D5FF-4745-AF86-C5CD486028D1}" type="slidenum">
              <a:rPr lang="zh-CN" altLang="en-US"/>
              <a:pPr fontAlgn="base">
                <a:spcBef>
                  <a:spcPct val="0"/>
                </a:spcBef>
                <a:spcAft>
                  <a:spcPct val="0"/>
                </a:spcAft>
              </a:pPr>
              <a:t>18</a:t>
            </a:fld>
            <a:endParaRPr lang="en-US" altLang="zh-CN"/>
          </a:p>
        </p:txBody>
      </p:sp>
    </p:spTree>
    <p:extLst>
      <p:ext uri="{BB962C8B-B14F-4D97-AF65-F5344CB8AC3E}">
        <p14:creationId xmlns:p14="http://schemas.microsoft.com/office/powerpoint/2010/main" val="1943667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62685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2098633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2778878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1838891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3</a:t>
            </a:fld>
            <a:endParaRPr lang="zh-CN" altLang="en-US"/>
          </a:p>
        </p:txBody>
      </p:sp>
    </p:spTree>
    <p:extLst>
      <p:ext uri="{BB962C8B-B14F-4D97-AF65-F5344CB8AC3E}">
        <p14:creationId xmlns:p14="http://schemas.microsoft.com/office/powerpoint/2010/main" val="1133888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666216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8</a:t>
            </a:fld>
            <a:endParaRPr lang="zh-CN" altLang="en-US"/>
          </a:p>
        </p:txBody>
      </p:sp>
    </p:spTree>
    <p:extLst>
      <p:ext uri="{BB962C8B-B14F-4D97-AF65-F5344CB8AC3E}">
        <p14:creationId xmlns:p14="http://schemas.microsoft.com/office/powerpoint/2010/main" val="588894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9</a:t>
            </a:fld>
            <a:endParaRPr lang="zh-CN" altLang="en-US"/>
          </a:p>
        </p:txBody>
      </p:sp>
    </p:spTree>
    <p:extLst>
      <p:ext uri="{BB962C8B-B14F-4D97-AF65-F5344CB8AC3E}">
        <p14:creationId xmlns:p14="http://schemas.microsoft.com/office/powerpoint/2010/main" val="3394851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10</a:t>
            </a:fld>
            <a:endParaRPr lang="zh-CN" altLang="en-US"/>
          </a:p>
        </p:txBody>
      </p:sp>
    </p:spTree>
    <p:extLst>
      <p:ext uri="{BB962C8B-B14F-4D97-AF65-F5344CB8AC3E}">
        <p14:creationId xmlns:p14="http://schemas.microsoft.com/office/powerpoint/2010/main" val="1101581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FF2840-1518-4960-82A3-D28AB7EB9CF5}" type="slidenum">
              <a:rPr lang="zh-CN" altLang="en-US" smtClean="0"/>
              <a:pPr/>
              <a:t>12</a:t>
            </a:fld>
            <a:endParaRPr lang="zh-CN" altLang="en-US"/>
          </a:p>
        </p:txBody>
      </p:sp>
    </p:spTree>
    <p:extLst>
      <p:ext uri="{BB962C8B-B14F-4D97-AF65-F5344CB8AC3E}">
        <p14:creationId xmlns:p14="http://schemas.microsoft.com/office/powerpoint/2010/main" val="4090197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2866821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16</a:t>
            </a:fld>
            <a:endParaRPr lang="zh-CN" altLang="en-US"/>
          </a:p>
        </p:txBody>
      </p:sp>
    </p:spTree>
    <p:extLst>
      <p:ext uri="{BB962C8B-B14F-4D97-AF65-F5344CB8AC3E}">
        <p14:creationId xmlns:p14="http://schemas.microsoft.com/office/powerpoint/2010/main" val="2134525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989CC-9223-4D23-AA6A-FBFBEE9FB5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54EC63-BE05-495D-B173-61A375463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B02951-A57D-408D-98D5-F29AEC5E83DD}"/>
              </a:ext>
            </a:extLst>
          </p:cNvPr>
          <p:cNvSpPr>
            <a:spLocks noGrp="1"/>
          </p:cNvSpPr>
          <p:nvPr>
            <p:ph type="dt" sz="half" idx="10"/>
          </p:nvPr>
        </p:nvSpPr>
        <p:spPr/>
        <p:txBody>
          <a:bodyPr/>
          <a:lstStyle/>
          <a:p>
            <a:fld id="{14F45E4F-5698-48A2-BF2A-A235F7AF1BB7}" type="datetimeFigureOut">
              <a:rPr lang="zh-CN" altLang="en-US" smtClean="0"/>
              <a:t>2021/2/26</a:t>
            </a:fld>
            <a:endParaRPr lang="zh-CN" altLang="en-US"/>
          </a:p>
        </p:txBody>
      </p:sp>
      <p:sp>
        <p:nvSpPr>
          <p:cNvPr id="5" name="页脚占位符 4">
            <a:extLst>
              <a:ext uri="{FF2B5EF4-FFF2-40B4-BE49-F238E27FC236}">
                <a16:creationId xmlns:a16="http://schemas.microsoft.com/office/drawing/2014/main" id="{1B06A462-DAEF-490A-BAD2-AEB08ED278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A54C95-BD54-44C5-B2B3-69065E862420}"/>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pic>
        <p:nvPicPr>
          <p:cNvPr id="8" name="图片 7">
            <a:extLst>
              <a:ext uri="{FF2B5EF4-FFF2-40B4-BE49-F238E27FC236}">
                <a16:creationId xmlns:a16="http://schemas.microsoft.com/office/drawing/2014/main" id="{69C9D5ED-F6C9-40F9-85CC-05ED51CC6D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p:blipFill>
        <p:spPr>
          <a:xfrm>
            <a:off x="1735454" y="47169"/>
            <a:ext cx="11815912" cy="6858000"/>
          </a:xfrm>
          <a:prstGeom prst="rect">
            <a:avLst/>
          </a:prstGeom>
        </p:spPr>
      </p:pic>
    </p:spTree>
    <p:extLst>
      <p:ext uri="{BB962C8B-B14F-4D97-AF65-F5344CB8AC3E}">
        <p14:creationId xmlns:p14="http://schemas.microsoft.com/office/powerpoint/2010/main" val="327658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4A51-6AC7-4BF6-BFF3-B62A8564924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552BD7-A2BF-4027-BAF8-8784AE6B854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2AC3650-5E7A-4D59-AFE5-118E666F0B19}"/>
              </a:ext>
            </a:extLst>
          </p:cNvPr>
          <p:cNvSpPr>
            <a:spLocks noGrp="1"/>
          </p:cNvSpPr>
          <p:nvPr>
            <p:ph type="dt" sz="half" idx="10"/>
          </p:nvPr>
        </p:nvSpPr>
        <p:spPr/>
        <p:txBody>
          <a:bodyPr/>
          <a:lstStyle/>
          <a:p>
            <a:fld id="{14F45E4F-5698-48A2-BF2A-A235F7AF1BB7}" type="datetimeFigureOut">
              <a:rPr lang="zh-CN" altLang="en-US" smtClean="0"/>
              <a:t>2021/2/26</a:t>
            </a:fld>
            <a:endParaRPr lang="zh-CN" altLang="en-US"/>
          </a:p>
        </p:txBody>
      </p:sp>
      <p:sp>
        <p:nvSpPr>
          <p:cNvPr id="5" name="页脚占位符 4">
            <a:extLst>
              <a:ext uri="{FF2B5EF4-FFF2-40B4-BE49-F238E27FC236}">
                <a16:creationId xmlns:a16="http://schemas.microsoft.com/office/drawing/2014/main" id="{5418C1EA-A503-4368-9B63-B128D95451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DAB66-CF97-48EB-8CD9-17729BE13DA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68317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69D27B-EC01-4A20-B521-26984F2D23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A8DB5E0-5BF0-4565-A6A0-B4B1504043E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6E5BAE-BF26-4BA7-9385-C966715B1251}"/>
              </a:ext>
            </a:extLst>
          </p:cNvPr>
          <p:cNvSpPr>
            <a:spLocks noGrp="1"/>
          </p:cNvSpPr>
          <p:nvPr>
            <p:ph type="dt" sz="half" idx="10"/>
          </p:nvPr>
        </p:nvSpPr>
        <p:spPr/>
        <p:txBody>
          <a:bodyPr/>
          <a:lstStyle/>
          <a:p>
            <a:fld id="{14F45E4F-5698-48A2-BF2A-A235F7AF1BB7}" type="datetimeFigureOut">
              <a:rPr lang="zh-CN" altLang="en-US" smtClean="0"/>
              <a:t>2021/2/26</a:t>
            </a:fld>
            <a:endParaRPr lang="zh-CN" altLang="en-US"/>
          </a:p>
        </p:txBody>
      </p:sp>
      <p:sp>
        <p:nvSpPr>
          <p:cNvPr id="5" name="页脚占位符 4">
            <a:extLst>
              <a:ext uri="{FF2B5EF4-FFF2-40B4-BE49-F238E27FC236}">
                <a16:creationId xmlns:a16="http://schemas.microsoft.com/office/drawing/2014/main" id="{347A7DF5-4286-4B8B-8A02-0CC98B6C62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1CB591-EC33-402B-BB69-56ED4AEC52F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75128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FA2BCA4F-B71F-4283-8447-15BF6422B196}"/>
              </a:ext>
            </a:extLst>
          </p:cNvPr>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7F95E8B-CDFF-47DF-8D55-73BD6764C4CD}"/>
              </a:ext>
            </a:extLst>
          </p:cNvPr>
          <p:cNvSpPr txBox="1"/>
          <p:nvPr userDrawn="1"/>
        </p:nvSpPr>
        <p:spPr>
          <a:xfrm>
            <a:off x="407824" y="672698"/>
            <a:ext cx="1569660" cy="369332"/>
          </a:xfrm>
          <a:prstGeom prst="rect">
            <a:avLst/>
          </a:prstGeom>
          <a:solidFill>
            <a:srgbClr val="EFEBEC"/>
          </a:solidFill>
        </p:spPr>
        <p:txBody>
          <a:bodyPr wrap="none" rtlCol="0">
            <a:spAutoFit/>
          </a:bodyPr>
          <a:lstStyle/>
          <a:p>
            <a:r>
              <a:rPr lang="zh-CN" altLang="en-US" dirty="0">
                <a:latin typeface="幼圆" panose="02010509060101010101" pitchFamily="49" charset="-122"/>
                <a:ea typeface="幼圆" panose="02010509060101010101" pitchFamily="49" charset="-122"/>
              </a:rPr>
              <a:t>点击添加标题</a:t>
            </a:r>
          </a:p>
        </p:txBody>
      </p:sp>
    </p:spTree>
    <p:extLst>
      <p:ext uri="{BB962C8B-B14F-4D97-AF65-F5344CB8AC3E}">
        <p14:creationId xmlns:p14="http://schemas.microsoft.com/office/powerpoint/2010/main" val="24622303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DBC14-C0CF-4785-9BE8-9BB26C8784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7D06EA-3748-47DA-A73C-4D8EBA6472B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BE995F-E16A-4DEF-BA39-25164B02F8F9}"/>
              </a:ext>
            </a:extLst>
          </p:cNvPr>
          <p:cNvSpPr>
            <a:spLocks noGrp="1"/>
          </p:cNvSpPr>
          <p:nvPr>
            <p:ph type="dt" sz="half" idx="10"/>
          </p:nvPr>
        </p:nvSpPr>
        <p:spPr/>
        <p:txBody>
          <a:bodyPr/>
          <a:lstStyle/>
          <a:p>
            <a:fld id="{14F45E4F-5698-48A2-BF2A-A235F7AF1BB7}" type="datetimeFigureOut">
              <a:rPr lang="zh-CN" altLang="en-US" smtClean="0"/>
              <a:t>2021/2/26</a:t>
            </a:fld>
            <a:endParaRPr lang="zh-CN" altLang="en-US"/>
          </a:p>
        </p:txBody>
      </p:sp>
      <p:sp>
        <p:nvSpPr>
          <p:cNvPr id="5" name="页脚占位符 4">
            <a:extLst>
              <a:ext uri="{FF2B5EF4-FFF2-40B4-BE49-F238E27FC236}">
                <a16:creationId xmlns:a16="http://schemas.microsoft.com/office/drawing/2014/main" id="{2C35C9BB-A91C-4737-ADE2-803F9B78FA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1538D4-1734-4874-BD51-85409C0C80E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89126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CD3FA-E934-415A-A2FB-063F01EB59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830A8D5-1ACF-423A-9B55-AC822A707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20AC796-833F-4937-80E0-883D23B798A8}"/>
              </a:ext>
            </a:extLst>
          </p:cNvPr>
          <p:cNvSpPr>
            <a:spLocks noGrp="1"/>
          </p:cNvSpPr>
          <p:nvPr>
            <p:ph type="dt" sz="half" idx="10"/>
          </p:nvPr>
        </p:nvSpPr>
        <p:spPr/>
        <p:txBody>
          <a:bodyPr/>
          <a:lstStyle/>
          <a:p>
            <a:fld id="{14F45E4F-5698-48A2-BF2A-A235F7AF1BB7}" type="datetimeFigureOut">
              <a:rPr lang="zh-CN" altLang="en-US" smtClean="0"/>
              <a:t>2021/2/26</a:t>
            </a:fld>
            <a:endParaRPr lang="zh-CN" altLang="en-US"/>
          </a:p>
        </p:txBody>
      </p:sp>
      <p:sp>
        <p:nvSpPr>
          <p:cNvPr id="5" name="页脚占位符 4">
            <a:extLst>
              <a:ext uri="{FF2B5EF4-FFF2-40B4-BE49-F238E27FC236}">
                <a16:creationId xmlns:a16="http://schemas.microsoft.com/office/drawing/2014/main" id="{0E5A0B9C-172F-4BF4-8091-3E8FED919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50BF49-6976-4CDB-8718-1637B46701A6}"/>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7457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78363-7120-40B3-8596-3AD2B9DBDD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D96606-B8E2-45B9-BD05-8FC0A24B891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1AD55BE-2ADF-44A7-9C23-C8F41B61DE9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3D30C68-7BE8-46F0-8BAD-61074C657910}"/>
              </a:ext>
            </a:extLst>
          </p:cNvPr>
          <p:cNvSpPr>
            <a:spLocks noGrp="1"/>
          </p:cNvSpPr>
          <p:nvPr>
            <p:ph type="dt" sz="half" idx="10"/>
          </p:nvPr>
        </p:nvSpPr>
        <p:spPr/>
        <p:txBody>
          <a:bodyPr/>
          <a:lstStyle/>
          <a:p>
            <a:fld id="{14F45E4F-5698-48A2-BF2A-A235F7AF1BB7}" type="datetimeFigureOut">
              <a:rPr lang="zh-CN" altLang="en-US" smtClean="0"/>
              <a:t>2021/2/26</a:t>
            </a:fld>
            <a:endParaRPr lang="zh-CN" altLang="en-US"/>
          </a:p>
        </p:txBody>
      </p:sp>
      <p:sp>
        <p:nvSpPr>
          <p:cNvPr id="6" name="页脚占位符 5">
            <a:extLst>
              <a:ext uri="{FF2B5EF4-FFF2-40B4-BE49-F238E27FC236}">
                <a16:creationId xmlns:a16="http://schemas.microsoft.com/office/drawing/2014/main" id="{F84E7B4E-20A3-40E4-A2DD-BC939786A8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521D07-194F-4993-9EA9-B4D01F8E325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38480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5C570-CABF-402B-82BA-DC089353A2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64BA4E-5EA2-4F10-8C28-07D05572E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B53857-149D-4955-9BA2-F0D0411EED9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F5E3B7D-C4D4-41D4-B021-93047AF33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12B0115-7071-4AF7-A00C-50B80FAFC46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334B300-5B09-4514-AF45-89C41673F293}"/>
              </a:ext>
            </a:extLst>
          </p:cNvPr>
          <p:cNvSpPr>
            <a:spLocks noGrp="1"/>
          </p:cNvSpPr>
          <p:nvPr>
            <p:ph type="dt" sz="half" idx="10"/>
          </p:nvPr>
        </p:nvSpPr>
        <p:spPr/>
        <p:txBody>
          <a:bodyPr/>
          <a:lstStyle/>
          <a:p>
            <a:fld id="{14F45E4F-5698-48A2-BF2A-A235F7AF1BB7}" type="datetimeFigureOut">
              <a:rPr lang="zh-CN" altLang="en-US" smtClean="0"/>
              <a:t>2021/2/26</a:t>
            </a:fld>
            <a:endParaRPr lang="zh-CN" altLang="en-US"/>
          </a:p>
        </p:txBody>
      </p:sp>
      <p:sp>
        <p:nvSpPr>
          <p:cNvPr id="8" name="页脚占位符 7">
            <a:extLst>
              <a:ext uri="{FF2B5EF4-FFF2-40B4-BE49-F238E27FC236}">
                <a16:creationId xmlns:a16="http://schemas.microsoft.com/office/drawing/2014/main" id="{D3905806-545F-470E-ADF5-0BF853863C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A22CEA-2149-46D1-9BEF-99A6B7AE2335}"/>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835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01947-7B8D-4FB5-97F1-D277409C21C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08EDD60-775E-4BF7-8068-BD16F28B5ED4}"/>
              </a:ext>
            </a:extLst>
          </p:cNvPr>
          <p:cNvSpPr>
            <a:spLocks noGrp="1"/>
          </p:cNvSpPr>
          <p:nvPr>
            <p:ph type="dt" sz="half" idx="10"/>
          </p:nvPr>
        </p:nvSpPr>
        <p:spPr/>
        <p:txBody>
          <a:bodyPr/>
          <a:lstStyle/>
          <a:p>
            <a:fld id="{14F45E4F-5698-48A2-BF2A-A235F7AF1BB7}" type="datetimeFigureOut">
              <a:rPr lang="zh-CN" altLang="en-US" smtClean="0"/>
              <a:t>2021/2/26</a:t>
            </a:fld>
            <a:endParaRPr lang="zh-CN" altLang="en-US"/>
          </a:p>
        </p:txBody>
      </p:sp>
      <p:sp>
        <p:nvSpPr>
          <p:cNvPr id="4" name="页脚占位符 3">
            <a:extLst>
              <a:ext uri="{FF2B5EF4-FFF2-40B4-BE49-F238E27FC236}">
                <a16:creationId xmlns:a16="http://schemas.microsoft.com/office/drawing/2014/main" id="{05EAFE8D-7131-47E1-BA90-54512CB1E23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D2FB26A-DB9A-4429-A213-D058D678BFC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2732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C894369-14A2-4930-A472-F687AB8B83EC}"/>
              </a:ext>
            </a:extLst>
          </p:cNvPr>
          <p:cNvSpPr>
            <a:spLocks noGrp="1"/>
          </p:cNvSpPr>
          <p:nvPr>
            <p:ph type="dt" sz="half" idx="10"/>
          </p:nvPr>
        </p:nvSpPr>
        <p:spPr/>
        <p:txBody>
          <a:bodyPr/>
          <a:lstStyle/>
          <a:p>
            <a:fld id="{14F45E4F-5698-48A2-BF2A-A235F7AF1BB7}" type="datetimeFigureOut">
              <a:rPr lang="zh-CN" altLang="en-US" smtClean="0"/>
              <a:t>2021/2/26</a:t>
            </a:fld>
            <a:endParaRPr lang="zh-CN" altLang="en-US"/>
          </a:p>
        </p:txBody>
      </p:sp>
      <p:sp>
        <p:nvSpPr>
          <p:cNvPr id="3" name="页脚占位符 2">
            <a:extLst>
              <a:ext uri="{FF2B5EF4-FFF2-40B4-BE49-F238E27FC236}">
                <a16:creationId xmlns:a16="http://schemas.microsoft.com/office/drawing/2014/main" id="{4968EEFF-F2F9-408C-9760-54AD3DED984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ACA8D67-35D5-4255-B6F2-237F796B415E}"/>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42707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3735A-8CD3-499F-AE11-8144BAF64E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057BE1-64F5-4E3C-B0B6-16A146EE7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7A54CA4-C89F-4931-9AEA-26B3C1CAB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70B2B1B-4ED8-4EB3-A3D8-2E0BAAAD08AC}"/>
              </a:ext>
            </a:extLst>
          </p:cNvPr>
          <p:cNvSpPr>
            <a:spLocks noGrp="1"/>
          </p:cNvSpPr>
          <p:nvPr>
            <p:ph type="dt" sz="half" idx="10"/>
          </p:nvPr>
        </p:nvSpPr>
        <p:spPr/>
        <p:txBody>
          <a:bodyPr/>
          <a:lstStyle/>
          <a:p>
            <a:fld id="{14F45E4F-5698-48A2-BF2A-A235F7AF1BB7}" type="datetimeFigureOut">
              <a:rPr lang="zh-CN" altLang="en-US" smtClean="0"/>
              <a:t>2021/2/26</a:t>
            </a:fld>
            <a:endParaRPr lang="zh-CN" altLang="en-US"/>
          </a:p>
        </p:txBody>
      </p:sp>
      <p:sp>
        <p:nvSpPr>
          <p:cNvPr id="6" name="页脚占位符 5">
            <a:extLst>
              <a:ext uri="{FF2B5EF4-FFF2-40B4-BE49-F238E27FC236}">
                <a16:creationId xmlns:a16="http://schemas.microsoft.com/office/drawing/2014/main" id="{A1C33888-4C22-4DBE-B165-7BD5EFF90F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288371-99CD-45BF-A7DF-0E317FBA0CF4}"/>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80004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0D177-C2C7-41B7-86C2-003A762A51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DFFC24-30B1-4BF1-9BC3-463B9B8F6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D13504-455B-49A1-8BED-B75ED735F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0AA654B-27E7-4A4F-A34B-1F627B02C39C}"/>
              </a:ext>
            </a:extLst>
          </p:cNvPr>
          <p:cNvSpPr>
            <a:spLocks noGrp="1"/>
          </p:cNvSpPr>
          <p:nvPr>
            <p:ph type="dt" sz="half" idx="10"/>
          </p:nvPr>
        </p:nvSpPr>
        <p:spPr/>
        <p:txBody>
          <a:bodyPr/>
          <a:lstStyle/>
          <a:p>
            <a:fld id="{14F45E4F-5698-48A2-BF2A-A235F7AF1BB7}" type="datetimeFigureOut">
              <a:rPr lang="zh-CN" altLang="en-US" smtClean="0"/>
              <a:t>2021/2/26</a:t>
            </a:fld>
            <a:endParaRPr lang="zh-CN" altLang="en-US"/>
          </a:p>
        </p:txBody>
      </p:sp>
      <p:sp>
        <p:nvSpPr>
          <p:cNvPr id="6" name="页脚占位符 5">
            <a:extLst>
              <a:ext uri="{FF2B5EF4-FFF2-40B4-BE49-F238E27FC236}">
                <a16:creationId xmlns:a16="http://schemas.microsoft.com/office/drawing/2014/main" id="{47ECC478-7381-4418-95E1-E75744B977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0DD0CE-5E59-4426-9640-7955F82FBC38}"/>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84409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47AC6F-27A9-448A-BA58-B2A701B9DB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A7C109-C88B-4A97-8F3B-281216700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79188E-7112-443B-96FA-32C7BBBC5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t>2021/2/26</a:t>
            </a:fld>
            <a:endParaRPr lang="zh-CN" altLang="en-US"/>
          </a:p>
        </p:txBody>
      </p:sp>
      <p:sp>
        <p:nvSpPr>
          <p:cNvPr id="5" name="页脚占位符 4">
            <a:extLst>
              <a:ext uri="{FF2B5EF4-FFF2-40B4-BE49-F238E27FC236}">
                <a16:creationId xmlns:a16="http://schemas.microsoft.com/office/drawing/2014/main" id="{197DDB6F-9C7A-4042-93EB-AF4A1FEEF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F250249-96B7-4FD9-9DDC-14CD0EB064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68970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7.tiff"/><Relationship Id="rId4" Type="http://schemas.openxmlformats.org/officeDocument/2006/relationships/image" Target="../media/image6.tiff"/></Relationships>
</file>

<file path=ppt/slides/_rels/slide1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0E2B4C6-13B5-444E-96B1-E6FC1AF3C5CF}"/>
              </a:ext>
            </a:extLst>
          </p:cNvPr>
          <p:cNvSpPr txBox="1"/>
          <p:nvPr/>
        </p:nvSpPr>
        <p:spPr>
          <a:xfrm>
            <a:off x="1170946" y="3288794"/>
            <a:ext cx="2990237" cy="707886"/>
          </a:xfrm>
          <a:prstGeom prst="rect">
            <a:avLst/>
          </a:prstGeom>
          <a:noFill/>
        </p:spPr>
        <p:txBody>
          <a:bodyPr wrap="square" rtlCol="0">
            <a:spAutoFit/>
          </a:bodyPr>
          <a:lstStyle/>
          <a:p>
            <a:r>
              <a:rPr lang="zh-CN" altLang="en-US" sz="4000" b="1" dirty="0">
                <a:solidFill>
                  <a:srgbClr val="1C1C73"/>
                </a:solidFill>
                <a:latin typeface="华文隶书" panose="02010800040101010101" pitchFamily="2" charset="-122"/>
                <a:ea typeface="华文隶书" panose="02010800040101010101" pitchFamily="2" charset="-122"/>
              </a:rPr>
              <a:t>毕业</a:t>
            </a:r>
            <a:r>
              <a:rPr lang="zh-CN" altLang="en-US" sz="4000" dirty="0">
                <a:solidFill>
                  <a:srgbClr val="AAA4D1"/>
                </a:solidFill>
                <a:latin typeface="华文隶书" panose="02010800040101010101" pitchFamily="2" charset="-122"/>
                <a:ea typeface="华文隶书" panose="02010800040101010101" pitchFamily="2" charset="-122"/>
              </a:rPr>
              <a:t>答辩</a:t>
            </a:r>
          </a:p>
        </p:txBody>
      </p:sp>
      <p:cxnSp>
        <p:nvCxnSpPr>
          <p:cNvPr id="11" name="直接连接符 10">
            <a:extLst>
              <a:ext uri="{FF2B5EF4-FFF2-40B4-BE49-F238E27FC236}">
                <a16:creationId xmlns:a16="http://schemas.microsoft.com/office/drawing/2014/main" id="{1F1D12EC-7E8A-4FFE-AD35-7BF314349BDE}"/>
              </a:ext>
            </a:extLst>
          </p:cNvPr>
          <p:cNvCxnSpPr>
            <a:cxnSpLocks/>
          </p:cNvCxnSpPr>
          <p:nvPr/>
        </p:nvCxnSpPr>
        <p:spPr>
          <a:xfrm>
            <a:off x="1299543" y="3913497"/>
            <a:ext cx="1960492"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FD0D351-422E-4352-85D8-6ACA71F23BB1}"/>
              </a:ext>
            </a:extLst>
          </p:cNvPr>
          <p:cNvCxnSpPr>
            <a:cxnSpLocks/>
          </p:cNvCxnSpPr>
          <p:nvPr/>
        </p:nvCxnSpPr>
        <p:spPr>
          <a:xfrm>
            <a:off x="1270358" y="3970317"/>
            <a:ext cx="982512"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3E6AF725-DD88-471F-8ADC-561374C0B0D7}"/>
              </a:ext>
            </a:extLst>
          </p:cNvPr>
          <p:cNvSpPr/>
          <p:nvPr/>
        </p:nvSpPr>
        <p:spPr>
          <a:xfrm>
            <a:off x="799886" y="834021"/>
            <a:ext cx="10252427" cy="2123658"/>
          </a:xfrm>
          <a:prstGeom prst="rect">
            <a:avLst/>
          </a:prstGeom>
        </p:spPr>
        <p:txBody>
          <a:bodyPr wrap="square">
            <a:spAutoFit/>
          </a:bodyPr>
          <a:lstStyle/>
          <a:p>
            <a:r>
              <a:rPr lang="zh-CN" altLang="en-US" sz="6600" dirty="0">
                <a:solidFill>
                  <a:srgbClr val="1C1C73"/>
                </a:solidFill>
                <a:latin typeface="华文行楷" panose="02010800040101010101" pitchFamily="2" charset="-122"/>
                <a:ea typeface="华文行楷" panose="02010800040101010101" pitchFamily="2" charset="-122"/>
              </a:rPr>
              <a:t>放射组学对鉴别纵隔淋巴结良恶性的研究</a:t>
            </a:r>
          </a:p>
        </p:txBody>
      </p:sp>
      <p:sp>
        <p:nvSpPr>
          <p:cNvPr id="22" name="文本框 21">
            <a:extLst>
              <a:ext uri="{FF2B5EF4-FFF2-40B4-BE49-F238E27FC236}">
                <a16:creationId xmlns:a16="http://schemas.microsoft.com/office/drawing/2014/main" id="{FCEF7CBF-F1BA-4918-9D98-A7D78FE3C183}"/>
              </a:ext>
            </a:extLst>
          </p:cNvPr>
          <p:cNvSpPr txBox="1"/>
          <p:nvPr/>
        </p:nvSpPr>
        <p:spPr>
          <a:xfrm>
            <a:off x="1270358" y="4515170"/>
            <a:ext cx="2890826" cy="1323439"/>
          </a:xfrm>
          <a:prstGeom prst="rect">
            <a:avLst/>
          </a:prstGeom>
          <a:solidFill>
            <a:srgbClr val="AAA4D1"/>
          </a:solidFill>
          <a:effectLst>
            <a:softEdge rad="635000"/>
          </a:effectLst>
        </p:spPr>
        <p:txBody>
          <a:bodyPr wrap="square" rtlCol="0">
            <a:spAutoFit/>
          </a:bodyPr>
          <a:lstStyle/>
          <a:p>
            <a:r>
              <a:rPr lang="zh-CN" altLang="en-US" sz="2000" dirty="0">
                <a:solidFill>
                  <a:srgbClr val="1C1C73"/>
                </a:solidFill>
                <a:latin typeface="华文隶书" panose="02010800040101010101" pitchFamily="2" charset="-122"/>
                <a:ea typeface="华文隶书" panose="02010800040101010101" pitchFamily="2" charset="-122"/>
              </a:rPr>
              <a:t>汇  报  人：董梦实</a:t>
            </a:r>
            <a:endParaRPr lang="en-US" altLang="zh-CN" sz="2000" dirty="0">
              <a:solidFill>
                <a:srgbClr val="1C1C73"/>
              </a:solidFill>
              <a:latin typeface="华文隶书" panose="02010800040101010101" pitchFamily="2" charset="-122"/>
              <a:ea typeface="华文隶书" panose="02010800040101010101" pitchFamily="2" charset="-122"/>
            </a:endParaRPr>
          </a:p>
          <a:p>
            <a:r>
              <a:rPr lang="zh-CN" altLang="en-US" sz="2000" dirty="0">
                <a:solidFill>
                  <a:srgbClr val="1C1C73"/>
                </a:solidFill>
                <a:latin typeface="华文隶书" panose="02010800040101010101" pitchFamily="2" charset="-122"/>
                <a:ea typeface="华文隶书" panose="02010800040101010101" pitchFamily="2" charset="-122"/>
              </a:rPr>
              <a:t>学        号：</a:t>
            </a:r>
            <a:r>
              <a:rPr lang="en-US" altLang="zh-CN" sz="2000" dirty="0">
                <a:solidFill>
                  <a:srgbClr val="1C1C73"/>
                </a:solidFill>
                <a:latin typeface="华文隶书" panose="02010800040101010101" pitchFamily="2" charset="-122"/>
                <a:ea typeface="华文隶书" panose="02010800040101010101" pitchFamily="2" charset="-122"/>
              </a:rPr>
              <a:t>2018120410</a:t>
            </a:r>
          </a:p>
          <a:p>
            <a:r>
              <a:rPr lang="zh-CN" altLang="en-US" sz="2000" dirty="0">
                <a:solidFill>
                  <a:srgbClr val="1C1C73"/>
                </a:solidFill>
                <a:latin typeface="华文隶书" panose="02010800040101010101" pitchFamily="2" charset="-122"/>
                <a:ea typeface="华文隶书" panose="02010800040101010101" pitchFamily="2" charset="-122"/>
              </a:rPr>
              <a:t>导        师：徐 </a:t>
            </a:r>
            <a:r>
              <a:rPr lang="en-US" altLang="zh-CN" sz="2000" dirty="0">
                <a:solidFill>
                  <a:srgbClr val="1C1C73"/>
                </a:solidFill>
                <a:latin typeface="华文隶书" panose="02010800040101010101" pitchFamily="2" charset="-122"/>
                <a:ea typeface="华文隶书" panose="02010800040101010101" pitchFamily="2" charset="-122"/>
              </a:rPr>
              <a:t>  </a:t>
            </a:r>
            <a:r>
              <a:rPr lang="zh-CN" altLang="en-US" sz="2000" dirty="0">
                <a:solidFill>
                  <a:srgbClr val="1C1C73"/>
                </a:solidFill>
                <a:latin typeface="华文隶书" panose="02010800040101010101" pitchFamily="2" charset="-122"/>
                <a:ea typeface="华文隶书" panose="02010800040101010101" pitchFamily="2" charset="-122"/>
              </a:rPr>
              <a:t> 克 教授</a:t>
            </a:r>
            <a:endParaRPr lang="en-US" altLang="zh-CN" sz="2000" dirty="0">
              <a:solidFill>
                <a:srgbClr val="1C1C73"/>
              </a:solidFill>
              <a:latin typeface="华文隶书" panose="02010800040101010101" pitchFamily="2" charset="-122"/>
              <a:ea typeface="华文隶书" panose="02010800040101010101" pitchFamily="2" charset="-122"/>
            </a:endParaRPr>
          </a:p>
          <a:p>
            <a:r>
              <a:rPr lang="zh-CN" altLang="en-US" sz="2000" dirty="0">
                <a:solidFill>
                  <a:srgbClr val="1C1C73"/>
                </a:solidFill>
                <a:latin typeface="华文隶书" panose="02010800040101010101" pitchFamily="2" charset="-122"/>
                <a:ea typeface="华文隶书" panose="02010800040101010101" pitchFamily="2" charset="-122"/>
              </a:rPr>
              <a:t>指导老师：张立娜 教授</a:t>
            </a:r>
          </a:p>
        </p:txBody>
      </p:sp>
    </p:spTree>
    <p:extLst>
      <p:ext uri="{BB962C8B-B14F-4D97-AF65-F5344CB8AC3E}">
        <p14:creationId xmlns:p14="http://schemas.microsoft.com/office/powerpoint/2010/main" val="178464370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研究方法</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肆</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345993" cy="1569660"/>
          </a:xfrm>
          <a:prstGeom prst="rect">
            <a:avLst/>
          </a:prstGeom>
          <a:noFill/>
          <a:ln w="9525">
            <a:noFill/>
            <a:miter lim="800000"/>
            <a:headEnd/>
            <a:tailEnd/>
          </a:ln>
        </p:spPr>
        <p:txBody>
          <a:bodyPr wrap="square">
            <a:spAutoFit/>
          </a:bodyPr>
          <a:lstStyle>
            <a:defPPr>
              <a:defRPr lang="zh-CN"/>
            </a:defPPr>
            <a:lvl1pPr marL="457200" indent="-457200">
              <a:buFont typeface="Wingdings" panose="05000000000000000000" charset="0"/>
              <a:buChar char="l"/>
              <a:defRPr sz="2400">
                <a:latin typeface="华文新魏" panose="02010800040101010101" pitchFamily="2" charset="-122"/>
                <a:ea typeface="华文新魏" panose="02010800040101010101" pitchFamily="2" charset="-122"/>
              </a:defRPr>
            </a:lvl1pPr>
          </a:lstStyle>
          <a:p>
            <a:pPr marL="0" indent="0">
              <a:buNone/>
            </a:pPr>
            <a:r>
              <a:rPr lang="zh-CN" altLang="en-US" dirty="0">
                <a:sym typeface="+mn-lt"/>
              </a:rPr>
              <a:t>本研究为回顾性的研究，共纳入了</a:t>
            </a:r>
            <a:r>
              <a:rPr lang="en-US" altLang="zh-CN" dirty="0">
                <a:sym typeface="+mn-lt"/>
              </a:rPr>
              <a:t>201</a:t>
            </a:r>
            <a:r>
              <a:rPr lang="zh-CN" altLang="en-US" dirty="0">
                <a:sym typeface="+mn-lt"/>
              </a:rPr>
              <a:t>个淋巴结（</a:t>
            </a:r>
            <a:r>
              <a:rPr lang="en-US" altLang="zh-CN" dirty="0">
                <a:sym typeface="+mn-lt"/>
              </a:rPr>
              <a:t> </a:t>
            </a:r>
            <a:r>
              <a:rPr lang="zh-CN" altLang="en-US" dirty="0">
                <a:sym typeface="+mn-lt"/>
              </a:rPr>
              <a:t>取自</a:t>
            </a:r>
            <a:r>
              <a:rPr lang="en-US" altLang="zh-CN" dirty="0">
                <a:sym typeface="+mn-lt"/>
              </a:rPr>
              <a:t>129</a:t>
            </a:r>
            <a:r>
              <a:rPr lang="zh-CN" altLang="en-US" dirty="0">
                <a:sym typeface="+mn-lt"/>
              </a:rPr>
              <a:t>名患者）</a:t>
            </a:r>
            <a:endParaRPr lang="en-US" altLang="zh-CN" dirty="0">
              <a:sym typeface="+mn-lt"/>
            </a:endParaRPr>
          </a:p>
          <a:p>
            <a:pPr marL="0" indent="0">
              <a:buNone/>
            </a:pPr>
            <a:endParaRPr lang="en-US" altLang="zh-CN" dirty="0">
              <a:sym typeface="+mn-lt"/>
            </a:endParaRPr>
          </a:p>
          <a:p>
            <a:pPr marL="0" indent="0">
              <a:buNone/>
            </a:pPr>
            <a:r>
              <a:rPr lang="zh-CN" altLang="en-US" dirty="0">
                <a:sym typeface="+mn-lt"/>
              </a:rPr>
              <a:t>良性</a:t>
            </a:r>
            <a:r>
              <a:rPr lang="en-US" altLang="zh-CN" dirty="0">
                <a:sym typeface="+mn-lt"/>
              </a:rPr>
              <a:t>81</a:t>
            </a:r>
            <a:r>
              <a:rPr lang="zh-CN" altLang="en-US" dirty="0">
                <a:sym typeface="+mn-lt"/>
              </a:rPr>
              <a:t>个，恶性</a:t>
            </a:r>
            <a:r>
              <a:rPr lang="en-US" altLang="zh-CN" dirty="0">
                <a:sym typeface="+mn-lt"/>
              </a:rPr>
              <a:t>120</a:t>
            </a:r>
            <a:r>
              <a:rPr lang="zh-CN" altLang="en-US" dirty="0">
                <a:sym typeface="+mn-lt"/>
              </a:rPr>
              <a:t>个</a:t>
            </a:r>
          </a:p>
        </p:txBody>
      </p:sp>
    </p:spTree>
    <p:extLst>
      <p:ext uri="{BB962C8B-B14F-4D97-AF65-F5344CB8AC3E}">
        <p14:creationId xmlns:p14="http://schemas.microsoft.com/office/powerpoint/2010/main" val="2541878102"/>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734037" y="1623631"/>
            <a:ext cx="11306232" cy="3585161"/>
            <a:chOff x="550527" y="1217723"/>
            <a:chExt cx="8479675" cy="2688871"/>
          </a:xfrm>
        </p:grpSpPr>
        <p:sp>
          <p:nvSpPr>
            <p:cNvPr id="4" name="矩形: 圆角 3"/>
            <p:cNvSpPr/>
            <p:nvPr/>
          </p:nvSpPr>
          <p:spPr>
            <a:xfrm>
              <a:off x="6370571" y="1217723"/>
              <a:ext cx="46934" cy="461540"/>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圆角 4"/>
            <p:cNvSpPr/>
            <p:nvPr/>
          </p:nvSpPr>
          <p:spPr>
            <a:xfrm>
              <a:off x="6370571" y="1960674"/>
              <a:ext cx="46934" cy="461540"/>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6370571" y="3445054"/>
              <a:ext cx="46934" cy="461540"/>
            </a:xfrm>
            <a:prstGeom prst="round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圆角 6"/>
            <p:cNvSpPr/>
            <p:nvPr/>
          </p:nvSpPr>
          <p:spPr>
            <a:xfrm flipH="1">
              <a:off x="2726621" y="1217723"/>
              <a:ext cx="46937" cy="461540"/>
            </a:xfrm>
            <a:prstGeom prst="round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圆角 7"/>
            <p:cNvSpPr/>
            <p:nvPr/>
          </p:nvSpPr>
          <p:spPr>
            <a:xfrm flipH="1">
              <a:off x="2726621" y="2331388"/>
              <a:ext cx="46937" cy="461540"/>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矩形: 圆角 8"/>
            <p:cNvSpPr/>
            <p:nvPr/>
          </p:nvSpPr>
          <p:spPr>
            <a:xfrm flipH="1">
              <a:off x="2726621" y="3445054"/>
              <a:ext cx="46937" cy="461540"/>
            </a:xfrm>
            <a:prstGeom prst="round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14"/>
            <p:cNvSpPr txBox="1">
              <a:spLocks/>
            </p:cNvSpPr>
            <p:nvPr/>
          </p:nvSpPr>
          <p:spPr>
            <a:xfrm>
              <a:off x="6508500" y="1261717"/>
              <a:ext cx="1870923" cy="234245"/>
            </a:xfrm>
            <a:prstGeom prst="rect">
              <a:avLst/>
            </a:prstGeom>
          </p:spPr>
          <p:txBody>
            <a:bodyPr vert="horz" wrap="none" lIns="121920" tIns="60960" rIns="121920" bIns="60960">
              <a:noAutofit/>
            </a:bodyPr>
            <a:lstStyle>
              <a:defPPr>
                <a:defRPr lang="zh-CN"/>
              </a:defPPr>
              <a:lvl1pPr algn="ctr">
                <a:defRPr b="1">
                  <a:solidFill>
                    <a:schemeClr val="tx1">
                      <a:lumMod val="95000"/>
                      <a:lumOff val="5000"/>
                    </a:schemeClr>
                  </a:solidFill>
                  <a:latin typeface="华文行楷" panose="02010800040101010101" pitchFamily="2" charset="-122"/>
                  <a:ea typeface="华文行楷" panose="02010800040101010101" pitchFamily="2" charset="-122"/>
                </a:defRPr>
              </a:lvl1pPr>
            </a:lstStyle>
            <a:p>
              <a:r>
                <a:rPr lang="zh-CN" altLang="en-US" dirty="0"/>
                <a:t>排除标准</a:t>
              </a:r>
            </a:p>
          </p:txBody>
        </p:sp>
        <p:sp>
          <p:nvSpPr>
            <p:cNvPr id="12" name="文本框 17"/>
            <p:cNvSpPr txBox="1">
              <a:spLocks/>
            </p:cNvSpPr>
            <p:nvPr/>
          </p:nvSpPr>
          <p:spPr>
            <a:xfrm>
              <a:off x="6490063" y="1814190"/>
              <a:ext cx="2521703" cy="377255"/>
            </a:xfrm>
            <a:prstGeom prst="rect">
              <a:avLst/>
            </a:prstGeom>
          </p:spPr>
          <p:txBody>
            <a:bodyPr vert="horz" wrap="square" lIns="121920" tIns="60960" rIns="121920" bIns="60960">
              <a:noAutofit/>
            </a:bodyPr>
            <a:lstStyle>
              <a:defPPr>
                <a:defRPr lang="zh-CN"/>
              </a:defPPr>
              <a:lvl1pPr algn="r">
                <a:lnSpc>
                  <a:spcPct val="120000"/>
                </a:lnSpc>
                <a:spcBef>
                  <a:spcPct val="0"/>
                </a:spcBef>
                <a:defRPr sz="1600">
                  <a:solidFill>
                    <a:schemeClr val="tx1">
                      <a:lumMod val="95000"/>
                      <a:lumOff val="5000"/>
                    </a:schemeClr>
                  </a:solidFill>
                  <a:latin typeface="华文新魏" panose="02010800040101010101" pitchFamily="2" charset="-122"/>
                  <a:ea typeface="华文新魏" panose="02010800040101010101" pitchFamily="2" charset="-122"/>
                </a:defRPr>
              </a:lvl1pPr>
            </a:lstStyle>
            <a:p>
              <a:pPr algn="l"/>
              <a:r>
                <a:rPr lang="zh-CN" altLang="zh-CN" dirty="0"/>
                <a:t>患者患有原发性恶性肿瘤，而纵隔淋巴结的</a:t>
              </a:r>
              <a:r>
                <a:rPr lang="en-US" altLang="zh-CN" dirty="0"/>
                <a:t>EBUS-TBNA</a:t>
              </a:r>
              <a:r>
                <a:rPr lang="zh-CN" altLang="zh-CN" dirty="0"/>
                <a:t>的病理诊断结果为阴性</a:t>
              </a:r>
              <a:endParaRPr lang="zh-CN" altLang="en-US" dirty="0"/>
            </a:p>
          </p:txBody>
        </p:sp>
        <p:sp>
          <p:nvSpPr>
            <p:cNvPr id="14" name="文本框 21"/>
            <p:cNvSpPr txBox="1">
              <a:spLocks/>
            </p:cNvSpPr>
            <p:nvPr/>
          </p:nvSpPr>
          <p:spPr>
            <a:xfrm>
              <a:off x="6508499" y="3279337"/>
              <a:ext cx="2521703" cy="377255"/>
            </a:xfrm>
            <a:prstGeom prst="rect">
              <a:avLst/>
            </a:prstGeom>
          </p:spPr>
          <p:txBody>
            <a:bodyPr vert="horz" wrap="square" lIns="121920" tIns="60960" rIns="121920" bIns="60960">
              <a:noAutofit/>
            </a:bodyPr>
            <a:lstStyle/>
            <a:p>
              <a:pPr>
                <a:lnSpc>
                  <a:spcPct val="120000"/>
                </a:lnSpc>
                <a:spcBef>
                  <a:spcPct val="0"/>
                </a:spcBef>
              </a:pPr>
              <a:r>
                <a:rPr lang="zh-CN" altLang="zh-CN" sz="1600" dirty="0">
                  <a:latin typeface="华文新魏" panose="02010800040101010101" pitchFamily="2" charset="-122"/>
                  <a:ea typeface="华文新魏" panose="02010800040101010101" pitchFamily="2" charset="-122"/>
                </a:rPr>
                <a:t>具有</a:t>
              </a:r>
              <a:r>
                <a:rPr lang="en-US" altLang="zh-CN" sz="1600" dirty="0">
                  <a:latin typeface="华文新魏" panose="02010800040101010101" pitchFamily="2" charset="-122"/>
                  <a:ea typeface="华文新魏" panose="02010800040101010101" pitchFamily="2" charset="-122"/>
                </a:rPr>
                <a:t>EBUS-TBNA</a:t>
              </a:r>
              <a:r>
                <a:rPr lang="zh-CN" altLang="zh-CN" sz="1600" dirty="0">
                  <a:latin typeface="华文新魏" panose="02010800040101010101" pitchFamily="2" charset="-122"/>
                  <a:ea typeface="华文新魏" panose="02010800040101010101" pitchFamily="2" charset="-122"/>
                </a:rPr>
                <a:t>的病理诊断结果的淋巴结在胸部</a:t>
              </a:r>
              <a:r>
                <a:rPr lang="en-US" altLang="zh-CN" sz="1600" dirty="0">
                  <a:latin typeface="华文新魏" panose="02010800040101010101" pitchFamily="2" charset="-122"/>
                  <a:ea typeface="华文新魏" panose="02010800040101010101" pitchFamily="2" charset="-122"/>
                </a:rPr>
                <a:t>CT</a:t>
              </a:r>
              <a:r>
                <a:rPr lang="zh-CN" altLang="zh-CN" sz="1600" dirty="0">
                  <a:latin typeface="华文新魏" panose="02010800040101010101" pitchFamily="2" charset="-122"/>
                  <a:ea typeface="华文新魏" panose="02010800040101010101" pitchFamily="2" charset="-122"/>
                </a:rPr>
                <a:t>增强扫描图像中定位困难</a:t>
              </a:r>
              <a:endParaRPr lang="zh-CN" altLang="en-US" sz="1600" dirty="0">
                <a:solidFill>
                  <a:schemeClr val="bg1">
                    <a:lumMod val="50000"/>
                  </a:schemeClr>
                </a:solidFill>
                <a:latin typeface="华文新魏" panose="02010800040101010101" pitchFamily="2" charset="-122"/>
                <a:ea typeface="华文新魏" panose="02010800040101010101" pitchFamily="2" charset="-122"/>
              </a:endParaRPr>
            </a:p>
          </p:txBody>
        </p:sp>
        <p:sp>
          <p:nvSpPr>
            <p:cNvPr id="17" name="文本框 26"/>
            <p:cNvSpPr txBox="1">
              <a:spLocks/>
            </p:cNvSpPr>
            <p:nvPr/>
          </p:nvSpPr>
          <p:spPr>
            <a:xfrm flipH="1">
              <a:off x="764576" y="1259565"/>
              <a:ext cx="1870923" cy="234245"/>
            </a:xfrm>
            <a:prstGeom prst="rect">
              <a:avLst/>
            </a:prstGeom>
          </p:spPr>
          <p:txBody>
            <a:bodyPr vert="horz" wrap="none" lIns="121920" tIns="60960" rIns="121920" bIns="60960">
              <a:noAutofit/>
            </a:bodyPr>
            <a:lstStyle/>
            <a:p>
              <a:pPr algn="ctr"/>
              <a:r>
                <a:rPr lang="zh-CN" altLang="en-US" b="1" dirty="0">
                  <a:solidFill>
                    <a:schemeClr val="tx1">
                      <a:lumMod val="95000"/>
                      <a:lumOff val="5000"/>
                    </a:schemeClr>
                  </a:solidFill>
                  <a:latin typeface="华文行楷" panose="02010800040101010101" pitchFamily="2" charset="-122"/>
                  <a:ea typeface="华文行楷" panose="02010800040101010101" pitchFamily="2" charset="-122"/>
                </a:rPr>
                <a:t>纳入标准</a:t>
              </a:r>
            </a:p>
          </p:txBody>
        </p:sp>
        <p:sp>
          <p:nvSpPr>
            <p:cNvPr id="18" name="文本框 29"/>
            <p:cNvSpPr txBox="1">
              <a:spLocks/>
            </p:cNvSpPr>
            <p:nvPr/>
          </p:nvSpPr>
          <p:spPr>
            <a:xfrm flipH="1">
              <a:off x="568962" y="2284215"/>
              <a:ext cx="2084974" cy="377255"/>
            </a:xfrm>
            <a:prstGeom prst="rect">
              <a:avLst/>
            </a:prstGeom>
          </p:spPr>
          <p:txBody>
            <a:bodyPr vert="horz" wrap="square" lIns="121920" tIns="60960" rIns="121920" bIns="60960">
              <a:noAutofit/>
            </a:bodyPr>
            <a:lstStyle/>
            <a:p>
              <a:pPr algn="r">
                <a:lnSpc>
                  <a:spcPct val="120000"/>
                </a:lnSpc>
                <a:spcBef>
                  <a:spcPct val="0"/>
                </a:spcBef>
              </a:pPr>
              <a:r>
                <a:rPr lang="zh-CN" altLang="en-US" sz="1600" dirty="0">
                  <a:solidFill>
                    <a:schemeClr val="tx1">
                      <a:lumMod val="95000"/>
                      <a:lumOff val="5000"/>
                    </a:schemeClr>
                  </a:solidFill>
                  <a:latin typeface="华文新魏" panose="02010800040101010101" pitchFamily="2" charset="-122"/>
                  <a:ea typeface="华文新魏" panose="02010800040101010101" pitchFamily="2" charset="-122"/>
                </a:rPr>
                <a:t>患者具有纵隔淋巴结的</a:t>
              </a:r>
              <a:r>
                <a:rPr lang="en-US" altLang="zh-CN" sz="1600" dirty="0">
                  <a:solidFill>
                    <a:schemeClr val="tx1">
                      <a:lumMod val="95000"/>
                      <a:lumOff val="5000"/>
                    </a:schemeClr>
                  </a:solidFill>
                  <a:latin typeface="华文新魏" panose="02010800040101010101" pitchFamily="2" charset="-122"/>
                  <a:ea typeface="华文新魏" panose="02010800040101010101" pitchFamily="2" charset="-122"/>
                </a:rPr>
                <a:t>EBUS-TBNA</a:t>
              </a:r>
              <a:r>
                <a:rPr lang="zh-CN" altLang="en-US" sz="1600" dirty="0">
                  <a:solidFill>
                    <a:schemeClr val="tx1">
                      <a:lumMod val="95000"/>
                      <a:lumOff val="5000"/>
                    </a:schemeClr>
                  </a:solidFill>
                  <a:latin typeface="华文新魏" panose="02010800040101010101" pitchFamily="2" charset="-122"/>
                  <a:ea typeface="华文新魏" panose="02010800040101010101" pitchFamily="2" charset="-122"/>
                </a:rPr>
                <a:t>的病理诊断结果</a:t>
              </a:r>
            </a:p>
          </p:txBody>
        </p:sp>
        <p:sp>
          <p:nvSpPr>
            <p:cNvPr id="20" name="文本框 33"/>
            <p:cNvSpPr txBox="1">
              <a:spLocks/>
            </p:cNvSpPr>
            <p:nvPr/>
          </p:nvSpPr>
          <p:spPr>
            <a:xfrm flipH="1">
              <a:off x="550527" y="3310044"/>
              <a:ext cx="2084973" cy="377255"/>
            </a:xfrm>
            <a:prstGeom prst="rect">
              <a:avLst/>
            </a:prstGeom>
          </p:spPr>
          <p:txBody>
            <a:bodyPr vert="horz" wrap="square" lIns="121920" tIns="60960" rIns="121920" bIns="60960">
              <a:noAutofit/>
            </a:bodyPr>
            <a:lstStyle/>
            <a:p>
              <a:pPr algn="r">
                <a:lnSpc>
                  <a:spcPct val="120000"/>
                </a:lnSpc>
                <a:spcBef>
                  <a:spcPct val="0"/>
                </a:spcBef>
              </a:pP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胸部</a:t>
              </a:r>
              <a:r>
                <a:rPr lang="en-US" altLang="zh-CN" sz="1400" dirty="0">
                  <a:solidFill>
                    <a:schemeClr val="tx1">
                      <a:lumMod val="95000"/>
                      <a:lumOff val="5000"/>
                    </a:schemeClr>
                  </a:solidFill>
                  <a:latin typeface="华文新魏" panose="02010800040101010101" pitchFamily="2" charset="-122"/>
                  <a:ea typeface="华文新魏" panose="02010800040101010101" pitchFamily="2" charset="-122"/>
                </a:rPr>
                <a:t>CT</a:t>
              </a: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增强扫描的扫描时间和纵隔淋巴结的</a:t>
              </a:r>
              <a:r>
                <a:rPr lang="en-US" altLang="zh-CN" sz="1400" dirty="0">
                  <a:solidFill>
                    <a:schemeClr val="tx1">
                      <a:lumMod val="95000"/>
                      <a:lumOff val="5000"/>
                    </a:schemeClr>
                  </a:solidFill>
                  <a:latin typeface="华文新魏" panose="02010800040101010101" pitchFamily="2" charset="-122"/>
                  <a:ea typeface="华文新魏" panose="02010800040101010101" pitchFamily="2" charset="-122"/>
                </a:rPr>
                <a:t>EBUS-TBNA</a:t>
              </a: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检查时间之间的时间间隔不超过</a:t>
              </a:r>
              <a:r>
                <a:rPr lang="en-US" altLang="zh-CN" sz="1400" dirty="0">
                  <a:solidFill>
                    <a:schemeClr val="tx1">
                      <a:lumMod val="95000"/>
                      <a:lumOff val="5000"/>
                    </a:schemeClr>
                  </a:solidFill>
                  <a:latin typeface="华文新魏" panose="02010800040101010101" pitchFamily="2" charset="-122"/>
                  <a:ea typeface="华文新魏" panose="02010800040101010101" pitchFamily="2" charset="-122"/>
                </a:rPr>
                <a:t>2</a:t>
              </a: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个星期）</a:t>
              </a:r>
            </a:p>
          </p:txBody>
        </p:sp>
      </p:grpSp>
      <p:grpSp>
        <p:nvGrpSpPr>
          <p:cNvPr id="22" name="组合 21">
            <a:extLst>
              <a:ext uri="{FF2B5EF4-FFF2-40B4-BE49-F238E27FC236}">
                <a16:creationId xmlns:a16="http://schemas.microsoft.com/office/drawing/2014/main" id="{8411E8FD-0441-4065-BBBB-0BD39CFDC1C3}"/>
              </a:ext>
            </a:extLst>
          </p:cNvPr>
          <p:cNvGrpSpPr/>
          <p:nvPr/>
        </p:nvGrpSpPr>
        <p:grpSpPr>
          <a:xfrm>
            <a:off x="4797232" y="2041059"/>
            <a:ext cx="2597533" cy="2774119"/>
            <a:chOff x="4797232" y="2041059"/>
            <a:chExt cx="2597533" cy="2774118"/>
          </a:xfrm>
        </p:grpSpPr>
        <p:grpSp>
          <p:nvGrpSpPr>
            <p:cNvPr id="23" name="组合 22"/>
            <p:cNvGrpSpPr/>
            <p:nvPr/>
          </p:nvGrpSpPr>
          <p:grpSpPr>
            <a:xfrm>
              <a:off x="4913983" y="2167156"/>
              <a:ext cx="2365203" cy="2521924"/>
              <a:chOff x="9431770" y="3260605"/>
              <a:chExt cx="5530930" cy="5897421"/>
            </a:xfrm>
          </p:grpSpPr>
          <p:sp>
            <p:nvSpPr>
              <p:cNvPr id="32" name="任意多边形: 形状 31"/>
              <p:cNvSpPr/>
              <p:nvPr/>
            </p:nvSpPr>
            <p:spPr>
              <a:xfrm>
                <a:off x="12195868" y="3260605"/>
                <a:ext cx="2766832"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任意多边形: 形状 32"/>
              <p:cNvSpPr/>
              <p:nvPr/>
            </p:nvSpPr>
            <p:spPr>
              <a:xfrm flipH="1">
                <a:off x="9431770" y="3260605"/>
                <a:ext cx="2764098"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任意多边形: 形状 33"/>
              <p:cNvSpPr/>
              <p:nvPr/>
            </p:nvSpPr>
            <p:spPr>
              <a:xfrm flipV="1">
                <a:off x="12195868" y="6656987"/>
                <a:ext cx="2766832"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任意多边形: 形状 34"/>
              <p:cNvSpPr/>
              <p:nvPr/>
            </p:nvSpPr>
            <p:spPr>
              <a:xfrm flipH="1" flipV="1">
                <a:off x="9431770" y="6656987"/>
                <a:ext cx="2764098"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任意多边形: 形状 35"/>
              <p:cNvSpPr/>
              <p:nvPr/>
            </p:nvSpPr>
            <p:spPr>
              <a:xfrm>
                <a:off x="13482532" y="4648393"/>
                <a:ext cx="1472982"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任意多边形: 形状 36"/>
              <p:cNvSpPr/>
              <p:nvPr/>
            </p:nvSpPr>
            <p:spPr>
              <a:xfrm flipH="1">
                <a:off x="9436221" y="4651327"/>
                <a:ext cx="1468530"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4" name="六边形 23"/>
            <p:cNvSpPr/>
            <p:nvPr/>
          </p:nvSpPr>
          <p:spPr>
            <a:xfrm rot="16200000">
              <a:off x="4708940" y="2129351"/>
              <a:ext cx="2774118" cy="2597533"/>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六边形 24"/>
            <p:cNvSpPr/>
            <p:nvPr/>
          </p:nvSpPr>
          <p:spPr>
            <a:xfrm rot="16200000">
              <a:off x="5609843" y="2972909"/>
              <a:ext cx="972311" cy="910419"/>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任意多边形: 形状 25"/>
            <p:cNvSpPr>
              <a:spLocks/>
            </p:cNvSpPr>
            <p:nvPr/>
          </p:nvSpPr>
          <p:spPr bwMode="auto">
            <a:xfrm>
              <a:off x="6408837" y="3990421"/>
              <a:ext cx="250720" cy="277070"/>
            </a:xfrm>
            <a:custGeom>
              <a:avLst/>
              <a:gdLst>
                <a:gd name="T0" fmla="*/ 3327 w 3824"/>
                <a:gd name="T1" fmla="*/ 2813 h 4229"/>
                <a:gd name="T2" fmla="*/ 3231 w 3824"/>
                <a:gd name="T3" fmla="*/ 3431 h 4229"/>
                <a:gd name="T4" fmla="*/ 3493 w 3824"/>
                <a:gd name="T5" fmla="*/ 3271 h 4229"/>
                <a:gd name="T6" fmla="*/ 3560 w 3824"/>
                <a:gd name="T7" fmla="*/ 2717 h 4229"/>
                <a:gd name="T8" fmla="*/ 3518 w 3824"/>
                <a:gd name="T9" fmla="*/ 2343 h 4229"/>
                <a:gd name="T10" fmla="*/ 3231 w 3824"/>
                <a:gd name="T11" fmla="*/ 2171 h 4229"/>
                <a:gd name="T12" fmla="*/ 1371 w 3824"/>
                <a:gd name="T13" fmla="*/ 417 h 4229"/>
                <a:gd name="T14" fmla="*/ 1274 w 3824"/>
                <a:gd name="T15" fmla="*/ 948 h 4229"/>
                <a:gd name="T16" fmla="*/ 1427 w 3824"/>
                <a:gd name="T17" fmla="*/ 1532 h 4229"/>
                <a:gd name="T18" fmla="*/ 1176 w 3824"/>
                <a:gd name="T19" fmla="*/ 1985 h 4229"/>
                <a:gd name="T20" fmla="*/ 583 w 3824"/>
                <a:gd name="T21" fmla="*/ 2141 h 4229"/>
                <a:gd name="T22" fmla="*/ 266 w 3824"/>
                <a:gd name="T23" fmla="*/ 2353 h 4229"/>
                <a:gd name="T24" fmla="*/ 347 w 3824"/>
                <a:gd name="T25" fmla="*/ 2554 h 4229"/>
                <a:gd name="T26" fmla="*/ 463 w 3824"/>
                <a:gd name="T27" fmla="*/ 2756 h 4229"/>
                <a:gd name="T28" fmla="*/ 467 w 3824"/>
                <a:gd name="T29" fmla="*/ 3033 h 4229"/>
                <a:gd name="T30" fmla="*/ 702 w 3824"/>
                <a:gd name="T31" fmla="*/ 3222 h 4229"/>
                <a:gd name="T32" fmla="*/ 672 w 3824"/>
                <a:gd name="T33" fmla="*/ 3446 h 4229"/>
                <a:gd name="T34" fmla="*/ 815 w 3824"/>
                <a:gd name="T35" fmla="*/ 3587 h 4229"/>
                <a:gd name="T36" fmla="*/ 975 w 3824"/>
                <a:gd name="T37" fmla="*/ 3674 h 4229"/>
                <a:gd name="T38" fmla="*/ 991 w 3824"/>
                <a:gd name="T39" fmla="*/ 3914 h 4229"/>
                <a:gd name="T40" fmla="*/ 1525 w 3824"/>
                <a:gd name="T41" fmla="*/ 3933 h 4229"/>
                <a:gd name="T42" fmla="*/ 2201 w 3824"/>
                <a:gd name="T43" fmla="*/ 3732 h 4229"/>
                <a:gd name="T44" fmla="*/ 2537 w 3824"/>
                <a:gd name="T45" fmla="*/ 3486 h 4229"/>
                <a:gd name="T46" fmla="*/ 2903 w 3824"/>
                <a:gd name="T47" fmla="*/ 3395 h 4229"/>
                <a:gd name="T48" fmla="*/ 3060 w 3824"/>
                <a:gd name="T49" fmla="*/ 2896 h 4229"/>
                <a:gd name="T50" fmla="*/ 3035 w 3824"/>
                <a:gd name="T51" fmla="*/ 2398 h 4229"/>
                <a:gd name="T52" fmla="*/ 2824 w 3824"/>
                <a:gd name="T53" fmla="*/ 2171 h 4229"/>
                <a:gd name="T54" fmla="*/ 2460 w 3824"/>
                <a:gd name="T55" fmla="*/ 2012 h 4229"/>
                <a:gd name="T56" fmla="*/ 2004 w 3824"/>
                <a:gd name="T57" fmla="*/ 1474 h 4229"/>
                <a:gd name="T58" fmla="*/ 1671 w 3824"/>
                <a:gd name="T59" fmla="*/ 875 h 4229"/>
                <a:gd name="T60" fmla="*/ 1652 w 3824"/>
                <a:gd name="T61" fmla="*/ 385 h 4229"/>
                <a:gd name="T62" fmla="*/ 1594 w 3824"/>
                <a:gd name="T63" fmla="*/ 253 h 4229"/>
                <a:gd name="T64" fmla="*/ 1875 w 3824"/>
                <a:gd name="T65" fmla="*/ 169 h 4229"/>
                <a:gd name="T66" fmla="*/ 1907 w 3824"/>
                <a:gd name="T67" fmla="*/ 630 h 4229"/>
                <a:gd name="T68" fmla="*/ 2186 w 3824"/>
                <a:gd name="T69" fmla="*/ 1290 h 4229"/>
                <a:gd name="T70" fmla="*/ 2683 w 3824"/>
                <a:gd name="T71" fmla="*/ 1851 h 4229"/>
                <a:gd name="T72" fmla="*/ 2970 w 3824"/>
                <a:gd name="T73" fmla="*/ 1907 h 4229"/>
                <a:gd name="T74" fmla="*/ 3453 w 3824"/>
                <a:gd name="T75" fmla="*/ 1952 h 4229"/>
                <a:gd name="T76" fmla="*/ 3777 w 3824"/>
                <a:gd name="T77" fmla="*/ 2290 h 4229"/>
                <a:gd name="T78" fmla="*/ 3824 w 3824"/>
                <a:gd name="T79" fmla="*/ 2761 h 4229"/>
                <a:gd name="T80" fmla="*/ 3758 w 3824"/>
                <a:gd name="T81" fmla="*/ 3323 h 4229"/>
                <a:gd name="T82" fmla="*/ 3436 w 3824"/>
                <a:gd name="T83" fmla="*/ 3670 h 4229"/>
                <a:gd name="T84" fmla="*/ 2918 w 3824"/>
                <a:gd name="T85" fmla="*/ 3684 h 4229"/>
                <a:gd name="T86" fmla="*/ 2551 w 3824"/>
                <a:gd name="T87" fmla="*/ 3785 h 4229"/>
                <a:gd name="T88" fmla="*/ 2049 w 3824"/>
                <a:gd name="T89" fmla="*/ 4114 h 4229"/>
                <a:gd name="T90" fmla="*/ 1386 w 3824"/>
                <a:gd name="T91" fmla="*/ 4216 h 4229"/>
                <a:gd name="T92" fmla="*/ 814 w 3824"/>
                <a:gd name="T93" fmla="*/ 4103 h 4229"/>
                <a:gd name="T94" fmla="*/ 554 w 3824"/>
                <a:gd name="T95" fmla="*/ 3732 h 4229"/>
                <a:gd name="T96" fmla="*/ 400 w 3824"/>
                <a:gd name="T97" fmla="*/ 3312 h 4229"/>
                <a:gd name="T98" fmla="*/ 153 w 3824"/>
                <a:gd name="T99" fmla="*/ 2875 h 4229"/>
                <a:gd name="T100" fmla="*/ 1 w 3824"/>
                <a:gd name="T101" fmla="*/ 2444 h 4229"/>
                <a:gd name="T102" fmla="*/ 177 w 3824"/>
                <a:gd name="T103" fmla="*/ 2030 h 4229"/>
                <a:gd name="T104" fmla="*/ 632 w 3824"/>
                <a:gd name="T105" fmla="*/ 1875 h 4229"/>
                <a:gd name="T106" fmla="*/ 1038 w 3824"/>
                <a:gd name="T107" fmla="*/ 1762 h 4229"/>
                <a:gd name="T108" fmla="*/ 1150 w 3824"/>
                <a:gd name="T109" fmla="*/ 1443 h 4229"/>
                <a:gd name="T110" fmla="*/ 996 w 3824"/>
                <a:gd name="T111" fmla="*/ 908 h 4229"/>
                <a:gd name="T112" fmla="*/ 1142 w 3824"/>
                <a:gd name="T113" fmla="*/ 286 h 4229"/>
                <a:gd name="T114" fmla="*/ 1549 w 3824"/>
                <a:gd name="T115" fmla="*/ 2 h 4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4" h="4229">
                  <a:moveTo>
                    <a:pt x="3231" y="2171"/>
                  </a:moveTo>
                  <a:lnTo>
                    <a:pt x="3254" y="2223"/>
                  </a:lnTo>
                  <a:lnTo>
                    <a:pt x="3272" y="2278"/>
                  </a:lnTo>
                  <a:lnTo>
                    <a:pt x="3286" y="2332"/>
                  </a:lnTo>
                  <a:lnTo>
                    <a:pt x="3296" y="2387"/>
                  </a:lnTo>
                  <a:lnTo>
                    <a:pt x="3304" y="2440"/>
                  </a:lnTo>
                  <a:lnTo>
                    <a:pt x="3318" y="2562"/>
                  </a:lnTo>
                  <a:lnTo>
                    <a:pt x="3326" y="2687"/>
                  </a:lnTo>
                  <a:lnTo>
                    <a:pt x="3327" y="2813"/>
                  </a:lnTo>
                  <a:lnTo>
                    <a:pt x="3322" y="2940"/>
                  </a:lnTo>
                  <a:lnTo>
                    <a:pt x="3312" y="3068"/>
                  </a:lnTo>
                  <a:lnTo>
                    <a:pt x="3304" y="3129"/>
                  </a:lnTo>
                  <a:lnTo>
                    <a:pt x="3294" y="3190"/>
                  </a:lnTo>
                  <a:lnTo>
                    <a:pt x="3282" y="3252"/>
                  </a:lnTo>
                  <a:lnTo>
                    <a:pt x="3265" y="3313"/>
                  </a:lnTo>
                  <a:lnTo>
                    <a:pt x="3246" y="3373"/>
                  </a:lnTo>
                  <a:lnTo>
                    <a:pt x="3221" y="3431"/>
                  </a:lnTo>
                  <a:lnTo>
                    <a:pt x="3231" y="3431"/>
                  </a:lnTo>
                  <a:lnTo>
                    <a:pt x="3272" y="3431"/>
                  </a:lnTo>
                  <a:lnTo>
                    <a:pt x="3309" y="3430"/>
                  </a:lnTo>
                  <a:lnTo>
                    <a:pt x="3342" y="3425"/>
                  </a:lnTo>
                  <a:lnTo>
                    <a:pt x="3373" y="3419"/>
                  </a:lnTo>
                  <a:lnTo>
                    <a:pt x="3399" y="3408"/>
                  </a:lnTo>
                  <a:lnTo>
                    <a:pt x="3421" y="3393"/>
                  </a:lnTo>
                  <a:lnTo>
                    <a:pt x="3439" y="3372"/>
                  </a:lnTo>
                  <a:lnTo>
                    <a:pt x="3469" y="3323"/>
                  </a:lnTo>
                  <a:lnTo>
                    <a:pt x="3493" y="3271"/>
                  </a:lnTo>
                  <a:lnTo>
                    <a:pt x="3513" y="3215"/>
                  </a:lnTo>
                  <a:lnTo>
                    <a:pt x="3529" y="3157"/>
                  </a:lnTo>
                  <a:lnTo>
                    <a:pt x="3540" y="3096"/>
                  </a:lnTo>
                  <a:lnTo>
                    <a:pt x="3548" y="3033"/>
                  </a:lnTo>
                  <a:lnTo>
                    <a:pt x="3555" y="2970"/>
                  </a:lnTo>
                  <a:lnTo>
                    <a:pt x="3558" y="2904"/>
                  </a:lnTo>
                  <a:lnTo>
                    <a:pt x="3559" y="2839"/>
                  </a:lnTo>
                  <a:lnTo>
                    <a:pt x="3559" y="2773"/>
                  </a:lnTo>
                  <a:lnTo>
                    <a:pt x="3560" y="2717"/>
                  </a:lnTo>
                  <a:lnTo>
                    <a:pt x="3560" y="2678"/>
                  </a:lnTo>
                  <a:lnTo>
                    <a:pt x="3560" y="2636"/>
                  </a:lnTo>
                  <a:lnTo>
                    <a:pt x="3559" y="2594"/>
                  </a:lnTo>
                  <a:lnTo>
                    <a:pt x="3558" y="2550"/>
                  </a:lnTo>
                  <a:lnTo>
                    <a:pt x="3553" y="2506"/>
                  </a:lnTo>
                  <a:lnTo>
                    <a:pt x="3548" y="2462"/>
                  </a:lnTo>
                  <a:lnTo>
                    <a:pt x="3541" y="2420"/>
                  </a:lnTo>
                  <a:lnTo>
                    <a:pt x="3531" y="2380"/>
                  </a:lnTo>
                  <a:lnTo>
                    <a:pt x="3518" y="2343"/>
                  </a:lnTo>
                  <a:lnTo>
                    <a:pt x="3501" y="2309"/>
                  </a:lnTo>
                  <a:lnTo>
                    <a:pt x="3480" y="2279"/>
                  </a:lnTo>
                  <a:lnTo>
                    <a:pt x="3457" y="2254"/>
                  </a:lnTo>
                  <a:lnTo>
                    <a:pt x="3424" y="2230"/>
                  </a:lnTo>
                  <a:lnTo>
                    <a:pt x="3388" y="2211"/>
                  </a:lnTo>
                  <a:lnTo>
                    <a:pt x="3351" y="2195"/>
                  </a:lnTo>
                  <a:lnTo>
                    <a:pt x="3311" y="2185"/>
                  </a:lnTo>
                  <a:lnTo>
                    <a:pt x="3271" y="2176"/>
                  </a:lnTo>
                  <a:lnTo>
                    <a:pt x="3231" y="2171"/>
                  </a:lnTo>
                  <a:close/>
                  <a:moveTo>
                    <a:pt x="1594" y="253"/>
                  </a:moveTo>
                  <a:lnTo>
                    <a:pt x="1566" y="255"/>
                  </a:lnTo>
                  <a:lnTo>
                    <a:pt x="1537" y="266"/>
                  </a:lnTo>
                  <a:lnTo>
                    <a:pt x="1507" y="283"/>
                  </a:lnTo>
                  <a:lnTo>
                    <a:pt x="1478" y="303"/>
                  </a:lnTo>
                  <a:lnTo>
                    <a:pt x="1449" y="328"/>
                  </a:lnTo>
                  <a:lnTo>
                    <a:pt x="1422" y="355"/>
                  </a:lnTo>
                  <a:lnTo>
                    <a:pt x="1395" y="385"/>
                  </a:lnTo>
                  <a:lnTo>
                    <a:pt x="1371" y="417"/>
                  </a:lnTo>
                  <a:lnTo>
                    <a:pt x="1349" y="448"/>
                  </a:lnTo>
                  <a:lnTo>
                    <a:pt x="1320" y="509"/>
                  </a:lnTo>
                  <a:lnTo>
                    <a:pt x="1295" y="570"/>
                  </a:lnTo>
                  <a:lnTo>
                    <a:pt x="1277" y="630"/>
                  </a:lnTo>
                  <a:lnTo>
                    <a:pt x="1263" y="690"/>
                  </a:lnTo>
                  <a:lnTo>
                    <a:pt x="1256" y="751"/>
                  </a:lnTo>
                  <a:lnTo>
                    <a:pt x="1255" y="808"/>
                  </a:lnTo>
                  <a:lnTo>
                    <a:pt x="1262" y="878"/>
                  </a:lnTo>
                  <a:lnTo>
                    <a:pt x="1274" y="948"/>
                  </a:lnTo>
                  <a:lnTo>
                    <a:pt x="1292" y="1016"/>
                  </a:lnTo>
                  <a:lnTo>
                    <a:pt x="1314" y="1086"/>
                  </a:lnTo>
                  <a:lnTo>
                    <a:pt x="1338" y="1157"/>
                  </a:lnTo>
                  <a:lnTo>
                    <a:pt x="1358" y="1217"/>
                  </a:lnTo>
                  <a:lnTo>
                    <a:pt x="1379" y="1277"/>
                  </a:lnTo>
                  <a:lnTo>
                    <a:pt x="1397" y="1340"/>
                  </a:lnTo>
                  <a:lnTo>
                    <a:pt x="1411" y="1403"/>
                  </a:lnTo>
                  <a:lnTo>
                    <a:pt x="1422" y="1466"/>
                  </a:lnTo>
                  <a:lnTo>
                    <a:pt x="1427" y="1532"/>
                  </a:lnTo>
                  <a:lnTo>
                    <a:pt x="1426" y="1599"/>
                  </a:lnTo>
                  <a:lnTo>
                    <a:pt x="1418" y="1656"/>
                  </a:lnTo>
                  <a:lnTo>
                    <a:pt x="1401" y="1713"/>
                  </a:lnTo>
                  <a:lnTo>
                    <a:pt x="1379" y="1766"/>
                  </a:lnTo>
                  <a:lnTo>
                    <a:pt x="1350" y="1818"/>
                  </a:lnTo>
                  <a:lnTo>
                    <a:pt x="1315" y="1864"/>
                  </a:lnTo>
                  <a:lnTo>
                    <a:pt x="1274" y="1910"/>
                  </a:lnTo>
                  <a:lnTo>
                    <a:pt x="1227" y="1949"/>
                  </a:lnTo>
                  <a:lnTo>
                    <a:pt x="1176" y="1985"/>
                  </a:lnTo>
                  <a:lnTo>
                    <a:pt x="1121" y="2016"/>
                  </a:lnTo>
                  <a:lnTo>
                    <a:pt x="1062" y="2041"/>
                  </a:lnTo>
                  <a:lnTo>
                    <a:pt x="997" y="2061"/>
                  </a:lnTo>
                  <a:lnTo>
                    <a:pt x="927" y="2076"/>
                  </a:lnTo>
                  <a:lnTo>
                    <a:pt x="855" y="2090"/>
                  </a:lnTo>
                  <a:lnTo>
                    <a:pt x="783" y="2102"/>
                  </a:lnTo>
                  <a:lnTo>
                    <a:pt x="716" y="2113"/>
                  </a:lnTo>
                  <a:lnTo>
                    <a:pt x="648" y="2126"/>
                  </a:lnTo>
                  <a:lnTo>
                    <a:pt x="583" y="2141"/>
                  </a:lnTo>
                  <a:lnTo>
                    <a:pt x="518" y="2159"/>
                  </a:lnTo>
                  <a:lnTo>
                    <a:pt x="456" y="2180"/>
                  </a:lnTo>
                  <a:lnTo>
                    <a:pt x="399" y="2209"/>
                  </a:lnTo>
                  <a:lnTo>
                    <a:pt x="371" y="2224"/>
                  </a:lnTo>
                  <a:lnTo>
                    <a:pt x="343" y="2243"/>
                  </a:lnTo>
                  <a:lnTo>
                    <a:pt x="319" y="2267"/>
                  </a:lnTo>
                  <a:lnTo>
                    <a:pt x="296" y="2293"/>
                  </a:lnTo>
                  <a:lnTo>
                    <a:pt x="279" y="2321"/>
                  </a:lnTo>
                  <a:lnTo>
                    <a:pt x="266" y="2353"/>
                  </a:lnTo>
                  <a:lnTo>
                    <a:pt x="259" y="2387"/>
                  </a:lnTo>
                  <a:lnTo>
                    <a:pt x="261" y="2424"/>
                  </a:lnTo>
                  <a:lnTo>
                    <a:pt x="263" y="2444"/>
                  </a:lnTo>
                  <a:lnTo>
                    <a:pt x="270" y="2466"/>
                  </a:lnTo>
                  <a:lnTo>
                    <a:pt x="279" y="2487"/>
                  </a:lnTo>
                  <a:lnTo>
                    <a:pt x="290" y="2507"/>
                  </a:lnTo>
                  <a:lnTo>
                    <a:pt x="305" y="2525"/>
                  </a:lnTo>
                  <a:lnTo>
                    <a:pt x="324" y="2542"/>
                  </a:lnTo>
                  <a:lnTo>
                    <a:pt x="347" y="2554"/>
                  </a:lnTo>
                  <a:lnTo>
                    <a:pt x="376" y="2562"/>
                  </a:lnTo>
                  <a:lnTo>
                    <a:pt x="408" y="2573"/>
                  </a:lnTo>
                  <a:lnTo>
                    <a:pt x="433" y="2591"/>
                  </a:lnTo>
                  <a:lnTo>
                    <a:pt x="454" y="2611"/>
                  </a:lnTo>
                  <a:lnTo>
                    <a:pt x="467" y="2637"/>
                  </a:lnTo>
                  <a:lnTo>
                    <a:pt x="474" y="2666"/>
                  </a:lnTo>
                  <a:lnTo>
                    <a:pt x="477" y="2695"/>
                  </a:lnTo>
                  <a:lnTo>
                    <a:pt x="473" y="2726"/>
                  </a:lnTo>
                  <a:lnTo>
                    <a:pt x="463" y="2756"/>
                  </a:lnTo>
                  <a:lnTo>
                    <a:pt x="450" y="2787"/>
                  </a:lnTo>
                  <a:lnTo>
                    <a:pt x="436" y="2807"/>
                  </a:lnTo>
                  <a:lnTo>
                    <a:pt x="427" y="2833"/>
                  </a:lnTo>
                  <a:lnTo>
                    <a:pt x="422" y="2863"/>
                  </a:lnTo>
                  <a:lnTo>
                    <a:pt x="422" y="2896"/>
                  </a:lnTo>
                  <a:lnTo>
                    <a:pt x="425" y="2929"/>
                  </a:lnTo>
                  <a:lnTo>
                    <a:pt x="432" y="2962"/>
                  </a:lnTo>
                  <a:lnTo>
                    <a:pt x="447" y="2999"/>
                  </a:lnTo>
                  <a:lnTo>
                    <a:pt x="467" y="3033"/>
                  </a:lnTo>
                  <a:lnTo>
                    <a:pt x="492" y="3062"/>
                  </a:lnTo>
                  <a:lnTo>
                    <a:pt x="524" y="3086"/>
                  </a:lnTo>
                  <a:lnTo>
                    <a:pt x="561" y="3108"/>
                  </a:lnTo>
                  <a:lnTo>
                    <a:pt x="603" y="3124"/>
                  </a:lnTo>
                  <a:lnTo>
                    <a:pt x="630" y="3133"/>
                  </a:lnTo>
                  <a:lnTo>
                    <a:pt x="655" y="3146"/>
                  </a:lnTo>
                  <a:lnTo>
                    <a:pt x="676" y="3168"/>
                  </a:lnTo>
                  <a:lnTo>
                    <a:pt x="692" y="3194"/>
                  </a:lnTo>
                  <a:lnTo>
                    <a:pt x="702" y="3222"/>
                  </a:lnTo>
                  <a:lnTo>
                    <a:pt x="705" y="3249"/>
                  </a:lnTo>
                  <a:lnTo>
                    <a:pt x="703" y="3276"/>
                  </a:lnTo>
                  <a:lnTo>
                    <a:pt x="694" y="3301"/>
                  </a:lnTo>
                  <a:lnTo>
                    <a:pt x="680" y="3323"/>
                  </a:lnTo>
                  <a:lnTo>
                    <a:pt x="672" y="3341"/>
                  </a:lnTo>
                  <a:lnTo>
                    <a:pt x="666" y="3363"/>
                  </a:lnTo>
                  <a:lnTo>
                    <a:pt x="663" y="3389"/>
                  </a:lnTo>
                  <a:lnTo>
                    <a:pt x="666" y="3416"/>
                  </a:lnTo>
                  <a:lnTo>
                    <a:pt x="672" y="3446"/>
                  </a:lnTo>
                  <a:lnTo>
                    <a:pt x="681" y="3476"/>
                  </a:lnTo>
                  <a:lnTo>
                    <a:pt x="694" y="3505"/>
                  </a:lnTo>
                  <a:lnTo>
                    <a:pt x="712" y="3534"/>
                  </a:lnTo>
                  <a:lnTo>
                    <a:pt x="731" y="3557"/>
                  </a:lnTo>
                  <a:lnTo>
                    <a:pt x="753" y="3573"/>
                  </a:lnTo>
                  <a:lnTo>
                    <a:pt x="775" y="3584"/>
                  </a:lnTo>
                  <a:lnTo>
                    <a:pt x="798" y="3588"/>
                  </a:lnTo>
                  <a:lnTo>
                    <a:pt x="807" y="3587"/>
                  </a:lnTo>
                  <a:lnTo>
                    <a:pt x="815" y="3587"/>
                  </a:lnTo>
                  <a:lnTo>
                    <a:pt x="820" y="3584"/>
                  </a:lnTo>
                  <a:lnTo>
                    <a:pt x="827" y="3584"/>
                  </a:lnTo>
                  <a:lnTo>
                    <a:pt x="851" y="3587"/>
                  </a:lnTo>
                  <a:lnTo>
                    <a:pt x="876" y="3591"/>
                  </a:lnTo>
                  <a:lnTo>
                    <a:pt x="902" y="3601"/>
                  </a:lnTo>
                  <a:lnTo>
                    <a:pt x="925" y="3613"/>
                  </a:lnTo>
                  <a:lnTo>
                    <a:pt x="946" y="3631"/>
                  </a:lnTo>
                  <a:lnTo>
                    <a:pt x="964" y="3651"/>
                  </a:lnTo>
                  <a:lnTo>
                    <a:pt x="975" y="3674"/>
                  </a:lnTo>
                  <a:lnTo>
                    <a:pt x="980" y="3700"/>
                  </a:lnTo>
                  <a:lnTo>
                    <a:pt x="979" y="3726"/>
                  </a:lnTo>
                  <a:lnTo>
                    <a:pt x="971" y="3752"/>
                  </a:lnTo>
                  <a:lnTo>
                    <a:pt x="962" y="3783"/>
                  </a:lnTo>
                  <a:lnTo>
                    <a:pt x="958" y="3813"/>
                  </a:lnTo>
                  <a:lnTo>
                    <a:pt x="960" y="3843"/>
                  </a:lnTo>
                  <a:lnTo>
                    <a:pt x="967" y="3870"/>
                  </a:lnTo>
                  <a:lnTo>
                    <a:pt x="978" y="3895"/>
                  </a:lnTo>
                  <a:lnTo>
                    <a:pt x="991" y="3914"/>
                  </a:lnTo>
                  <a:lnTo>
                    <a:pt x="1009" y="3928"/>
                  </a:lnTo>
                  <a:lnTo>
                    <a:pt x="1031" y="3939"/>
                  </a:lnTo>
                  <a:lnTo>
                    <a:pt x="1056" y="3944"/>
                  </a:lnTo>
                  <a:lnTo>
                    <a:pt x="1105" y="3954"/>
                  </a:lnTo>
                  <a:lnTo>
                    <a:pt x="1151" y="3958"/>
                  </a:lnTo>
                  <a:lnTo>
                    <a:pt x="1198" y="3960"/>
                  </a:lnTo>
                  <a:lnTo>
                    <a:pt x="1245" y="3960"/>
                  </a:lnTo>
                  <a:lnTo>
                    <a:pt x="1384" y="3948"/>
                  </a:lnTo>
                  <a:lnTo>
                    <a:pt x="1525" y="3933"/>
                  </a:lnTo>
                  <a:lnTo>
                    <a:pt x="1667" y="3915"/>
                  </a:lnTo>
                  <a:lnTo>
                    <a:pt x="1808" y="3893"/>
                  </a:lnTo>
                  <a:lnTo>
                    <a:pt x="1897" y="3873"/>
                  </a:lnTo>
                  <a:lnTo>
                    <a:pt x="1966" y="3858"/>
                  </a:lnTo>
                  <a:lnTo>
                    <a:pt x="2031" y="3843"/>
                  </a:lnTo>
                  <a:lnTo>
                    <a:pt x="2071" y="3821"/>
                  </a:lnTo>
                  <a:lnTo>
                    <a:pt x="2114" y="3794"/>
                  </a:lnTo>
                  <a:lnTo>
                    <a:pt x="2158" y="3763"/>
                  </a:lnTo>
                  <a:lnTo>
                    <a:pt x="2201" y="3732"/>
                  </a:lnTo>
                  <a:lnTo>
                    <a:pt x="2245" y="3699"/>
                  </a:lnTo>
                  <a:lnTo>
                    <a:pt x="2315" y="3647"/>
                  </a:lnTo>
                  <a:lnTo>
                    <a:pt x="2341" y="3624"/>
                  </a:lnTo>
                  <a:lnTo>
                    <a:pt x="2369" y="3599"/>
                  </a:lnTo>
                  <a:lnTo>
                    <a:pt x="2399" y="3572"/>
                  </a:lnTo>
                  <a:lnTo>
                    <a:pt x="2430" y="3546"/>
                  </a:lnTo>
                  <a:lnTo>
                    <a:pt x="2463" y="3521"/>
                  </a:lnTo>
                  <a:lnTo>
                    <a:pt x="2499" y="3501"/>
                  </a:lnTo>
                  <a:lnTo>
                    <a:pt x="2537" y="3486"/>
                  </a:lnTo>
                  <a:lnTo>
                    <a:pt x="2574" y="3468"/>
                  </a:lnTo>
                  <a:lnTo>
                    <a:pt x="2613" y="3457"/>
                  </a:lnTo>
                  <a:lnTo>
                    <a:pt x="2650" y="3450"/>
                  </a:lnTo>
                  <a:lnTo>
                    <a:pt x="2686" y="3449"/>
                  </a:lnTo>
                  <a:lnTo>
                    <a:pt x="2721" y="3449"/>
                  </a:lnTo>
                  <a:lnTo>
                    <a:pt x="2776" y="3441"/>
                  </a:lnTo>
                  <a:lnTo>
                    <a:pt x="2824" y="3430"/>
                  </a:lnTo>
                  <a:lnTo>
                    <a:pt x="2867" y="3415"/>
                  </a:lnTo>
                  <a:lnTo>
                    <a:pt x="2903" y="3395"/>
                  </a:lnTo>
                  <a:lnTo>
                    <a:pt x="2934" y="3371"/>
                  </a:lnTo>
                  <a:lnTo>
                    <a:pt x="2962" y="3342"/>
                  </a:lnTo>
                  <a:lnTo>
                    <a:pt x="2985" y="3306"/>
                  </a:lnTo>
                  <a:lnTo>
                    <a:pt x="3003" y="3265"/>
                  </a:lnTo>
                  <a:lnTo>
                    <a:pt x="3020" y="3218"/>
                  </a:lnTo>
                  <a:lnTo>
                    <a:pt x="3038" y="3140"/>
                  </a:lnTo>
                  <a:lnTo>
                    <a:pt x="3049" y="3059"/>
                  </a:lnTo>
                  <a:lnTo>
                    <a:pt x="3057" y="2978"/>
                  </a:lnTo>
                  <a:lnTo>
                    <a:pt x="3060" y="2896"/>
                  </a:lnTo>
                  <a:lnTo>
                    <a:pt x="3061" y="2817"/>
                  </a:lnTo>
                  <a:lnTo>
                    <a:pt x="3061" y="2739"/>
                  </a:lnTo>
                  <a:lnTo>
                    <a:pt x="3060" y="2706"/>
                  </a:lnTo>
                  <a:lnTo>
                    <a:pt x="3060" y="2657"/>
                  </a:lnTo>
                  <a:lnTo>
                    <a:pt x="3058" y="2606"/>
                  </a:lnTo>
                  <a:lnTo>
                    <a:pt x="3056" y="2554"/>
                  </a:lnTo>
                  <a:lnTo>
                    <a:pt x="3052" y="2502"/>
                  </a:lnTo>
                  <a:lnTo>
                    <a:pt x="3045" y="2450"/>
                  </a:lnTo>
                  <a:lnTo>
                    <a:pt x="3035" y="2398"/>
                  </a:lnTo>
                  <a:lnTo>
                    <a:pt x="3023" y="2349"/>
                  </a:lnTo>
                  <a:lnTo>
                    <a:pt x="3005" y="2301"/>
                  </a:lnTo>
                  <a:lnTo>
                    <a:pt x="2983" y="2256"/>
                  </a:lnTo>
                  <a:lnTo>
                    <a:pt x="2965" y="2232"/>
                  </a:lnTo>
                  <a:lnTo>
                    <a:pt x="2943" y="2213"/>
                  </a:lnTo>
                  <a:lnTo>
                    <a:pt x="2918" y="2198"/>
                  </a:lnTo>
                  <a:lnTo>
                    <a:pt x="2889" y="2187"/>
                  </a:lnTo>
                  <a:lnTo>
                    <a:pt x="2857" y="2179"/>
                  </a:lnTo>
                  <a:lnTo>
                    <a:pt x="2824" y="2171"/>
                  </a:lnTo>
                  <a:lnTo>
                    <a:pt x="2788" y="2164"/>
                  </a:lnTo>
                  <a:lnTo>
                    <a:pt x="2721" y="2150"/>
                  </a:lnTo>
                  <a:lnTo>
                    <a:pt x="2659" y="2133"/>
                  </a:lnTo>
                  <a:lnTo>
                    <a:pt x="2601" y="2108"/>
                  </a:lnTo>
                  <a:lnTo>
                    <a:pt x="2545" y="2078"/>
                  </a:lnTo>
                  <a:lnTo>
                    <a:pt x="2493" y="2042"/>
                  </a:lnTo>
                  <a:lnTo>
                    <a:pt x="2482" y="2037"/>
                  </a:lnTo>
                  <a:lnTo>
                    <a:pt x="2470" y="2026"/>
                  </a:lnTo>
                  <a:lnTo>
                    <a:pt x="2460" y="2012"/>
                  </a:lnTo>
                  <a:lnTo>
                    <a:pt x="2435" y="1992"/>
                  </a:lnTo>
                  <a:lnTo>
                    <a:pt x="2412" y="1970"/>
                  </a:lnTo>
                  <a:lnTo>
                    <a:pt x="2390" y="1946"/>
                  </a:lnTo>
                  <a:lnTo>
                    <a:pt x="2370" y="1922"/>
                  </a:lnTo>
                  <a:lnTo>
                    <a:pt x="2288" y="1832"/>
                  </a:lnTo>
                  <a:lnTo>
                    <a:pt x="2210" y="1741"/>
                  </a:lnTo>
                  <a:lnTo>
                    <a:pt x="2136" y="1651"/>
                  </a:lnTo>
                  <a:lnTo>
                    <a:pt x="2067" y="1562"/>
                  </a:lnTo>
                  <a:lnTo>
                    <a:pt x="2004" y="1474"/>
                  </a:lnTo>
                  <a:lnTo>
                    <a:pt x="1935" y="1375"/>
                  </a:lnTo>
                  <a:lnTo>
                    <a:pt x="1895" y="1317"/>
                  </a:lnTo>
                  <a:lnTo>
                    <a:pt x="1855" y="1260"/>
                  </a:lnTo>
                  <a:lnTo>
                    <a:pt x="1816" y="1201"/>
                  </a:lnTo>
                  <a:lnTo>
                    <a:pt x="1780" y="1141"/>
                  </a:lnTo>
                  <a:lnTo>
                    <a:pt x="1747" y="1078"/>
                  </a:lnTo>
                  <a:lnTo>
                    <a:pt x="1717" y="1013"/>
                  </a:lnTo>
                  <a:lnTo>
                    <a:pt x="1691" y="945"/>
                  </a:lnTo>
                  <a:lnTo>
                    <a:pt x="1671" y="875"/>
                  </a:lnTo>
                  <a:lnTo>
                    <a:pt x="1657" y="805"/>
                  </a:lnTo>
                  <a:lnTo>
                    <a:pt x="1648" y="738"/>
                  </a:lnTo>
                  <a:lnTo>
                    <a:pt x="1644" y="671"/>
                  </a:lnTo>
                  <a:lnTo>
                    <a:pt x="1644" y="604"/>
                  </a:lnTo>
                  <a:lnTo>
                    <a:pt x="1645" y="537"/>
                  </a:lnTo>
                  <a:lnTo>
                    <a:pt x="1648" y="466"/>
                  </a:lnTo>
                  <a:lnTo>
                    <a:pt x="1649" y="444"/>
                  </a:lnTo>
                  <a:lnTo>
                    <a:pt x="1651" y="414"/>
                  </a:lnTo>
                  <a:lnTo>
                    <a:pt x="1652" y="385"/>
                  </a:lnTo>
                  <a:lnTo>
                    <a:pt x="1652" y="357"/>
                  </a:lnTo>
                  <a:lnTo>
                    <a:pt x="1651" y="331"/>
                  </a:lnTo>
                  <a:lnTo>
                    <a:pt x="1646" y="306"/>
                  </a:lnTo>
                  <a:lnTo>
                    <a:pt x="1641" y="286"/>
                  </a:lnTo>
                  <a:lnTo>
                    <a:pt x="1633" y="270"/>
                  </a:lnTo>
                  <a:lnTo>
                    <a:pt x="1620" y="258"/>
                  </a:lnTo>
                  <a:lnTo>
                    <a:pt x="1606" y="253"/>
                  </a:lnTo>
                  <a:lnTo>
                    <a:pt x="1601" y="253"/>
                  </a:lnTo>
                  <a:lnTo>
                    <a:pt x="1594" y="253"/>
                  </a:lnTo>
                  <a:close/>
                  <a:moveTo>
                    <a:pt x="1597" y="0"/>
                  </a:moveTo>
                  <a:lnTo>
                    <a:pt x="1644" y="2"/>
                  </a:lnTo>
                  <a:lnTo>
                    <a:pt x="1688" y="11"/>
                  </a:lnTo>
                  <a:lnTo>
                    <a:pt x="1728" y="26"/>
                  </a:lnTo>
                  <a:lnTo>
                    <a:pt x="1765" y="43"/>
                  </a:lnTo>
                  <a:lnTo>
                    <a:pt x="1798" y="68"/>
                  </a:lnTo>
                  <a:lnTo>
                    <a:pt x="1827" y="97"/>
                  </a:lnTo>
                  <a:lnTo>
                    <a:pt x="1853" y="131"/>
                  </a:lnTo>
                  <a:lnTo>
                    <a:pt x="1875" y="169"/>
                  </a:lnTo>
                  <a:lnTo>
                    <a:pt x="1892" y="212"/>
                  </a:lnTo>
                  <a:lnTo>
                    <a:pt x="1906" y="266"/>
                  </a:lnTo>
                  <a:lnTo>
                    <a:pt x="1914" y="321"/>
                  </a:lnTo>
                  <a:lnTo>
                    <a:pt x="1915" y="374"/>
                  </a:lnTo>
                  <a:lnTo>
                    <a:pt x="1914" y="429"/>
                  </a:lnTo>
                  <a:lnTo>
                    <a:pt x="1911" y="485"/>
                  </a:lnTo>
                  <a:lnTo>
                    <a:pt x="1910" y="519"/>
                  </a:lnTo>
                  <a:lnTo>
                    <a:pt x="1908" y="556"/>
                  </a:lnTo>
                  <a:lnTo>
                    <a:pt x="1907" y="630"/>
                  </a:lnTo>
                  <a:lnTo>
                    <a:pt x="1913" y="701"/>
                  </a:lnTo>
                  <a:lnTo>
                    <a:pt x="1921" y="767"/>
                  </a:lnTo>
                  <a:lnTo>
                    <a:pt x="1936" y="830"/>
                  </a:lnTo>
                  <a:lnTo>
                    <a:pt x="1957" y="892"/>
                  </a:lnTo>
                  <a:lnTo>
                    <a:pt x="1991" y="978"/>
                  </a:lnTo>
                  <a:lnTo>
                    <a:pt x="2033" y="1060"/>
                  </a:lnTo>
                  <a:lnTo>
                    <a:pt x="2081" y="1141"/>
                  </a:lnTo>
                  <a:lnTo>
                    <a:pt x="2132" y="1217"/>
                  </a:lnTo>
                  <a:lnTo>
                    <a:pt x="2186" y="1290"/>
                  </a:lnTo>
                  <a:lnTo>
                    <a:pt x="2238" y="1358"/>
                  </a:lnTo>
                  <a:lnTo>
                    <a:pt x="2290" y="1421"/>
                  </a:lnTo>
                  <a:lnTo>
                    <a:pt x="2355" y="1502"/>
                  </a:lnTo>
                  <a:lnTo>
                    <a:pt x="2409" y="1570"/>
                  </a:lnTo>
                  <a:lnTo>
                    <a:pt x="2464" y="1637"/>
                  </a:lnTo>
                  <a:lnTo>
                    <a:pt x="2522" y="1703"/>
                  </a:lnTo>
                  <a:lnTo>
                    <a:pt x="2581" y="1766"/>
                  </a:lnTo>
                  <a:lnTo>
                    <a:pt x="2643" y="1825"/>
                  </a:lnTo>
                  <a:lnTo>
                    <a:pt x="2683" y="1851"/>
                  </a:lnTo>
                  <a:lnTo>
                    <a:pt x="2725" y="1870"/>
                  </a:lnTo>
                  <a:lnTo>
                    <a:pt x="2772" y="1884"/>
                  </a:lnTo>
                  <a:lnTo>
                    <a:pt x="2823" y="1894"/>
                  </a:lnTo>
                  <a:lnTo>
                    <a:pt x="2850" y="1900"/>
                  </a:lnTo>
                  <a:lnTo>
                    <a:pt x="2874" y="1907"/>
                  </a:lnTo>
                  <a:lnTo>
                    <a:pt x="2883" y="1910"/>
                  </a:lnTo>
                  <a:lnTo>
                    <a:pt x="2893" y="1911"/>
                  </a:lnTo>
                  <a:lnTo>
                    <a:pt x="2900" y="1912"/>
                  </a:lnTo>
                  <a:lnTo>
                    <a:pt x="2970" y="1907"/>
                  </a:lnTo>
                  <a:lnTo>
                    <a:pt x="3045" y="1903"/>
                  </a:lnTo>
                  <a:lnTo>
                    <a:pt x="3120" y="1901"/>
                  </a:lnTo>
                  <a:lnTo>
                    <a:pt x="3163" y="1903"/>
                  </a:lnTo>
                  <a:lnTo>
                    <a:pt x="3207" y="1904"/>
                  </a:lnTo>
                  <a:lnTo>
                    <a:pt x="3254" y="1908"/>
                  </a:lnTo>
                  <a:lnTo>
                    <a:pt x="3304" y="1914"/>
                  </a:lnTo>
                  <a:lnTo>
                    <a:pt x="3354" y="1923"/>
                  </a:lnTo>
                  <a:lnTo>
                    <a:pt x="3403" y="1936"/>
                  </a:lnTo>
                  <a:lnTo>
                    <a:pt x="3453" y="1952"/>
                  </a:lnTo>
                  <a:lnTo>
                    <a:pt x="3502" y="1972"/>
                  </a:lnTo>
                  <a:lnTo>
                    <a:pt x="3551" y="1997"/>
                  </a:lnTo>
                  <a:lnTo>
                    <a:pt x="3596" y="2029"/>
                  </a:lnTo>
                  <a:lnTo>
                    <a:pt x="3639" y="2066"/>
                  </a:lnTo>
                  <a:lnTo>
                    <a:pt x="3676" y="2102"/>
                  </a:lnTo>
                  <a:lnTo>
                    <a:pt x="3709" y="2145"/>
                  </a:lnTo>
                  <a:lnTo>
                    <a:pt x="3735" y="2190"/>
                  </a:lnTo>
                  <a:lnTo>
                    <a:pt x="3759" y="2239"/>
                  </a:lnTo>
                  <a:lnTo>
                    <a:pt x="3777" y="2290"/>
                  </a:lnTo>
                  <a:lnTo>
                    <a:pt x="3792" y="2342"/>
                  </a:lnTo>
                  <a:lnTo>
                    <a:pt x="3803" y="2397"/>
                  </a:lnTo>
                  <a:lnTo>
                    <a:pt x="3811" y="2450"/>
                  </a:lnTo>
                  <a:lnTo>
                    <a:pt x="3817" y="2505"/>
                  </a:lnTo>
                  <a:lnTo>
                    <a:pt x="3821" y="2559"/>
                  </a:lnTo>
                  <a:lnTo>
                    <a:pt x="3824" y="2613"/>
                  </a:lnTo>
                  <a:lnTo>
                    <a:pt x="3824" y="2665"/>
                  </a:lnTo>
                  <a:lnTo>
                    <a:pt x="3824" y="2714"/>
                  </a:lnTo>
                  <a:lnTo>
                    <a:pt x="3824" y="2761"/>
                  </a:lnTo>
                  <a:lnTo>
                    <a:pt x="3824" y="2773"/>
                  </a:lnTo>
                  <a:lnTo>
                    <a:pt x="3822" y="2844"/>
                  </a:lnTo>
                  <a:lnTo>
                    <a:pt x="3821" y="2917"/>
                  </a:lnTo>
                  <a:lnTo>
                    <a:pt x="3817" y="2988"/>
                  </a:lnTo>
                  <a:lnTo>
                    <a:pt x="3811" y="3057"/>
                  </a:lnTo>
                  <a:lnTo>
                    <a:pt x="3802" y="3126"/>
                  </a:lnTo>
                  <a:lnTo>
                    <a:pt x="3791" y="3194"/>
                  </a:lnTo>
                  <a:lnTo>
                    <a:pt x="3775" y="3260"/>
                  </a:lnTo>
                  <a:lnTo>
                    <a:pt x="3758" y="3323"/>
                  </a:lnTo>
                  <a:lnTo>
                    <a:pt x="3734" y="3383"/>
                  </a:lnTo>
                  <a:lnTo>
                    <a:pt x="3707" y="3441"/>
                  </a:lnTo>
                  <a:lnTo>
                    <a:pt x="3675" y="3494"/>
                  </a:lnTo>
                  <a:lnTo>
                    <a:pt x="3636" y="3543"/>
                  </a:lnTo>
                  <a:lnTo>
                    <a:pt x="3602" y="3580"/>
                  </a:lnTo>
                  <a:lnTo>
                    <a:pt x="3563" y="3612"/>
                  </a:lnTo>
                  <a:lnTo>
                    <a:pt x="3523" y="3636"/>
                  </a:lnTo>
                  <a:lnTo>
                    <a:pt x="3480" y="3655"/>
                  </a:lnTo>
                  <a:lnTo>
                    <a:pt x="3436" y="3670"/>
                  </a:lnTo>
                  <a:lnTo>
                    <a:pt x="3392" y="3681"/>
                  </a:lnTo>
                  <a:lnTo>
                    <a:pt x="3348" y="3688"/>
                  </a:lnTo>
                  <a:lnTo>
                    <a:pt x="3303" y="3694"/>
                  </a:lnTo>
                  <a:lnTo>
                    <a:pt x="3260" y="3695"/>
                  </a:lnTo>
                  <a:lnTo>
                    <a:pt x="3218" y="3696"/>
                  </a:lnTo>
                  <a:lnTo>
                    <a:pt x="3134" y="3694"/>
                  </a:lnTo>
                  <a:lnTo>
                    <a:pt x="3052" y="3690"/>
                  </a:lnTo>
                  <a:lnTo>
                    <a:pt x="2983" y="3685"/>
                  </a:lnTo>
                  <a:lnTo>
                    <a:pt x="2918" y="3684"/>
                  </a:lnTo>
                  <a:lnTo>
                    <a:pt x="2897" y="3684"/>
                  </a:lnTo>
                  <a:lnTo>
                    <a:pt x="2838" y="3694"/>
                  </a:lnTo>
                  <a:lnTo>
                    <a:pt x="2777" y="3700"/>
                  </a:lnTo>
                  <a:lnTo>
                    <a:pt x="2721" y="3707"/>
                  </a:lnTo>
                  <a:lnTo>
                    <a:pt x="2661" y="3717"/>
                  </a:lnTo>
                  <a:lnTo>
                    <a:pt x="2634" y="3725"/>
                  </a:lnTo>
                  <a:lnTo>
                    <a:pt x="2606" y="3742"/>
                  </a:lnTo>
                  <a:lnTo>
                    <a:pt x="2579" y="3762"/>
                  </a:lnTo>
                  <a:lnTo>
                    <a:pt x="2551" y="3785"/>
                  </a:lnTo>
                  <a:lnTo>
                    <a:pt x="2523" y="3811"/>
                  </a:lnTo>
                  <a:lnTo>
                    <a:pt x="2485" y="3847"/>
                  </a:lnTo>
                  <a:lnTo>
                    <a:pt x="2446" y="3878"/>
                  </a:lnTo>
                  <a:lnTo>
                    <a:pt x="2370" y="3932"/>
                  </a:lnTo>
                  <a:lnTo>
                    <a:pt x="2311" y="3975"/>
                  </a:lnTo>
                  <a:lnTo>
                    <a:pt x="2249" y="4017"/>
                  </a:lnTo>
                  <a:lnTo>
                    <a:pt x="2186" y="4055"/>
                  </a:lnTo>
                  <a:lnTo>
                    <a:pt x="2118" y="4089"/>
                  </a:lnTo>
                  <a:lnTo>
                    <a:pt x="2049" y="4114"/>
                  </a:lnTo>
                  <a:lnTo>
                    <a:pt x="1977" y="4133"/>
                  </a:lnTo>
                  <a:lnTo>
                    <a:pt x="1904" y="4148"/>
                  </a:lnTo>
                  <a:lnTo>
                    <a:pt x="1830" y="4159"/>
                  </a:lnTo>
                  <a:lnTo>
                    <a:pt x="1757" y="4168"/>
                  </a:lnTo>
                  <a:lnTo>
                    <a:pt x="1668" y="4181"/>
                  </a:lnTo>
                  <a:lnTo>
                    <a:pt x="1583" y="4194"/>
                  </a:lnTo>
                  <a:lnTo>
                    <a:pt x="1531" y="4201"/>
                  </a:lnTo>
                  <a:lnTo>
                    <a:pt x="1482" y="4205"/>
                  </a:lnTo>
                  <a:lnTo>
                    <a:pt x="1386" y="4216"/>
                  </a:lnTo>
                  <a:lnTo>
                    <a:pt x="1288" y="4225"/>
                  </a:lnTo>
                  <a:lnTo>
                    <a:pt x="1190" y="4229"/>
                  </a:lnTo>
                  <a:lnTo>
                    <a:pt x="1125" y="4226"/>
                  </a:lnTo>
                  <a:lnTo>
                    <a:pt x="1066" y="4222"/>
                  </a:lnTo>
                  <a:lnTo>
                    <a:pt x="1011" y="4212"/>
                  </a:lnTo>
                  <a:lnTo>
                    <a:pt x="954" y="4193"/>
                  </a:lnTo>
                  <a:lnTo>
                    <a:pt x="902" y="4167"/>
                  </a:lnTo>
                  <a:lnTo>
                    <a:pt x="856" y="4137"/>
                  </a:lnTo>
                  <a:lnTo>
                    <a:pt x="814" y="4103"/>
                  </a:lnTo>
                  <a:lnTo>
                    <a:pt x="778" y="4063"/>
                  </a:lnTo>
                  <a:lnTo>
                    <a:pt x="747" y="4021"/>
                  </a:lnTo>
                  <a:lnTo>
                    <a:pt x="724" y="3974"/>
                  </a:lnTo>
                  <a:lnTo>
                    <a:pt x="706" y="3925"/>
                  </a:lnTo>
                  <a:lnTo>
                    <a:pt x="695" y="3874"/>
                  </a:lnTo>
                  <a:lnTo>
                    <a:pt x="692" y="3821"/>
                  </a:lnTo>
                  <a:lnTo>
                    <a:pt x="644" y="3798"/>
                  </a:lnTo>
                  <a:lnTo>
                    <a:pt x="597" y="3769"/>
                  </a:lnTo>
                  <a:lnTo>
                    <a:pt x="554" y="3732"/>
                  </a:lnTo>
                  <a:lnTo>
                    <a:pt x="514" y="3691"/>
                  </a:lnTo>
                  <a:lnTo>
                    <a:pt x="480" y="3646"/>
                  </a:lnTo>
                  <a:lnTo>
                    <a:pt x="450" y="3595"/>
                  </a:lnTo>
                  <a:lnTo>
                    <a:pt x="426" y="3547"/>
                  </a:lnTo>
                  <a:lnTo>
                    <a:pt x="410" y="3499"/>
                  </a:lnTo>
                  <a:lnTo>
                    <a:pt x="399" y="3451"/>
                  </a:lnTo>
                  <a:lnTo>
                    <a:pt x="393" y="3404"/>
                  </a:lnTo>
                  <a:lnTo>
                    <a:pt x="394" y="3357"/>
                  </a:lnTo>
                  <a:lnTo>
                    <a:pt x="400" y="3312"/>
                  </a:lnTo>
                  <a:lnTo>
                    <a:pt x="352" y="3276"/>
                  </a:lnTo>
                  <a:lnTo>
                    <a:pt x="307" y="3235"/>
                  </a:lnTo>
                  <a:lnTo>
                    <a:pt x="268" y="3192"/>
                  </a:lnTo>
                  <a:lnTo>
                    <a:pt x="234" y="3144"/>
                  </a:lnTo>
                  <a:lnTo>
                    <a:pt x="205" y="3093"/>
                  </a:lnTo>
                  <a:lnTo>
                    <a:pt x="183" y="3040"/>
                  </a:lnTo>
                  <a:lnTo>
                    <a:pt x="167" y="2985"/>
                  </a:lnTo>
                  <a:lnTo>
                    <a:pt x="157" y="2930"/>
                  </a:lnTo>
                  <a:lnTo>
                    <a:pt x="153" y="2875"/>
                  </a:lnTo>
                  <a:lnTo>
                    <a:pt x="157" y="2819"/>
                  </a:lnTo>
                  <a:lnTo>
                    <a:pt x="167" y="2766"/>
                  </a:lnTo>
                  <a:lnTo>
                    <a:pt x="128" y="2735"/>
                  </a:lnTo>
                  <a:lnTo>
                    <a:pt x="94" y="2696"/>
                  </a:lnTo>
                  <a:lnTo>
                    <a:pt x="63" y="2654"/>
                  </a:lnTo>
                  <a:lnTo>
                    <a:pt x="40" y="2606"/>
                  </a:lnTo>
                  <a:lnTo>
                    <a:pt x="21" y="2554"/>
                  </a:lnTo>
                  <a:lnTo>
                    <a:pt x="7" y="2499"/>
                  </a:lnTo>
                  <a:lnTo>
                    <a:pt x="1" y="2444"/>
                  </a:lnTo>
                  <a:lnTo>
                    <a:pt x="0" y="2391"/>
                  </a:lnTo>
                  <a:lnTo>
                    <a:pt x="4" y="2338"/>
                  </a:lnTo>
                  <a:lnTo>
                    <a:pt x="14" y="2286"/>
                  </a:lnTo>
                  <a:lnTo>
                    <a:pt x="29" y="2237"/>
                  </a:lnTo>
                  <a:lnTo>
                    <a:pt x="48" y="2189"/>
                  </a:lnTo>
                  <a:lnTo>
                    <a:pt x="73" y="2143"/>
                  </a:lnTo>
                  <a:lnTo>
                    <a:pt x="101" y="2102"/>
                  </a:lnTo>
                  <a:lnTo>
                    <a:pt x="134" y="2066"/>
                  </a:lnTo>
                  <a:lnTo>
                    <a:pt x="177" y="2030"/>
                  </a:lnTo>
                  <a:lnTo>
                    <a:pt x="222" y="1998"/>
                  </a:lnTo>
                  <a:lnTo>
                    <a:pt x="270" y="1972"/>
                  </a:lnTo>
                  <a:lnTo>
                    <a:pt x="320" y="1951"/>
                  </a:lnTo>
                  <a:lnTo>
                    <a:pt x="371" y="1933"/>
                  </a:lnTo>
                  <a:lnTo>
                    <a:pt x="423" y="1918"/>
                  </a:lnTo>
                  <a:lnTo>
                    <a:pt x="476" y="1904"/>
                  </a:lnTo>
                  <a:lnTo>
                    <a:pt x="528" y="1893"/>
                  </a:lnTo>
                  <a:lnTo>
                    <a:pt x="581" y="1885"/>
                  </a:lnTo>
                  <a:lnTo>
                    <a:pt x="632" y="1875"/>
                  </a:lnTo>
                  <a:lnTo>
                    <a:pt x="710" y="1863"/>
                  </a:lnTo>
                  <a:lnTo>
                    <a:pt x="742" y="1855"/>
                  </a:lnTo>
                  <a:lnTo>
                    <a:pt x="778" y="1847"/>
                  </a:lnTo>
                  <a:lnTo>
                    <a:pt x="829" y="1834"/>
                  </a:lnTo>
                  <a:lnTo>
                    <a:pt x="877" y="1822"/>
                  </a:lnTo>
                  <a:lnTo>
                    <a:pt x="922" y="1808"/>
                  </a:lnTo>
                  <a:lnTo>
                    <a:pt x="964" y="1795"/>
                  </a:lnTo>
                  <a:lnTo>
                    <a:pt x="1002" y="1780"/>
                  </a:lnTo>
                  <a:lnTo>
                    <a:pt x="1038" y="1762"/>
                  </a:lnTo>
                  <a:lnTo>
                    <a:pt x="1069" y="1743"/>
                  </a:lnTo>
                  <a:lnTo>
                    <a:pt x="1096" y="1721"/>
                  </a:lnTo>
                  <a:lnTo>
                    <a:pt x="1120" y="1696"/>
                  </a:lnTo>
                  <a:lnTo>
                    <a:pt x="1138" y="1667"/>
                  </a:lnTo>
                  <a:lnTo>
                    <a:pt x="1151" y="1636"/>
                  </a:lnTo>
                  <a:lnTo>
                    <a:pt x="1160" y="1600"/>
                  </a:lnTo>
                  <a:lnTo>
                    <a:pt x="1162" y="1561"/>
                  </a:lnTo>
                  <a:lnTo>
                    <a:pt x="1160" y="1502"/>
                  </a:lnTo>
                  <a:lnTo>
                    <a:pt x="1150" y="1443"/>
                  </a:lnTo>
                  <a:lnTo>
                    <a:pt x="1138" y="1386"/>
                  </a:lnTo>
                  <a:lnTo>
                    <a:pt x="1121" y="1328"/>
                  </a:lnTo>
                  <a:lnTo>
                    <a:pt x="1102" y="1271"/>
                  </a:lnTo>
                  <a:lnTo>
                    <a:pt x="1081" y="1212"/>
                  </a:lnTo>
                  <a:lnTo>
                    <a:pt x="1060" y="1153"/>
                  </a:lnTo>
                  <a:lnTo>
                    <a:pt x="1040" y="1094"/>
                  </a:lnTo>
                  <a:lnTo>
                    <a:pt x="1022" y="1034"/>
                  </a:lnTo>
                  <a:lnTo>
                    <a:pt x="1007" y="971"/>
                  </a:lnTo>
                  <a:lnTo>
                    <a:pt x="996" y="908"/>
                  </a:lnTo>
                  <a:lnTo>
                    <a:pt x="990" y="841"/>
                  </a:lnTo>
                  <a:lnTo>
                    <a:pt x="990" y="773"/>
                  </a:lnTo>
                  <a:lnTo>
                    <a:pt x="997" y="695"/>
                  </a:lnTo>
                  <a:lnTo>
                    <a:pt x="1009" y="619"/>
                  </a:lnTo>
                  <a:lnTo>
                    <a:pt x="1026" y="545"/>
                  </a:lnTo>
                  <a:lnTo>
                    <a:pt x="1048" y="476"/>
                  </a:lnTo>
                  <a:lnTo>
                    <a:pt x="1074" y="409"/>
                  </a:lnTo>
                  <a:lnTo>
                    <a:pt x="1106" y="346"/>
                  </a:lnTo>
                  <a:lnTo>
                    <a:pt x="1142" y="286"/>
                  </a:lnTo>
                  <a:lnTo>
                    <a:pt x="1180" y="231"/>
                  </a:lnTo>
                  <a:lnTo>
                    <a:pt x="1224" y="182"/>
                  </a:lnTo>
                  <a:lnTo>
                    <a:pt x="1271" y="136"/>
                  </a:lnTo>
                  <a:lnTo>
                    <a:pt x="1322" y="97"/>
                  </a:lnTo>
                  <a:lnTo>
                    <a:pt x="1362" y="69"/>
                  </a:lnTo>
                  <a:lnTo>
                    <a:pt x="1406" y="45"/>
                  </a:lnTo>
                  <a:lnTo>
                    <a:pt x="1453" y="26"/>
                  </a:lnTo>
                  <a:lnTo>
                    <a:pt x="1500" y="12"/>
                  </a:lnTo>
                  <a:lnTo>
                    <a:pt x="1549" y="2"/>
                  </a:lnTo>
                  <a:lnTo>
                    <a:pt x="1597" y="0"/>
                  </a:lnTo>
                  <a:close/>
                </a:path>
              </a:pathLst>
            </a:custGeom>
            <a:solidFill>
              <a:schemeClr val="bg1"/>
            </a:solidFill>
            <a:ln w="0">
              <a:noFill/>
              <a:prstDash val="solid"/>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任意多边形: 形状 26"/>
            <p:cNvSpPr>
              <a:spLocks/>
            </p:cNvSpPr>
            <p:nvPr/>
          </p:nvSpPr>
          <p:spPr bwMode="auto">
            <a:xfrm>
              <a:off x="5546450" y="2588178"/>
              <a:ext cx="236554" cy="238543"/>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任意多边形: 形状 27"/>
            <p:cNvSpPr>
              <a:spLocks/>
            </p:cNvSpPr>
            <p:nvPr/>
          </p:nvSpPr>
          <p:spPr bwMode="auto">
            <a:xfrm>
              <a:off x="6884573" y="3319766"/>
              <a:ext cx="258023" cy="255838"/>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任意多边形: 形状 28"/>
            <p:cNvSpPr>
              <a:spLocks/>
            </p:cNvSpPr>
            <p:nvPr/>
          </p:nvSpPr>
          <p:spPr bwMode="auto">
            <a:xfrm>
              <a:off x="6414783" y="2559342"/>
              <a:ext cx="258898" cy="286638"/>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任意多边形: 形状 29"/>
            <p:cNvSpPr>
              <a:spLocks/>
            </p:cNvSpPr>
            <p:nvPr/>
          </p:nvSpPr>
          <p:spPr bwMode="auto">
            <a:xfrm>
              <a:off x="5081881" y="3330665"/>
              <a:ext cx="235241" cy="217963"/>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任意多边形: 形状 30"/>
            <p:cNvSpPr>
              <a:spLocks/>
            </p:cNvSpPr>
            <p:nvPr/>
          </p:nvSpPr>
          <p:spPr bwMode="auto">
            <a:xfrm>
              <a:off x="5547553" y="4022483"/>
              <a:ext cx="204673" cy="244545"/>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8" name="文本框 37">
            <a:extLst>
              <a:ext uri="{FF2B5EF4-FFF2-40B4-BE49-F238E27FC236}">
                <a16:creationId xmlns:a16="http://schemas.microsoft.com/office/drawing/2014/main" id="{2CE735FC-FEDA-4726-8417-10BC6CCC87A5}"/>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54" name="矩形: 圆角 53">
            <a:extLst>
              <a:ext uri="{FF2B5EF4-FFF2-40B4-BE49-F238E27FC236}">
                <a16:creationId xmlns:a16="http://schemas.microsoft.com/office/drawing/2014/main" id="{C3F1FB36-A707-4451-8CDE-88A2591F8B61}"/>
              </a:ext>
            </a:extLst>
          </p:cNvPr>
          <p:cNvSpPr/>
          <p:nvPr/>
        </p:nvSpPr>
        <p:spPr>
          <a:xfrm>
            <a:off x="8504842" y="3619914"/>
            <a:ext cx="62579" cy="615387"/>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矩形: 圆角 54">
            <a:extLst>
              <a:ext uri="{FF2B5EF4-FFF2-40B4-BE49-F238E27FC236}">
                <a16:creationId xmlns:a16="http://schemas.microsoft.com/office/drawing/2014/main" id="{CC80A765-FBB5-41A5-95BE-B8F2E14B3E39}"/>
              </a:ext>
            </a:extLst>
          </p:cNvPr>
          <p:cNvSpPr/>
          <p:nvPr/>
        </p:nvSpPr>
        <p:spPr>
          <a:xfrm>
            <a:off x="8494095" y="4593405"/>
            <a:ext cx="62579" cy="615387"/>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文本框 21">
            <a:extLst>
              <a:ext uri="{FF2B5EF4-FFF2-40B4-BE49-F238E27FC236}">
                <a16:creationId xmlns:a16="http://schemas.microsoft.com/office/drawing/2014/main" id="{A4D2E630-E4C8-4053-A724-43EA3CECA60C}"/>
              </a:ext>
            </a:extLst>
          </p:cNvPr>
          <p:cNvSpPr txBox="1">
            <a:spLocks/>
          </p:cNvSpPr>
          <p:nvPr/>
        </p:nvSpPr>
        <p:spPr>
          <a:xfrm>
            <a:off x="8732592" y="3659363"/>
            <a:ext cx="2494564" cy="503007"/>
          </a:xfrm>
          <a:prstGeom prst="rect">
            <a:avLst/>
          </a:prstGeom>
        </p:spPr>
        <p:txBody>
          <a:bodyPr vert="horz" wrap="square" lIns="121920" tIns="60960" rIns="121920" bIns="60960">
            <a:noAutofit/>
          </a:bodyPr>
          <a:lstStyle>
            <a:defPPr>
              <a:defRPr lang="zh-CN"/>
            </a:defPPr>
            <a:lvl1pPr>
              <a:lnSpc>
                <a:spcPct val="120000"/>
              </a:lnSpc>
              <a:spcBef>
                <a:spcPct val="0"/>
              </a:spcBef>
              <a:defRPr sz="1600">
                <a:solidFill>
                  <a:schemeClr val="tx1">
                    <a:lumMod val="95000"/>
                    <a:lumOff val="5000"/>
                  </a:schemeClr>
                </a:solidFill>
                <a:latin typeface="华文新魏" panose="02010800040101010101" pitchFamily="2" charset="-122"/>
                <a:ea typeface="华文新魏" panose="02010800040101010101" pitchFamily="2" charset="-122"/>
              </a:defRPr>
            </a:lvl1pPr>
          </a:lstStyle>
          <a:p>
            <a:r>
              <a:rPr lang="zh-CN" altLang="zh-CN" dirty="0"/>
              <a:t>纵隔淋巴结病灶难以勾画</a:t>
            </a:r>
            <a:endParaRPr lang="zh-CN" altLang="en-US" dirty="0"/>
          </a:p>
        </p:txBody>
      </p:sp>
    </p:spTree>
    <p:extLst>
      <p:ext uri="{BB962C8B-B14F-4D97-AF65-F5344CB8AC3E}">
        <p14:creationId xmlns:p14="http://schemas.microsoft.com/office/powerpoint/2010/main" val="93858771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心圆 6"/>
          <p:cNvSpPr/>
          <p:nvPr/>
        </p:nvSpPr>
        <p:spPr>
          <a:xfrm>
            <a:off x="7096017" y="2239813"/>
            <a:ext cx="1724828" cy="1725361"/>
          </a:xfrm>
          <a:prstGeom prst="donut">
            <a:avLst>
              <a:gd name="adj" fmla="val 2746"/>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空心弧 7"/>
          <p:cNvSpPr/>
          <p:nvPr/>
        </p:nvSpPr>
        <p:spPr>
          <a:xfrm rot="8777615">
            <a:off x="7237085" y="2380925"/>
            <a:ext cx="1442691" cy="1443136"/>
          </a:xfrm>
          <a:prstGeom prst="blockArc">
            <a:avLst>
              <a:gd name="adj1" fmla="val 11374976"/>
              <a:gd name="adj2" fmla="val 217926"/>
              <a:gd name="adj3" fmla="val 20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7540999" y="2871908"/>
            <a:ext cx="979115"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30%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6" name="同心圆 15"/>
          <p:cNvSpPr/>
          <p:nvPr/>
        </p:nvSpPr>
        <p:spPr>
          <a:xfrm>
            <a:off x="2838895" y="2239813"/>
            <a:ext cx="1724828" cy="1725361"/>
          </a:xfrm>
          <a:prstGeom prst="donut">
            <a:avLst>
              <a:gd name="adj" fmla="val 274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空心弧 16"/>
          <p:cNvSpPr/>
          <p:nvPr/>
        </p:nvSpPr>
        <p:spPr>
          <a:xfrm rot="10920000">
            <a:off x="2979964" y="2380925"/>
            <a:ext cx="1442691" cy="1443136"/>
          </a:xfrm>
          <a:prstGeom prst="blockArc">
            <a:avLst>
              <a:gd name="adj1" fmla="val 2275529"/>
              <a:gd name="adj2" fmla="val 217926"/>
              <a:gd name="adj3" fmla="val 201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3167562" y="2856272"/>
            <a:ext cx="1171077"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70%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9" name="文本框 17"/>
          <p:cNvSpPr txBox="1"/>
          <p:nvPr/>
        </p:nvSpPr>
        <p:spPr>
          <a:xfrm>
            <a:off x="6735757" y="4263857"/>
            <a:ext cx="2445347" cy="1310275"/>
          </a:xfrm>
          <a:prstGeom prst="rect">
            <a:avLst/>
          </a:prstGeom>
          <a:noFill/>
        </p:spPr>
        <p:txBody>
          <a:bodyPr wrap="square" lIns="134345" tIns="67173" rIns="134345" bIns="67173">
            <a:spAutoFit/>
          </a:bodyPr>
          <a:lstStyle/>
          <a:p>
            <a:pPr lvl="0" algn="ctr">
              <a:lnSpc>
                <a:spcPct val="130000"/>
              </a:lnSpc>
              <a:defRPr/>
            </a:pPr>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测试组</a:t>
            </a:r>
            <a:endParaRPr lang="en-US" altLang="zh-CN" sz="2400" dirty="0">
              <a:solidFill>
                <a:schemeClr val="tx1">
                  <a:lumMod val="75000"/>
                  <a:lumOff val="25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共</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61</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个淋巴结</a:t>
            </a:r>
            <a:endParaRPr lang="en-US" altLang="zh-CN" dirty="0">
              <a:solidFill>
                <a:schemeClr val="tx1">
                  <a:lumMod val="50000"/>
                  <a:lumOff val="50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恶性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36</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：良性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25</a:t>
            </a:r>
          </a:p>
        </p:txBody>
      </p:sp>
      <p:sp>
        <p:nvSpPr>
          <p:cNvPr id="22" name="文本框 17"/>
          <p:cNvSpPr txBox="1"/>
          <p:nvPr/>
        </p:nvSpPr>
        <p:spPr>
          <a:xfrm>
            <a:off x="2530424" y="4263857"/>
            <a:ext cx="2445347" cy="1310275"/>
          </a:xfrm>
          <a:prstGeom prst="rect">
            <a:avLst/>
          </a:prstGeom>
          <a:noFill/>
        </p:spPr>
        <p:txBody>
          <a:bodyPr wrap="square" lIns="134345" tIns="67173" rIns="134345" bIns="67173">
            <a:spAutoFit/>
          </a:bodyPr>
          <a:lstStyle/>
          <a:p>
            <a:pPr lvl="0" algn="ctr">
              <a:lnSpc>
                <a:spcPct val="130000"/>
              </a:lnSpc>
              <a:defRPr/>
            </a:pPr>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训练组</a:t>
            </a:r>
            <a:endParaRPr lang="en-US" altLang="zh-CN" sz="2400" dirty="0">
              <a:solidFill>
                <a:schemeClr val="tx1">
                  <a:lumMod val="75000"/>
                  <a:lumOff val="25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共</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140</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个淋巴结</a:t>
            </a:r>
            <a:endParaRPr lang="en-US" altLang="zh-CN" dirty="0">
              <a:solidFill>
                <a:schemeClr val="tx1">
                  <a:lumMod val="50000"/>
                  <a:lumOff val="50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恶性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84</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：良性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56</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个</a:t>
            </a:r>
            <a:endParaRPr lang="en-US" altLang="zh-CN" dirty="0">
              <a:solidFill>
                <a:schemeClr val="tx1">
                  <a:lumMod val="50000"/>
                  <a:lumOff val="50000"/>
                </a:schemeClr>
              </a:solidFill>
              <a:latin typeface="华文新魏" panose="02010800040101010101" pitchFamily="2" charset="-122"/>
              <a:ea typeface="华文新魏" panose="02010800040101010101" pitchFamily="2" charset="-122"/>
            </a:endParaRPr>
          </a:p>
        </p:txBody>
      </p:sp>
      <p:sp>
        <p:nvSpPr>
          <p:cNvPr id="23" name="文本框 22">
            <a:extLst>
              <a:ext uri="{FF2B5EF4-FFF2-40B4-BE49-F238E27FC236}">
                <a16:creationId xmlns:a16="http://schemas.microsoft.com/office/drawing/2014/main" id="{C879C48D-DD71-4773-974B-BEA60D5952EE}"/>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2" name="矩形 1">
            <a:extLst>
              <a:ext uri="{FF2B5EF4-FFF2-40B4-BE49-F238E27FC236}">
                <a16:creationId xmlns:a16="http://schemas.microsoft.com/office/drawing/2014/main" id="{2632F15A-DBA6-4369-8CE5-8B12666C0674}"/>
              </a:ext>
            </a:extLst>
          </p:cNvPr>
          <p:cNvSpPr/>
          <p:nvPr/>
        </p:nvSpPr>
        <p:spPr>
          <a:xfrm rot="20592019">
            <a:off x="2990355" y="2984031"/>
            <a:ext cx="429408" cy="563410"/>
          </a:xfrm>
          <a:prstGeom prst="rect">
            <a:avLst/>
          </a:prstGeom>
          <a:solidFill>
            <a:srgbClr val="EF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77B402D8-A658-4A60-A954-6CA44B0A04DB}"/>
              </a:ext>
            </a:extLst>
          </p:cNvPr>
          <p:cNvSpPr/>
          <p:nvPr/>
        </p:nvSpPr>
        <p:spPr>
          <a:xfrm rot="462409">
            <a:off x="8304570" y="2756573"/>
            <a:ext cx="393656" cy="495443"/>
          </a:xfrm>
          <a:prstGeom prst="rect">
            <a:avLst/>
          </a:prstGeom>
          <a:solidFill>
            <a:srgbClr val="EF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AD29C9F3-4D3B-4439-8C54-7FB96B085DD9}"/>
              </a:ext>
            </a:extLst>
          </p:cNvPr>
          <p:cNvSpPr/>
          <p:nvPr/>
        </p:nvSpPr>
        <p:spPr>
          <a:xfrm rot="2385201">
            <a:off x="3219137" y="3327300"/>
            <a:ext cx="175614" cy="367700"/>
          </a:xfrm>
          <a:prstGeom prst="rect">
            <a:avLst/>
          </a:prstGeom>
          <a:solidFill>
            <a:srgbClr val="EF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452538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50"/>
                                        <p:tgtEl>
                                          <p:spTgt spid="7"/>
                                        </p:tgtEl>
                                      </p:cBhvr>
                                    </p:animEffect>
                                  </p:childTnLst>
                                </p:cTn>
                              </p:par>
                              <p:par>
                                <p:cTn id="8" presetID="31"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 calcmode="lin" valueType="num">
                                      <p:cBhvr>
                                        <p:cTn id="10" dur="750" fill="hold"/>
                                        <p:tgtEl>
                                          <p:spTgt spid="8"/>
                                        </p:tgtEl>
                                        <p:attrNameLst>
                                          <p:attrName>ppt_w</p:attrName>
                                        </p:attrNameLst>
                                      </p:cBhvr>
                                      <p:tavLst>
                                        <p:tav tm="0">
                                          <p:val>
                                            <p:fltVal val="0"/>
                                          </p:val>
                                        </p:tav>
                                        <p:tav tm="100000">
                                          <p:val>
                                            <p:strVal val="#ppt_w"/>
                                          </p:val>
                                        </p:tav>
                                      </p:tavLst>
                                    </p:anim>
                                    <p:anim calcmode="lin" valueType="num">
                                      <p:cBhvr>
                                        <p:cTn id="11" dur="750" fill="hold"/>
                                        <p:tgtEl>
                                          <p:spTgt spid="8"/>
                                        </p:tgtEl>
                                        <p:attrNameLst>
                                          <p:attrName>ppt_h</p:attrName>
                                        </p:attrNameLst>
                                      </p:cBhvr>
                                      <p:tavLst>
                                        <p:tav tm="0">
                                          <p:val>
                                            <p:fltVal val="0"/>
                                          </p:val>
                                        </p:tav>
                                        <p:tav tm="100000">
                                          <p:val>
                                            <p:strVal val="#ppt_h"/>
                                          </p:val>
                                        </p:tav>
                                      </p:tavLst>
                                    </p:anim>
                                    <p:anim calcmode="lin" valueType="num">
                                      <p:cBhvr>
                                        <p:cTn id="12" dur="750" fill="hold"/>
                                        <p:tgtEl>
                                          <p:spTgt spid="8"/>
                                        </p:tgtEl>
                                        <p:attrNameLst>
                                          <p:attrName>style.rotation</p:attrName>
                                        </p:attrNameLst>
                                      </p:cBhvr>
                                      <p:tavLst>
                                        <p:tav tm="0">
                                          <p:val>
                                            <p:fltVal val="90"/>
                                          </p:val>
                                        </p:tav>
                                        <p:tav tm="100000">
                                          <p:val>
                                            <p:fltVal val="0"/>
                                          </p:val>
                                        </p:tav>
                                      </p:tavLst>
                                    </p:anim>
                                    <p:animEffect transition="in" filter="fade">
                                      <p:cBhvr>
                                        <p:cTn id="13" dur="75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heel(1)">
                                      <p:cBhvr>
                                        <p:cTn id="27" dur="750"/>
                                        <p:tgtEl>
                                          <p:spTgt spid="16"/>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7"/>
                                        </p:tgtEl>
                                        <p:attrNameLst>
                                          <p:attrName>style.visibility</p:attrName>
                                        </p:attrNameLst>
                                      </p:cBhvr>
                                      <p:to>
                                        <p:strVal val="visible"/>
                                      </p:to>
                                    </p:set>
                                    <p:anim calcmode="lin" valueType="num">
                                      <p:cBhvr>
                                        <p:cTn id="30" dur="750" fill="hold"/>
                                        <p:tgtEl>
                                          <p:spTgt spid="17"/>
                                        </p:tgtEl>
                                        <p:attrNameLst>
                                          <p:attrName>ppt_w</p:attrName>
                                        </p:attrNameLst>
                                      </p:cBhvr>
                                      <p:tavLst>
                                        <p:tav tm="0">
                                          <p:val>
                                            <p:fltVal val="0"/>
                                          </p:val>
                                        </p:tav>
                                        <p:tav tm="100000">
                                          <p:val>
                                            <p:strVal val="#ppt_w"/>
                                          </p:val>
                                        </p:tav>
                                      </p:tavLst>
                                    </p:anim>
                                    <p:anim calcmode="lin" valueType="num">
                                      <p:cBhvr>
                                        <p:cTn id="31" dur="750" fill="hold"/>
                                        <p:tgtEl>
                                          <p:spTgt spid="17"/>
                                        </p:tgtEl>
                                        <p:attrNameLst>
                                          <p:attrName>ppt_h</p:attrName>
                                        </p:attrNameLst>
                                      </p:cBhvr>
                                      <p:tavLst>
                                        <p:tav tm="0">
                                          <p:val>
                                            <p:fltVal val="0"/>
                                          </p:val>
                                        </p:tav>
                                        <p:tav tm="100000">
                                          <p:val>
                                            <p:strVal val="#ppt_h"/>
                                          </p:val>
                                        </p:tav>
                                      </p:tavLst>
                                    </p:anim>
                                    <p:anim calcmode="lin" valueType="num">
                                      <p:cBhvr>
                                        <p:cTn id="32" dur="750" fill="hold"/>
                                        <p:tgtEl>
                                          <p:spTgt spid="17"/>
                                        </p:tgtEl>
                                        <p:attrNameLst>
                                          <p:attrName>style.rotation</p:attrName>
                                        </p:attrNameLst>
                                      </p:cBhvr>
                                      <p:tavLst>
                                        <p:tav tm="0">
                                          <p:val>
                                            <p:fltVal val="90"/>
                                          </p:val>
                                        </p:tav>
                                        <p:tav tm="100000">
                                          <p:val>
                                            <p:fltVal val="0"/>
                                          </p:val>
                                        </p:tav>
                                      </p:tavLst>
                                    </p:anim>
                                    <p:animEffect transition="in" filter="fade">
                                      <p:cBhvr>
                                        <p:cTn id="33" dur="750"/>
                                        <p:tgtEl>
                                          <p:spTgt spid="17"/>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500"/>
                            </p:stCondLst>
                            <p:childTnLst>
                              <p:par>
                                <p:cTn id="41" presetID="22" presetClass="entr" presetSubtype="1"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up)">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6" grpId="0" animBg="1"/>
      <p:bldP spid="17" grpId="0" animBg="1"/>
      <p:bldP spid="18" grpId="0"/>
      <p:bldP spid="19"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143073" y="3962327"/>
            <a:ext cx="4313415" cy="1558960"/>
            <a:chOff x="857304" y="2971745"/>
            <a:chExt cx="3235061" cy="1169220"/>
          </a:xfrm>
        </p:grpSpPr>
        <p:sp>
          <p:nvSpPr>
            <p:cNvPr id="8" name="任意多边形: 形状 7">
              <a:extLst>
                <a:ext uri="{FF2B5EF4-FFF2-40B4-BE49-F238E27FC236}">
                  <a16:creationId xmlns:a16="http://schemas.microsoft.com/office/drawing/2014/main" id="{7AA54ED0-5CAD-49A9-8632-C6AEE58908DD}"/>
                </a:ext>
              </a:extLst>
            </p:cNvPr>
            <p:cNvSpPr/>
            <p:nvPr/>
          </p:nvSpPr>
          <p:spPr>
            <a:xfrm>
              <a:off x="857304" y="3343109"/>
              <a:ext cx="1952295"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sz="2400"/>
            </a:p>
          </p:txBody>
        </p:sp>
        <p:sp>
          <p:nvSpPr>
            <p:cNvPr id="9" name="任意多边形: 形状 8">
              <a:extLst>
                <a:ext uri="{FF2B5EF4-FFF2-40B4-BE49-F238E27FC236}">
                  <a16:creationId xmlns:a16="http://schemas.microsoft.com/office/drawing/2014/main" id="{382FF65D-8B32-43F1-9C8A-C12A7E9D5352}"/>
                </a:ext>
              </a:extLst>
            </p:cNvPr>
            <p:cNvSpPr/>
            <p:nvPr/>
          </p:nvSpPr>
          <p:spPr>
            <a:xfrm>
              <a:off x="2130384" y="2971745"/>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sz="2400"/>
            </a:p>
          </p:txBody>
        </p:sp>
        <p:sp>
          <p:nvSpPr>
            <p:cNvPr id="10" name="矩形 9">
              <a:extLst>
                <a:ext uri="{FF2B5EF4-FFF2-40B4-BE49-F238E27FC236}">
                  <a16:creationId xmlns:a16="http://schemas.microsoft.com/office/drawing/2014/main" id="{DF0D3660-0ABD-4EB0-A840-233E87FCDEE8}"/>
                </a:ext>
              </a:extLst>
            </p:cNvPr>
            <p:cNvSpPr/>
            <p:nvPr/>
          </p:nvSpPr>
          <p:spPr>
            <a:xfrm>
              <a:off x="2969717" y="3371787"/>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1</a:t>
              </a:r>
            </a:p>
          </p:txBody>
        </p:sp>
        <p:sp>
          <p:nvSpPr>
            <p:cNvPr id="14" name="椭圆 13">
              <a:extLst>
                <a:ext uri="{FF2B5EF4-FFF2-40B4-BE49-F238E27FC236}">
                  <a16:creationId xmlns:a16="http://schemas.microsoft.com/office/drawing/2014/main" id="{1905AF0C-5900-494A-AFDC-034485AA0B0F}"/>
                </a:ext>
              </a:extLst>
            </p:cNvPr>
            <p:cNvSpPr/>
            <p:nvPr/>
          </p:nvSpPr>
          <p:spPr>
            <a:xfrm flipH="1">
              <a:off x="1545689" y="3442844"/>
              <a:ext cx="598387" cy="598387"/>
            </a:xfrm>
            <a:prstGeom prst="ellipse">
              <a:avLst/>
            </a:prstGeom>
            <a:solidFill>
              <a:srgbClr val="FFFFFF"/>
            </a:solidFill>
            <a:ln w="12700">
              <a:miter lim="400000"/>
            </a:ln>
          </p:spPr>
          <p:txBody>
            <a:bodyPr anchor="ctr"/>
            <a:lstStyle/>
            <a:p>
              <a:pPr algn="ctr"/>
              <a:endParaRPr sz="2400"/>
            </a:p>
          </p:txBody>
        </p:sp>
        <p:sp>
          <p:nvSpPr>
            <p:cNvPr id="15" name="任意多边形: 形状 14">
              <a:extLst>
                <a:ext uri="{FF2B5EF4-FFF2-40B4-BE49-F238E27FC236}">
                  <a16:creationId xmlns:a16="http://schemas.microsoft.com/office/drawing/2014/main" id="{427C14D5-8DDD-4F00-A26E-E1B966C79494}"/>
                </a:ext>
              </a:extLst>
            </p:cNvPr>
            <p:cNvSpPr/>
            <p:nvPr/>
          </p:nvSpPr>
          <p:spPr>
            <a:xfrm>
              <a:off x="1737931" y="3665516"/>
              <a:ext cx="195450" cy="171495"/>
            </a:xfrm>
            <a:custGeom>
              <a:avLst/>
              <a:gdLst/>
              <a:ahLst/>
              <a:cxnLst>
                <a:cxn ang="0">
                  <a:pos x="wd2" y="hd2"/>
                </a:cxn>
                <a:cxn ang="5400000">
                  <a:pos x="wd2" y="hd2"/>
                </a:cxn>
                <a:cxn ang="10800000">
                  <a:pos x="wd2" y="hd2"/>
                </a:cxn>
                <a:cxn ang="16200000">
                  <a:pos x="wd2" y="hd2"/>
                </a:cxn>
              </a:cxnLst>
              <a:rect l="0" t="0" r="r" b="b"/>
              <a:pathLst>
                <a:path w="21600" h="21600" extrusionOk="0">
                  <a:moveTo>
                    <a:pt x="10800" y="20706"/>
                  </a:moveTo>
                  <a:cubicBezTo>
                    <a:pt x="9461" y="19774"/>
                    <a:pt x="675" y="13396"/>
                    <a:pt x="675" y="6539"/>
                  </a:cubicBezTo>
                  <a:cubicBezTo>
                    <a:pt x="675" y="3703"/>
                    <a:pt x="2442" y="769"/>
                    <a:pt x="5400" y="769"/>
                  </a:cubicBezTo>
                  <a:cubicBezTo>
                    <a:pt x="7835" y="769"/>
                    <a:pt x="10462" y="2681"/>
                    <a:pt x="10462" y="5770"/>
                  </a:cubicBezTo>
                  <a:lnTo>
                    <a:pt x="11138" y="5770"/>
                  </a:lnTo>
                  <a:cubicBezTo>
                    <a:pt x="11138" y="2681"/>
                    <a:pt x="13765" y="769"/>
                    <a:pt x="16200" y="769"/>
                  </a:cubicBezTo>
                  <a:cubicBezTo>
                    <a:pt x="19158" y="769"/>
                    <a:pt x="20925" y="3703"/>
                    <a:pt x="20925" y="6539"/>
                  </a:cubicBezTo>
                  <a:cubicBezTo>
                    <a:pt x="20925" y="13393"/>
                    <a:pt x="12139" y="19774"/>
                    <a:pt x="10800" y="20706"/>
                  </a:cubicBezTo>
                  <a:close/>
                  <a:moveTo>
                    <a:pt x="16200" y="0"/>
                  </a:moveTo>
                  <a:cubicBezTo>
                    <a:pt x="13717" y="0"/>
                    <a:pt x="11597" y="1595"/>
                    <a:pt x="10800" y="3819"/>
                  </a:cubicBezTo>
                  <a:cubicBezTo>
                    <a:pt x="10003" y="1595"/>
                    <a:pt x="7883" y="0"/>
                    <a:pt x="5400" y="0"/>
                  </a:cubicBezTo>
                  <a:cubicBezTo>
                    <a:pt x="2020" y="0"/>
                    <a:pt x="0" y="3325"/>
                    <a:pt x="0" y="6539"/>
                  </a:cubicBezTo>
                  <a:cubicBezTo>
                    <a:pt x="0" y="9843"/>
                    <a:pt x="1798" y="13368"/>
                    <a:pt x="5343" y="17017"/>
                  </a:cubicBezTo>
                  <a:cubicBezTo>
                    <a:pt x="7954" y="19705"/>
                    <a:pt x="10604" y="21470"/>
                    <a:pt x="10631" y="21488"/>
                  </a:cubicBezTo>
                  <a:lnTo>
                    <a:pt x="10800" y="21600"/>
                  </a:lnTo>
                  <a:lnTo>
                    <a:pt x="10969" y="21488"/>
                  </a:lnTo>
                  <a:cubicBezTo>
                    <a:pt x="10996" y="21470"/>
                    <a:pt x="13646" y="19705"/>
                    <a:pt x="16257" y="17017"/>
                  </a:cubicBezTo>
                  <a:cubicBezTo>
                    <a:pt x="19802" y="13368"/>
                    <a:pt x="21600" y="9843"/>
                    <a:pt x="21600" y="6539"/>
                  </a:cubicBezTo>
                  <a:cubicBezTo>
                    <a:pt x="21600" y="3325"/>
                    <a:pt x="19580" y="0"/>
                    <a:pt x="16200" y="0"/>
                  </a:cubicBezTo>
                  <a:close/>
                </a:path>
              </a:pathLst>
            </a:custGeom>
            <a:solidFill>
              <a:srgbClr val="282828"/>
            </a:solidFill>
            <a:ln w="12700">
              <a:miter lim="400000"/>
            </a:ln>
          </p:spPr>
          <p:txBody>
            <a:bodyPr anchor="ctr"/>
            <a:lstStyle/>
            <a:p>
              <a:pPr algn="ctr"/>
              <a:endParaRPr sz="2400"/>
            </a:p>
          </p:txBody>
        </p:sp>
      </p:grpSp>
      <p:grpSp>
        <p:nvGrpSpPr>
          <p:cNvPr id="27" name="组合 26"/>
          <p:cNvGrpSpPr/>
          <p:nvPr/>
        </p:nvGrpSpPr>
        <p:grpSpPr>
          <a:xfrm>
            <a:off x="2192700" y="2901531"/>
            <a:ext cx="4333379" cy="1558960"/>
            <a:chOff x="1644525" y="2176148"/>
            <a:chExt cx="3250034" cy="1169220"/>
          </a:xfrm>
        </p:grpSpPr>
        <p:sp>
          <p:nvSpPr>
            <p:cNvPr id="6" name="任意多边形: 形状 5">
              <a:extLst>
                <a:ext uri="{FF2B5EF4-FFF2-40B4-BE49-F238E27FC236}">
                  <a16:creationId xmlns:a16="http://schemas.microsoft.com/office/drawing/2014/main" id="{A727DC76-422C-41CD-AAF7-414D05DA6302}"/>
                </a:ext>
              </a:extLst>
            </p:cNvPr>
            <p:cNvSpPr/>
            <p:nvPr/>
          </p:nvSpPr>
          <p:spPr>
            <a:xfrm>
              <a:off x="1644525" y="2547512"/>
              <a:ext cx="1950052"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sz="2400"/>
            </a:p>
          </p:txBody>
        </p:sp>
        <p:sp>
          <p:nvSpPr>
            <p:cNvPr id="7" name="任意多边形: 形状 6">
              <a:extLst>
                <a:ext uri="{FF2B5EF4-FFF2-40B4-BE49-F238E27FC236}">
                  <a16:creationId xmlns:a16="http://schemas.microsoft.com/office/drawing/2014/main" id="{3AE344F0-3B67-486E-A8D2-A3F26A12C9BF}"/>
                </a:ext>
              </a:extLst>
            </p:cNvPr>
            <p:cNvSpPr/>
            <p:nvPr/>
          </p:nvSpPr>
          <p:spPr>
            <a:xfrm>
              <a:off x="2932578" y="2176148"/>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sz="2400"/>
            </a:p>
          </p:txBody>
        </p:sp>
        <p:sp>
          <p:nvSpPr>
            <p:cNvPr id="11" name="矩形 10">
              <a:extLst>
                <a:ext uri="{FF2B5EF4-FFF2-40B4-BE49-F238E27FC236}">
                  <a16:creationId xmlns:a16="http://schemas.microsoft.com/office/drawing/2014/main" id="{FDAE6059-14CF-4F0B-8499-DD9E0741DF3C}"/>
                </a:ext>
              </a:extLst>
            </p:cNvPr>
            <p:cNvSpPr/>
            <p:nvPr/>
          </p:nvSpPr>
          <p:spPr>
            <a:xfrm>
              <a:off x="3870574" y="2586687"/>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2</a:t>
              </a:r>
            </a:p>
          </p:txBody>
        </p:sp>
        <p:sp>
          <p:nvSpPr>
            <p:cNvPr id="16" name="椭圆 15">
              <a:extLst>
                <a:ext uri="{FF2B5EF4-FFF2-40B4-BE49-F238E27FC236}">
                  <a16:creationId xmlns:a16="http://schemas.microsoft.com/office/drawing/2014/main" id="{6542FFBB-9BE7-42D9-A51F-93A47B8005B1}"/>
                </a:ext>
              </a:extLst>
            </p:cNvPr>
            <p:cNvSpPr/>
            <p:nvPr/>
          </p:nvSpPr>
          <p:spPr>
            <a:xfrm flipH="1">
              <a:off x="2322519" y="2649409"/>
              <a:ext cx="594064" cy="594063"/>
            </a:xfrm>
            <a:prstGeom prst="ellipse">
              <a:avLst/>
            </a:prstGeom>
            <a:solidFill>
              <a:srgbClr val="FFFFFF"/>
            </a:solidFill>
            <a:ln w="12700">
              <a:miter lim="400000"/>
            </a:ln>
          </p:spPr>
          <p:txBody>
            <a:bodyPr anchor="ctr"/>
            <a:lstStyle/>
            <a:p>
              <a:pPr algn="ctr"/>
              <a:endParaRPr sz="2400"/>
            </a:p>
          </p:txBody>
        </p:sp>
        <p:sp>
          <p:nvSpPr>
            <p:cNvPr id="17" name="任意多边形: 形状 16">
              <a:extLst>
                <a:ext uri="{FF2B5EF4-FFF2-40B4-BE49-F238E27FC236}">
                  <a16:creationId xmlns:a16="http://schemas.microsoft.com/office/drawing/2014/main" id="{FA1BFC80-0CD8-48A2-861D-5FE39F857FE5}"/>
                </a:ext>
              </a:extLst>
            </p:cNvPr>
            <p:cNvSpPr/>
            <p:nvPr/>
          </p:nvSpPr>
          <p:spPr>
            <a:xfrm>
              <a:off x="2508371" y="2835260"/>
              <a:ext cx="222360" cy="2223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3"/>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7"/>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6"/>
                    <a:pt x="20925" y="10800"/>
                  </a:cubicBezTo>
                  <a:cubicBezTo>
                    <a:pt x="20925" y="13505"/>
                    <a:pt x="19874" y="16049"/>
                    <a:pt x="17961" y="17961"/>
                  </a:cubicBezTo>
                  <a:cubicBezTo>
                    <a:pt x="16049" y="19874"/>
                    <a:pt x="13505" y="20925"/>
                    <a:pt x="10800" y="20925"/>
                  </a:cubicBezTo>
                  <a:cubicBezTo>
                    <a:pt x="8096" y="20925"/>
                    <a:pt x="5551" y="19874"/>
                    <a:pt x="3639" y="17961"/>
                  </a:cubicBezTo>
                  <a:cubicBezTo>
                    <a:pt x="1726" y="16049"/>
                    <a:pt x="675" y="13505"/>
                    <a:pt x="675" y="10800"/>
                  </a:cubicBezTo>
                  <a:cubicBezTo>
                    <a:pt x="675" y="8096"/>
                    <a:pt x="1726" y="5551"/>
                    <a:pt x="3639" y="3639"/>
                  </a:cubicBezTo>
                  <a:cubicBezTo>
                    <a:pt x="5551" y="1726"/>
                    <a:pt x="8095" y="675"/>
                    <a:pt x="10800" y="675"/>
                  </a:cubicBezTo>
                  <a:close/>
                  <a:moveTo>
                    <a:pt x="10462" y="1350"/>
                  </a:moveTo>
                  <a:cubicBezTo>
                    <a:pt x="10462" y="1350"/>
                    <a:pt x="10462" y="2700"/>
                    <a:pt x="10462" y="2700"/>
                  </a:cubicBezTo>
                  <a:lnTo>
                    <a:pt x="11138" y="2700"/>
                  </a:lnTo>
                  <a:lnTo>
                    <a:pt x="11138" y="1350"/>
                  </a:lnTo>
                  <a:lnTo>
                    <a:pt x="10462" y="1350"/>
                  </a:lnTo>
                  <a:close/>
                  <a:moveTo>
                    <a:pt x="10462" y="4050"/>
                  </a:moveTo>
                  <a:lnTo>
                    <a:pt x="10462" y="10937"/>
                  </a:lnTo>
                  <a:lnTo>
                    <a:pt x="13595" y="14080"/>
                  </a:lnTo>
                  <a:lnTo>
                    <a:pt x="14080" y="13595"/>
                  </a:lnTo>
                  <a:lnTo>
                    <a:pt x="11138" y="10663"/>
                  </a:lnTo>
                  <a:cubicBezTo>
                    <a:pt x="11138" y="10663"/>
                    <a:pt x="11138" y="4050"/>
                    <a:pt x="11138" y="4050"/>
                  </a:cubicBezTo>
                  <a:lnTo>
                    <a:pt x="10462" y="4050"/>
                  </a:lnTo>
                  <a:close/>
                  <a:moveTo>
                    <a:pt x="1350" y="10462"/>
                  </a:moveTo>
                  <a:cubicBezTo>
                    <a:pt x="1350" y="10462"/>
                    <a:pt x="1350" y="11138"/>
                    <a:pt x="1350" y="11138"/>
                  </a:cubicBezTo>
                  <a:lnTo>
                    <a:pt x="2700" y="11138"/>
                  </a:lnTo>
                  <a:lnTo>
                    <a:pt x="2700" y="10462"/>
                  </a:lnTo>
                  <a:lnTo>
                    <a:pt x="1350" y="10462"/>
                  </a:lnTo>
                  <a:close/>
                  <a:moveTo>
                    <a:pt x="18900" y="10462"/>
                  </a:moveTo>
                  <a:cubicBezTo>
                    <a:pt x="18900" y="10462"/>
                    <a:pt x="18900" y="11138"/>
                    <a:pt x="18900" y="11138"/>
                  </a:cubicBezTo>
                  <a:lnTo>
                    <a:pt x="20250" y="11138"/>
                  </a:lnTo>
                  <a:lnTo>
                    <a:pt x="20250" y="10462"/>
                  </a:lnTo>
                  <a:lnTo>
                    <a:pt x="18900" y="10462"/>
                  </a:lnTo>
                  <a:close/>
                  <a:moveTo>
                    <a:pt x="10462" y="18900"/>
                  </a:moveTo>
                  <a:cubicBezTo>
                    <a:pt x="10462" y="18900"/>
                    <a:pt x="10462" y="20250"/>
                    <a:pt x="10462" y="20250"/>
                  </a:cubicBezTo>
                  <a:lnTo>
                    <a:pt x="11138" y="20250"/>
                  </a:lnTo>
                  <a:lnTo>
                    <a:pt x="11138" y="18900"/>
                  </a:lnTo>
                  <a:lnTo>
                    <a:pt x="10462" y="18900"/>
                  </a:lnTo>
                  <a:close/>
                </a:path>
              </a:pathLst>
            </a:custGeom>
            <a:solidFill>
              <a:srgbClr val="282828"/>
            </a:solidFill>
            <a:ln w="12700">
              <a:miter lim="400000"/>
            </a:ln>
          </p:spPr>
          <p:txBody>
            <a:bodyPr anchor="ctr"/>
            <a:lstStyle/>
            <a:p>
              <a:pPr algn="ctr"/>
              <a:endParaRPr sz="2400"/>
            </a:p>
          </p:txBody>
        </p:sp>
      </p:grpSp>
      <p:grpSp>
        <p:nvGrpSpPr>
          <p:cNvPr id="26" name="组合 25"/>
          <p:cNvGrpSpPr/>
          <p:nvPr/>
        </p:nvGrpSpPr>
        <p:grpSpPr>
          <a:xfrm>
            <a:off x="3234796" y="1844825"/>
            <a:ext cx="4356784" cy="1558960"/>
            <a:chOff x="2426097" y="1383619"/>
            <a:chExt cx="3267588" cy="1169220"/>
          </a:xfrm>
        </p:grpSpPr>
        <p:sp>
          <p:nvSpPr>
            <p:cNvPr id="4" name="任意多边形: 形状 3">
              <a:extLst>
                <a:ext uri="{FF2B5EF4-FFF2-40B4-BE49-F238E27FC236}">
                  <a16:creationId xmlns:a16="http://schemas.microsoft.com/office/drawing/2014/main" id="{69EBA65D-14C2-4C29-BDFB-2B580793F77B}"/>
                </a:ext>
              </a:extLst>
            </p:cNvPr>
            <p:cNvSpPr/>
            <p:nvPr/>
          </p:nvSpPr>
          <p:spPr>
            <a:xfrm>
              <a:off x="2426097" y="1754983"/>
              <a:ext cx="1950391"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sz="2400"/>
            </a:p>
          </p:txBody>
        </p:sp>
        <p:sp>
          <p:nvSpPr>
            <p:cNvPr id="5" name="任意多边形: 形状 4">
              <a:extLst>
                <a:ext uri="{FF2B5EF4-FFF2-40B4-BE49-F238E27FC236}">
                  <a16:creationId xmlns:a16="http://schemas.microsoft.com/office/drawing/2014/main" id="{E4C32EE0-A4BE-410C-90BA-2C37BB818BED}"/>
                </a:ext>
              </a:extLst>
            </p:cNvPr>
            <p:cNvSpPr/>
            <p:nvPr/>
          </p:nvSpPr>
          <p:spPr>
            <a:xfrm>
              <a:off x="3731704" y="1383619"/>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sz="2400"/>
            </a:p>
          </p:txBody>
        </p:sp>
        <p:sp>
          <p:nvSpPr>
            <p:cNvPr id="12" name="矩形 11">
              <a:extLst>
                <a:ext uri="{FF2B5EF4-FFF2-40B4-BE49-F238E27FC236}">
                  <a16:creationId xmlns:a16="http://schemas.microsoft.com/office/drawing/2014/main" id="{28538A27-3527-4D63-8B0F-B8AB4591421F}"/>
                </a:ext>
              </a:extLst>
            </p:cNvPr>
            <p:cNvSpPr/>
            <p:nvPr/>
          </p:nvSpPr>
          <p:spPr>
            <a:xfrm>
              <a:off x="4712912" y="1777131"/>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3</a:t>
              </a:r>
              <a:endParaRPr lang="en-US" altLang="zh-CN" sz="4267" dirty="0">
                <a:solidFill>
                  <a:schemeClr val="bg1"/>
                </a:solidFill>
                <a:latin typeface="Impact" panose="020B0806030902050204" pitchFamily="34" charset="0"/>
              </a:endParaRPr>
            </a:p>
          </p:txBody>
        </p:sp>
        <p:sp>
          <p:nvSpPr>
            <p:cNvPr id="13" name="椭圆 12">
              <a:extLst>
                <a:ext uri="{FF2B5EF4-FFF2-40B4-BE49-F238E27FC236}">
                  <a16:creationId xmlns:a16="http://schemas.microsoft.com/office/drawing/2014/main" id="{36C058BC-B8A3-48F7-B357-BDA751C69C96}"/>
                </a:ext>
              </a:extLst>
            </p:cNvPr>
            <p:cNvSpPr/>
            <p:nvPr/>
          </p:nvSpPr>
          <p:spPr>
            <a:xfrm flipH="1">
              <a:off x="3070638" y="1823729"/>
              <a:ext cx="598387" cy="598387"/>
            </a:xfrm>
            <a:prstGeom prst="ellipse">
              <a:avLst/>
            </a:prstGeom>
            <a:solidFill>
              <a:srgbClr val="FFFFFF"/>
            </a:solidFill>
            <a:ln w="12700">
              <a:miter lim="400000"/>
            </a:ln>
          </p:spPr>
          <p:txBody>
            <a:bodyPr anchor="ctr"/>
            <a:lstStyle/>
            <a:p>
              <a:pPr algn="ctr"/>
              <a:endParaRPr sz="2400"/>
            </a:p>
          </p:txBody>
        </p:sp>
        <p:sp>
          <p:nvSpPr>
            <p:cNvPr id="18" name="任意多边形: 形状 17">
              <a:extLst>
                <a:ext uri="{FF2B5EF4-FFF2-40B4-BE49-F238E27FC236}">
                  <a16:creationId xmlns:a16="http://schemas.microsoft.com/office/drawing/2014/main" id="{82BD3B64-2DEA-4469-9ABC-3795C0CE1EC3}"/>
                </a:ext>
              </a:extLst>
            </p:cNvPr>
            <p:cNvSpPr/>
            <p:nvPr/>
          </p:nvSpPr>
          <p:spPr>
            <a:xfrm>
              <a:off x="3258651" y="2056908"/>
              <a:ext cx="222360" cy="132027"/>
            </a:xfrm>
            <a:custGeom>
              <a:avLst/>
              <a:gdLst/>
              <a:ahLst/>
              <a:cxnLst>
                <a:cxn ang="0">
                  <a:pos x="wd2" y="hd2"/>
                </a:cxn>
                <a:cxn ang="5400000">
                  <a:pos x="wd2" y="hd2"/>
                </a:cxn>
                <a:cxn ang="10800000">
                  <a:pos x="wd2" y="hd2"/>
                </a:cxn>
                <a:cxn ang="16200000">
                  <a:pos x="wd2" y="hd2"/>
                </a:cxn>
              </a:cxnLst>
              <a:rect l="0" t="0" r="r" b="b"/>
              <a:pathLst>
                <a:path w="21600" h="21600" extrusionOk="0">
                  <a:moveTo>
                    <a:pt x="18563" y="20463"/>
                  </a:moveTo>
                  <a:lnTo>
                    <a:pt x="3712" y="20463"/>
                  </a:lnTo>
                  <a:cubicBezTo>
                    <a:pt x="2009" y="20463"/>
                    <a:pt x="675" y="18216"/>
                    <a:pt x="675" y="15347"/>
                  </a:cubicBezTo>
                  <a:cubicBezTo>
                    <a:pt x="675" y="12526"/>
                    <a:pt x="2088" y="10232"/>
                    <a:pt x="3825" y="10232"/>
                  </a:cubicBezTo>
                  <a:lnTo>
                    <a:pt x="4666" y="10232"/>
                  </a:lnTo>
                  <a:lnTo>
                    <a:pt x="4719" y="9771"/>
                  </a:lnTo>
                  <a:cubicBezTo>
                    <a:pt x="5287" y="4849"/>
                    <a:pt x="8201" y="1137"/>
                    <a:pt x="11497" y="1137"/>
                  </a:cubicBezTo>
                  <a:cubicBezTo>
                    <a:pt x="15207" y="1137"/>
                    <a:pt x="18225" y="5981"/>
                    <a:pt x="18225" y="11937"/>
                  </a:cubicBezTo>
                  <a:lnTo>
                    <a:pt x="18225" y="12505"/>
                  </a:lnTo>
                  <a:lnTo>
                    <a:pt x="18563" y="12505"/>
                  </a:lnTo>
                  <a:cubicBezTo>
                    <a:pt x="19887" y="12505"/>
                    <a:pt x="20925" y="14253"/>
                    <a:pt x="20925" y="16484"/>
                  </a:cubicBezTo>
                  <a:cubicBezTo>
                    <a:pt x="20925" y="18715"/>
                    <a:pt x="19887" y="20463"/>
                    <a:pt x="18563" y="20463"/>
                  </a:cubicBezTo>
                  <a:close/>
                  <a:moveTo>
                    <a:pt x="18893" y="11397"/>
                  </a:moveTo>
                  <a:cubicBezTo>
                    <a:pt x="18717" y="5064"/>
                    <a:pt x="15467" y="0"/>
                    <a:pt x="11497" y="0"/>
                  </a:cubicBezTo>
                  <a:cubicBezTo>
                    <a:pt x="7986" y="0"/>
                    <a:pt x="4866" y="3878"/>
                    <a:pt x="4115" y="9095"/>
                  </a:cubicBezTo>
                  <a:lnTo>
                    <a:pt x="3825" y="9095"/>
                  </a:lnTo>
                  <a:cubicBezTo>
                    <a:pt x="1716" y="9095"/>
                    <a:pt x="0" y="11900"/>
                    <a:pt x="0" y="15347"/>
                  </a:cubicBezTo>
                  <a:cubicBezTo>
                    <a:pt x="0" y="18853"/>
                    <a:pt x="1631" y="21600"/>
                    <a:pt x="3712" y="21600"/>
                  </a:cubicBezTo>
                  <a:lnTo>
                    <a:pt x="18563" y="21600"/>
                  </a:lnTo>
                  <a:cubicBezTo>
                    <a:pt x="20266" y="21600"/>
                    <a:pt x="21600" y="19353"/>
                    <a:pt x="21600" y="16484"/>
                  </a:cubicBezTo>
                  <a:cubicBezTo>
                    <a:pt x="21600" y="13804"/>
                    <a:pt x="20435" y="11666"/>
                    <a:pt x="18893" y="11397"/>
                  </a:cubicBezTo>
                  <a:close/>
                </a:path>
              </a:pathLst>
            </a:custGeom>
            <a:solidFill>
              <a:srgbClr val="282828"/>
            </a:solidFill>
            <a:ln w="12700">
              <a:miter lim="400000"/>
            </a:ln>
          </p:spPr>
          <p:txBody>
            <a:bodyPr anchor="ctr"/>
            <a:lstStyle/>
            <a:p>
              <a:pPr algn="ctr"/>
              <a:endParaRPr sz="2400"/>
            </a:p>
          </p:txBody>
        </p:sp>
      </p:grpSp>
      <p:sp>
        <p:nvSpPr>
          <p:cNvPr id="19" name="文本框 16">
            <a:extLst>
              <a:ext uri="{FF2B5EF4-FFF2-40B4-BE49-F238E27FC236}">
                <a16:creationId xmlns:a16="http://schemas.microsoft.com/office/drawing/2014/main" id="{DB54CE7A-E509-433C-9120-94F577E0B8FF}"/>
              </a:ext>
            </a:extLst>
          </p:cNvPr>
          <p:cNvSpPr txBox="1"/>
          <p:nvPr/>
        </p:nvSpPr>
        <p:spPr>
          <a:xfrm>
            <a:off x="7820596" y="2066235"/>
            <a:ext cx="3256837" cy="592759"/>
          </a:xfrm>
          <a:prstGeom prst="rect">
            <a:avLst/>
          </a:prstGeom>
          <a:noFill/>
        </p:spPr>
        <p:txBody>
          <a:bodyPr wrap="square" anchor="ctr">
            <a:noAutofit/>
          </a:bodyPr>
          <a:lstStyle>
            <a:defPPr>
              <a:defRPr lang="zh-CN"/>
            </a:defPPr>
            <a:lvl1pPr>
              <a:lnSpc>
                <a:spcPct val="120000"/>
              </a:lnSpc>
              <a:defRPr>
                <a:solidFill>
                  <a:schemeClr val="bg1">
                    <a:lumMod val="50000"/>
                  </a:schemeClr>
                </a:solidFill>
                <a:latin typeface="华文新魏" panose="02010800040101010101" pitchFamily="2" charset="-122"/>
                <a:ea typeface="华文新魏" panose="02010800040101010101" pitchFamily="2" charset="-122"/>
              </a:defRPr>
            </a:lvl1pPr>
          </a:lstStyle>
          <a:p>
            <a:r>
              <a:rPr lang="zh-CN" altLang="en-US" dirty="0"/>
              <a:t>对</a:t>
            </a:r>
            <a:r>
              <a:rPr lang="en-US" altLang="zh-CN" dirty="0"/>
              <a:t>reader1</a:t>
            </a:r>
            <a:r>
              <a:rPr lang="zh-CN" altLang="en-US" dirty="0"/>
              <a:t>和</a:t>
            </a:r>
            <a:r>
              <a:rPr lang="en-US" altLang="zh-CN" dirty="0"/>
              <a:t>reader2</a:t>
            </a:r>
            <a:r>
              <a:rPr lang="zh-CN" altLang="en-US" dirty="0"/>
              <a:t>之间提取的特征进行</a:t>
            </a:r>
            <a:r>
              <a:rPr lang="zh-CN" altLang="zh-CN" dirty="0"/>
              <a:t>组内相关系数（</a:t>
            </a:r>
            <a:r>
              <a:rPr lang="en-US" altLang="zh-CN" dirty="0"/>
              <a:t>ICC</a:t>
            </a:r>
            <a:r>
              <a:rPr lang="zh-CN" altLang="zh-CN" dirty="0"/>
              <a:t>）的分析</a:t>
            </a:r>
            <a:r>
              <a:rPr lang="zh-CN" altLang="en-US" dirty="0"/>
              <a:t>，采用</a:t>
            </a:r>
            <a:r>
              <a:rPr lang="en-US" altLang="zh-CN" dirty="0"/>
              <a:t>LASSO</a:t>
            </a:r>
            <a:r>
              <a:rPr lang="zh-CN" altLang="en-US" dirty="0"/>
              <a:t>逻辑回归的方式进行特征的筛选，最后使用多元逻辑回归的方式进行模型的构建</a:t>
            </a:r>
          </a:p>
        </p:txBody>
      </p:sp>
      <p:sp>
        <p:nvSpPr>
          <p:cNvPr id="20" name="文本框 17">
            <a:extLst>
              <a:ext uri="{FF2B5EF4-FFF2-40B4-BE49-F238E27FC236}">
                <a16:creationId xmlns:a16="http://schemas.microsoft.com/office/drawing/2014/main" id="{0FA4C536-0FAB-4F7B-A2E8-AD098BAFF710}"/>
              </a:ext>
            </a:extLst>
          </p:cNvPr>
          <p:cNvSpPr txBox="1"/>
          <p:nvPr/>
        </p:nvSpPr>
        <p:spPr>
          <a:xfrm>
            <a:off x="7607377" y="937493"/>
            <a:ext cx="1107996" cy="276999"/>
          </a:xfrm>
          <a:prstGeom prst="rect">
            <a:avLst/>
          </a:prstGeom>
          <a:noFill/>
        </p:spPr>
        <p:txBody>
          <a:bodyPr wrap="none" lIns="0" tIns="0" rIns="0" bIns="0">
            <a:noAutofit/>
          </a:bodyPr>
          <a:lstStyle>
            <a:defPPr>
              <a:defRPr lang="zh-CN"/>
            </a:defPPr>
            <a:lvl1pPr>
              <a:lnSpc>
                <a:spcPct val="120000"/>
              </a:lnSpc>
              <a:defRPr sz="2400" b="1">
                <a:solidFill>
                  <a:schemeClr val="bg1">
                    <a:lumMod val="50000"/>
                  </a:schemeClr>
                </a:solidFill>
                <a:latin typeface="华文新魏" panose="02010800040101010101" pitchFamily="2" charset="-122"/>
                <a:ea typeface="华文新魏" panose="02010800040101010101" pitchFamily="2" charset="-122"/>
              </a:defRPr>
            </a:lvl1pPr>
          </a:lstStyle>
          <a:p>
            <a:r>
              <a:rPr lang="zh-CN" altLang="en-US" dirty="0">
                <a:solidFill>
                  <a:schemeClr val="tx1">
                    <a:lumMod val="75000"/>
                    <a:lumOff val="25000"/>
                  </a:schemeClr>
                </a:solidFill>
              </a:rPr>
              <a:t>放射组学模型构建</a:t>
            </a:r>
          </a:p>
        </p:txBody>
      </p:sp>
      <p:sp>
        <p:nvSpPr>
          <p:cNvPr id="21" name="文本框 18">
            <a:extLst>
              <a:ext uri="{FF2B5EF4-FFF2-40B4-BE49-F238E27FC236}">
                <a16:creationId xmlns:a16="http://schemas.microsoft.com/office/drawing/2014/main" id="{C6B87BE8-744D-451E-A3C4-1086AD7B958E}"/>
              </a:ext>
            </a:extLst>
          </p:cNvPr>
          <p:cNvSpPr txBox="1"/>
          <p:nvPr/>
        </p:nvSpPr>
        <p:spPr>
          <a:xfrm>
            <a:off x="7071694" y="3955309"/>
            <a:ext cx="2964476" cy="592759"/>
          </a:xfrm>
          <a:prstGeom prst="rect">
            <a:avLst/>
          </a:prstGeom>
          <a:noFill/>
        </p:spPr>
        <p:txBody>
          <a:bodyPr wrap="square" anchor="ctr">
            <a:noAutofit/>
          </a:bodyPr>
          <a:lstStyle/>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使用</a:t>
            </a:r>
            <a:r>
              <a:rPr lang="en-US" altLang="zh-CN" dirty="0">
                <a:solidFill>
                  <a:schemeClr val="bg1">
                    <a:lumMod val="50000"/>
                  </a:schemeClr>
                </a:solidFill>
                <a:latin typeface="华文新魏" panose="02010800040101010101" pitchFamily="2" charset="-122"/>
                <a:ea typeface="华文新魏" panose="02010800040101010101" pitchFamily="2" charset="-122"/>
              </a:rPr>
              <a:t>A.K.</a:t>
            </a:r>
            <a:r>
              <a:rPr lang="zh-CN" altLang="en-US" dirty="0">
                <a:solidFill>
                  <a:schemeClr val="bg1">
                    <a:lumMod val="50000"/>
                  </a:schemeClr>
                </a:solidFill>
                <a:latin typeface="华文新魏" panose="02010800040101010101" pitchFamily="2" charset="-122"/>
                <a:ea typeface="华文新魏" panose="02010800040101010101" pitchFamily="2" charset="-122"/>
              </a:rPr>
              <a:t>软件对放射组学特征进行进行提取</a:t>
            </a:r>
          </a:p>
        </p:txBody>
      </p:sp>
      <p:sp>
        <p:nvSpPr>
          <p:cNvPr id="22" name="文本框 19">
            <a:extLst>
              <a:ext uri="{FF2B5EF4-FFF2-40B4-BE49-F238E27FC236}">
                <a16:creationId xmlns:a16="http://schemas.microsoft.com/office/drawing/2014/main" id="{5949D83C-C3D8-4F4B-B5EB-52841BDF06E3}"/>
              </a:ext>
            </a:extLst>
          </p:cNvPr>
          <p:cNvSpPr txBox="1"/>
          <p:nvPr/>
        </p:nvSpPr>
        <p:spPr>
          <a:xfrm>
            <a:off x="6818322" y="3485226"/>
            <a:ext cx="1107996" cy="276999"/>
          </a:xfrm>
          <a:prstGeom prst="rect">
            <a:avLst/>
          </a:prstGeom>
          <a:noFill/>
        </p:spPr>
        <p:txBody>
          <a:bodyPr wrap="none" lIns="0" tIns="0" rIns="0" bIns="0">
            <a:noAutofit/>
          </a:bodyPr>
          <a:lstStyle/>
          <a:p>
            <a:pPr>
              <a:lnSpc>
                <a:spcPct val="120000"/>
              </a:lnSpc>
            </a:pPr>
            <a:r>
              <a:rPr lang="zh-CN" altLang="en-US" sz="2400" b="1" dirty="0">
                <a:solidFill>
                  <a:schemeClr val="tx1">
                    <a:lumMod val="75000"/>
                    <a:lumOff val="25000"/>
                  </a:schemeClr>
                </a:solidFill>
                <a:latin typeface="华文新魏" panose="02010800040101010101" pitchFamily="2" charset="-122"/>
                <a:ea typeface="华文新魏" panose="02010800040101010101" pitchFamily="2" charset="-122"/>
              </a:rPr>
              <a:t>放射组学特征提取</a:t>
            </a:r>
          </a:p>
        </p:txBody>
      </p:sp>
      <p:sp>
        <p:nvSpPr>
          <p:cNvPr id="23" name="文本框 20">
            <a:extLst>
              <a:ext uri="{FF2B5EF4-FFF2-40B4-BE49-F238E27FC236}">
                <a16:creationId xmlns:a16="http://schemas.microsoft.com/office/drawing/2014/main" id="{61C29F02-D294-4230-A824-757E2FF29697}"/>
              </a:ext>
            </a:extLst>
          </p:cNvPr>
          <p:cNvSpPr txBox="1"/>
          <p:nvPr/>
        </p:nvSpPr>
        <p:spPr>
          <a:xfrm>
            <a:off x="6074710" y="5473821"/>
            <a:ext cx="6085450" cy="998183"/>
          </a:xfrm>
          <a:prstGeom prst="rect">
            <a:avLst/>
          </a:prstGeom>
          <a:noFill/>
        </p:spPr>
        <p:txBody>
          <a:bodyPr wrap="square" anchor="ctr">
            <a:noAutofit/>
          </a:bodyPr>
          <a:lstStyle/>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一名放射科医师（</a:t>
            </a:r>
            <a:r>
              <a:rPr lang="en-US" altLang="zh-CN" dirty="0">
                <a:solidFill>
                  <a:schemeClr val="bg1">
                    <a:lumMod val="50000"/>
                  </a:schemeClr>
                </a:solidFill>
                <a:latin typeface="华文新魏" panose="02010800040101010101" pitchFamily="2" charset="-122"/>
                <a:ea typeface="华文新魏" panose="02010800040101010101" pitchFamily="2" charset="-122"/>
              </a:rPr>
              <a:t>reader1</a:t>
            </a:r>
            <a:r>
              <a:rPr lang="zh-CN" altLang="en-US" dirty="0">
                <a:solidFill>
                  <a:schemeClr val="bg1">
                    <a:lumMod val="50000"/>
                  </a:schemeClr>
                </a:solidFill>
                <a:latin typeface="华文新魏" panose="02010800040101010101" pitchFamily="2" charset="-122"/>
                <a:ea typeface="华文新魏" panose="02010800040101010101" pitchFamily="2" charset="-122"/>
              </a:rPr>
              <a:t>）在不知道病理结果的情况下，分别于平扫期和静脉期，选取淋巴结轴位的最大层面，沿边缘进行手动勾画；随后随机选取了</a:t>
            </a:r>
            <a:r>
              <a:rPr lang="en-US" altLang="zh-CN" dirty="0">
                <a:solidFill>
                  <a:schemeClr val="bg1">
                    <a:lumMod val="50000"/>
                  </a:schemeClr>
                </a:solidFill>
                <a:latin typeface="华文新魏" panose="02010800040101010101" pitchFamily="2" charset="-122"/>
                <a:ea typeface="华文新魏" panose="02010800040101010101" pitchFamily="2" charset="-122"/>
              </a:rPr>
              <a:t>50</a:t>
            </a:r>
            <a:r>
              <a:rPr lang="zh-CN" altLang="en-US" dirty="0">
                <a:solidFill>
                  <a:schemeClr val="bg1">
                    <a:lumMod val="50000"/>
                  </a:schemeClr>
                </a:solidFill>
                <a:latin typeface="华文新魏" panose="02010800040101010101" pitchFamily="2" charset="-122"/>
                <a:ea typeface="华文新魏" panose="02010800040101010101" pitchFamily="2" charset="-122"/>
              </a:rPr>
              <a:t>个淋巴结，由另一名放射科医师（</a:t>
            </a:r>
            <a:r>
              <a:rPr lang="en-US" altLang="zh-CN" dirty="0">
                <a:solidFill>
                  <a:schemeClr val="bg1">
                    <a:lumMod val="50000"/>
                  </a:schemeClr>
                </a:solidFill>
                <a:latin typeface="华文新魏" panose="02010800040101010101" pitchFamily="2" charset="-122"/>
                <a:ea typeface="华文新魏" panose="02010800040101010101" pitchFamily="2" charset="-122"/>
              </a:rPr>
              <a:t>reader2</a:t>
            </a:r>
            <a:r>
              <a:rPr lang="zh-CN" altLang="en-US" dirty="0">
                <a:solidFill>
                  <a:schemeClr val="bg1">
                    <a:lumMod val="50000"/>
                  </a:schemeClr>
                </a:solidFill>
                <a:latin typeface="华文新魏" panose="02010800040101010101" pitchFamily="2" charset="-122"/>
                <a:ea typeface="华文新魏" panose="02010800040101010101" pitchFamily="2" charset="-122"/>
              </a:rPr>
              <a:t>）在不知道病理结果的情况下再次对静脉期的淋巴结进行勾画</a:t>
            </a:r>
          </a:p>
        </p:txBody>
      </p:sp>
      <p:sp>
        <p:nvSpPr>
          <p:cNvPr id="24" name="文本框 21">
            <a:extLst>
              <a:ext uri="{FF2B5EF4-FFF2-40B4-BE49-F238E27FC236}">
                <a16:creationId xmlns:a16="http://schemas.microsoft.com/office/drawing/2014/main" id="{147EAC1D-1366-4516-B91F-607906D06824}"/>
              </a:ext>
            </a:extLst>
          </p:cNvPr>
          <p:cNvSpPr txBox="1"/>
          <p:nvPr/>
        </p:nvSpPr>
        <p:spPr>
          <a:xfrm>
            <a:off x="5792458" y="4735129"/>
            <a:ext cx="1107996" cy="276999"/>
          </a:xfrm>
          <a:prstGeom prst="rect">
            <a:avLst/>
          </a:prstGeom>
          <a:noFill/>
        </p:spPr>
        <p:txBody>
          <a:bodyPr wrap="none" lIns="0" tIns="0" rIns="0" bIns="0">
            <a:noAutofit/>
          </a:bodyPr>
          <a:lstStyle/>
          <a:p>
            <a:pPr>
              <a:lnSpc>
                <a:spcPct val="120000"/>
              </a:lnSpc>
            </a:pPr>
            <a:r>
              <a:rPr lang="en-US" altLang="zh-CN" sz="2400" b="1" dirty="0">
                <a:solidFill>
                  <a:schemeClr val="tx1">
                    <a:lumMod val="75000"/>
                    <a:lumOff val="25000"/>
                  </a:schemeClr>
                </a:solidFill>
                <a:latin typeface="华文新魏" panose="02010800040101010101" pitchFamily="2" charset="-122"/>
                <a:ea typeface="华文新魏" panose="02010800040101010101" pitchFamily="2" charset="-122"/>
              </a:rPr>
              <a:t>ROI</a:t>
            </a:r>
            <a:r>
              <a:rPr lang="zh-CN" altLang="en-US" sz="2400" b="1" dirty="0">
                <a:solidFill>
                  <a:schemeClr val="tx1">
                    <a:lumMod val="75000"/>
                    <a:lumOff val="25000"/>
                  </a:schemeClr>
                </a:solidFill>
                <a:latin typeface="华文新魏" panose="02010800040101010101" pitchFamily="2" charset="-122"/>
                <a:ea typeface="华文新魏" panose="02010800040101010101" pitchFamily="2" charset="-122"/>
              </a:rPr>
              <a:t>勾画</a:t>
            </a:r>
          </a:p>
        </p:txBody>
      </p:sp>
      <p:sp>
        <p:nvSpPr>
          <p:cNvPr id="29" name="文本框 28">
            <a:extLst>
              <a:ext uri="{FF2B5EF4-FFF2-40B4-BE49-F238E27FC236}">
                <a16:creationId xmlns:a16="http://schemas.microsoft.com/office/drawing/2014/main" id="{9DD09E10-B75E-4025-AB11-F221550FD759}"/>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Tree>
    <p:extLst>
      <p:ext uri="{BB962C8B-B14F-4D97-AF65-F5344CB8AC3E}">
        <p14:creationId xmlns:p14="http://schemas.microsoft.com/office/powerpoint/2010/main" val="377646716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87596" y="2272268"/>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grpSp>
        <p:nvGrpSpPr>
          <p:cNvPr id="8" name="Group 67"/>
          <p:cNvGrpSpPr/>
          <p:nvPr/>
        </p:nvGrpSpPr>
        <p:grpSpPr>
          <a:xfrm>
            <a:off x="4689847" y="1252497"/>
            <a:ext cx="3239490" cy="1154247"/>
            <a:chOff x="4850525" y="1514352"/>
            <a:chExt cx="2749477" cy="1154246"/>
          </a:xfrm>
        </p:grpSpPr>
        <p:sp>
          <p:nvSpPr>
            <p:cNvPr id="15" name="TextBox 68"/>
            <p:cNvSpPr txBox="1">
              <a:spLocks/>
            </p:cNvSpPr>
            <p:nvPr/>
          </p:nvSpPr>
          <p:spPr bwMode="auto">
            <a:xfrm>
              <a:off x="5674478" y="1514352"/>
              <a:ext cx="1068541" cy="309958"/>
            </a:xfrm>
            <a:prstGeom prst="rect">
              <a:avLst/>
            </a:prstGeom>
            <a:noFill/>
          </p:spPr>
          <p:txBody>
            <a:bodyPr wrap="none" lIns="120000" tIns="62400" rIns="120000" bIns="62400">
              <a:noAutofit/>
            </a:bodyPr>
            <a:lstStyle/>
            <a:p>
              <a:pPr latinLnBrk="0"/>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辨别度</a:t>
              </a:r>
            </a:p>
          </p:txBody>
        </p:sp>
        <p:sp>
          <p:nvSpPr>
            <p:cNvPr id="16" name="TextBox 69"/>
            <p:cNvSpPr txBox="1">
              <a:spLocks/>
            </p:cNvSpPr>
            <p:nvPr/>
          </p:nvSpPr>
          <p:spPr bwMode="auto">
            <a:xfrm>
              <a:off x="4850525" y="1958785"/>
              <a:ext cx="2749477" cy="709813"/>
            </a:xfrm>
            <a:prstGeom prst="rect">
              <a:avLst/>
            </a:prstGeom>
            <a:noFill/>
          </p:spPr>
          <p:txBody>
            <a:bodyPr wrap="square" lIns="120000" tIns="62400" rIns="120000" bIns="62400">
              <a:noAutofit/>
            </a:bodyPr>
            <a:lstStyle/>
            <a:p>
              <a:pPr latinLnBrk="0">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利用</a:t>
              </a:r>
              <a:r>
                <a:rPr lang="en-US" altLang="zh-CN" dirty="0">
                  <a:solidFill>
                    <a:schemeClr val="bg1">
                      <a:lumMod val="50000"/>
                    </a:schemeClr>
                  </a:solidFill>
                  <a:latin typeface="华文新魏" panose="02010800040101010101" pitchFamily="2" charset="-122"/>
                  <a:ea typeface="华文新魏" panose="02010800040101010101" pitchFamily="2" charset="-122"/>
                </a:rPr>
                <a:t>AUC</a:t>
              </a:r>
              <a:r>
                <a:rPr lang="zh-CN" altLang="en-US" dirty="0">
                  <a:solidFill>
                    <a:schemeClr val="bg1">
                      <a:lumMod val="50000"/>
                    </a:schemeClr>
                  </a:solidFill>
                  <a:latin typeface="华文新魏" panose="02010800040101010101" pitchFamily="2" charset="-122"/>
                  <a:ea typeface="华文新魏" panose="02010800040101010101" pitchFamily="2" charset="-122"/>
                </a:rPr>
                <a:t>来评估模型的辨别度</a:t>
              </a:r>
            </a:p>
          </p:txBody>
        </p:sp>
      </p:grpSp>
      <p:grpSp>
        <p:nvGrpSpPr>
          <p:cNvPr id="9" name="Group 70"/>
          <p:cNvGrpSpPr/>
          <p:nvPr/>
        </p:nvGrpSpPr>
        <p:grpSpPr>
          <a:xfrm>
            <a:off x="8340843" y="4640934"/>
            <a:ext cx="3537067" cy="1051142"/>
            <a:chOff x="7645890" y="3344328"/>
            <a:chExt cx="3005865" cy="1051142"/>
          </a:xfrm>
        </p:grpSpPr>
        <p:sp>
          <p:nvSpPr>
            <p:cNvPr id="13" name="TextBox 71"/>
            <p:cNvSpPr txBox="1">
              <a:spLocks/>
            </p:cNvSpPr>
            <p:nvPr/>
          </p:nvSpPr>
          <p:spPr bwMode="auto">
            <a:xfrm>
              <a:off x="7645890" y="3344328"/>
              <a:ext cx="1301593" cy="309958"/>
            </a:xfrm>
            <a:prstGeom prst="rect">
              <a:avLst/>
            </a:prstGeom>
            <a:noFill/>
          </p:spPr>
          <p:txBody>
            <a:bodyPr wrap="none" lIns="480000" tIns="62400" rIns="120000" bIns="62400">
              <a:noAutofit/>
            </a:bodyPr>
            <a:lstStyle/>
            <a:p>
              <a:pPr algn="l" latinLnBrk="0"/>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临床应用价值</a:t>
              </a:r>
            </a:p>
          </p:txBody>
        </p:sp>
        <p:sp>
          <p:nvSpPr>
            <p:cNvPr id="14" name="TextBox 72"/>
            <p:cNvSpPr txBox="1">
              <a:spLocks/>
            </p:cNvSpPr>
            <p:nvPr/>
          </p:nvSpPr>
          <p:spPr bwMode="auto">
            <a:xfrm>
              <a:off x="7680521" y="3839291"/>
              <a:ext cx="2971234" cy="556179"/>
            </a:xfrm>
            <a:prstGeom prst="rect">
              <a:avLst/>
            </a:prstGeom>
            <a:noFill/>
          </p:spPr>
          <p:txBody>
            <a:bodyPr wrap="square" lIns="480000" tIns="62400" rIns="120000" bIns="62400">
              <a:noAutofit/>
            </a:bodyPr>
            <a:lstStyle/>
            <a:p>
              <a:pPr algn="l" latinLnBrk="0">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利用决策曲线分析来评估模型的临床应用价值</a:t>
              </a:r>
            </a:p>
          </p:txBody>
        </p:sp>
      </p:grpSp>
      <p:grpSp>
        <p:nvGrpSpPr>
          <p:cNvPr id="10" name="Group 73"/>
          <p:cNvGrpSpPr/>
          <p:nvPr/>
        </p:nvGrpSpPr>
        <p:grpSpPr>
          <a:xfrm>
            <a:off x="380616" y="4687800"/>
            <a:ext cx="3773697" cy="974969"/>
            <a:chOff x="1061230" y="4060687"/>
            <a:chExt cx="3773697" cy="974969"/>
          </a:xfrm>
        </p:grpSpPr>
        <p:sp>
          <p:nvSpPr>
            <p:cNvPr id="11" name="TextBox 74"/>
            <p:cNvSpPr txBox="1">
              <a:spLocks/>
            </p:cNvSpPr>
            <p:nvPr/>
          </p:nvSpPr>
          <p:spPr bwMode="auto">
            <a:xfrm>
              <a:off x="3236598" y="4060687"/>
              <a:ext cx="1531613" cy="309958"/>
            </a:xfrm>
            <a:prstGeom prst="rect">
              <a:avLst/>
            </a:prstGeom>
            <a:noFill/>
          </p:spPr>
          <p:txBody>
            <a:bodyPr wrap="none" lIns="120000" tIns="62400" rIns="480000" bIns="62400">
              <a:noAutofit/>
            </a:bodyPr>
            <a:lstStyle/>
            <a:p>
              <a:pPr algn="r" latinLnBrk="0"/>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校准度</a:t>
              </a:r>
            </a:p>
          </p:txBody>
        </p:sp>
        <p:sp>
          <p:nvSpPr>
            <p:cNvPr id="12" name="TextBox 75"/>
            <p:cNvSpPr txBox="1">
              <a:spLocks/>
            </p:cNvSpPr>
            <p:nvPr/>
          </p:nvSpPr>
          <p:spPr bwMode="auto">
            <a:xfrm>
              <a:off x="1061230" y="4479477"/>
              <a:ext cx="3773697" cy="556179"/>
            </a:xfrm>
            <a:prstGeom prst="rect">
              <a:avLst/>
            </a:prstGeom>
            <a:noFill/>
          </p:spPr>
          <p:txBody>
            <a:bodyPr wrap="square" lIns="120000" tIns="62400" rIns="480000" bIns="62400">
              <a:noAutofit/>
            </a:bodyPr>
            <a:lstStyle/>
            <a:p>
              <a:pPr algn="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通过绘制校准曲线并进行</a:t>
              </a:r>
              <a:r>
                <a:rPr lang="en-US" altLang="zh-CN" dirty="0">
                  <a:solidFill>
                    <a:schemeClr val="bg1">
                      <a:lumMod val="50000"/>
                    </a:schemeClr>
                  </a:solidFill>
                  <a:latin typeface="华文新魏" panose="02010800040101010101" pitchFamily="2" charset="-122"/>
                  <a:ea typeface="华文新魏" panose="02010800040101010101" pitchFamily="2" charset="-122"/>
                </a:rPr>
                <a:t>Hosmer-</a:t>
              </a:r>
              <a:r>
                <a:rPr lang="en-US" altLang="zh-CN" dirty="0" err="1">
                  <a:solidFill>
                    <a:schemeClr val="bg1">
                      <a:lumMod val="50000"/>
                    </a:schemeClr>
                  </a:solidFill>
                  <a:latin typeface="华文新魏" panose="02010800040101010101" pitchFamily="2" charset="-122"/>
                  <a:ea typeface="华文新魏" panose="02010800040101010101" pitchFamily="2" charset="-122"/>
                </a:rPr>
                <a:t>Lemeshow</a:t>
              </a:r>
              <a:r>
                <a:rPr lang="zh-CN" altLang="en-US" dirty="0">
                  <a:solidFill>
                    <a:schemeClr val="bg1">
                      <a:lumMod val="50000"/>
                    </a:schemeClr>
                  </a:solidFill>
                  <a:latin typeface="华文新魏" panose="02010800040101010101" pitchFamily="2" charset="-122"/>
                  <a:ea typeface="华文新魏" panose="02010800040101010101" pitchFamily="2" charset="-122"/>
                </a:rPr>
                <a:t>检验来确定诊断模型的拟合优度</a:t>
              </a:r>
            </a:p>
          </p:txBody>
        </p:sp>
      </p:grpSp>
      <p:sp>
        <p:nvSpPr>
          <p:cNvPr id="44" name="文本框 43">
            <a:extLst>
              <a:ext uri="{FF2B5EF4-FFF2-40B4-BE49-F238E27FC236}">
                <a16:creationId xmlns:a16="http://schemas.microsoft.com/office/drawing/2014/main" id="{F93ADC12-8BB8-4D7C-B288-5DAC640547FA}"/>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Tree>
    <p:extLst>
      <p:ext uri="{BB962C8B-B14F-4D97-AF65-F5344CB8AC3E}">
        <p14:creationId xmlns:p14="http://schemas.microsoft.com/office/powerpoint/2010/main" val="47498912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id="{B11BBB08-9ED1-4BF6-9640-640131B7FADB}"/>
              </a:ext>
            </a:extLst>
          </p:cNvPr>
          <p:cNvGrpSpPr/>
          <p:nvPr/>
        </p:nvGrpSpPr>
        <p:grpSpPr>
          <a:xfrm>
            <a:off x="1652215" y="1782702"/>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8897639" y="4691841"/>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2058615" y="2293696"/>
            <a:ext cx="7931549" cy="2656753"/>
          </a:xfrm>
          <a:prstGeom prst="rect">
            <a:avLst/>
          </a:prstGeom>
          <a:noFill/>
          <a:ln w="9525">
            <a:noFill/>
            <a:miter lim="800000"/>
            <a:headEnd/>
            <a:tailEnd/>
          </a:ln>
        </p:spPr>
        <p:txBody>
          <a:bodyPr wrap="square">
            <a:spAutoFit/>
          </a:bodyPr>
          <a:lstStyle/>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为探索不同品牌的</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CT</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扫描仪或扫描层厚是否会影响模型的分类性能，本研究进行了分层层析。</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Ø"/>
            </a:pP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基于不同品牌，</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201</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个淋巴结被分成了</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4</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个亚组：</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GE</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Philips</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Siemens</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以及</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Toshiba 4</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个</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亚组</a:t>
            </a:r>
            <a:endPar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endParaRPr>
          </a:p>
          <a:p>
            <a:pPr marL="342900" indent="-342900">
              <a:lnSpc>
                <a:spcPct val="120000"/>
              </a:lnSpc>
              <a:spcBef>
                <a:spcPct val="0"/>
              </a:spcBef>
              <a:buFont typeface="Wingdings" panose="05000000000000000000" pitchFamily="2" charset="2"/>
              <a:buChar char="Ø"/>
            </a:pP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基于不同的扫描</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层厚</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201</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个淋巴结被分成了</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4</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个亚组：</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1 mm</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2 mm</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5 mm</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以及</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8 mm 4</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个</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亚组</a:t>
            </a:r>
            <a:endPar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endParaRPr>
          </a:p>
          <a:p>
            <a:pPr marL="285750" indent="-285750">
              <a:lnSpc>
                <a:spcPct val="120000"/>
              </a:lnSpc>
              <a:spcBef>
                <a:spcPct val="0"/>
              </a:spcBef>
              <a:buFont typeface="Wingdings" panose="05000000000000000000" pitchFamily="2" charset="2"/>
              <a:buChar char="Ø"/>
            </a:pP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使用</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DeLong</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检验</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对</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各亚组的</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AUC</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进行比较</a:t>
            </a:r>
            <a:endPar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
        <p:nvSpPr>
          <p:cNvPr id="11" name="文本框 10">
            <a:extLst>
              <a:ext uri="{FF2B5EF4-FFF2-40B4-BE49-F238E27FC236}">
                <a16:creationId xmlns:a16="http://schemas.microsoft.com/office/drawing/2014/main" id="{4850A6FE-673F-47C5-8BA0-978C772C74B3}"/>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Tree>
    <p:extLst>
      <p:ext uri="{BB962C8B-B14F-4D97-AF65-F5344CB8AC3E}">
        <p14:creationId xmlns:p14="http://schemas.microsoft.com/office/powerpoint/2010/main" val="291385635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3672312" y="329110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研究结果</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7" name="组合 16">
            <a:extLst>
              <a:ext uri="{FF2B5EF4-FFF2-40B4-BE49-F238E27FC236}">
                <a16:creationId xmlns:a16="http://schemas.microsoft.com/office/drawing/2014/main" id="{3328C3C7-2317-4994-8728-084D134C1330}"/>
              </a:ext>
            </a:extLst>
          </p:cNvPr>
          <p:cNvGrpSpPr/>
          <p:nvPr/>
        </p:nvGrpSpPr>
        <p:grpSpPr>
          <a:xfrm>
            <a:off x="5586175" y="191082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伍</a:t>
              </a:r>
            </a:p>
          </p:txBody>
        </p:sp>
      </p:grpSp>
    </p:spTree>
    <p:extLst>
      <p:ext uri="{BB962C8B-B14F-4D97-AF65-F5344CB8AC3E}">
        <p14:creationId xmlns:p14="http://schemas.microsoft.com/office/powerpoint/2010/main" val="272174820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右箭头 7"/>
          <p:cNvSpPr/>
          <p:nvPr/>
        </p:nvSpPr>
        <p:spPr>
          <a:xfrm>
            <a:off x="5709989" y="261194"/>
            <a:ext cx="1807076" cy="5663357"/>
          </a:xfrm>
          <a:prstGeom prst="bentArrow">
            <a:avLst>
              <a:gd name="adj1" fmla="val 29688"/>
              <a:gd name="adj2" fmla="val 22656"/>
              <a:gd name="adj3" fmla="val 25000"/>
              <a:gd name="adj4" fmla="val 43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dirty="0">
              <a:solidFill>
                <a:schemeClr val="tx1"/>
              </a:solidFill>
            </a:endParaRPr>
          </a:p>
        </p:txBody>
      </p:sp>
      <p:sp>
        <p:nvSpPr>
          <p:cNvPr id="9" name="圆角右箭头 8"/>
          <p:cNvSpPr/>
          <p:nvPr/>
        </p:nvSpPr>
        <p:spPr>
          <a:xfrm>
            <a:off x="6291891" y="3981453"/>
            <a:ext cx="1225171" cy="1943100"/>
          </a:xfrm>
          <a:prstGeom prst="bentArrow">
            <a:avLst>
              <a:gd name="adj1" fmla="val 40749"/>
              <a:gd name="adj2" fmla="val 34408"/>
              <a:gd name="adj3" fmla="val 33295"/>
              <a:gd name="adj4" fmla="val 299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0" name="圆角右箭头 9"/>
          <p:cNvSpPr/>
          <p:nvPr/>
        </p:nvSpPr>
        <p:spPr>
          <a:xfrm flipH="1">
            <a:off x="4311305" y="3524253"/>
            <a:ext cx="1330972" cy="2400300"/>
          </a:xfrm>
          <a:prstGeom prst="bentArrow">
            <a:avLst>
              <a:gd name="adj1" fmla="val 36601"/>
              <a:gd name="adj2" fmla="val 37173"/>
              <a:gd name="adj3" fmla="val 33295"/>
              <a:gd name="adj4" fmla="val 299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3" name="TextBox 12"/>
          <p:cNvSpPr txBox="1">
            <a:spLocks noChangeArrowheads="1"/>
          </p:cNvSpPr>
          <p:nvPr/>
        </p:nvSpPr>
        <p:spPr bwMode="auto">
          <a:xfrm>
            <a:off x="8272324" y="114164"/>
            <a:ext cx="3897488" cy="440762"/>
          </a:xfrm>
          <a:prstGeom prst="rect">
            <a:avLst/>
          </a:prstGeom>
          <a:noFill/>
          <a:ln w="9525">
            <a:noFill/>
            <a:miter lim="800000"/>
          </a:ln>
        </p:spPr>
        <p:txBody>
          <a:bodyPr wrap="square">
            <a:spAutoFit/>
          </a:bodyPr>
          <a:lstStyle>
            <a:defPPr>
              <a:defRPr lang="zh-CN"/>
            </a:defPPr>
            <a:lvl1pPr>
              <a:lnSpc>
                <a:spcPct val="120000"/>
              </a:lnSpc>
              <a:spcBef>
                <a:spcPct val="0"/>
              </a:spcBef>
              <a:defRPr sz="2000">
                <a:solidFill>
                  <a:schemeClr val="tx1">
                    <a:lumMod val="95000"/>
                    <a:lumOff val="5000"/>
                  </a:schemeClr>
                </a:solidFill>
                <a:latin typeface="华文新魏" panose="02010800040101010101" pitchFamily="2" charset="-122"/>
                <a:ea typeface="华文新魏" panose="02010800040101010101" pitchFamily="2" charset="-122"/>
              </a:defRPr>
            </a:lvl1pPr>
          </a:lstStyle>
          <a:p>
            <a:r>
              <a:rPr lang="zh-CN" altLang="en-US" dirty="0"/>
              <a:t>保留</a:t>
            </a:r>
            <a:r>
              <a:rPr lang="en-US" altLang="zh-CN" dirty="0"/>
              <a:t>274</a:t>
            </a:r>
            <a:r>
              <a:rPr lang="zh-CN" altLang="en-US" dirty="0"/>
              <a:t>个</a:t>
            </a:r>
            <a:r>
              <a:rPr lang="en-US" altLang="zh-CN" dirty="0"/>
              <a:t>ICC</a:t>
            </a:r>
            <a:r>
              <a:rPr lang="zh-CN" altLang="en-US" dirty="0"/>
              <a:t>大于</a:t>
            </a:r>
            <a:r>
              <a:rPr lang="en-US" altLang="zh-CN" dirty="0"/>
              <a:t>0.75</a:t>
            </a:r>
            <a:r>
              <a:rPr lang="zh-CN" altLang="en-US" dirty="0"/>
              <a:t>的特征</a:t>
            </a:r>
          </a:p>
        </p:txBody>
      </p:sp>
      <p:pic>
        <p:nvPicPr>
          <p:cNvPr id="14" name="图片 13">
            <a:extLst>
              <a:ext uri="{FF2B5EF4-FFF2-40B4-BE49-F238E27FC236}">
                <a16:creationId xmlns:a16="http://schemas.microsoft.com/office/drawing/2014/main" id="{6E24D3FD-0E08-4374-826A-CAAD0D6BF9C7}"/>
              </a:ext>
            </a:extLst>
          </p:cNvPr>
          <p:cNvPicPr>
            <a:picLocks noChangeAspect="1"/>
          </p:cNvPicPr>
          <p:nvPr/>
        </p:nvPicPr>
        <p:blipFill rotWithShape="1">
          <a:blip r:embed="rId3">
            <a:extLst>
              <a:ext uri="{28A0092B-C50C-407E-A947-70E740481C1C}">
                <a14:useLocalDpi xmlns:a14="http://schemas.microsoft.com/office/drawing/2010/main" val="0"/>
              </a:ext>
            </a:extLst>
          </a:blip>
          <a:srcRect t="49809"/>
          <a:stretch/>
        </p:blipFill>
        <p:spPr>
          <a:xfrm>
            <a:off x="10126550" y="4175316"/>
            <a:ext cx="1991162" cy="1704258"/>
          </a:xfrm>
          <a:prstGeom prst="rect">
            <a:avLst/>
          </a:prstGeom>
        </p:spPr>
      </p:pic>
      <p:pic>
        <p:nvPicPr>
          <p:cNvPr id="15" name="图片 14">
            <a:extLst>
              <a:ext uri="{FF2B5EF4-FFF2-40B4-BE49-F238E27FC236}">
                <a16:creationId xmlns:a16="http://schemas.microsoft.com/office/drawing/2014/main" id="{1C6A8C62-BA69-4A62-ADC3-6256A0E84D83}"/>
              </a:ext>
            </a:extLst>
          </p:cNvPr>
          <p:cNvPicPr>
            <a:picLocks noChangeAspect="1"/>
          </p:cNvPicPr>
          <p:nvPr/>
        </p:nvPicPr>
        <p:blipFill rotWithShape="1">
          <a:blip r:embed="rId4">
            <a:extLst>
              <a:ext uri="{28A0092B-C50C-407E-A947-70E740481C1C}">
                <a14:useLocalDpi xmlns:a14="http://schemas.microsoft.com/office/drawing/2010/main" val="0"/>
              </a:ext>
            </a:extLst>
          </a:blip>
          <a:srcRect b="50191"/>
          <a:stretch/>
        </p:blipFill>
        <p:spPr>
          <a:xfrm>
            <a:off x="8098964" y="4188568"/>
            <a:ext cx="1991163" cy="1691286"/>
          </a:xfrm>
          <a:prstGeom prst="rect">
            <a:avLst/>
          </a:prstGeom>
        </p:spPr>
      </p:pic>
      <p:sp>
        <p:nvSpPr>
          <p:cNvPr id="18" name="TextBox 10">
            <a:extLst>
              <a:ext uri="{FF2B5EF4-FFF2-40B4-BE49-F238E27FC236}">
                <a16:creationId xmlns:a16="http://schemas.microsoft.com/office/drawing/2014/main" id="{F553939D-D867-47BB-8BC3-96FDABFADB66}"/>
              </a:ext>
            </a:extLst>
          </p:cNvPr>
          <p:cNvSpPr txBox="1">
            <a:spLocks noChangeArrowheads="1"/>
          </p:cNvSpPr>
          <p:nvPr/>
        </p:nvSpPr>
        <p:spPr bwMode="auto">
          <a:xfrm>
            <a:off x="74288" y="3537058"/>
            <a:ext cx="4414461" cy="2287421"/>
          </a:xfrm>
          <a:prstGeom prst="rect">
            <a:avLst/>
          </a:prstGeom>
          <a:noFill/>
          <a:ln w="9525">
            <a:noFill/>
            <a:miter lim="800000"/>
          </a:ln>
        </p:spPr>
        <p:txBody>
          <a:bodyPr wrap="square">
            <a:spAutoFit/>
          </a:bodyPr>
          <a:lstStyle/>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共提取了</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396</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个定量的放射组学特征</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包括一阶直方图特征、高阶纹理特征，如灰度大小区域矩阵（</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GLSZM</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），灰度共生矩阵（</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GLCM</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）和灰度游程矩阵（</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GLRLM</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）等特征、以及形状因子（</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form-factor</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）特征</a:t>
            </a:r>
          </a:p>
        </p:txBody>
      </p:sp>
      <p:sp>
        <p:nvSpPr>
          <p:cNvPr id="19" name="矩形 18">
            <a:extLst>
              <a:ext uri="{FF2B5EF4-FFF2-40B4-BE49-F238E27FC236}">
                <a16:creationId xmlns:a16="http://schemas.microsoft.com/office/drawing/2014/main" id="{74AF675B-43DD-465B-A337-7ED56ED6D97F}"/>
              </a:ext>
            </a:extLst>
          </p:cNvPr>
          <p:cNvSpPr/>
          <p:nvPr/>
        </p:nvSpPr>
        <p:spPr>
          <a:xfrm>
            <a:off x="3766185" y="2664899"/>
            <a:ext cx="460382"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rgbClr val="B8D5D7"/>
                </a:solidFill>
                <a:latin typeface="华文新魏" panose="02010800040101010101" pitchFamily="2" charset="-122"/>
                <a:ea typeface="华文新魏" panose="02010800040101010101" pitchFamily="2" charset="-122"/>
              </a:rPr>
              <a:t>1</a:t>
            </a:r>
            <a:endParaRPr lang="zh-CN" altLang="en-US" sz="5400" b="1" cap="none" spc="0" dirty="0">
              <a:ln/>
              <a:solidFill>
                <a:srgbClr val="B8D5D7"/>
              </a:solidFill>
              <a:effectLst/>
              <a:latin typeface="华文新魏" panose="02010800040101010101" pitchFamily="2" charset="-122"/>
              <a:ea typeface="华文新魏" panose="02010800040101010101" pitchFamily="2" charset="-122"/>
            </a:endParaRPr>
          </a:p>
        </p:txBody>
      </p:sp>
      <p:sp>
        <p:nvSpPr>
          <p:cNvPr id="20" name="矩形 19">
            <a:extLst>
              <a:ext uri="{FF2B5EF4-FFF2-40B4-BE49-F238E27FC236}">
                <a16:creationId xmlns:a16="http://schemas.microsoft.com/office/drawing/2014/main" id="{939C8BEE-871A-417E-A381-196BDA212F18}"/>
              </a:ext>
            </a:extLst>
          </p:cNvPr>
          <p:cNvSpPr/>
          <p:nvPr/>
        </p:nvSpPr>
        <p:spPr>
          <a:xfrm>
            <a:off x="7596234" y="-30355"/>
            <a:ext cx="57900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chemeClr val="accent4"/>
                </a:solidFill>
                <a:latin typeface="华文新魏" panose="02010800040101010101" pitchFamily="2" charset="-122"/>
                <a:ea typeface="华文新魏" panose="02010800040101010101" pitchFamily="2" charset="-122"/>
              </a:rPr>
              <a:t>2</a:t>
            </a:r>
            <a:endParaRPr lang="zh-CN" altLang="en-US" sz="5400" b="1" dirty="0">
              <a:ln/>
              <a:solidFill>
                <a:schemeClr val="accent4"/>
              </a:solidFill>
              <a:latin typeface="华文新魏" panose="02010800040101010101" pitchFamily="2" charset="-122"/>
              <a:ea typeface="华文新魏" panose="02010800040101010101" pitchFamily="2" charset="-122"/>
            </a:endParaRPr>
          </a:p>
        </p:txBody>
      </p:sp>
      <p:sp>
        <p:nvSpPr>
          <p:cNvPr id="21" name="矩形 20">
            <a:extLst>
              <a:ext uri="{FF2B5EF4-FFF2-40B4-BE49-F238E27FC236}">
                <a16:creationId xmlns:a16="http://schemas.microsoft.com/office/drawing/2014/main" id="{45AB14BE-F019-47B1-9890-7BA097252272}"/>
              </a:ext>
            </a:extLst>
          </p:cNvPr>
          <p:cNvSpPr/>
          <p:nvPr/>
        </p:nvSpPr>
        <p:spPr>
          <a:xfrm>
            <a:off x="7551326" y="3694247"/>
            <a:ext cx="57900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rgbClr val="B8D5D7"/>
                </a:solidFill>
                <a:latin typeface="华文新魏" panose="02010800040101010101" pitchFamily="2" charset="-122"/>
                <a:ea typeface="华文新魏" panose="02010800040101010101" pitchFamily="2" charset="-122"/>
              </a:rPr>
              <a:t>3</a:t>
            </a:r>
            <a:endParaRPr lang="zh-CN" altLang="en-US" sz="5400" b="1" dirty="0">
              <a:ln/>
              <a:solidFill>
                <a:srgbClr val="B8D5D7"/>
              </a:solidFill>
              <a:latin typeface="华文新魏" panose="02010800040101010101" pitchFamily="2" charset="-122"/>
              <a:ea typeface="华文新魏" panose="02010800040101010101" pitchFamily="2" charset="-122"/>
            </a:endParaRPr>
          </a:p>
        </p:txBody>
      </p:sp>
      <p:pic>
        <p:nvPicPr>
          <p:cNvPr id="22" name="图片 21">
            <a:extLst>
              <a:ext uri="{FF2B5EF4-FFF2-40B4-BE49-F238E27FC236}">
                <a16:creationId xmlns:a16="http://schemas.microsoft.com/office/drawing/2014/main" id="{EA3EE61C-B545-464D-BE27-0BC460CA2144}"/>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288696" y="933447"/>
            <a:ext cx="4859084" cy="2654782"/>
          </a:xfrm>
          <a:prstGeom prst="rect">
            <a:avLst/>
          </a:prstGeom>
        </p:spPr>
      </p:pic>
      <p:sp>
        <p:nvSpPr>
          <p:cNvPr id="23" name="文本框 22">
            <a:extLst>
              <a:ext uri="{FF2B5EF4-FFF2-40B4-BE49-F238E27FC236}">
                <a16:creationId xmlns:a16="http://schemas.microsoft.com/office/drawing/2014/main" id="{12F9EE1E-33F5-4D92-87D6-071028101A34}"/>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特征提取与筛选</a:t>
            </a:r>
          </a:p>
        </p:txBody>
      </p:sp>
    </p:spTree>
    <p:extLst>
      <p:ext uri="{BB962C8B-B14F-4D97-AF65-F5344CB8AC3E}">
        <p14:creationId xmlns:p14="http://schemas.microsoft.com/office/powerpoint/2010/main" val="370988075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nodePh="1">
                                  <p:stCondLst>
                                    <p:cond delay="0"/>
                                  </p:stCondLst>
                                  <p:endCondLst>
                                    <p:cond evt="begin" delay="0">
                                      <p:tn val="21"/>
                                    </p:cond>
                                  </p:end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右箭头 7"/>
          <p:cNvSpPr/>
          <p:nvPr/>
        </p:nvSpPr>
        <p:spPr>
          <a:xfrm flipH="1">
            <a:off x="2822109" y="2606001"/>
            <a:ext cx="1813852" cy="3592168"/>
          </a:xfrm>
          <a:prstGeom prst="bentArrow">
            <a:avLst>
              <a:gd name="adj1" fmla="val 29688"/>
              <a:gd name="adj2" fmla="val 22656"/>
              <a:gd name="adj3" fmla="val 25000"/>
              <a:gd name="adj4" fmla="val 43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dirty="0">
              <a:solidFill>
                <a:schemeClr val="tx1"/>
              </a:solidFill>
            </a:endParaRPr>
          </a:p>
        </p:txBody>
      </p:sp>
      <p:sp>
        <p:nvSpPr>
          <p:cNvPr id="9" name="圆角右箭头 8"/>
          <p:cNvSpPr/>
          <p:nvPr/>
        </p:nvSpPr>
        <p:spPr>
          <a:xfrm>
            <a:off x="4661263" y="4264395"/>
            <a:ext cx="1225171" cy="1943100"/>
          </a:xfrm>
          <a:prstGeom prst="bentArrow">
            <a:avLst>
              <a:gd name="adj1" fmla="val 40749"/>
              <a:gd name="adj2" fmla="val 34408"/>
              <a:gd name="adj3" fmla="val 33295"/>
              <a:gd name="adj4" fmla="val 299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0" name="圆角右箭头 9"/>
          <p:cNvSpPr/>
          <p:nvPr/>
        </p:nvSpPr>
        <p:spPr>
          <a:xfrm flipH="1">
            <a:off x="2756820" y="4685027"/>
            <a:ext cx="1330972" cy="1522468"/>
          </a:xfrm>
          <a:prstGeom prst="bentArrow">
            <a:avLst>
              <a:gd name="adj1" fmla="val 36601"/>
              <a:gd name="adj2" fmla="val 37173"/>
              <a:gd name="adj3" fmla="val 33295"/>
              <a:gd name="adj4" fmla="val 299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3" name="TextBox 12"/>
          <p:cNvSpPr txBox="1">
            <a:spLocks noChangeArrowheads="1"/>
          </p:cNvSpPr>
          <p:nvPr/>
        </p:nvSpPr>
        <p:spPr bwMode="auto">
          <a:xfrm>
            <a:off x="892175" y="2007298"/>
            <a:ext cx="3897488" cy="440762"/>
          </a:xfrm>
          <a:prstGeom prst="rect">
            <a:avLst/>
          </a:prstGeom>
          <a:noFill/>
          <a:ln w="9525">
            <a:noFill/>
            <a:miter lim="800000"/>
          </a:ln>
        </p:spPr>
        <p:txBody>
          <a:bodyPr wrap="square">
            <a:spAutoFit/>
          </a:bodyPr>
          <a:lstStyle>
            <a:defPPr>
              <a:defRPr lang="zh-CN"/>
            </a:defPPr>
            <a:lvl1pPr>
              <a:lnSpc>
                <a:spcPct val="120000"/>
              </a:lnSpc>
              <a:spcBef>
                <a:spcPct val="0"/>
              </a:spcBef>
              <a:defRPr sz="2000">
                <a:solidFill>
                  <a:schemeClr val="tx1">
                    <a:lumMod val="95000"/>
                    <a:lumOff val="5000"/>
                  </a:schemeClr>
                </a:solidFill>
                <a:latin typeface="华文新魏" panose="02010800040101010101" pitchFamily="2" charset="-122"/>
                <a:ea typeface="华文新魏" panose="02010800040101010101" pitchFamily="2" charset="-122"/>
              </a:defRPr>
            </a:lvl1pPr>
          </a:lstStyle>
          <a:p>
            <a:r>
              <a:rPr lang="zh-CN" altLang="en-US" dirty="0"/>
              <a:t>保留</a:t>
            </a:r>
            <a:r>
              <a:rPr lang="en-US" altLang="zh-CN" dirty="0"/>
              <a:t>274</a:t>
            </a:r>
            <a:r>
              <a:rPr lang="zh-CN" altLang="en-US" dirty="0"/>
              <a:t>个</a:t>
            </a:r>
            <a:r>
              <a:rPr lang="en-US" altLang="zh-CN" dirty="0"/>
              <a:t>ICC</a:t>
            </a:r>
            <a:r>
              <a:rPr lang="zh-CN" altLang="en-US" dirty="0"/>
              <a:t>大于</a:t>
            </a:r>
            <a:r>
              <a:rPr lang="en-US" altLang="zh-CN" dirty="0"/>
              <a:t>0.75</a:t>
            </a:r>
            <a:r>
              <a:rPr lang="zh-CN" altLang="en-US" dirty="0"/>
              <a:t>的特征</a:t>
            </a:r>
          </a:p>
        </p:txBody>
      </p:sp>
      <p:pic>
        <p:nvPicPr>
          <p:cNvPr id="14" name="图片 13">
            <a:extLst>
              <a:ext uri="{FF2B5EF4-FFF2-40B4-BE49-F238E27FC236}">
                <a16:creationId xmlns:a16="http://schemas.microsoft.com/office/drawing/2014/main" id="{6E24D3FD-0E08-4374-826A-CAAD0D6BF9C7}"/>
              </a:ext>
            </a:extLst>
          </p:cNvPr>
          <p:cNvPicPr>
            <a:picLocks noChangeAspect="1"/>
          </p:cNvPicPr>
          <p:nvPr/>
        </p:nvPicPr>
        <p:blipFill rotWithShape="1">
          <a:blip r:embed="rId3">
            <a:extLst>
              <a:ext uri="{28A0092B-C50C-407E-A947-70E740481C1C}">
                <a14:useLocalDpi xmlns:a14="http://schemas.microsoft.com/office/drawing/2010/main" val="0"/>
              </a:ext>
            </a:extLst>
          </a:blip>
          <a:srcRect t="49809"/>
          <a:stretch/>
        </p:blipFill>
        <p:spPr>
          <a:xfrm>
            <a:off x="7439340" y="3429000"/>
            <a:ext cx="4091059" cy="3438689"/>
          </a:xfrm>
          <a:prstGeom prst="rect">
            <a:avLst/>
          </a:prstGeom>
        </p:spPr>
      </p:pic>
      <p:pic>
        <p:nvPicPr>
          <p:cNvPr id="15" name="图片 14">
            <a:extLst>
              <a:ext uri="{FF2B5EF4-FFF2-40B4-BE49-F238E27FC236}">
                <a16:creationId xmlns:a16="http://schemas.microsoft.com/office/drawing/2014/main" id="{1C6A8C62-BA69-4A62-ADC3-6256A0E84D83}"/>
              </a:ext>
            </a:extLst>
          </p:cNvPr>
          <p:cNvPicPr>
            <a:picLocks noChangeAspect="1"/>
          </p:cNvPicPr>
          <p:nvPr/>
        </p:nvPicPr>
        <p:blipFill rotWithShape="1">
          <a:blip r:embed="rId4">
            <a:extLst>
              <a:ext uri="{28A0092B-C50C-407E-A947-70E740481C1C}">
                <a14:useLocalDpi xmlns:a14="http://schemas.microsoft.com/office/drawing/2010/main" val="0"/>
              </a:ext>
            </a:extLst>
          </a:blip>
          <a:srcRect b="50191"/>
          <a:stretch/>
        </p:blipFill>
        <p:spPr>
          <a:xfrm>
            <a:off x="7438600" y="-7011"/>
            <a:ext cx="4091060" cy="3412513"/>
          </a:xfrm>
          <a:prstGeom prst="rect">
            <a:avLst/>
          </a:prstGeom>
        </p:spPr>
      </p:pic>
      <p:sp>
        <p:nvSpPr>
          <p:cNvPr id="18" name="TextBox 10">
            <a:extLst>
              <a:ext uri="{FF2B5EF4-FFF2-40B4-BE49-F238E27FC236}">
                <a16:creationId xmlns:a16="http://schemas.microsoft.com/office/drawing/2014/main" id="{F553939D-D867-47BB-8BC3-96FDABFADB66}"/>
              </a:ext>
            </a:extLst>
          </p:cNvPr>
          <p:cNvSpPr txBox="1">
            <a:spLocks noChangeArrowheads="1"/>
          </p:cNvSpPr>
          <p:nvPr/>
        </p:nvSpPr>
        <p:spPr bwMode="auto">
          <a:xfrm>
            <a:off x="704467" y="4525653"/>
            <a:ext cx="2139994" cy="1179425"/>
          </a:xfrm>
          <a:prstGeom prst="rect">
            <a:avLst/>
          </a:prstGeom>
          <a:noFill/>
          <a:ln w="9525">
            <a:noFill/>
            <a:miter lim="800000"/>
          </a:ln>
        </p:spPr>
        <p:txBody>
          <a:bodyPr wrap="square">
            <a:spAutoFit/>
          </a:bodyPr>
          <a:lstStyle/>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共提取了</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396</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个定量的放射组学特征</a:t>
            </a:r>
          </a:p>
        </p:txBody>
      </p:sp>
      <p:sp>
        <p:nvSpPr>
          <p:cNvPr id="19" name="矩形 18">
            <a:extLst>
              <a:ext uri="{FF2B5EF4-FFF2-40B4-BE49-F238E27FC236}">
                <a16:creationId xmlns:a16="http://schemas.microsoft.com/office/drawing/2014/main" id="{74AF675B-43DD-465B-A337-7ED56ED6D97F}"/>
              </a:ext>
            </a:extLst>
          </p:cNvPr>
          <p:cNvSpPr/>
          <p:nvPr/>
        </p:nvSpPr>
        <p:spPr>
          <a:xfrm>
            <a:off x="189581" y="4433975"/>
            <a:ext cx="46038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rgbClr val="B8D5D7"/>
                </a:solidFill>
                <a:latin typeface="华文新魏" panose="02010800040101010101" pitchFamily="2" charset="-122"/>
                <a:ea typeface="华文新魏" panose="02010800040101010101" pitchFamily="2" charset="-122"/>
              </a:rPr>
              <a:t>1</a:t>
            </a:r>
            <a:endParaRPr lang="zh-CN" altLang="en-US" sz="5400" b="1" cap="none" spc="0" dirty="0">
              <a:ln/>
              <a:solidFill>
                <a:srgbClr val="B8D5D7"/>
              </a:solidFill>
              <a:effectLst/>
              <a:latin typeface="华文新魏" panose="02010800040101010101" pitchFamily="2" charset="-122"/>
              <a:ea typeface="华文新魏" panose="02010800040101010101" pitchFamily="2" charset="-122"/>
            </a:endParaRPr>
          </a:p>
        </p:txBody>
      </p:sp>
      <p:sp>
        <p:nvSpPr>
          <p:cNvPr id="20" name="矩形 19">
            <a:extLst>
              <a:ext uri="{FF2B5EF4-FFF2-40B4-BE49-F238E27FC236}">
                <a16:creationId xmlns:a16="http://schemas.microsoft.com/office/drawing/2014/main" id="{939C8BEE-871A-417E-A381-196BDA212F18}"/>
              </a:ext>
            </a:extLst>
          </p:cNvPr>
          <p:cNvSpPr/>
          <p:nvPr/>
        </p:nvSpPr>
        <p:spPr>
          <a:xfrm>
            <a:off x="216085" y="1862779"/>
            <a:ext cx="57900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chemeClr val="accent4"/>
                </a:solidFill>
                <a:latin typeface="华文新魏" panose="02010800040101010101" pitchFamily="2" charset="-122"/>
                <a:ea typeface="华文新魏" panose="02010800040101010101" pitchFamily="2" charset="-122"/>
              </a:rPr>
              <a:t>2</a:t>
            </a:r>
            <a:endParaRPr lang="zh-CN" altLang="en-US" sz="5400" b="1" dirty="0">
              <a:ln/>
              <a:solidFill>
                <a:schemeClr val="accent4"/>
              </a:solidFill>
              <a:latin typeface="华文新魏" panose="02010800040101010101" pitchFamily="2" charset="-122"/>
              <a:ea typeface="华文新魏" panose="02010800040101010101" pitchFamily="2" charset="-122"/>
            </a:endParaRPr>
          </a:p>
        </p:txBody>
      </p:sp>
      <p:sp>
        <p:nvSpPr>
          <p:cNvPr id="21" name="矩形 20">
            <a:extLst>
              <a:ext uri="{FF2B5EF4-FFF2-40B4-BE49-F238E27FC236}">
                <a16:creationId xmlns:a16="http://schemas.microsoft.com/office/drawing/2014/main" id="{45AB14BE-F019-47B1-9890-7BA097252272}"/>
              </a:ext>
            </a:extLst>
          </p:cNvPr>
          <p:cNvSpPr/>
          <p:nvPr/>
        </p:nvSpPr>
        <p:spPr>
          <a:xfrm>
            <a:off x="6016065" y="4264395"/>
            <a:ext cx="57900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rgbClr val="B8D5D7"/>
                </a:solidFill>
                <a:latin typeface="华文新魏" panose="02010800040101010101" pitchFamily="2" charset="-122"/>
                <a:ea typeface="华文新魏" panose="02010800040101010101" pitchFamily="2" charset="-122"/>
              </a:rPr>
              <a:t>3</a:t>
            </a:r>
            <a:endParaRPr lang="zh-CN" altLang="en-US" sz="5400" b="1" dirty="0">
              <a:ln/>
              <a:solidFill>
                <a:srgbClr val="B8D5D7"/>
              </a:solidFill>
              <a:latin typeface="华文新魏" panose="02010800040101010101" pitchFamily="2" charset="-122"/>
              <a:ea typeface="华文新魏" panose="02010800040101010101" pitchFamily="2" charset="-122"/>
            </a:endParaRPr>
          </a:p>
        </p:txBody>
      </p:sp>
      <p:sp>
        <p:nvSpPr>
          <p:cNvPr id="12" name="文本框 11">
            <a:extLst>
              <a:ext uri="{FF2B5EF4-FFF2-40B4-BE49-F238E27FC236}">
                <a16:creationId xmlns:a16="http://schemas.microsoft.com/office/drawing/2014/main" id="{18778777-7632-4C21-883E-FA5645166626}"/>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特征提取与筛选</a:t>
            </a:r>
          </a:p>
        </p:txBody>
      </p:sp>
      <p:sp>
        <p:nvSpPr>
          <p:cNvPr id="16" name="TextBox 12">
            <a:extLst>
              <a:ext uri="{FF2B5EF4-FFF2-40B4-BE49-F238E27FC236}">
                <a16:creationId xmlns:a16="http://schemas.microsoft.com/office/drawing/2014/main" id="{4131CDBA-D5AA-41FC-882D-01B9E0E89F0E}"/>
              </a:ext>
            </a:extLst>
          </p:cNvPr>
          <p:cNvSpPr txBox="1">
            <a:spLocks noChangeArrowheads="1"/>
          </p:cNvSpPr>
          <p:nvPr/>
        </p:nvSpPr>
        <p:spPr bwMode="auto">
          <a:xfrm>
            <a:off x="4701250" y="3723551"/>
            <a:ext cx="3081262" cy="440762"/>
          </a:xfrm>
          <a:prstGeom prst="rect">
            <a:avLst/>
          </a:prstGeom>
          <a:noFill/>
          <a:ln w="9525">
            <a:noFill/>
            <a:miter lim="800000"/>
          </a:ln>
        </p:spPr>
        <p:txBody>
          <a:bodyPr wrap="square">
            <a:spAutoFit/>
          </a:bodyPr>
          <a:lstStyle>
            <a:defPPr>
              <a:defRPr lang="zh-CN"/>
            </a:defPPr>
            <a:lvl1pPr>
              <a:lnSpc>
                <a:spcPct val="120000"/>
              </a:lnSpc>
              <a:spcBef>
                <a:spcPct val="0"/>
              </a:spcBef>
              <a:defRPr sz="2000">
                <a:solidFill>
                  <a:schemeClr val="tx1">
                    <a:lumMod val="95000"/>
                    <a:lumOff val="5000"/>
                  </a:schemeClr>
                </a:solidFill>
                <a:latin typeface="华文新魏" panose="02010800040101010101" pitchFamily="2" charset="-122"/>
                <a:ea typeface="华文新魏" panose="02010800040101010101" pitchFamily="2" charset="-122"/>
              </a:defRPr>
            </a:lvl1pPr>
          </a:lstStyle>
          <a:p>
            <a:r>
              <a:rPr lang="zh-CN" altLang="en-US" dirty="0"/>
              <a:t>得到</a:t>
            </a:r>
            <a:r>
              <a:rPr lang="en-US" altLang="zh-CN" dirty="0"/>
              <a:t>26</a:t>
            </a:r>
            <a:r>
              <a:rPr lang="zh-CN" altLang="en-US" dirty="0"/>
              <a:t>个系数非</a:t>
            </a:r>
            <a:r>
              <a:rPr lang="en-US" altLang="zh-CN" dirty="0"/>
              <a:t>0</a:t>
            </a:r>
            <a:r>
              <a:rPr lang="zh-CN" altLang="en-US" dirty="0"/>
              <a:t>特征</a:t>
            </a:r>
          </a:p>
        </p:txBody>
      </p:sp>
    </p:spTree>
    <p:extLst>
      <p:ext uri="{BB962C8B-B14F-4D97-AF65-F5344CB8AC3E}">
        <p14:creationId xmlns:p14="http://schemas.microsoft.com/office/powerpoint/2010/main" val="58698981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nodePh="1">
                                  <p:stCondLst>
                                    <p:cond delay="0"/>
                                  </p:stCondLst>
                                  <p:endCondLst>
                                    <p:cond evt="begin" delay="0">
                                      <p:tn val="21"/>
                                    </p:cond>
                                  </p:end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animEffect transition="in" filter="fade">
                                      <p:cBhvr>
                                        <p:cTn id="46" dur="500"/>
                                        <p:tgtEl>
                                          <p:spTgt spid="16"/>
                                        </p:tgtEl>
                                      </p:cBhvr>
                                    </p:animEffect>
                                  </p:childTnLst>
                                </p:cTn>
                              </p:par>
                              <p:par>
                                <p:cTn id="47" presetID="2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500"/>
                                        <p:tgtEl>
                                          <p:spTgt spid="15"/>
                                        </p:tgtEl>
                                      </p:cBhvr>
                                    </p:animEffect>
                                  </p:childTnLst>
                                </p:cTn>
                              </p:par>
                              <p:par>
                                <p:cTn id="50" presetID="22" presetClass="entr" presetSubtype="4"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0" grpId="0"/>
      <p:bldP spid="21"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id="{B11BBB08-9ED1-4BF6-9640-640131B7FADB}"/>
              </a:ext>
            </a:extLst>
          </p:cNvPr>
          <p:cNvGrpSpPr/>
          <p:nvPr/>
        </p:nvGrpSpPr>
        <p:grpSpPr>
          <a:xfrm>
            <a:off x="662608" y="1800555"/>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10068428" y="4683792"/>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069007" y="2311549"/>
            <a:ext cx="9939707" cy="2656753"/>
          </a:xfrm>
          <a:prstGeom prst="rect">
            <a:avLst/>
          </a:prstGeom>
          <a:noFill/>
          <a:ln w="9525">
            <a:noFill/>
            <a:miter lim="800000"/>
            <a:headEnd/>
            <a:tailEnd/>
          </a:ln>
        </p:spPr>
        <p:txBody>
          <a:bodyPr wrap="square">
            <a:spAutoFit/>
          </a:bodyPr>
          <a:lstStyle/>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使用后退逐步淘汰法的多元逻辑回归的方法，从</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26</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个放射组学特征中筛选出</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8</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个相关性最强的放射组学特征，基于这</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8</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个特征，构建诊断模型，模型如下所示：</a:t>
            </a:r>
          </a:p>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放射组学评分 </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3.603 – Percentile20 × 10.941 – ClusterShade_AllDirection_offset1_SD × 1.599 + GLCMEnergy_angle135_offset7 × 2.592 – Inertia_AllDirection_offset1_SD × 1.760 – sumAverage × 1.645 + HighGrayLevelRunEmphasis_AllDirection_offset7_SD × 2.479 + LongRunHighGrayLevelEmphasis_angle135_offset4 × 2.281 + SurfaceArea × 2.504</a:t>
            </a:r>
          </a:p>
        </p:txBody>
      </p:sp>
      <p:sp>
        <p:nvSpPr>
          <p:cNvPr id="11" name="文本框 10">
            <a:extLst>
              <a:ext uri="{FF2B5EF4-FFF2-40B4-BE49-F238E27FC236}">
                <a16:creationId xmlns:a16="http://schemas.microsoft.com/office/drawing/2014/main" id="{4850A6FE-673F-47C5-8BA0-978C772C74B3}"/>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10" name="文本框 9">
            <a:extLst>
              <a:ext uri="{FF2B5EF4-FFF2-40B4-BE49-F238E27FC236}">
                <a16:creationId xmlns:a16="http://schemas.microsoft.com/office/drawing/2014/main" id="{B7B83CEA-93A7-4E5A-8270-41594A801282}"/>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模型构建</a:t>
            </a:r>
          </a:p>
        </p:txBody>
      </p:sp>
    </p:spTree>
    <p:extLst>
      <p:ext uri="{BB962C8B-B14F-4D97-AF65-F5344CB8AC3E}">
        <p14:creationId xmlns:p14="http://schemas.microsoft.com/office/powerpoint/2010/main" val="139782760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a:extLst>
              <a:ext uri="{FF2B5EF4-FFF2-40B4-BE49-F238E27FC236}">
                <a16:creationId xmlns:a16="http://schemas.microsoft.com/office/drawing/2014/main" id="{0F9409A5-852F-4271-84E2-2A2288BE7122}"/>
              </a:ext>
            </a:extLst>
          </p:cNvPr>
          <p:cNvSpPr/>
          <p:nvPr/>
        </p:nvSpPr>
        <p:spPr>
          <a:xfrm>
            <a:off x="906967" y="663796"/>
            <a:ext cx="3672408" cy="923329"/>
          </a:xfrm>
          <a:prstGeom prst="rect">
            <a:avLst/>
          </a:prstGeom>
        </p:spPr>
        <p:txBody>
          <a:bodyPr wrap="square">
            <a:normAutofit fontScale="8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7200" b="1" i="0" u="none" strike="noStrike" kern="1200" cap="none" spc="400" normalizeH="0" baseline="0" noProof="0" dirty="0">
                <a:ln>
                  <a:noFill/>
                </a:ln>
                <a:solidFill>
                  <a:srgbClr val="1C1C73"/>
                </a:solidFill>
                <a:effectLst/>
                <a:uLnTx/>
                <a:uFillTx/>
                <a:latin typeface="幼圆" panose="02010509060101010101" pitchFamily="49" charset="-122"/>
                <a:ea typeface="幼圆" panose="02010509060101010101" pitchFamily="49" charset="-122"/>
                <a:cs typeface="+mn-cs"/>
              </a:rPr>
              <a:t>目录</a:t>
            </a:r>
          </a:p>
        </p:txBody>
      </p:sp>
      <p:sp>
        <p:nvSpPr>
          <p:cNvPr id="21" name="Rectangle 2">
            <a:extLst>
              <a:ext uri="{FF2B5EF4-FFF2-40B4-BE49-F238E27FC236}">
                <a16:creationId xmlns:a16="http://schemas.microsoft.com/office/drawing/2014/main" id="{4C77325B-882F-43E5-9BB9-0B0B53FAAB78}"/>
              </a:ext>
            </a:extLst>
          </p:cNvPr>
          <p:cNvSpPr/>
          <p:nvPr/>
        </p:nvSpPr>
        <p:spPr bwMode="auto">
          <a:xfrm rot="10800000">
            <a:off x="726948" y="714474"/>
            <a:ext cx="95672" cy="672108"/>
          </a:xfrm>
          <a:prstGeom prst="rect">
            <a:avLst/>
          </a:prstGeom>
          <a:solidFill>
            <a:srgbClr val="AAA4D1"/>
          </a:solidFill>
          <a:ln w="19050">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幼圆" panose="02010509060101010101" pitchFamily="49" charset="-122"/>
              <a:ea typeface="幼圆" panose="02010509060101010101" pitchFamily="49" charset="-122"/>
              <a:cs typeface="+mn-cs"/>
            </a:endParaRPr>
          </a:p>
        </p:txBody>
      </p:sp>
      <p:cxnSp>
        <p:nvCxnSpPr>
          <p:cNvPr id="7" name="Straight Connector 5">
            <a:extLst>
              <a:ext uri="{FF2B5EF4-FFF2-40B4-BE49-F238E27FC236}">
                <a16:creationId xmlns:a16="http://schemas.microsoft.com/office/drawing/2014/main" id="{025EBD7D-BBAE-4643-88E3-2F865B23FB38}"/>
              </a:ext>
            </a:extLst>
          </p:cNvPr>
          <p:cNvCxnSpPr>
            <a:cxnSpLocks/>
          </p:cNvCxnSpPr>
          <p:nvPr/>
        </p:nvCxnSpPr>
        <p:spPr>
          <a:xfrm>
            <a:off x="6163733" y="1590824"/>
            <a:ext cx="0" cy="3960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13">
            <a:extLst>
              <a:ext uri="{FF2B5EF4-FFF2-40B4-BE49-F238E27FC236}">
                <a16:creationId xmlns:a16="http://schemas.microsoft.com/office/drawing/2014/main" id="{B438C3AB-D610-430F-830A-131A97D5F9F1}"/>
              </a:ext>
            </a:extLst>
          </p:cNvPr>
          <p:cNvSpPr/>
          <p:nvPr/>
        </p:nvSpPr>
        <p:spPr bwMode="auto">
          <a:xfrm>
            <a:off x="3098707" y="1773371"/>
            <a:ext cx="2520280" cy="371568"/>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研究背景</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
        <p:nvSpPr>
          <p:cNvPr id="9" name="Rectangle 14">
            <a:extLst>
              <a:ext uri="{FF2B5EF4-FFF2-40B4-BE49-F238E27FC236}">
                <a16:creationId xmlns:a16="http://schemas.microsoft.com/office/drawing/2014/main" id="{A39CD0F4-5B36-42BA-AAEB-3FC731CC1F10}"/>
              </a:ext>
            </a:extLst>
          </p:cNvPr>
          <p:cNvSpPr/>
          <p:nvPr/>
        </p:nvSpPr>
        <p:spPr bwMode="auto">
          <a:xfrm>
            <a:off x="6708481" y="221010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rPr>
              <a:t>研究方法</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
        <p:nvSpPr>
          <p:cNvPr id="10" name="Rectangle 16">
            <a:extLst>
              <a:ext uri="{FF2B5EF4-FFF2-40B4-BE49-F238E27FC236}">
                <a16:creationId xmlns:a16="http://schemas.microsoft.com/office/drawing/2014/main" id="{4A9E04E9-226B-47AB-BB03-50F26E15288D}"/>
              </a:ext>
            </a:extLst>
          </p:cNvPr>
          <p:cNvSpPr/>
          <p:nvPr/>
        </p:nvSpPr>
        <p:spPr bwMode="auto">
          <a:xfrm>
            <a:off x="3098707" y="312907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研究目标</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
        <p:nvSpPr>
          <p:cNvPr id="11" name="Rectangle 17">
            <a:extLst>
              <a:ext uri="{FF2B5EF4-FFF2-40B4-BE49-F238E27FC236}">
                <a16:creationId xmlns:a16="http://schemas.microsoft.com/office/drawing/2014/main" id="{FA0114ED-A0D8-4F43-BF19-ACACA542B9AB}"/>
              </a:ext>
            </a:extLst>
          </p:cNvPr>
          <p:cNvSpPr/>
          <p:nvPr/>
        </p:nvSpPr>
        <p:spPr bwMode="auto">
          <a:xfrm>
            <a:off x="6708481" y="3770511"/>
            <a:ext cx="2520280" cy="371568"/>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algn="ct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研究结果</a:t>
            </a:r>
            <a:endParaRPr lang="en-US" altLang="zh-CN" sz="2800" dirty="0">
              <a:solidFill>
                <a:prstClr val="white"/>
              </a:solidFill>
              <a:latin typeface="幼圆" panose="02010509060101010101" pitchFamily="49" charset="-122"/>
              <a:ea typeface="幼圆" panose="02010509060101010101" pitchFamily="49" charset="-122"/>
              <a:sym typeface="Arial" panose="020B0604020202020204" pitchFamily="34" charset="0"/>
            </a:endParaRPr>
          </a:p>
        </p:txBody>
      </p:sp>
      <p:sp>
        <p:nvSpPr>
          <p:cNvPr id="5" name="Rectangle 6">
            <a:extLst>
              <a:ext uri="{FF2B5EF4-FFF2-40B4-BE49-F238E27FC236}">
                <a16:creationId xmlns:a16="http://schemas.microsoft.com/office/drawing/2014/main" id="{9170AA65-0975-4405-A93F-27540834F9B6}"/>
              </a:ext>
            </a:extLst>
          </p:cNvPr>
          <p:cNvSpPr/>
          <p:nvPr/>
        </p:nvSpPr>
        <p:spPr>
          <a:xfrm>
            <a:off x="970466" y="1411982"/>
            <a:ext cx="1594929" cy="369332"/>
          </a:xfrm>
          <a:prstGeom prst="rect">
            <a:avLst/>
          </a:prstGeom>
        </p:spPr>
        <p:txBody>
          <a:bodyPr wrap="none">
            <a:normAutofit fontScale="92500" lnSpcReduction="200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400" normalizeH="0" baseline="0" noProof="0" dirty="0">
                <a:ln>
                  <a:noFill/>
                </a:ln>
                <a:solidFill>
                  <a:srgbClr val="1C1C73"/>
                </a:solidFill>
                <a:effectLst/>
                <a:uLnTx/>
                <a:uFillTx/>
                <a:latin typeface="幼圆" panose="02010509060101010101" pitchFamily="49" charset="-122"/>
                <a:ea typeface="幼圆" panose="02010509060101010101" pitchFamily="49" charset="-122"/>
                <a:cs typeface="+mn-cs"/>
              </a:rPr>
              <a:t>CONTENT</a:t>
            </a:r>
          </a:p>
        </p:txBody>
      </p:sp>
      <p:cxnSp>
        <p:nvCxnSpPr>
          <p:cNvPr id="23" name="直接连接符 22">
            <a:extLst>
              <a:ext uri="{FF2B5EF4-FFF2-40B4-BE49-F238E27FC236}">
                <a16:creationId xmlns:a16="http://schemas.microsoft.com/office/drawing/2014/main" id="{CE2B200D-7144-47A4-8683-0DEC869210DD}"/>
              </a:ext>
            </a:extLst>
          </p:cNvPr>
          <p:cNvCxnSpPr>
            <a:cxnSpLocks/>
          </p:cNvCxnSpPr>
          <p:nvPr/>
        </p:nvCxnSpPr>
        <p:spPr>
          <a:xfrm>
            <a:off x="4792133" y="1049867"/>
            <a:ext cx="65362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6A5D2DA-9D48-44D7-BB5B-69F59E9011E4}"/>
              </a:ext>
            </a:extLst>
          </p:cNvPr>
          <p:cNvCxnSpPr/>
          <p:nvPr/>
        </p:nvCxnSpPr>
        <p:spPr>
          <a:xfrm>
            <a:off x="11328400" y="1066800"/>
            <a:ext cx="0" cy="47384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DC06F4B-3306-42B2-837A-8BB5437EADC6}"/>
              </a:ext>
            </a:extLst>
          </p:cNvPr>
          <p:cNvCxnSpPr>
            <a:cxnSpLocks/>
          </p:cNvCxnSpPr>
          <p:nvPr/>
        </p:nvCxnSpPr>
        <p:spPr>
          <a:xfrm flipH="1">
            <a:off x="822621" y="5805264"/>
            <a:ext cx="105057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C511CF1-2DE6-4E5E-8441-82E42F880D92}"/>
              </a:ext>
            </a:extLst>
          </p:cNvPr>
          <p:cNvCxnSpPr>
            <a:cxnSpLocks/>
          </p:cNvCxnSpPr>
          <p:nvPr/>
        </p:nvCxnSpPr>
        <p:spPr>
          <a:xfrm flipV="1">
            <a:off x="822620" y="3217334"/>
            <a:ext cx="0" cy="25879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5306DBC-A1CD-4C80-9B2D-16A008085922}"/>
              </a:ext>
            </a:extLst>
          </p:cNvPr>
          <p:cNvSpPr/>
          <p:nvPr/>
        </p:nvSpPr>
        <p:spPr bwMode="auto">
          <a:xfrm>
            <a:off x="3100979" y="4546150"/>
            <a:ext cx="2520280" cy="371568"/>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研究内容</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Tree>
    <p:extLst>
      <p:ext uri="{BB962C8B-B14F-4D97-AF65-F5344CB8AC3E}">
        <p14:creationId xmlns:p14="http://schemas.microsoft.com/office/powerpoint/2010/main" val="4242596932"/>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anim calcmode="lin" valueType="num">
                                      <p:cBhvr>
                                        <p:cTn id="2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
                                        </p:tgtEl>
                                      </p:cBhvr>
                                    </p:animEffect>
                                  </p:childTnLst>
                                </p:cTn>
                              </p:par>
                            </p:childTnLst>
                          </p:cTn>
                        </p:par>
                        <p:par>
                          <p:cTn id="32" fill="hold">
                            <p:stCondLst>
                              <p:cond delay="18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250"/>
                                        <p:tgtEl>
                                          <p:spTgt spid="23"/>
                                        </p:tgtEl>
                                      </p:cBhvr>
                                    </p:animEffect>
                                  </p:childTnLst>
                                </p:cTn>
                              </p:par>
                            </p:childTnLst>
                          </p:cTn>
                        </p:par>
                        <p:par>
                          <p:cTn id="36" fill="hold">
                            <p:stCondLst>
                              <p:cond delay="205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250"/>
                                        <p:tgtEl>
                                          <p:spTgt spid="25"/>
                                        </p:tgtEl>
                                      </p:cBhvr>
                                    </p:animEffect>
                                  </p:childTnLst>
                                </p:cTn>
                              </p:par>
                            </p:childTnLst>
                          </p:cTn>
                        </p:par>
                        <p:par>
                          <p:cTn id="40" fill="hold">
                            <p:stCondLst>
                              <p:cond delay="2300"/>
                            </p:stCondLst>
                            <p:childTnLst>
                              <p:par>
                                <p:cTn id="41" presetID="22" presetClass="entr" presetSubtype="2"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250"/>
                                        <p:tgtEl>
                                          <p:spTgt spid="27"/>
                                        </p:tgtEl>
                                      </p:cBhvr>
                                    </p:animEffect>
                                  </p:childTnLst>
                                </p:cTn>
                              </p:par>
                            </p:childTnLst>
                          </p:cTn>
                        </p:par>
                        <p:par>
                          <p:cTn id="44" fill="hold">
                            <p:stCondLst>
                              <p:cond delay="2550"/>
                            </p:stCondLst>
                            <p:childTnLst>
                              <p:par>
                                <p:cTn id="45" presetID="22" presetClass="entr" presetSubtype="4"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250"/>
                                        <p:tgtEl>
                                          <p:spTgt spid="29"/>
                                        </p:tgtEl>
                                      </p:cBhvr>
                                    </p:animEffect>
                                  </p:childTnLst>
                                </p:cTn>
                              </p:par>
                            </p:childTnLst>
                          </p:cTn>
                        </p:par>
                        <p:par>
                          <p:cTn id="48" fill="hold">
                            <p:stCondLst>
                              <p:cond delay="2800"/>
                            </p:stCondLst>
                            <p:childTnLst>
                              <p:par>
                                <p:cTn id="49" presetID="49" presetClass="entr" presetSubtype="0" decel="10000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 calcmode="lin" valueType="num">
                                      <p:cBhvr>
                                        <p:cTn id="53" dur="500" fill="hold"/>
                                        <p:tgtEl>
                                          <p:spTgt spid="7"/>
                                        </p:tgtEl>
                                        <p:attrNameLst>
                                          <p:attrName>style.rotation</p:attrName>
                                        </p:attrNameLst>
                                      </p:cBhvr>
                                      <p:tavLst>
                                        <p:tav tm="0">
                                          <p:val>
                                            <p:fltVal val="360"/>
                                          </p:val>
                                        </p:tav>
                                        <p:tav tm="100000">
                                          <p:val>
                                            <p:fltVal val="0"/>
                                          </p:val>
                                        </p:tav>
                                      </p:tavLst>
                                    </p:anim>
                                    <p:animEffect transition="in" filter="fade">
                                      <p:cBhvr>
                                        <p:cTn id="54" dur="500"/>
                                        <p:tgtEl>
                                          <p:spTgt spid="7"/>
                                        </p:tgtEl>
                                      </p:cBhvr>
                                    </p:animEffect>
                                  </p:childTnLst>
                                </p:cTn>
                              </p:par>
                            </p:childTnLst>
                          </p:cTn>
                        </p:par>
                        <p:par>
                          <p:cTn id="55" fill="hold">
                            <p:stCondLst>
                              <p:cond delay="3300"/>
                            </p:stCondLst>
                            <p:childTnLst>
                              <p:par>
                                <p:cTn id="56" presetID="22" presetClass="entr" presetSubtype="2"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right)">
                                      <p:cBhvr>
                                        <p:cTn id="58" dur="500"/>
                                        <p:tgtEl>
                                          <p:spTgt spid="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childTnLst>
                          </p:cTn>
                        </p:par>
                        <p:par>
                          <p:cTn id="62" fill="hold">
                            <p:stCondLst>
                              <p:cond delay="3800"/>
                            </p:stCondLst>
                            <p:childTnLst>
                              <p:par>
                                <p:cTn id="63" presetID="22" presetClass="entr" presetSubtype="2"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right)">
                                      <p:cBhvr>
                                        <p:cTn id="65" dur="500"/>
                                        <p:tgtEl>
                                          <p:spTgt spid="14"/>
                                        </p:tgtEl>
                                      </p:cBhvr>
                                    </p:animEffect>
                                  </p:childTnLst>
                                </p:cTn>
                              </p:par>
                              <p:par>
                                <p:cTn id="66" presetID="22" presetClass="entr" presetSubtype="2"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right)">
                                      <p:cBhvr>
                                        <p:cTn id="68" dur="500"/>
                                        <p:tgtEl>
                                          <p:spTgt spid="10"/>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wipe(left)">
                                      <p:cBhvr>
                                        <p:cTn id="7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1" grpId="1" animBg="1"/>
      <p:bldP spid="8" grpId="0" animBg="1"/>
      <p:bldP spid="9" grpId="0" animBg="1"/>
      <p:bldP spid="10" grpId="0" animBg="1"/>
      <p:bldP spid="11" grpId="0" animBg="1"/>
      <p:bldP spid="5" grpId="0"/>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6672" y="2895117"/>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dirty="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grpSp>
        <p:nvGrpSpPr>
          <p:cNvPr id="8" name="Group 67"/>
          <p:cNvGrpSpPr/>
          <p:nvPr/>
        </p:nvGrpSpPr>
        <p:grpSpPr>
          <a:xfrm>
            <a:off x="2585423" y="277688"/>
            <a:ext cx="9456555" cy="1907616"/>
            <a:chOff x="5246460" y="-83305"/>
            <a:chExt cx="8026133" cy="1907615"/>
          </a:xfrm>
        </p:grpSpPr>
        <p:sp>
          <p:nvSpPr>
            <p:cNvPr id="15" name="TextBox 68"/>
            <p:cNvSpPr txBox="1">
              <a:spLocks/>
            </p:cNvSpPr>
            <p:nvPr/>
          </p:nvSpPr>
          <p:spPr bwMode="auto">
            <a:xfrm>
              <a:off x="5562001" y="1514352"/>
              <a:ext cx="1068541" cy="309958"/>
            </a:xfrm>
            <a:prstGeom prst="rect">
              <a:avLst/>
            </a:prstGeom>
            <a:noFill/>
          </p:spPr>
          <p:txBody>
            <a:bodyPr wrap="none" lIns="120000" tIns="62400" rIns="120000" bIns="62400">
              <a:noAutofit/>
            </a:bodyPr>
            <a:lstStyle/>
            <a:p>
              <a:pPr latinLnBrk="0"/>
              <a:r>
                <a:rPr lang="zh-CN" altLang="en-US" sz="3600" dirty="0">
                  <a:solidFill>
                    <a:schemeClr val="tx1">
                      <a:lumMod val="75000"/>
                      <a:lumOff val="25000"/>
                    </a:schemeClr>
                  </a:solidFill>
                  <a:latin typeface="华文新魏" panose="02010800040101010101" pitchFamily="2" charset="-122"/>
                  <a:ea typeface="华文新魏" panose="02010800040101010101" pitchFamily="2" charset="-122"/>
                </a:rPr>
                <a:t>辨别度</a:t>
              </a:r>
            </a:p>
          </p:txBody>
        </p:sp>
        <p:sp>
          <p:nvSpPr>
            <p:cNvPr id="16" name="TextBox 69"/>
            <p:cNvSpPr txBox="1">
              <a:spLocks/>
            </p:cNvSpPr>
            <p:nvPr/>
          </p:nvSpPr>
          <p:spPr bwMode="auto">
            <a:xfrm>
              <a:off x="5246460" y="-83305"/>
              <a:ext cx="8026133" cy="1351484"/>
            </a:xfrm>
            <a:prstGeom prst="rect">
              <a:avLst/>
            </a:prstGeom>
            <a:noFill/>
          </p:spPr>
          <p:txBody>
            <a:bodyPr wrap="square" lIns="120000" tIns="62400" rIns="120000" bIns="62400">
              <a:noAutofit/>
            </a:bodyPr>
            <a:lstStyle/>
            <a:p>
              <a:pPr algn="ct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训练组的精确性、敏感性、特异性和</a:t>
              </a:r>
              <a:r>
                <a:rPr lang="en-US" altLang="zh-CN" dirty="0">
                  <a:solidFill>
                    <a:schemeClr val="bg1">
                      <a:lumMod val="50000"/>
                    </a:schemeClr>
                  </a:solidFill>
                  <a:latin typeface="华文新魏" panose="02010800040101010101" pitchFamily="2" charset="-122"/>
                  <a:ea typeface="华文新魏" panose="02010800040101010101" pitchFamily="2" charset="-122"/>
                </a:rPr>
                <a:t>AUC</a:t>
              </a:r>
              <a:r>
                <a:rPr lang="zh-CN" altLang="en-US"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dirty="0">
                  <a:solidFill>
                    <a:schemeClr val="bg1">
                      <a:lumMod val="50000"/>
                    </a:schemeClr>
                  </a:solidFill>
                  <a:latin typeface="华文新魏" panose="02010800040101010101" pitchFamily="2" charset="-122"/>
                  <a:ea typeface="华文新魏" panose="02010800040101010101" pitchFamily="2" charset="-122"/>
                </a:rPr>
                <a:t>0.850</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0.821</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0.893</a:t>
              </a:r>
              <a:r>
                <a:rPr lang="zh-CN" altLang="en-US" dirty="0">
                  <a:solidFill>
                    <a:schemeClr val="bg1">
                      <a:lumMod val="50000"/>
                    </a:schemeClr>
                  </a:solidFill>
                  <a:latin typeface="华文新魏" panose="02010800040101010101" pitchFamily="2" charset="-122"/>
                  <a:ea typeface="华文新魏" panose="02010800040101010101" pitchFamily="2" charset="-122"/>
                </a:rPr>
                <a:t>以及</a:t>
              </a:r>
              <a:r>
                <a:rPr lang="en-US" altLang="zh-CN" dirty="0">
                  <a:solidFill>
                    <a:schemeClr val="bg1">
                      <a:lumMod val="50000"/>
                    </a:schemeClr>
                  </a:solidFill>
                  <a:latin typeface="华文新魏" panose="02010800040101010101" pitchFamily="2" charset="-122"/>
                  <a:ea typeface="华文新魏" panose="02010800040101010101" pitchFamily="2" charset="-122"/>
                </a:rPr>
                <a:t>0.922</a:t>
              </a:r>
            </a:p>
            <a:p>
              <a:pPr algn="ct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测试组的精确性、敏感性、特异性和</a:t>
              </a:r>
              <a:r>
                <a:rPr lang="en-US" altLang="zh-CN" dirty="0">
                  <a:solidFill>
                    <a:schemeClr val="bg1">
                      <a:lumMod val="50000"/>
                    </a:schemeClr>
                  </a:solidFill>
                  <a:latin typeface="华文新魏" panose="02010800040101010101" pitchFamily="2" charset="-122"/>
                  <a:ea typeface="华文新魏" panose="02010800040101010101" pitchFamily="2" charset="-122"/>
                </a:rPr>
                <a:t>AUC</a:t>
              </a:r>
              <a:r>
                <a:rPr lang="zh-CN" altLang="en-US"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dirty="0">
                  <a:solidFill>
                    <a:schemeClr val="bg1">
                      <a:lumMod val="50000"/>
                    </a:schemeClr>
                  </a:solidFill>
                  <a:latin typeface="华文新魏" panose="02010800040101010101" pitchFamily="2" charset="-122"/>
                  <a:ea typeface="华文新魏" panose="02010800040101010101" pitchFamily="2" charset="-122"/>
                </a:rPr>
                <a:t>0.803</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0.806</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0.800</a:t>
              </a:r>
              <a:r>
                <a:rPr lang="zh-CN" altLang="en-US" dirty="0">
                  <a:solidFill>
                    <a:schemeClr val="bg1">
                      <a:lumMod val="50000"/>
                    </a:schemeClr>
                  </a:solidFill>
                  <a:latin typeface="华文新魏" panose="02010800040101010101" pitchFamily="2" charset="-122"/>
                  <a:ea typeface="华文新魏" panose="02010800040101010101" pitchFamily="2" charset="-122"/>
                </a:rPr>
                <a:t>以及</a:t>
              </a:r>
              <a:r>
                <a:rPr lang="en-US" altLang="zh-CN" dirty="0">
                  <a:solidFill>
                    <a:schemeClr val="bg1">
                      <a:lumMod val="50000"/>
                    </a:schemeClr>
                  </a:solidFill>
                  <a:latin typeface="华文新魏" panose="02010800040101010101" pitchFamily="2" charset="-122"/>
                  <a:ea typeface="华文新魏" panose="02010800040101010101" pitchFamily="2" charset="-122"/>
                </a:rPr>
                <a:t>0.850</a:t>
              </a:r>
            </a:p>
            <a:p>
              <a:pPr algn="ctr">
                <a:lnSpc>
                  <a:spcPct val="120000"/>
                </a:lnSpc>
              </a:pPr>
              <a:r>
                <a:rPr lang="en-US" altLang="zh-CN" dirty="0">
                  <a:solidFill>
                    <a:schemeClr val="bg1">
                      <a:lumMod val="50000"/>
                    </a:schemeClr>
                  </a:solidFill>
                  <a:latin typeface="华文新魏" panose="02010800040101010101" pitchFamily="2" charset="-122"/>
                  <a:ea typeface="华文新魏" panose="02010800040101010101" pitchFamily="2" charset="-122"/>
                </a:rPr>
                <a:t>Reader2</a:t>
              </a:r>
              <a:r>
                <a:rPr lang="zh-CN" altLang="en-US" dirty="0">
                  <a:solidFill>
                    <a:schemeClr val="bg1">
                      <a:lumMod val="50000"/>
                    </a:schemeClr>
                  </a:solidFill>
                  <a:latin typeface="华文新魏" panose="02010800040101010101" pitchFamily="2" charset="-122"/>
                  <a:ea typeface="华文新魏" panose="02010800040101010101" pitchFamily="2" charset="-122"/>
                </a:rPr>
                <a:t>亚组的精确性、敏感性、特异性和</a:t>
              </a:r>
              <a:r>
                <a:rPr lang="en-US" altLang="zh-CN" dirty="0">
                  <a:solidFill>
                    <a:schemeClr val="bg1">
                      <a:lumMod val="50000"/>
                    </a:schemeClr>
                  </a:solidFill>
                  <a:latin typeface="华文新魏" panose="02010800040101010101" pitchFamily="2" charset="-122"/>
                  <a:ea typeface="华文新魏" panose="02010800040101010101" pitchFamily="2" charset="-122"/>
                </a:rPr>
                <a:t>AUC</a:t>
              </a:r>
              <a:r>
                <a:rPr lang="zh-CN" altLang="en-US"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dirty="0">
                  <a:solidFill>
                    <a:schemeClr val="bg1">
                      <a:lumMod val="50000"/>
                    </a:schemeClr>
                  </a:solidFill>
                  <a:latin typeface="华文新魏" panose="02010800040101010101" pitchFamily="2" charset="-122"/>
                  <a:ea typeface="华文新魏" panose="02010800040101010101" pitchFamily="2" charset="-122"/>
                </a:rPr>
                <a:t>0.900</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0.870</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0.926</a:t>
              </a:r>
              <a:r>
                <a:rPr lang="zh-CN" altLang="en-US" dirty="0">
                  <a:solidFill>
                    <a:schemeClr val="bg1">
                      <a:lumMod val="50000"/>
                    </a:schemeClr>
                  </a:solidFill>
                  <a:latin typeface="华文新魏" panose="02010800040101010101" pitchFamily="2" charset="-122"/>
                  <a:ea typeface="华文新魏" panose="02010800040101010101" pitchFamily="2" charset="-122"/>
                </a:rPr>
                <a:t>以及</a:t>
              </a:r>
              <a:r>
                <a:rPr lang="en-US" altLang="zh-CN" dirty="0">
                  <a:solidFill>
                    <a:schemeClr val="bg1">
                      <a:lumMod val="50000"/>
                    </a:schemeClr>
                  </a:solidFill>
                  <a:latin typeface="华文新魏" panose="02010800040101010101" pitchFamily="2" charset="-122"/>
                  <a:ea typeface="华文新魏" panose="02010800040101010101" pitchFamily="2" charset="-122"/>
                </a:rPr>
                <a:t>0.957</a:t>
              </a:r>
              <a:endParaRPr lang="zh-CN" altLang="en-US" dirty="0">
                <a:solidFill>
                  <a:schemeClr val="bg1">
                    <a:lumMod val="50000"/>
                  </a:schemeClr>
                </a:solidFill>
                <a:latin typeface="华文新魏" panose="02010800040101010101" pitchFamily="2" charset="-122"/>
                <a:ea typeface="华文新魏" panose="02010800040101010101" pitchFamily="2" charset="-122"/>
              </a:endParaRPr>
            </a:p>
          </p:txBody>
        </p:sp>
      </p:grpSp>
      <p:sp>
        <p:nvSpPr>
          <p:cNvPr id="13" name="TextBox 71"/>
          <p:cNvSpPr txBox="1">
            <a:spLocks/>
          </p:cNvSpPr>
          <p:nvPr/>
        </p:nvSpPr>
        <p:spPr bwMode="auto">
          <a:xfrm>
            <a:off x="5547273" y="5541689"/>
            <a:ext cx="1531613" cy="309958"/>
          </a:xfrm>
          <a:prstGeom prst="rect">
            <a:avLst/>
          </a:prstGeom>
          <a:noFill/>
        </p:spPr>
        <p:txBody>
          <a:bodyPr wrap="none" lIns="480000" tIns="62400" rIns="120000" bIns="62400">
            <a:noAutofit/>
          </a:bodyPr>
          <a:lstStyle/>
          <a:p>
            <a:pPr algn="l"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临床应用价值</a:t>
            </a:r>
          </a:p>
        </p:txBody>
      </p:sp>
      <p:sp>
        <p:nvSpPr>
          <p:cNvPr id="11" name="TextBox 74"/>
          <p:cNvSpPr txBox="1">
            <a:spLocks/>
          </p:cNvSpPr>
          <p:nvPr/>
        </p:nvSpPr>
        <p:spPr bwMode="auto">
          <a:xfrm>
            <a:off x="144141" y="5589809"/>
            <a:ext cx="1531613" cy="309958"/>
          </a:xfrm>
          <a:prstGeom prst="rect">
            <a:avLst/>
          </a:prstGeom>
          <a:noFill/>
        </p:spPr>
        <p:txBody>
          <a:bodyPr wrap="none" lIns="120000" tIns="62400" rIns="480000" bIns="62400">
            <a:noAutofit/>
          </a:bodyPr>
          <a:lstStyle/>
          <a:p>
            <a:pPr algn="r"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校准度</a:t>
            </a:r>
          </a:p>
        </p:txBody>
      </p:sp>
      <p:sp>
        <p:nvSpPr>
          <p:cNvPr id="44" name="文本框 43">
            <a:extLst>
              <a:ext uri="{FF2B5EF4-FFF2-40B4-BE49-F238E27FC236}">
                <a16:creationId xmlns:a16="http://schemas.microsoft.com/office/drawing/2014/main" id="{F93ADC12-8BB8-4D7C-B288-5DAC640547FA}"/>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45" name="文本框 44">
            <a:extLst>
              <a:ext uri="{FF2B5EF4-FFF2-40B4-BE49-F238E27FC236}">
                <a16:creationId xmlns:a16="http://schemas.microsoft.com/office/drawing/2014/main" id="{DD7DC78E-0760-4A3F-892E-4DD44628D620}"/>
              </a:ext>
            </a:extLst>
          </p:cNvPr>
          <p:cNvSpPr txBox="1"/>
          <p:nvPr/>
        </p:nvSpPr>
        <p:spPr>
          <a:xfrm>
            <a:off x="477079" y="649358"/>
            <a:ext cx="1531613"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模型评估</a:t>
            </a:r>
          </a:p>
        </p:txBody>
      </p:sp>
      <p:pic>
        <p:nvPicPr>
          <p:cNvPr id="46" name="图片 45">
            <a:extLst>
              <a:ext uri="{FF2B5EF4-FFF2-40B4-BE49-F238E27FC236}">
                <a16:creationId xmlns:a16="http://schemas.microsoft.com/office/drawing/2014/main" id="{FC386B73-8B60-4453-B1CB-8C8225ACDAE8}"/>
              </a:ext>
            </a:extLst>
          </p:cNvPr>
          <p:cNvPicPr/>
          <p:nvPr/>
        </p:nvPicPr>
        <p:blipFill rotWithShape="1">
          <a:blip r:embed="rId3" cstate="print">
            <a:extLst>
              <a:ext uri="{28A0092B-C50C-407E-A947-70E740481C1C}">
                <a14:useLocalDpi xmlns:a14="http://schemas.microsoft.com/office/drawing/2010/main" val="0"/>
              </a:ext>
            </a:extLst>
          </a:blip>
          <a:srcRect b="48675"/>
          <a:stretch/>
        </p:blipFill>
        <p:spPr>
          <a:xfrm>
            <a:off x="5326840" y="1485749"/>
            <a:ext cx="6422083" cy="3224984"/>
          </a:xfrm>
          <a:prstGeom prst="rect">
            <a:avLst/>
          </a:prstGeom>
        </p:spPr>
      </p:pic>
    </p:spTree>
    <p:extLst>
      <p:ext uri="{BB962C8B-B14F-4D97-AF65-F5344CB8AC3E}">
        <p14:creationId xmlns:p14="http://schemas.microsoft.com/office/powerpoint/2010/main" val="37887904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16" presetClass="entr" presetSubtype="21"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barn(inVertical)">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461676" y="1019771"/>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sp>
        <p:nvSpPr>
          <p:cNvPr id="15" name="TextBox 68"/>
          <p:cNvSpPr txBox="1">
            <a:spLocks/>
          </p:cNvSpPr>
          <p:nvPr/>
        </p:nvSpPr>
        <p:spPr bwMode="auto">
          <a:xfrm>
            <a:off x="8955262" y="382346"/>
            <a:ext cx="1258977" cy="309958"/>
          </a:xfrm>
          <a:prstGeom prst="rect">
            <a:avLst/>
          </a:prstGeom>
          <a:noFill/>
        </p:spPr>
        <p:txBody>
          <a:bodyPr wrap="none" lIns="120000" tIns="62400" rIns="120000" bIns="62400">
            <a:noAutofit/>
          </a:bodyPr>
          <a:lstStyle/>
          <a:p>
            <a:pPr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辨别度</a:t>
            </a:r>
          </a:p>
        </p:txBody>
      </p:sp>
      <p:sp>
        <p:nvSpPr>
          <p:cNvPr id="13" name="TextBox 71"/>
          <p:cNvSpPr txBox="1">
            <a:spLocks/>
          </p:cNvSpPr>
          <p:nvPr/>
        </p:nvSpPr>
        <p:spPr bwMode="auto">
          <a:xfrm>
            <a:off x="9466758" y="4797713"/>
            <a:ext cx="1531613" cy="309958"/>
          </a:xfrm>
          <a:prstGeom prst="rect">
            <a:avLst/>
          </a:prstGeom>
          <a:noFill/>
        </p:spPr>
        <p:txBody>
          <a:bodyPr wrap="none" lIns="480000" tIns="62400" rIns="120000" bIns="62400">
            <a:noAutofit/>
          </a:bodyPr>
          <a:lstStyle/>
          <a:p>
            <a:pPr algn="l"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临床应用价值</a:t>
            </a:r>
          </a:p>
        </p:txBody>
      </p:sp>
      <p:grpSp>
        <p:nvGrpSpPr>
          <p:cNvPr id="10" name="Group 73"/>
          <p:cNvGrpSpPr/>
          <p:nvPr/>
        </p:nvGrpSpPr>
        <p:grpSpPr>
          <a:xfrm>
            <a:off x="144465" y="1961388"/>
            <a:ext cx="7565588" cy="1072899"/>
            <a:chOff x="-2549001" y="2586772"/>
            <a:chExt cx="7565588" cy="1072899"/>
          </a:xfrm>
        </p:grpSpPr>
        <p:sp>
          <p:nvSpPr>
            <p:cNvPr id="11" name="TextBox 74"/>
            <p:cNvSpPr txBox="1">
              <a:spLocks/>
            </p:cNvSpPr>
            <p:nvPr/>
          </p:nvSpPr>
          <p:spPr bwMode="auto">
            <a:xfrm>
              <a:off x="3484974" y="3349713"/>
              <a:ext cx="1531613" cy="309958"/>
            </a:xfrm>
            <a:prstGeom prst="rect">
              <a:avLst/>
            </a:prstGeom>
            <a:noFill/>
          </p:spPr>
          <p:txBody>
            <a:bodyPr wrap="none" lIns="120000" tIns="62400" rIns="480000" bIns="62400">
              <a:noAutofit/>
            </a:bodyPr>
            <a:lstStyle/>
            <a:p>
              <a:pPr algn="r" latinLnBrk="0"/>
              <a:r>
                <a:rPr lang="zh-CN" altLang="en-US" sz="3600" dirty="0">
                  <a:solidFill>
                    <a:schemeClr val="tx1">
                      <a:lumMod val="75000"/>
                      <a:lumOff val="25000"/>
                    </a:schemeClr>
                  </a:solidFill>
                  <a:latin typeface="华文新魏" panose="02010800040101010101" pitchFamily="2" charset="-122"/>
                  <a:ea typeface="华文新魏" panose="02010800040101010101" pitchFamily="2" charset="-122"/>
                </a:rPr>
                <a:t>校准度</a:t>
              </a:r>
            </a:p>
          </p:txBody>
        </p:sp>
        <p:sp>
          <p:nvSpPr>
            <p:cNvPr id="12" name="TextBox 75"/>
            <p:cNvSpPr txBox="1">
              <a:spLocks/>
            </p:cNvSpPr>
            <p:nvPr/>
          </p:nvSpPr>
          <p:spPr bwMode="auto">
            <a:xfrm>
              <a:off x="-2549001" y="2586772"/>
              <a:ext cx="7565588" cy="556179"/>
            </a:xfrm>
            <a:prstGeom prst="rect">
              <a:avLst/>
            </a:prstGeom>
            <a:noFill/>
          </p:spPr>
          <p:txBody>
            <a:bodyPr wrap="square" lIns="120000" tIns="62400" rIns="480000" bIns="62400">
              <a:noAutofit/>
            </a:bodyPr>
            <a:lstStyle/>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在训练组和测试组中，模型诊断结果与实际病理结果之间一致性较好</a:t>
              </a:r>
              <a:endParaRPr lang="en-US" altLang="zh-CN" dirty="0">
                <a:solidFill>
                  <a:schemeClr val="bg1">
                    <a:lumMod val="50000"/>
                  </a:schemeClr>
                </a:solidFill>
                <a:latin typeface="华文新魏" panose="02010800040101010101" pitchFamily="2" charset="-122"/>
                <a:ea typeface="华文新魏" panose="02010800040101010101" pitchFamily="2" charset="-122"/>
              </a:endParaRPr>
            </a:p>
            <a:p>
              <a:pPr>
                <a:lnSpc>
                  <a:spcPct val="120000"/>
                </a:lnSpc>
              </a:pPr>
              <a:r>
                <a:rPr lang="en-US" altLang="zh-CN" dirty="0">
                  <a:solidFill>
                    <a:schemeClr val="bg1">
                      <a:lumMod val="50000"/>
                    </a:schemeClr>
                  </a:solidFill>
                  <a:latin typeface="华文新魏" panose="02010800040101010101" pitchFamily="2" charset="-122"/>
                  <a:ea typeface="华文新魏" panose="02010800040101010101" pitchFamily="2" charset="-122"/>
                </a:rPr>
                <a:t>Hosmer-</a:t>
              </a:r>
              <a:r>
                <a:rPr lang="en-US" altLang="zh-CN" dirty="0" err="1">
                  <a:solidFill>
                    <a:schemeClr val="bg1">
                      <a:lumMod val="50000"/>
                    </a:schemeClr>
                  </a:solidFill>
                  <a:latin typeface="华文新魏" panose="02010800040101010101" pitchFamily="2" charset="-122"/>
                  <a:ea typeface="华文新魏" panose="02010800040101010101" pitchFamily="2" charset="-122"/>
                </a:rPr>
                <a:t>Lemeshow</a:t>
              </a:r>
              <a:r>
                <a:rPr lang="zh-CN" altLang="en-US" dirty="0">
                  <a:solidFill>
                    <a:schemeClr val="bg1">
                      <a:lumMod val="50000"/>
                    </a:schemeClr>
                  </a:solidFill>
                  <a:latin typeface="华文新魏" panose="02010800040101010101" pitchFamily="2" charset="-122"/>
                  <a:ea typeface="华文新魏" panose="02010800040101010101" pitchFamily="2" charset="-122"/>
                </a:rPr>
                <a:t>检验：训练组（</a:t>
              </a:r>
              <a:r>
                <a:rPr lang="en-US" altLang="zh-CN" dirty="0">
                  <a:solidFill>
                    <a:schemeClr val="bg1">
                      <a:lumMod val="50000"/>
                    </a:schemeClr>
                  </a:solidFill>
                  <a:latin typeface="华文新魏" panose="02010800040101010101" pitchFamily="2" charset="-122"/>
                  <a:ea typeface="华文新魏" panose="02010800040101010101" pitchFamily="2" charset="-122"/>
                </a:rPr>
                <a:t>P=0.6898</a:t>
              </a:r>
              <a:r>
                <a:rPr lang="zh-CN" altLang="en-US" dirty="0">
                  <a:solidFill>
                    <a:schemeClr val="bg1">
                      <a:lumMod val="50000"/>
                    </a:schemeClr>
                  </a:solidFill>
                  <a:latin typeface="华文新魏" panose="02010800040101010101" pitchFamily="2" charset="-122"/>
                  <a:ea typeface="华文新魏" panose="02010800040101010101" pitchFamily="2" charset="-122"/>
                </a:rPr>
                <a:t>）和测试组（</a:t>
              </a:r>
              <a:r>
                <a:rPr lang="en-US" altLang="zh-CN" dirty="0">
                  <a:solidFill>
                    <a:schemeClr val="bg1">
                      <a:lumMod val="50000"/>
                    </a:schemeClr>
                  </a:solidFill>
                  <a:latin typeface="华文新魏" panose="02010800040101010101" pitchFamily="2" charset="-122"/>
                  <a:ea typeface="华文新魏" panose="02010800040101010101" pitchFamily="2" charset="-122"/>
                </a:rPr>
                <a:t>P=0.1762</a:t>
              </a:r>
              <a:r>
                <a:rPr lang="zh-CN" altLang="en-US" dirty="0">
                  <a:solidFill>
                    <a:schemeClr val="bg1">
                      <a:lumMod val="50000"/>
                    </a:schemeClr>
                  </a:solidFill>
                  <a:latin typeface="华文新魏" panose="02010800040101010101" pitchFamily="2" charset="-122"/>
                  <a:ea typeface="华文新魏" panose="02010800040101010101" pitchFamily="2" charset="-122"/>
                </a:rPr>
                <a:t>）</a:t>
              </a:r>
            </a:p>
          </p:txBody>
        </p:sp>
      </p:grpSp>
      <p:sp>
        <p:nvSpPr>
          <p:cNvPr id="44" name="文本框 43">
            <a:extLst>
              <a:ext uri="{FF2B5EF4-FFF2-40B4-BE49-F238E27FC236}">
                <a16:creationId xmlns:a16="http://schemas.microsoft.com/office/drawing/2014/main" id="{F93ADC12-8BB8-4D7C-B288-5DAC640547FA}"/>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45" name="文本框 44">
            <a:extLst>
              <a:ext uri="{FF2B5EF4-FFF2-40B4-BE49-F238E27FC236}">
                <a16:creationId xmlns:a16="http://schemas.microsoft.com/office/drawing/2014/main" id="{DD7DC78E-0760-4A3F-892E-4DD44628D620}"/>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模型评估</a:t>
            </a:r>
          </a:p>
        </p:txBody>
      </p:sp>
      <p:pic>
        <p:nvPicPr>
          <p:cNvPr id="46" name="图片 45">
            <a:extLst>
              <a:ext uri="{FF2B5EF4-FFF2-40B4-BE49-F238E27FC236}">
                <a16:creationId xmlns:a16="http://schemas.microsoft.com/office/drawing/2014/main" id="{E9991543-0026-4FA1-8CEE-A097E97CD1FB}"/>
              </a:ext>
            </a:extLst>
          </p:cNvPr>
          <p:cNvPicPr/>
          <p:nvPr/>
        </p:nvPicPr>
        <p:blipFill rotWithShape="1">
          <a:blip r:embed="rId3" cstate="print">
            <a:extLst>
              <a:ext uri="{28A0092B-C50C-407E-A947-70E740481C1C}">
                <a14:useLocalDpi xmlns:a14="http://schemas.microsoft.com/office/drawing/2010/main" val="0"/>
              </a:ext>
            </a:extLst>
          </a:blip>
          <a:srcRect b="44996"/>
          <a:stretch/>
        </p:blipFill>
        <p:spPr>
          <a:xfrm>
            <a:off x="532268" y="3413412"/>
            <a:ext cx="6621510" cy="3388517"/>
          </a:xfrm>
          <a:prstGeom prst="rect">
            <a:avLst/>
          </a:prstGeom>
        </p:spPr>
      </p:pic>
    </p:spTree>
    <p:extLst>
      <p:ext uri="{BB962C8B-B14F-4D97-AF65-F5344CB8AC3E}">
        <p14:creationId xmlns:p14="http://schemas.microsoft.com/office/powerpoint/2010/main" val="413676419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23909" y="2020480"/>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sp>
        <p:nvSpPr>
          <p:cNvPr id="15" name="TextBox 68"/>
          <p:cNvSpPr txBox="1">
            <a:spLocks/>
          </p:cNvSpPr>
          <p:nvPr/>
        </p:nvSpPr>
        <p:spPr bwMode="auto">
          <a:xfrm>
            <a:off x="2996958" y="1398274"/>
            <a:ext cx="1258977" cy="309958"/>
          </a:xfrm>
          <a:prstGeom prst="rect">
            <a:avLst/>
          </a:prstGeom>
          <a:noFill/>
        </p:spPr>
        <p:txBody>
          <a:bodyPr wrap="none" lIns="120000" tIns="62400" rIns="120000" bIns="62400">
            <a:noAutofit/>
          </a:bodyPr>
          <a:lstStyle/>
          <a:p>
            <a:pPr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辨别度</a:t>
            </a:r>
          </a:p>
        </p:txBody>
      </p:sp>
      <p:grpSp>
        <p:nvGrpSpPr>
          <p:cNvPr id="9" name="Group 70"/>
          <p:cNvGrpSpPr/>
          <p:nvPr/>
        </p:nvGrpSpPr>
        <p:grpSpPr>
          <a:xfrm>
            <a:off x="5330191" y="4166595"/>
            <a:ext cx="6511940" cy="1299370"/>
            <a:chOff x="7351034" y="3121777"/>
            <a:chExt cx="5533968" cy="1299370"/>
          </a:xfrm>
        </p:grpSpPr>
        <p:sp>
          <p:nvSpPr>
            <p:cNvPr id="13" name="TextBox 71"/>
            <p:cNvSpPr txBox="1">
              <a:spLocks/>
            </p:cNvSpPr>
            <p:nvPr/>
          </p:nvSpPr>
          <p:spPr bwMode="auto">
            <a:xfrm>
              <a:off x="7351034" y="3121777"/>
              <a:ext cx="1301593" cy="309958"/>
            </a:xfrm>
            <a:prstGeom prst="rect">
              <a:avLst/>
            </a:prstGeom>
            <a:noFill/>
          </p:spPr>
          <p:txBody>
            <a:bodyPr wrap="none" lIns="480000" tIns="62400" rIns="120000" bIns="62400">
              <a:noAutofit/>
            </a:bodyPr>
            <a:lstStyle/>
            <a:p>
              <a:pPr algn="l" latinLnBrk="0"/>
              <a:r>
                <a:rPr lang="zh-CN" altLang="en-US" sz="3600" dirty="0">
                  <a:solidFill>
                    <a:schemeClr val="tx1">
                      <a:lumMod val="75000"/>
                      <a:lumOff val="25000"/>
                    </a:schemeClr>
                  </a:solidFill>
                  <a:latin typeface="华文新魏" panose="02010800040101010101" pitchFamily="2" charset="-122"/>
                  <a:ea typeface="华文新魏" panose="02010800040101010101" pitchFamily="2" charset="-122"/>
                </a:rPr>
                <a:t>临床应用价值</a:t>
              </a:r>
            </a:p>
          </p:txBody>
        </p:sp>
        <p:sp>
          <p:nvSpPr>
            <p:cNvPr id="14" name="TextBox 72"/>
            <p:cNvSpPr txBox="1">
              <a:spLocks/>
            </p:cNvSpPr>
            <p:nvPr/>
          </p:nvSpPr>
          <p:spPr bwMode="auto">
            <a:xfrm>
              <a:off x="7585911" y="3864968"/>
              <a:ext cx="5299091" cy="556179"/>
            </a:xfrm>
            <a:prstGeom prst="rect">
              <a:avLst/>
            </a:prstGeom>
            <a:noFill/>
          </p:spPr>
          <p:txBody>
            <a:bodyPr wrap="square" lIns="480000" tIns="62400" rIns="120000" bIns="62400">
              <a:noAutofit/>
            </a:bodyPr>
            <a:lstStyle/>
            <a:p>
              <a:pPr>
                <a:lnSpc>
                  <a:spcPct val="120000"/>
                </a:lnSpc>
              </a:pPr>
              <a:r>
                <a:rPr lang="en-US" altLang="zh-CN" dirty="0">
                  <a:solidFill>
                    <a:schemeClr val="bg1">
                      <a:lumMod val="50000"/>
                    </a:schemeClr>
                  </a:solidFill>
                  <a:latin typeface="华文新魏" panose="02010800040101010101" pitchFamily="2" charset="-122"/>
                  <a:ea typeface="华文新魏" panose="02010800040101010101" pitchFamily="2" charset="-122"/>
                </a:rPr>
                <a:t>DCA</a:t>
              </a:r>
              <a:r>
                <a:rPr lang="zh-CN" altLang="en-US" dirty="0">
                  <a:solidFill>
                    <a:schemeClr val="bg1">
                      <a:lumMod val="50000"/>
                    </a:schemeClr>
                  </a:solidFill>
                  <a:latin typeface="华文新魏" panose="02010800040101010101" pitchFamily="2" charset="-122"/>
                  <a:ea typeface="华文新魏" panose="02010800040101010101" pitchFamily="2" charset="-122"/>
                </a:rPr>
                <a:t>结果：</a:t>
              </a:r>
              <a:endParaRPr lang="en-US" altLang="zh-CN" dirty="0">
                <a:solidFill>
                  <a:schemeClr val="bg1">
                    <a:lumMod val="50000"/>
                  </a:schemeClr>
                </a:solidFill>
                <a:latin typeface="华文新魏" panose="02010800040101010101" pitchFamily="2" charset="-122"/>
                <a:ea typeface="华文新魏" panose="02010800040101010101" pitchFamily="2" charset="-122"/>
              </a:endParaRPr>
            </a:p>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训练组，当阈值概率在</a:t>
              </a:r>
              <a:r>
                <a:rPr lang="en-US" altLang="zh-CN" dirty="0">
                  <a:solidFill>
                    <a:schemeClr val="bg1">
                      <a:lumMod val="50000"/>
                    </a:schemeClr>
                  </a:solidFill>
                  <a:latin typeface="华文新魏" panose="02010800040101010101" pitchFamily="2" charset="-122"/>
                  <a:ea typeface="华文新魏" panose="02010800040101010101" pitchFamily="2" charset="-122"/>
                </a:rPr>
                <a:t>10%-100%</a:t>
              </a:r>
              <a:r>
                <a:rPr lang="zh-CN" altLang="en-US" dirty="0">
                  <a:solidFill>
                    <a:schemeClr val="bg1">
                      <a:lumMod val="50000"/>
                    </a:schemeClr>
                  </a:solidFill>
                  <a:latin typeface="华文新魏" panose="02010800040101010101" pitchFamily="2" charset="-122"/>
                  <a:ea typeface="华文新魏" panose="02010800040101010101" pitchFamily="2" charset="-122"/>
                </a:rPr>
                <a:t>的范围内时，应用模型诊断会获得更多的净收益；</a:t>
              </a:r>
              <a:endParaRPr lang="en-US" altLang="zh-CN" dirty="0">
                <a:solidFill>
                  <a:schemeClr val="bg1">
                    <a:lumMod val="50000"/>
                  </a:schemeClr>
                </a:solidFill>
                <a:latin typeface="华文新魏" panose="02010800040101010101" pitchFamily="2" charset="-122"/>
                <a:ea typeface="华文新魏" panose="02010800040101010101" pitchFamily="2" charset="-122"/>
              </a:endParaRPr>
            </a:p>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测试组，当阈值概率在</a:t>
              </a:r>
              <a:r>
                <a:rPr lang="en-US" altLang="zh-CN" dirty="0">
                  <a:solidFill>
                    <a:schemeClr val="bg1">
                      <a:lumMod val="50000"/>
                    </a:schemeClr>
                  </a:solidFill>
                  <a:latin typeface="华文新魏" panose="02010800040101010101" pitchFamily="2" charset="-122"/>
                  <a:ea typeface="华文新魏" panose="02010800040101010101" pitchFamily="2" charset="-122"/>
                </a:rPr>
                <a:t>30%-90%</a:t>
              </a:r>
              <a:r>
                <a:rPr lang="zh-CN" altLang="en-US" dirty="0">
                  <a:solidFill>
                    <a:schemeClr val="bg1">
                      <a:lumMod val="50000"/>
                    </a:schemeClr>
                  </a:solidFill>
                  <a:latin typeface="华文新魏" panose="02010800040101010101" pitchFamily="2" charset="-122"/>
                  <a:ea typeface="华文新魏" panose="02010800040101010101" pitchFamily="2" charset="-122"/>
                </a:rPr>
                <a:t>的范围内时，应用模型诊断会获得更多的净收益</a:t>
              </a:r>
            </a:p>
          </p:txBody>
        </p:sp>
      </p:grpSp>
      <p:sp>
        <p:nvSpPr>
          <p:cNvPr id="11" name="TextBox 74"/>
          <p:cNvSpPr txBox="1">
            <a:spLocks/>
          </p:cNvSpPr>
          <p:nvPr/>
        </p:nvSpPr>
        <p:spPr bwMode="auto">
          <a:xfrm>
            <a:off x="110120" y="4487740"/>
            <a:ext cx="1531613" cy="309958"/>
          </a:xfrm>
          <a:prstGeom prst="rect">
            <a:avLst/>
          </a:prstGeom>
          <a:noFill/>
        </p:spPr>
        <p:txBody>
          <a:bodyPr wrap="none" lIns="120000" tIns="62400" rIns="480000" bIns="62400">
            <a:noAutofit/>
          </a:bodyPr>
          <a:lstStyle/>
          <a:p>
            <a:pPr algn="r"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校准度</a:t>
            </a:r>
          </a:p>
        </p:txBody>
      </p:sp>
      <p:sp>
        <p:nvSpPr>
          <p:cNvPr id="44" name="文本框 43">
            <a:extLst>
              <a:ext uri="{FF2B5EF4-FFF2-40B4-BE49-F238E27FC236}">
                <a16:creationId xmlns:a16="http://schemas.microsoft.com/office/drawing/2014/main" id="{F93ADC12-8BB8-4D7C-B288-5DAC640547FA}"/>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45" name="文本框 44">
            <a:extLst>
              <a:ext uri="{FF2B5EF4-FFF2-40B4-BE49-F238E27FC236}">
                <a16:creationId xmlns:a16="http://schemas.microsoft.com/office/drawing/2014/main" id="{DD7DC78E-0760-4A3F-892E-4DD44628D620}"/>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模型评估</a:t>
            </a:r>
          </a:p>
        </p:txBody>
      </p:sp>
      <p:pic>
        <p:nvPicPr>
          <p:cNvPr id="46" name="图片 45">
            <a:extLst>
              <a:ext uri="{FF2B5EF4-FFF2-40B4-BE49-F238E27FC236}">
                <a16:creationId xmlns:a16="http://schemas.microsoft.com/office/drawing/2014/main" id="{7D00AB56-D0FD-4ABD-898A-D5121E0802A3}"/>
              </a:ext>
            </a:extLst>
          </p:cNvPr>
          <p:cNvPicPr/>
          <p:nvPr/>
        </p:nvPicPr>
        <p:blipFill rotWithShape="1">
          <a:blip r:embed="rId3" cstate="print">
            <a:extLst>
              <a:ext uri="{28A0092B-C50C-407E-A947-70E740481C1C}">
                <a14:useLocalDpi xmlns:a14="http://schemas.microsoft.com/office/drawing/2010/main" val="0"/>
              </a:ext>
            </a:extLst>
          </a:blip>
          <a:srcRect t="54495" b="375"/>
          <a:stretch/>
        </p:blipFill>
        <p:spPr>
          <a:xfrm>
            <a:off x="4853437" y="231893"/>
            <a:ext cx="7097365" cy="3512127"/>
          </a:xfrm>
          <a:prstGeom prst="rect">
            <a:avLst/>
          </a:prstGeom>
        </p:spPr>
      </p:pic>
    </p:spTree>
    <p:extLst>
      <p:ext uri="{BB962C8B-B14F-4D97-AF65-F5344CB8AC3E}">
        <p14:creationId xmlns:p14="http://schemas.microsoft.com/office/powerpoint/2010/main" val="187136381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90"/>
          <p:cNvSpPr txBox="1">
            <a:spLocks/>
          </p:cNvSpPr>
          <p:nvPr/>
        </p:nvSpPr>
        <p:spPr bwMode="auto">
          <a:xfrm>
            <a:off x="7669943" y="4533851"/>
            <a:ext cx="3530649" cy="322898"/>
          </a:xfrm>
          <a:prstGeom prst="rect">
            <a:avLst/>
          </a:prstGeom>
          <a:noFill/>
          <a:ln w="9525">
            <a:noFill/>
            <a:miter lim="800000"/>
            <a:headEnd/>
            <a:tailEnd/>
          </a:ln>
        </p:spPr>
        <p:txBody>
          <a:bodyPr wrap="none" lIns="480000" tIns="0" rIns="0" bIns="0" anchor="ctr" anchorCtr="0">
            <a:normAutofit/>
            <a:scene3d>
              <a:camera prst="orthographicFront"/>
              <a:lightRig rig="threePt" dir="t"/>
            </a:scene3d>
            <a:sp3d>
              <a:bevelT w="0" h="0"/>
            </a:sp3d>
          </a:bodyPr>
          <a:lstStyle/>
          <a:p>
            <a:pPr algn="l">
              <a:buClr>
                <a:prstClr val="white"/>
              </a:buClr>
              <a:defRPr/>
            </a:pPr>
            <a:endParaRPr lang="zh-CN" altLang="en-US" sz="1467"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1"/>
          <p:cNvGrpSpPr/>
          <p:nvPr/>
        </p:nvGrpSpPr>
        <p:grpSpPr>
          <a:xfrm>
            <a:off x="613750" y="2093866"/>
            <a:ext cx="11466491" cy="4341605"/>
            <a:chOff x="6331502" y="1719475"/>
            <a:chExt cx="11466491" cy="4341606"/>
          </a:xfrm>
        </p:grpSpPr>
        <p:sp>
          <p:nvSpPr>
            <p:cNvPr id="6" name="Arrow: Pentagon 40"/>
            <p:cNvSpPr/>
            <p:nvPr/>
          </p:nvSpPr>
          <p:spPr>
            <a:xfrm flipH="1">
              <a:off x="6564052" y="1909015"/>
              <a:ext cx="2136900" cy="606217"/>
            </a:xfrm>
            <a:prstGeom prst="homePlate">
              <a:avLst/>
            </a:prstGeom>
            <a:solidFill>
              <a:schemeClr val="accent2"/>
            </a:solidFill>
            <a:ln w="50800">
              <a:solidFill>
                <a:schemeClr val="accent2">
                  <a:lumMod val="20000"/>
                  <a:lumOff val="80000"/>
                </a:schemeClr>
              </a:solidFill>
            </a:ln>
          </p:spPr>
          <p:txBody>
            <a:bodyPr anchor="ctr"/>
            <a:lstStyle/>
            <a:p>
              <a:pPr algn="ctr"/>
              <a:endParaRPr sz="2400"/>
            </a:p>
          </p:txBody>
        </p:sp>
        <p:sp>
          <p:nvSpPr>
            <p:cNvPr id="7" name="TextBox 41"/>
            <p:cNvSpPr txBox="1">
              <a:spLocks/>
            </p:cNvSpPr>
            <p:nvPr/>
          </p:nvSpPr>
          <p:spPr bwMode="auto">
            <a:xfrm>
              <a:off x="7216313" y="212475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zh-CN" altLang="en-US" sz="1867" b="1" dirty="0">
                  <a:solidFill>
                    <a:schemeClr val="bg1"/>
                  </a:solidFill>
                  <a:latin typeface="华文新魏" panose="02010800040101010101" pitchFamily="2" charset="-122"/>
                  <a:ea typeface="华文新魏" panose="02010800040101010101" pitchFamily="2" charset="-122"/>
                </a:rPr>
                <a:t>静脉期诊断模型</a:t>
              </a:r>
            </a:p>
          </p:txBody>
        </p:sp>
        <p:sp>
          <p:nvSpPr>
            <p:cNvPr id="8" name="TextBox 42"/>
            <p:cNvSpPr txBox="1">
              <a:spLocks/>
            </p:cNvSpPr>
            <p:nvPr/>
          </p:nvSpPr>
          <p:spPr bwMode="auto">
            <a:xfrm>
              <a:off x="6404116" y="2515232"/>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endParaRPr lang="zh-CN" altLang="en-US" sz="1067"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Arrow: Pentagon 48"/>
            <p:cNvSpPr/>
            <p:nvPr/>
          </p:nvSpPr>
          <p:spPr>
            <a:xfrm>
              <a:off x="8876724" y="2204864"/>
              <a:ext cx="2136900" cy="606217"/>
            </a:xfrm>
            <a:prstGeom prst="homePlate">
              <a:avLst/>
            </a:prstGeom>
            <a:solidFill>
              <a:schemeClr val="accent1"/>
            </a:solidFill>
            <a:ln w="50800">
              <a:solidFill>
                <a:schemeClr val="accent1">
                  <a:lumMod val="20000"/>
                  <a:lumOff val="80000"/>
                </a:schemeClr>
              </a:solidFill>
            </a:ln>
          </p:spPr>
          <p:txBody>
            <a:bodyPr anchor="ctr"/>
            <a:lstStyle/>
            <a:p>
              <a:pPr algn="ctr"/>
              <a:endParaRPr sz="2400"/>
            </a:p>
          </p:txBody>
        </p:sp>
        <p:grpSp>
          <p:nvGrpSpPr>
            <p:cNvPr id="15" name="Group 51"/>
            <p:cNvGrpSpPr/>
            <p:nvPr/>
          </p:nvGrpSpPr>
          <p:grpSpPr>
            <a:xfrm>
              <a:off x="10474461" y="4284751"/>
              <a:ext cx="655421" cy="1563811"/>
              <a:chOff x="5310189" y="1930400"/>
              <a:chExt cx="995363" cy="2374900"/>
            </a:xfrm>
          </p:grpSpPr>
          <p:sp>
            <p:nvSpPr>
              <p:cNvPr id="34" name="Freeform: Shape 52"/>
              <p:cNvSpPr>
                <a:spLocks/>
              </p:cNvSpPr>
              <p:nvPr/>
            </p:nvSpPr>
            <p:spPr bwMode="auto">
              <a:xfrm>
                <a:off x="5340350" y="1968500"/>
                <a:ext cx="933450" cy="2305050"/>
              </a:xfrm>
              <a:custGeom>
                <a:avLst/>
                <a:gdLst>
                  <a:gd name="T0" fmla="*/ 937 w 1176"/>
                  <a:gd name="T1" fmla="*/ 1835 h 2904"/>
                  <a:gd name="T2" fmla="*/ 1107 w 1176"/>
                  <a:gd name="T3" fmla="*/ 1699 h 2904"/>
                  <a:gd name="T4" fmla="*/ 1172 w 1176"/>
                  <a:gd name="T5" fmla="*/ 1536 h 2904"/>
                  <a:gd name="T6" fmla="*/ 1159 w 1176"/>
                  <a:gd name="T7" fmla="*/ 1398 h 2904"/>
                  <a:gd name="T8" fmla="*/ 1034 w 1176"/>
                  <a:gd name="T9" fmla="*/ 1223 h 2904"/>
                  <a:gd name="T10" fmla="*/ 860 w 1176"/>
                  <a:gd name="T11" fmla="*/ 1120 h 2904"/>
                  <a:gd name="T12" fmla="*/ 674 w 1176"/>
                  <a:gd name="T13" fmla="*/ 1034 h 2904"/>
                  <a:gd name="T14" fmla="*/ 965 w 1176"/>
                  <a:gd name="T15" fmla="*/ 948 h 2904"/>
                  <a:gd name="T16" fmla="*/ 1071 w 1176"/>
                  <a:gd name="T17" fmla="*/ 844 h 2904"/>
                  <a:gd name="T18" fmla="*/ 1135 w 1176"/>
                  <a:gd name="T19" fmla="*/ 695 h 2904"/>
                  <a:gd name="T20" fmla="*/ 1148 w 1176"/>
                  <a:gd name="T21" fmla="*/ 530 h 2904"/>
                  <a:gd name="T22" fmla="*/ 1107 w 1176"/>
                  <a:gd name="T23" fmla="*/ 344 h 2904"/>
                  <a:gd name="T24" fmla="*/ 1008 w 1176"/>
                  <a:gd name="T25" fmla="*/ 185 h 2904"/>
                  <a:gd name="T26" fmla="*/ 864 w 1176"/>
                  <a:gd name="T27" fmla="*/ 68 h 2904"/>
                  <a:gd name="T28" fmla="*/ 685 w 1176"/>
                  <a:gd name="T29" fmla="*/ 6 h 2904"/>
                  <a:gd name="T30" fmla="*/ 517 w 1176"/>
                  <a:gd name="T31" fmla="*/ 6 h 2904"/>
                  <a:gd name="T32" fmla="*/ 336 w 1176"/>
                  <a:gd name="T33" fmla="*/ 66 h 2904"/>
                  <a:gd name="T34" fmla="*/ 191 w 1176"/>
                  <a:gd name="T35" fmla="*/ 181 h 2904"/>
                  <a:gd name="T36" fmla="*/ 90 w 1176"/>
                  <a:gd name="T37" fmla="*/ 338 h 2904"/>
                  <a:gd name="T38" fmla="*/ 47 w 1176"/>
                  <a:gd name="T39" fmla="*/ 525 h 2904"/>
                  <a:gd name="T40" fmla="*/ 67 w 1176"/>
                  <a:gd name="T41" fmla="*/ 695 h 2904"/>
                  <a:gd name="T42" fmla="*/ 41 w 1176"/>
                  <a:gd name="T43" fmla="*/ 823 h 2904"/>
                  <a:gd name="T44" fmla="*/ 2 w 1176"/>
                  <a:gd name="T45" fmla="*/ 975 h 2904"/>
                  <a:gd name="T46" fmla="*/ 88 w 1176"/>
                  <a:gd name="T47" fmla="*/ 1122 h 2904"/>
                  <a:gd name="T48" fmla="*/ 11 w 1176"/>
                  <a:gd name="T49" fmla="*/ 1374 h 2904"/>
                  <a:gd name="T50" fmla="*/ 38 w 1176"/>
                  <a:gd name="T51" fmla="*/ 1497 h 2904"/>
                  <a:gd name="T52" fmla="*/ 138 w 1176"/>
                  <a:gd name="T53" fmla="*/ 1549 h 2904"/>
                  <a:gd name="T54" fmla="*/ 271 w 1176"/>
                  <a:gd name="T55" fmla="*/ 1518 h 2904"/>
                  <a:gd name="T56" fmla="*/ 293 w 1176"/>
                  <a:gd name="T57" fmla="*/ 1753 h 2904"/>
                  <a:gd name="T58" fmla="*/ 230 w 1176"/>
                  <a:gd name="T59" fmla="*/ 2606 h 2904"/>
                  <a:gd name="T60" fmla="*/ 82 w 1176"/>
                  <a:gd name="T61" fmla="*/ 2671 h 2904"/>
                  <a:gd name="T62" fmla="*/ 41 w 1176"/>
                  <a:gd name="T63" fmla="*/ 2757 h 2904"/>
                  <a:gd name="T64" fmla="*/ 56 w 1176"/>
                  <a:gd name="T65" fmla="*/ 2839 h 2904"/>
                  <a:gd name="T66" fmla="*/ 159 w 1176"/>
                  <a:gd name="T67" fmla="*/ 2891 h 2904"/>
                  <a:gd name="T68" fmla="*/ 375 w 1176"/>
                  <a:gd name="T69" fmla="*/ 2900 h 2904"/>
                  <a:gd name="T70" fmla="*/ 519 w 1176"/>
                  <a:gd name="T71" fmla="*/ 2835 h 2904"/>
                  <a:gd name="T72" fmla="*/ 588 w 1176"/>
                  <a:gd name="T73" fmla="*/ 2712 h 2904"/>
                  <a:gd name="T74" fmla="*/ 629 w 1176"/>
                  <a:gd name="T75" fmla="*/ 2824 h 2904"/>
                  <a:gd name="T76" fmla="*/ 732 w 1176"/>
                  <a:gd name="T77" fmla="*/ 2876 h 2904"/>
                  <a:gd name="T78" fmla="*/ 1032 w 1176"/>
                  <a:gd name="T79" fmla="*/ 2871 h 2904"/>
                  <a:gd name="T80" fmla="*/ 1099 w 1176"/>
                  <a:gd name="T81" fmla="*/ 2816 h 2904"/>
                  <a:gd name="T82" fmla="*/ 1084 w 1176"/>
                  <a:gd name="T83" fmla="*/ 2718 h 2904"/>
                  <a:gd name="T84" fmla="*/ 993 w 1176"/>
                  <a:gd name="T85" fmla="*/ 2621 h 2904"/>
                  <a:gd name="T86" fmla="*/ 330 w 1176"/>
                  <a:gd name="T87" fmla="*/ 1346 h 2904"/>
                  <a:gd name="T88" fmla="*/ 302 w 1176"/>
                  <a:gd name="T89" fmla="*/ 1139 h 2904"/>
                  <a:gd name="T90" fmla="*/ 474 w 1176"/>
                  <a:gd name="T91" fmla="*/ 1029 h 2904"/>
                  <a:gd name="T92" fmla="*/ 332 w 1176"/>
                  <a:gd name="T93" fmla="*/ 1396 h 2904"/>
                  <a:gd name="T94" fmla="*/ 502 w 1176"/>
                  <a:gd name="T95" fmla="*/ 2283 h 2904"/>
                  <a:gd name="T96" fmla="*/ 532 w 1176"/>
                  <a:gd name="T97" fmla="*/ 2040 h 2904"/>
                  <a:gd name="T98" fmla="*/ 573 w 1176"/>
                  <a:gd name="T99" fmla="*/ 2008 h 2904"/>
                  <a:gd name="T100" fmla="*/ 614 w 1176"/>
                  <a:gd name="T101" fmla="*/ 2152 h 2904"/>
                  <a:gd name="T102" fmla="*/ 601 w 1176"/>
                  <a:gd name="T103" fmla="*/ 2667 h 2904"/>
                  <a:gd name="T104" fmla="*/ 851 w 1176"/>
                  <a:gd name="T105" fmla="*/ 1372 h 2904"/>
                  <a:gd name="T106" fmla="*/ 926 w 1176"/>
                  <a:gd name="T107" fmla="*/ 1447 h 2904"/>
                  <a:gd name="T108" fmla="*/ 935 w 1176"/>
                  <a:gd name="T109" fmla="*/ 1516 h 2904"/>
                  <a:gd name="T110" fmla="*/ 844 w 1176"/>
                  <a:gd name="T111" fmla="*/ 1607 h 2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6" h="2904">
                    <a:moveTo>
                      <a:pt x="834" y="2581"/>
                    </a:moveTo>
                    <a:lnTo>
                      <a:pt x="814" y="1883"/>
                    </a:lnTo>
                    <a:lnTo>
                      <a:pt x="814" y="1883"/>
                    </a:lnTo>
                    <a:lnTo>
                      <a:pt x="831" y="1878"/>
                    </a:lnTo>
                    <a:lnTo>
                      <a:pt x="875" y="1863"/>
                    </a:lnTo>
                    <a:lnTo>
                      <a:pt x="905" y="1850"/>
                    </a:lnTo>
                    <a:lnTo>
                      <a:pt x="937" y="1835"/>
                    </a:lnTo>
                    <a:lnTo>
                      <a:pt x="972" y="1816"/>
                    </a:lnTo>
                    <a:lnTo>
                      <a:pt x="1008" y="1792"/>
                    </a:lnTo>
                    <a:lnTo>
                      <a:pt x="1043" y="1766"/>
                    </a:lnTo>
                    <a:lnTo>
                      <a:pt x="1060" y="1751"/>
                    </a:lnTo>
                    <a:lnTo>
                      <a:pt x="1077" y="1734"/>
                    </a:lnTo>
                    <a:lnTo>
                      <a:pt x="1092" y="1717"/>
                    </a:lnTo>
                    <a:lnTo>
                      <a:pt x="1107" y="1699"/>
                    </a:lnTo>
                    <a:lnTo>
                      <a:pt x="1120" y="1680"/>
                    </a:lnTo>
                    <a:lnTo>
                      <a:pt x="1133" y="1659"/>
                    </a:lnTo>
                    <a:lnTo>
                      <a:pt x="1144" y="1637"/>
                    </a:lnTo>
                    <a:lnTo>
                      <a:pt x="1153" y="1613"/>
                    </a:lnTo>
                    <a:lnTo>
                      <a:pt x="1163" y="1589"/>
                    </a:lnTo>
                    <a:lnTo>
                      <a:pt x="1168" y="1564"/>
                    </a:lnTo>
                    <a:lnTo>
                      <a:pt x="1172" y="1536"/>
                    </a:lnTo>
                    <a:lnTo>
                      <a:pt x="1176" y="1508"/>
                    </a:lnTo>
                    <a:lnTo>
                      <a:pt x="1176" y="1478"/>
                    </a:lnTo>
                    <a:lnTo>
                      <a:pt x="1174" y="1447"/>
                    </a:lnTo>
                    <a:lnTo>
                      <a:pt x="1174" y="1447"/>
                    </a:lnTo>
                    <a:lnTo>
                      <a:pt x="1170" y="1434"/>
                    </a:lnTo>
                    <a:lnTo>
                      <a:pt x="1166" y="1419"/>
                    </a:lnTo>
                    <a:lnTo>
                      <a:pt x="1159" y="1398"/>
                    </a:lnTo>
                    <a:lnTo>
                      <a:pt x="1150" y="1376"/>
                    </a:lnTo>
                    <a:lnTo>
                      <a:pt x="1137" y="1348"/>
                    </a:lnTo>
                    <a:lnTo>
                      <a:pt x="1120" y="1318"/>
                    </a:lnTo>
                    <a:lnTo>
                      <a:pt x="1097" y="1288"/>
                    </a:lnTo>
                    <a:lnTo>
                      <a:pt x="1069" y="1254"/>
                    </a:lnTo>
                    <a:lnTo>
                      <a:pt x="1053" y="1240"/>
                    </a:lnTo>
                    <a:lnTo>
                      <a:pt x="1034" y="1223"/>
                    </a:lnTo>
                    <a:lnTo>
                      <a:pt x="1015" y="1208"/>
                    </a:lnTo>
                    <a:lnTo>
                      <a:pt x="995" y="1191"/>
                    </a:lnTo>
                    <a:lnTo>
                      <a:pt x="970" y="1176"/>
                    </a:lnTo>
                    <a:lnTo>
                      <a:pt x="946" y="1161"/>
                    </a:lnTo>
                    <a:lnTo>
                      <a:pt x="920" y="1146"/>
                    </a:lnTo>
                    <a:lnTo>
                      <a:pt x="892" y="1133"/>
                    </a:lnTo>
                    <a:lnTo>
                      <a:pt x="860" y="1120"/>
                    </a:lnTo>
                    <a:lnTo>
                      <a:pt x="827" y="1109"/>
                    </a:lnTo>
                    <a:lnTo>
                      <a:pt x="793" y="1098"/>
                    </a:lnTo>
                    <a:lnTo>
                      <a:pt x="756" y="1087"/>
                    </a:lnTo>
                    <a:lnTo>
                      <a:pt x="715" y="1077"/>
                    </a:lnTo>
                    <a:lnTo>
                      <a:pt x="674" y="1070"/>
                    </a:lnTo>
                    <a:lnTo>
                      <a:pt x="674" y="1034"/>
                    </a:lnTo>
                    <a:lnTo>
                      <a:pt x="674" y="1034"/>
                    </a:lnTo>
                    <a:lnTo>
                      <a:pt x="724" y="1029"/>
                    </a:lnTo>
                    <a:lnTo>
                      <a:pt x="773" y="1021"/>
                    </a:lnTo>
                    <a:lnTo>
                      <a:pt x="821" y="1012"/>
                    </a:lnTo>
                    <a:lnTo>
                      <a:pt x="864" y="997"/>
                    </a:lnTo>
                    <a:lnTo>
                      <a:pt x="907" y="980"/>
                    </a:lnTo>
                    <a:lnTo>
                      <a:pt x="946" y="960"/>
                    </a:lnTo>
                    <a:lnTo>
                      <a:pt x="965" y="948"/>
                    </a:lnTo>
                    <a:lnTo>
                      <a:pt x="982" y="935"/>
                    </a:lnTo>
                    <a:lnTo>
                      <a:pt x="998" y="922"/>
                    </a:lnTo>
                    <a:lnTo>
                      <a:pt x="1015" y="909"/>
                    </a:lnTo>
                    <a:lnTo>
                      <a:pt x="1030" y="894"/>
                    </a:lnTo>
                    <a:lnTo>
                      <a:pt x="1045" y="878"/>
                    </a:lnTo>
                    <a:lnTo>
                      <a:pt x="1058" y="861"/>
                    </a:lnTo>
                    <a:lnTo>
                      <a:pt x="1071" y="844"/>
                    </a:lnTo>
                    <a:lnTo>
                      <a:pt x="1084" y="825"/>
                    </a:lnTo>
                    <a:lnTo>
                      <a:pt x="1096" y="807"/>
                    </a:lnTo>
                    <a:lnTo>
                      <a:pt x="1105" y="786"/>
                    </a:lnTo>
                    <a:lnTo>
                      <a:pt x="1114" y="764"/>
                    </a:lnTo>
                    <a:lnTo>
                      <a:pt x="1122" y="741"/>
                    </a:lnTo>
                    <a:lnTo>
                      <a:pt x="1129" y="719"/>
                    </a:lnTo>
                    <a:lnTo>
                      <a:pt x="1135" y="695"/>
                    </a:lnTo>
                    <a:lnTo>
                      <a:pt x="1140" y="670"/>
                    </a:lnTo>
                    <a:lnTo>
                      <a:pt x="1144" y="644"/>
                    </a:lnTo>
                    <a:lnTo>
                      <a:pt x="1148" y="616"/>
                    </a:lnTo>
                    <a:lnTo>
                      <a:pt x="1150" y="588"/>
                    </a:lnTo>
                    <a:lnTo>
                      <a:pt x="1150" y="560"/>
                    </a:lnTo>
                    <a:lnTo>
                      <a:pt x="1150" y="560"/>
                    </a:lnTo>
                    <a:lnTo>
                      <a:pt x="1148" y="530"/>
                    </a:lnTo>
                    <a:lnTo>
                      <a:pt x="1146" y="502"/>
                    </a:lnTo>
                    <a:lnTo>
                      <a:pt x="1144" y="474"/>
                    </a:lnTo>
                    <a:lnTo>
                      <a:pt x="1138" y="448"/>
                    </a:lnTo>
                    <a:lnTo>
                      <a:pt x="1133" y="420"/>
                    </a:lnTo>
                    <a:lnTo>
                      <a:pt x="1125" y="394"/>
                    </a:lnTo>
                    <a:lnTo>
                      <a:pt x="1116" y="368"/>
                    </a:lnTo>
                    <a:lnTo>
                      <a:pt x="1107" y="344"/>
                    </a:lnTo>
                    <a:lnTo>
                      <a:pt x="1096" y="318"/>
                    </a:lnTo>
                    <a:lnTo>
                      <a:pt x="1084" y="293"/>
                    </a:lnTo>
                    <a:lnTo>
                      <a:pt x="1071" y="271"/>
                    </a:lnTo>
                    <a:lnTo>
                      <a:pt x="1056" y="249"/>
                    </a:lnTo>
                    <a:lnTo>
                      <a:pt x="1041" y="226"/>
                    </a:lnTo>
                    <a:lnTo>
                      <a:pt x="1025" y="204"/>
                    </a:lnTo>
                    <a:lnTo>
                      <a:pt x="1008" y="185"/>
                    </a:lnTo>
                    <a:lnTo>
                      <a:pt x="989" y="165"/>
                    </a:lnTo>
                    <a:lnTo>
                      <a:pt x="970" y="146"/>
                    </a:lnTo>
                    <a:lnTo>
                      <a:pt x="952" y="129"/>
                    </a:lnTo>
                    <a:lnTo>
                      <a:pt x="931" y="112"/>
                    </a:lnTo>
                    <a:lnTo>
                      <a:pt x="909" y="96"/>
                    </a:lnTo>
                    <a:lnTo>
                      <a:pt x="887" y="81"/>
                    </a:lnTo>
                    <a:lnTo>
                      <a:pt x="864" y="68"/>
                    </a:lnTo>
                    <a:lnTo>
                      <a:pt x="840" y="55"/>
                    </a:lnTo>
                    <a:lnTo>
                      <a:pt x="816" y="43"/>
                    </a:lnTo>
                    <a:lnTo>
                      <a:pt x="791" y="34"/>
                    </a:lnTo>
                    <a:lnTo>
                      <a:pt x="765" y="25"/>
                    </a:lnTo>
                    <a:lnTo>
                      <a:pt x="739" y="17"/>
                    </a:lnTo>
                    <a:lnTo>
                      <a:pt x="713" y="12"/>
                    </a:lnTo>
                    <a:lnTo>
                      <a:pt x="685" y="6"/>
                    </a:lnTo>
                    <a:lnTo>
                      <a:pt x="657" y="2"/>
                    </a:lnTo>
                    <a:lnTo>
                      <a:pt x="629" y="0"/>
                    </a:lnTo>
                    <a:lnTo>
                      <a:pt x="601" y="0"/>
                    </a:lnTo>
                    <a:lnTo>
                      <a:pt x="601" y="0"/>
                    </a:lnTo>
                    <a:lnTo>
                      <a:pt x="573" y="0"/>
                    </a:lnTo>
                    <a:lnTo>
                      <a:pt x="545" y="2"/>
                    </a:lnTo>
                    <a:lnTo>
                      <a:pt x="517" y="6"/>
                    </a:lnTo>
                    <a:lnTo>
                      <a:pt x="489" y="12"/>
                    </a:lnTo>
                    <a:lnTo>
                      <a:pt x="463" y="17"/>
                    </a:lnTo>
                    <a:lnTo>
                      <a:pt x="437" y="25"/>
                    </a:lnTo>
                    <a:lnTo>
                      <a:pt x="411" y="34"/>
                    </a:lnTo>
                    <a:lnTo>
                      <a:pt x="385" y="43"/>
                    </a:lnTo>
                    <a:lnTo>
                      <a:pt x="360" y="55"/>
                    </a:lnTo>
                    <a:lnTo>
                      <a:pt x="336" y="66"/>
                    </a:lnTo>
                    <a:lnTo>
                      <a:pt x="314" y="81"/>
                    </a:lnTo>
                    <a:lnTo>
                      <a:pt x="291" y="94"/>
                    </a:lnTo>
                    <a:lnTo>
                      <a:pt x="269" y="111"/>
                    </a:lnTo>
                    <a:lnTo>
                      <a:pt x="248" y="125"/>
                    </a:lnTo>
                    <a:lnTo>
                      <a:pt x="228" y="144"/>
                    </a:lnTo>
                    <a:lnTo>
                      <a:pt x="209" y="163"/>
                    </a:lnTo>
                    <a:lnTo>
                      <a:pt x="191" y="181"/>
                    </a:lnTo>
                    <a:lnTo>
                      <a:pt x="174" y="202"/>
                    </a:lnTo>
                    <a:lnTo>
                      <a:pt x="157" y="222"/>
                    </a:lnTo>
                    <a:lnTo>
                      <a:pt x="142" y="243"/>
                    </a:lnTo>
                    <a:lnTo>
                      <a:pt x="127" y="267"/>
                    </a:lnTo>
                    <a:lnTo>
                      <a:pt x="114" y="290"/>
                    </a:lnTo>
                    <a:lnTo>
                      <a:pt x="101" y="314"/>
                    </a:lnTo>
                    <a:lnTo>
                      <a:pt x="90" y="338"/>
                    </a:lnTo>
                    <a:lnTo>
                      <a:pt x="80" y="362"/>
                    </a:lnTo>
                    <a:lnTo>
                      <a:pt x="71" y="389"/>
                    </a:lnTo>
                    <a:lnTo>
                      <a:pt x="64" y="415"/>
                    </a:lnTo>
                    <a:lnTo>
                      <a:pt x="58" y="443"/>
                    </a:lnTo>
                    <a:lnTo>
                      <a:pt x="52" y="469"/>
                    </a:lnTo>
                    <a:lnTo>
                      <a:pt x="51" y="497"/>
                    </a:lnTo>
                    <a:lnTo>
                      <a:pt x="47" y="525"/>
                    </a:lnTo>
                    <a:lnTo>
                      <a:pt x="47" y="555"/>
                    </a:lnTo>
                    <a:lnTo>
                      <a:pt x="47" y="555"/>
                    </a:lnTo>
                    <a:lnTo>
                      <a:pt x="49" y="585"/>
                    </a:lnTo>
                    <a:lnTo>
                      <a:pt x="51" y="613"/>
                    </a:lnTo>
                    <a:lnTo>
                      <a:pt x="54" y="641"/>
                    </a:lnTo>
                    <a:lnTo>
                      <a:pt x="60" y="669"/>
                    </a:lnTo>
                    <a:lnTo>
                      <a:pt x="67" y="695"/>
                    </a:lnTo>
                    <a:lnTo>
                      <a:pt x="77" y="721"/>
                    </a:lnTo>
                    <a:lnTo>
                      <a:pt x="88" y="745"/>
                    </a:lnTo>
                    <a:lnTo>
                      <a:pt x="99" y="769"/>
                    </a:lnTo>
                    <a:lnTo>
                      <a:pt x="99" y="769"/>
                    </a:lnTo>
                    <a:lnTo>
                      <a:pt x="77" y="784"/>
                    </a:lnTo>
                    <a:lnTo>
                      <a:pt x="58" y="803"/>
                    </a:lnTo>
                    <a:lnTo>
                      <a:pt x="41" y="823"/>
                    </a:lnTo>
                    <a:lnTo>
                      <a:pt x="26" y="844"/>
                    </a:lnTo>
                    <a:lnTo>
                      <a:pt x="15" y="868"/>
                    </a:lnTo>
                    <a:lnTo>
                      <a:pt x="8" y="894"/>
                    </a:lnTo>
                    <a:lnTo>
                      <a:pt x="2" y="920"/>
                    </a:lnTo>
                    <a:lnTo>
                      <a:pt x="0" y="948"/>
                    </a:lnTo>
                    <a:lnTo>
                      <a:pt x="0" y="948"/>
                    </a:lnTo>
                    <a:lnTo>
                      <a:pt x="2" y="975"/>
                    </a:lnTo>
                    <a:lnTo>
                      <a:pt x="6" y="1001"/>
                    </a:lnTo>
                    <a:lnTo>
                      <a:pt x="13" y="1025"/>
                    </a:lnTo>
                    <a:lnTo>
                      <a:pt x="24" y="1047"/>
                    </a:lnTo>
                    <a:lnTo>
                      <a:pt x="38" y="1068"/>
                    </a:lnTo>
                    <a:lnTo>
                      <a:pt x="52" y="1088"/>
                    </a:lnTo>
                    <a:lnTo>
                      <a:pt x="69" y="1105"/>
                    </a:lnTo>
                    <a:lnTo>
                      <a:pt x="88" y="1122"/>
                    </a:lnTo>
                    <a:lnTo>
                      <a:pt x="88" y="1122"/>
                    </a:lnTo>
                    <a:lnTo>
                      <a:pt x="69" y="1176"/>
                    </a:lnTo>
                    <a:lnTo>
                      <a:pt x="49" y="1234"/>
                    </a:lnTo>
                    <a:lnTo>
                      <a:pt x="30" y="1292"/>
                    </a:lnTo>
                    <a:lnTo>
                      <a:pt x="23" y="1320"/>
                    </a:lnTo>
                    <a:lnTo>
                      <a:pt x="15" y="1348"/>
                    </a:lnTo>
                    <a:lnTo>
                      <a:pt x="11" y="1374"/>
                    </a:lnTo>
                    <a:lnTo>
                      <a:pt x="8" y="1400"/>
                    </a:lnTo>
                    <a:lnTo>
                      <a:pt x="8" y="1424"/>
                    </a:lnTo>
                    <a:lnTo>
                      <a:pt x="11" y="1449"/>
                    </a:lnTo>
                    <a:lnTo>
                      <a:pt x="19" y="1469"/>
                    </a:lnTo>
                    <a:lnTo>
                      <a:pt x="24" y="1478"/>
                    </a:lnTo>
                    <a:lnTo>
                      <a:pt x="30" y="1488"/>
                    </a:lnTo>
                    <a:lnTo>
                      <a:pt x="38" y="1497"/>
                    </a:lnTo>
                    <a:lnTo>
                      <a:pt x="45" y="1506"/>
                    </a:lnTo>
                    <a:lnTo>
                      <a:pt x="54" y="1514"/>
                    </a:lnTo>
                    <a:lnTo>
                      <a:pt x="66" y="1521"/>
                    </a:lnTo>
                    <a:lnTo>
                      <a:pt x="66" y="1521"/>
                    </a:lnTo>
                    <a:lnTo>
                      <a:pt x="90" y="1534"/>
                    </a:lnTo>
                    <a:lnTo>
                      <a:pt x="116" y="1544"/>
                    </a:lnTo>
                    <a:lnTo>
                      <a:pt x="138" y="1549"/>
                    </a:lnTo>
                    <a:lnTo>
                      <a:pt x="163" y="1551"/>
                    </a:lnTo>
                    <a:lnTo>
                      <a:pt x="183" y="1549"/>
                    </a:lnTo>
                    <a:lnTo>
                      <a:pt x="204" y="1546"/>
                    </a:lnTo>
                    <a:lnTo>
                      <a:pt x="224" y="1542"/>
                    </a:lnTo>
                    <a:lnTo>
                      <a:pt x="241" y="1534"/>
                    </a:lnTo>
                    <a:lnTo>
                      <a:pt x="258" y="1527"/>
                    </a:lnTo>
                    <a:lnTo>
                      <a:pt x="271" y="1518"/>
                    </a:lnTo>
                    <a:lnTo>
                      <a:pt x="295" y="1501"/>
                    </a:lnTo>
                    <a:lnTo>
                      <a:pt x="308" y="1488"/>
                    </a:lnTo>
                    <a:lnTo>
                      <a:pt x="314" y="1484"/>
                    </a:lnTo>
                    <a:lnTo>
                      <a:pt x="314" y="1484"/>
                    </a:lnTo>
                    <a:lnTo>
                      <a:pt x="308" y="1549"/>
                    </a:lnTo>
                    <a:lnTo>
                      <a:pt x="301" y="1633"/>
                    </a:lnTo>
                    <a:lnTo>
                      <a:pt x="293" y="1753"/>
                    </a:lnTo>
                    <a:lnTo>
                      <a:pt x="286" y="1908"/>
                    </a:lnTo>
                    <a:lnTo>
                      <a:pt x="280" y="2100"/>
                    </a:lnTo>
                    <a:lnTo>
                      <a:pt x="276" y="2329"/>
                    </a:lnTo>
                    <a:lnTo>
                      <a:pt x="274" y="2600"/>
                    </a:lnTo>
                    <a:lnTo>
                      <a:pt x="274" y="2600"/>
                    </a:lnTo>
                    <a:lnTo>
                      <a:pt x="261" y="2600"/>
                    </a:lnTo>
                    <a:lnTo>
                      <a:pt x="230" y="2606"/>
                    </a:lnTo>
                    <a:lnTo>
                      <a:pt x="209" y="2609"/>
                    </a:lnTo>
                    <a:lnTo>
                      <a:pt x="187" y="2615"/>
                    </a:lnTo>
                    <a:lnTo>
                      <a:pt x="163" y="2624"/>
                    </a:lnTo>
                    <a:lnTo>
                      <a:pt x="138" y="2634"/>
                    </a:lnTo>
                    <a:lnTo>
                      <a:pt x="114" y="2647"/>
                    </a:lnTo>
                    <a:lnTo>
                      <a:pt x="92" y="2662"/>
                    </a:lnTo>
                    <a:lnTo>
                      <a:pt x="82" y="2671"/>
                    </a:lnTo>
                    <a:lnTo>
                      <a:pt x="73" y="2680"/>
                    </a:lnTo>
                    <a:lnTo>
                      <a:pt x="66" y="2690"/>
                    </a:lnTo>
                    <a:lnTo>
                      <a:pt x="58" y="2701"/>
                    </a:lnTo>
                    <a:lnTo>
                      <a:pt x="51" y="2714"/>
                    </a:lnTo>
                    <a:lnTo>
                      <a:pt x="47" y="2727"/>
                    </a:lnTo>
                    <a:lnTo>
                      <a:pt x="43" y="2742"/>
                    </a:lnTo>
                    <a:lnTo>
                      <a:pt x="41" y="2757"/>
                    </a:lnTo>
                    <a:lnTo>
                      <a:pt x="41" y="2772"/>
                    </a:lnTo>
                    <a:lnTo>
                      <a:pt x="41" y="2788"/>
                    </a:lnTo>
                    <a:lnTo>
                      <a:pt x="45" y="2807"/>
                    </a:lnTo>
                    <a:lnTo>
                      <a:pt x="51" y="2826"/>
                    </a:lnTo>
                    <a:lnTo>
                      <a:pt x="51" y="2826"/>
                    </a:lnTo>
                    <a:lnTo>
                      <a:pt x="51" y="2830"/>
                    </a:lnTo>
                    <a:lnTo>
                      <a:pt x="56" y="2839"/>
                    </a:lnTo>
                    <a:lnTo>
                      <a:pt x="66" y="2850"/>
                    </a:lnTo>
                    <a:lnTo>
                      <a:pt x="75" y="2858"/>
                    </a:lnTo>
                    <a:lnTo>
                      <a:pt x="84" y="2865"/>
                    </a:lnTo>
                    <a:lnTo>
                      <a:pt x="99" y="2872"/>
                    </a:lnTo>
                    <a:lnTo>
                      <a:pt x="116" y="2880"/>
                    </a:lnTo>
                    <a:lnTo>
                      <a:pt x="135" y="2886"/>
                    </a:lnTo>
                    <a:lnTo>
                      <a:pt x="159" y="2891"/>
                    </a:lnTo>
                    <a:lnTo>
                      <a:pt x="187" y="2897"/>
                    </a:lnTo>
                    <a:lnTo>
                      <a:pt x="219" y="2900"/>
                    </a:lnTo>
                    <a:lnTo>
                      <a:pt x="256" y="2902"/>
                    </a:lnTo>
                    <a:lnTo>
                      <a:pt x="297" y="2904"/>
                    </a:lnTo>
                    <a:lnTo>
                      <a:pt x="297" y="2904"/>
                    </a:lnTo>
                    <a:lnTo>
                      <a:pt x="340" y="2902"/>
                    </a:lnTo>
                    <a:lnTo>
                      <a:pt x="375" y="2900"/>
                    </a:lnTo>
                    <a:lnTo>
                      <a:pt x="407" y="2895"/>
                    </a:lnTo>
                    <a:lnTo>
                      <a:pt x="435" y="2889"/>
                    </a:lnTo>
                    <a:lnTo>
                      <a:pt x="459" y="2880"/>
                    </a:lnTo>
                    <a:lnTo>
                      <a:pt x="478" y="2871"/>
                    </a:lnTo>
                    <a:lnTo>
                      <a:pt x="495" y="2861"/>
                    </a:lnTo>
                    <a:lnTo>
                      <a:pt x="508" y="2848"/>
                    </a:lnTo>
                    <a:lnTo>
                      <a:pt x="519" y="2835"/>
                    </a:lnTo>
                    <a:lnTo>
                      <a:pt x="528" y="2820"/>
                    </a:lnTo>
                    <a:lnTo>
                      <a:pt x="536" y="2805"/>
                    </a:lnTo>
                    <a:lnTo>
                      <a:pt x="541" y="2788"/>
                    </a:lnTo>
                    <a:lnTo>
                      <a:pt x="549" y="2751"/>
                    </a:lnTo>
                    <a:lnTo>
                      <a:pt x="556" y="2712"/>
                    </a:lnTo>
                    <a:lnTo>
                      <a:pt x="588" y="2712"/>
                    </a:lnTo>
                    <a:lnTo>
                      <a:pt x="588" y="2712"/>
                    </a:lnTo>
                    <a:lnTo>
                      <a:pt x="590" y="2719"/>
                    </a:lnTo>
                    <a:lnTo>
                      <a:pt x="592" y="2738"/>
                    </a:lnTo>
                    <a:lnTo>
                      <a:pt x="599" y="2764"/>
                    </a:lnTo>
                    <a:lnTo>
                      <a:pt x="605" y="2779"/>
                    </a:lnTo>
                    <a:lnTo>
                      <a:pt x="610" y="2794"/>
                    </a:lnTo>
                    <a:lnTo>
                      <a:pt x="620" y="2809"/>
                    </a:lnTo>
                    <a:lnTo>
                      <a:pt x="629" y="2824"/>
                    </a:lnTo>
                    <a:lnTo>
                      <a:pt x="640" y="2839"/>
                    </a:lnTo>
                    <a:lnTo>
                      <a:pt x="653" y="2850"/>
                    </a:lnTo>
                    <a:lnTo>
                      <a:pt x="670" y="2861"/>
                    </a:lnTo>
                    <a:lnTo>
                      <a:pt x="687" y="2871"/>
                    </a:lnTo>
                    <a:lnTo>
                      <a:pt x="707" y="2874"/>
                    </a:lnTo>
                    <a:lnTo>
                      <a:pt x="732" y="2876"/>
                    </a:lnTo>
                    <a:lnTo>
                      <a:pt x="732" y="2876"/>
                    </a:lnTo>
                    <a:lnTo>
                      <a:pt x="786" y="2878"/>
                    </a:lnTo>
                    <a:lnTo>
                      <a:pt x="847" y="2882"/>
                    </a:lnTo>
                    <a:lnTo>
                      <a:pt x="913" y="2884"/>
                    </a:lnTo>
                    <a:lnTo>
                      <a:pt x="944" y="2882"/>
                    </a:lnTo>
                    <a:lnTo>
                      <a:pt x="976" y="2880"/>
                    </a:lnTo>
                    <a:lnTo>
                      <a:pt x="1006" y="2876"/>
                    </a:lnTo>
                    <a:lnTo>
                      <a:pt x="1032" y="2871"/>
                    </a:lnTo>
                    <a:lnTo>
                      <a:pt x="1054" y="2861"/>
                    </a:lnTo>
                    <a:lnTo>
                      <a:pt x="1066" y="2856"/>
                    </a:lnTo>
                    <a:lnTo>
                      <a:pt x="1073" y="2850"/>
                    </a:lnTo>
                    <a:lnTo>
                      <a:pt x="1082" y="2843"/>
                    </a:lnTo>
                    <a:lnTo>
                      <a:pt x="1088" y="2835"/>
                    </a:lnTo>
                    <a:lnTo>
                      <a:pt x="1094" y="2826"/>
                    </a:lnTo>
                    <a:lnTo>
                      <a:pt x="1099" y="2816"/>
                    </a:lnTo>
                    <a:lnTo>
                      <a:pt x="1101" y="2805"/>
                    </a:lnTo>
                    <a:lnTo>
                      <a:pt x="1101" y="2794"/>
                    </a:lnTo>
                    <a:lnTo>
                      <a:pt x="1101" y="2781"/>
                    </a:lnTo>
                    <a:lnTo>
                      <a:pt x="1099" y="2768"/>
                    </a:lnTo>
                    <a:lnTo>
                      <a:pt x="1099" y="2768"/>
                    </a:lnTo>
                    <a:lnTo>
                      <a:pt x="1092" y="2740"/>
                    </a:lnTo>
                    <a:lnTo>
                      <a:pt x="1084" y="2718"/>
                    </a:lnTo>
                    <a:lnTo>
                      <a:pt x="1075" y="2697"/>
                    </a:lnTo>
                    <a:lnTo>
                      <a:pt x="1064" y="2678"/>
                    </a:lnTo>
                    <a:lnTo>
                      <a:pt x="1053" y="2663"/>
                    </a:lnTo>
                    <a:lnTo>
                      <a:pt x="1040" y="2650"/>
                    </a:lnTo>
                    <a:lnTo>
                      <a:pt x="1025" y="2639"/>
                    </a:lnTo>
                    <a:lnTo>
                      <a:pt x="1010" y="2630"/>
                    </a:lnTo>
                    <a:lnTo>
                      <a:pt x="993" y="2621"/>
                    </a:lnTo>
                    <a:lnTo>
                      <a:pt x="974" y="2615"/>
                    </a:lnTo>
                    <a:lnTo>
                      <a:pt x="933" y="2604"/>
                    </a:lnTo>
                    <a:lnTo>
                      <a:pt x="834" y="2581"/>
                    </a:lnTo>
                    <a:lnTo>
                      <a:pt x="834" y="2581"/>
                    </a:lnTo>
                    <a:close/>
                    <a:moveTo>
                      <a:pt x="332" y="1396"/>
                    </a:moveTo>
                    <a:lnTo>
                      <a:pt x="332" y="1396"/>
                    </a:lnTo>
                    <a:lnTo>
                      <a:pt x="330" y="1346"/>
                    </a:lnTo>
                    <a:lnTo>
                      <a:pt x="327" y="1299"/>
                    </a:lnTo>
                    <a:lnTo>
                      <a:pt x="321" y="1254"/>
                    </a:lnTo>
                    <a:lnTo>
                      <a:pt x="314" y="1217"/>
                    </a:lnTo>
                    <a:lnTo>
                      <a:pt x="301" y="1161"/>
                    </a:lnTo>
                    <a:lnTo>
                      <a:pt x="295" y="1141"/>
                    </a:lnTo>
                    <a:lnTo>
                      <a:pt x="295" y="1141"/>
                    </a:lnTo>
                    <a:lnTo>
                      <a:pt x="302" y="1139"/>
                    </a:lnTo>
                    <a:lnTo>
                      <a:pt x="314" y="1133"/>
                    </a:lnTo>
                    <a:lnTo>
                      <a:pt x="338" y="1120"/>
                    </a:lnTo>
                    <a:lnTo>
                      <a:pt x="368" y="1101"/>
                    </a:lnTo>
                    <a:lnTo>
                      <a:pt x="398" y="1081"/>
                    </a:lnTo>
                    <a:lnTo>
                      <a:pt x="452" y="1045"/>
                    </a:lnTo>
                    <a:lnTo>
                      <a:pt x="474" y="1029"/>
                    </a:lnTo>
                    <a:lnTo>
                      <a:pt x="474" y="1029"/>
                    </a:lnTo>
                    <a:lnTo>
                      <a:pt x="442" y="1096"/>
                    </a:lnTo>
                    <a:lnTo>
                      <a:pt x="414" y="1161"/>
                    </a:lnTo>
                    <a:lnTo>
                      <a:pt x="390" y="1223"/>
                    </a:lnTo>
                    <a:lnTo>
                      <a:pt x="370" y="1279"/>
                    </a:lnTo>
                    <a:lnTo>
                      <a:pt x="342" y="1365"/>
                    </a:lnTo>
                    <a:lnTo>
                      <a:pt x="332" y="1396"/>
                    </a:lnTo>
                    <a:lnTo>
                      <a:pt x="332" y="1396"/>
                    </a:lnTo>
                    <a:close/>
                    <a:moveTo>
                      <a:pt x="601" y="2667"/>
                    </a:moveTo>
                    <a:lnTo>
                      <a:pt x="521" y="2667"/>
                    </a:lnTo>
                    <a:lnTo>
                      <a:pt x="521" y="2667"/>
                    </a:lnTo>
                    <a:lnTo>
                      <a:pt x="513" y="2566"/>
                    </a:lnTo>
                    <a:lnTo>
                      <a:pt x="506" y="2462"/>
                    </a:lnTo>
                    <a:lnTo>
                      <a:pt x="502" y="2342"/>
                    </a:lnTo>
                    <a:lnTo>
                      <a:pt x="502" y="2283"/>
                    </a:lnTo>
                    <a:lnTo>
                      <a:pt x="504" y="2223"/>
                    </a:lnTo>
                    <a:lnTo>
                      <a:pt x="508" y="2167"/>
                    </a:lnTo>
                    <a:lnTo>
                      <a:pt x="513" y="2117"/>
                    </a:lnTo>
                    <a:lnTo>
                      <a:pt x="517" y="2094"/>
                    </a:lnTo>
                    <a:lnTo>
                      <a:pt x="521" y="2074"/>
                    </a:lnTo>
                    <a:lnTo>
                      <a:pt x="526" y="2055"/>
                    </a:lnTo>
                    <a:lnTo>
                      <a:pt x="532" y="2040"/>
                    </a:lnTo>
                    <a:lnTo>
                      <a:pt x="539" y="2027"/>
                    </a:lnTo>
                    <a:lnTo>
                      <a:pt x="547" y="2018"/>
                    </a:lnTo>
                    <a:lnTo>
                      <a:pt x="556" y="2010"/>
                    </a:lnTo>
                    <a:lnTo>
                      <a:pt x="566" y="2007"/>
                    </a:lnTo>
                    <a:lnTo>
                      <a:pt x="566" y="2007"/>
                    </a:lnTo>
                    <a:lnTo>
                      <a:pt x="569" y="2007"/>
                    </a:lnTo>
                    <a:lnTo>
                      <a:pt x="573" y="2008"/>
                    </a:lnTo>
                    <a:lnTo>
                      <a:pt x="579" y="2012"/>
                    </a:lnTo>
                    <a:lnTo>
                      <a:pt x="584" y="2020"/>
                    </a:lnTo>
                    <a:lnTo>
                      <a:pt x="592" y="2033"/>
                    </a:lnTo>
                    <a:lnTo>
                      <a:pt x="597" y="2049"/>
                    </a:lnTo>
                    <a:lnTo>
                      <a:pt x="603" y="2076"/>
                    </a:lnTo>
                    <a:lnTo>
                      <a:pt x="609" y="2109"/>
                    </a:lnTo>
                    <a:lnTo>
                      <a:pt x="614" y="2152"/>
                    </a:lnTo>
                    <a:lnTo>
                      <a:pt x="616" y="2204"/>
                    </a:lnTo>
                    <a:lnTo>
                      <a:pt x="618" y="2270"/>
                    </a:lnTo>
                    <a:lnTo>
                      <a:pt x="618" y="2346"/>
                    </a:lnTo>
                    <a:lnTo>
                      <a:pt x="614" y="2438"/>
                    </a:lnTo>
                    <a:lnTo>
                      <a:pt x="610" y="2544"/>
                    </a:lnTo>
                    <a:lnTo>
                      <a:pt x="601" y="2667"/>
                    </a:lnTo>
                    <a:lnTo>
                      <a:pt x="601" y="2667"/>
                    </a:lnTo>
                    <a:close/>
                    <a:moveTo>
                      <a:pt x="737" y="1335"/>
                    </a:moveTo>
                    <a:lnTo>
                      <a:pt x="737" y="1335"/>
                    </a:lnTo>
                    <a:lnTo>
                      <a:pt x="765" y="1340"/>
                    </a:lnTo>
                    <a:lnTo>
                      <a:pt x="791" y="1348"/>
                    </a:lnTo>
                    <a:lnTo>
                      <a:pt x="814" y="1355"/>
                    </a:lnTo>
                    <a:lnTo>
                      <a:pt x="834" y="1365"/>
                    </a:lnTo>
                    <a:lnTo>
                      <a:pt x="851" y="1372"/>
                    </a:lnTo>
                    <a:lnTo>
                      <a:pt x="868" y="1381"/>
                    </a:lnTo>
                    <a:lnTo>
                      <a:pt x="881" y="1393"/>
                    </a:lnTo>
                    <a:lnTo>
                      <a:pt x="892" y="1402"/>
                    </a:lnTo>
                    <a:lnTo>
                      <a:pt x="907" y="1419"/>
                    </a:lnTo>
                    <a:lnTo>
                      <a:pt x="918" y="1434"/>
                    </a:lnTo>
                    <a:lnTo>
                      <a:pt x="924" y="1443"/>
                    </a:lnTo>
                    <a:lnTo>
                      <a:pt x="926" y="1447"/>
                    </a:lnTo>
                    <a:lnTo>
                      <a:pt x="926" y="1447"/>
                    </a:lnTo>
                    <a:lnTo>
                      <a:pt x="929" y="1460"/>
                    </a:lnTo>
                    <a:lnTo>
                      <a:pt x="933" y="1473"/>
                    </a:lnTo>
                    <a:lnTo>
                      <a:pt x="935" y="1484"/>
                    </a:lnTo>
                    <a:lnTo>
                      <a:pt x="937" y="1495"/>
                    </a:lnTo>
                    <a:lnTo>
                      <a:pt x="935" y="1505"/>
                    </a:lnTo>
                    <a:lnTo>
                      <a:pt x="935" y="1516"/>
                    </a:lnTo>
                    <a:lnTo>
                      <a:pt x="928" y="1534"/>
                    </a:lnTo>
                    <a:lnTo>
                      <a:pt x="918" y="1551"/>
                    </a:lnTo>
                    <a:lnTo>
                      <a:pt x="907" y="1564"/>
                    </a:lnTo>
                    <a:lnTo>
                      <a:pt x="892" y="1577"/>
                    </a:lnTo>
                    <a:lnTo>
                      <a:pt x="877" y="1589"/>
                    </a:lnTo>
                    <a:lnTo>
                      <a:pt x="860" y="1598"/>
                    </a:lnTo>
                    <a:lnTo>
                      <a:pt x="844" y="1607"/>
                    </a:lnTo>
                    <a:lnTo>
                      <a:pt x="814" y="1618"/>
                    </a:lnTo>
                    <a:lnTo>
                      <a:pt x="793" y="1624"/>
                    </a:lnTo>
                    <a:lnTo>
                      <a:pt x="784" y="1628"/>
                    </a:lnTo>
                    <a:lnTo>
                      <a:pt x="737" y="13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5" name="Freeform: Shape 53"/>
              <p:cNvSpPr>
                <a:spLocks/>
              </p:cNvSpPr>
              <p:nvPr/>
            </p:nvSpPr>
            <p:spPr bwMode="auto">
              <a:xfrm>
                <a:off x="5310189" y="1930400"/>
                <a:ext cx="995363" cy="2374900"/>
              </a:xfrm>
              <a:custGeom>
                <a:avLst/>
                <a:gdLst>
                  <a:gd name="T0" fmla="*/ 1168 w 1256"/>
                  <a:gd name="T1" fmla="*/ 347 h 2991"/>
                  <a:gd name="T2" fmla="*/ 907 w 1256"/>
                  <a:gd name="T3" fmla="*/ 61 h 2991"/>
                  <a:gd name="T4" fmla="*/ 562 w 1256"/>
                  <a:gd name="T5" fmla="*/ 5 h 2991"/>
                  <a:gd name="T6" fmla="*/ 222 w 1256"/>
                  <a:gd name="T7" fmla="*/ 179 h 2991"/>
                  <a:gd name="T8" fmla="*/ 47 w 1256"/>
                  <a:gd name="T9" fmla="*/ 524 h 2991"/>
                  <a:gd name="T10" fmla="*/ 39 w 1256"/>
                  <a:gd name="T11" fmla="*/ 860 h 2991"/>
                  <a:gd name="T12" fmla="*/ 54 w 1256"/>
                  <a:gd name="T13" fmla="*/ 1151 h 2991"/>
                  <a:gd name="T14" fmla="*/ 15 w 1256"/>
                  <a:gd name="T15" fmla="*/ 1508 h 2991"/>
                  <a:gd name="T16" fmla="*/ 183 w 1256"/>
                  <a:gd name="T17" fmla="*/ 1638 h 2991"/>
                  <a:gd name="T18" fmla="*/ 295 w 1256"/>
                  <a:gd name="T19" fmla="*/ 1717 h 2991"/>
                  <a:gd name="T20" fmla="*/ 125 w 1256"/>
                  <a:gd name="T21" fmla="*/ 2661 h 2991"/>
                  <a:gd name="T22" fmla="*/ 47 w 1256"/>
                  <a:gd name="T23" fmla="*/ 2881 h 2991"/>
                  <a:gd name="T24" fmla="*/ 338 w 1256"/>
                  <a:gd name="T25" fmla="*/ 2991 h 2991"/>
                  <a:gd name="T26" fmla="*/ 605 w 1256"/>
                  <a:gd name="T27" fmla="*/ 2870 h 2991"/>
                  <a:gd name="T28" fmla="*/ 717 w 1256"/>
                  <a:gd name="T29" fmla="*/ 2960 h 2991"/>
                  <a:gd name="T30" fmla="*/ 1135 w 1256"/>
                  <a:gd name="T31" fmla="*/ 2948 h 2991"/>
                  <a:gd name="T32" fmla="*/ 1149 w 1256"/>
                  <a:gd name="T33" fmla="*/ 2715 h 2991"/>
                  <a:gd name="T34" fmla="*/ 896 w 1256"/>
                  <a:gd name="T35" fmla="*/ 1987 h 2991"/>
                  <a:gd name="T36" fmla="*/ 1148 w 1256"/>
                  <a:gd name="T37" fmla="*/ 1814 h 2991"/>
                  <a:gd name="T38" fmla="*/ 1256 w 1256"/>
                  <a:gd name="T39" fmla="*/ 1545 h 2991"/>
                  <a:gd name="T40" fmla="*/ 1034 w 1256"/>
                  <a:gd name="T41" fmla="*/ 1183 h 2991"/>
                  <a:gd name="T42" fmla="*/ 1082 w 1256"/>
                  <a:gd name="T43" fmla="*/ 995 h 2991"/>
                  <a:gd name="T44" fmla="*/ 1228 w 1256"/>
                  <a:gd name="T45" fmla="*/ 694 h 2991"/>
                  <a:gd name="T46" fmla="*/ 659 w 1256"/>
                  <a:gd name="T47" fmla="*/ 1077 h 2991"/>
                  <a:gd name="T48" fmla="*/ 692 w 1256"/>
                  <a:gd name="T49" fmla="*/ 1168 h 2991"/>
                  <a:gd name="T50" fmla="*/ 1036 w 1256"/>
                  <a:gd name="T51" fmla="*/ 1291 h 2991"/>
                  <a:gd name="T52" fmla="*/ 1170 w 1256"/>
                  <a:gd name="T53" fmla="*/ 1582 h 2991"/>
                  <a:gd name="T54" fmla="*/ 896 w 1256"/>
                  <a:gd name="T55" fmla="*/ 1868 h 2991"/>
                  <a:gd name="T56" fmla="*/ 812 w 1256"/>
                  <a:gd name="T57" fmla="*/ 1991 h 2991"/>
                  <a:gd name="T58" fmla="*/ 950 w 1256"/>
                  <a:gd name="T59" fmla="*/ 2683 h 2991"/>
                  <a:gd name="T60" fmla="*/ 1095 w 1256"/>
                  <a:gd name="T61" fmla="*/ 2838 h 2991"/>
                  <a:gd name="T62" fmla="*/ 789 w 1256"/>
                  <a:gd name="T63" fmla="*/ 2889 h 2991"/>
                  <a:gd name="T64" fmla="*/ 681 w 1256"/>
                  <a:gd name="T65" fmla="*/ 2726 h 2991"/>
                  <a:gd name="T66" fmla="*/ 677 w 1256"/>
                  <a:gd name="T67" fmla="*/ 2073 h 2991"/>
                  <a:gd name="T68" fmla="*/ 575 w 1256"/>
                  <a:gd name="T69" fmla="*/ 2000 h 2991"/>
                  <a:gd name="T70" fmla="*/ 498 w 1256"/>
                  <a:gd name="T71" fmla="*/ 2542 h 2991"/>
                  <a:gd name="T72" fmla="*/ 500 w 1256"/>
                  <a:gd name="T73" fmla="*/ 2892 h 2991"/>
                  <a:gd name="T74" fmla="*/ 131 w 1256"/>
                  <a:gd name="T75" fmla="*/ 2864 h 2991"/>
                  <a:gd name="T76" fmla="*/ 237 w 1256"/>
                  <a:gd name="T77" fmla="*/ 2708 h 2991"/>
                  <a:gd name="T78" fmla="*/ 360 w 1256"/>
                  <a:gd name="T79" fmla="*/ 2667 h 2991"/>
                  <a:gd name="T80" fmla="*/ 429 w 1256"/>
                  <a:gd name="T81" fmla="*/ 1403 h 2991"/>
                  <a:gd name="T82" fmla="*/ 567 w 1256"/>
                  <a:gd name="T83" fmla="*/ 1116 h 2991"/>
                  <a:gd name="T84" fmla="*/ 504 w 1256"/>
                  <a:gd name="T85" fmla="*/ 983 h 2991"/>
                  <a:gd name="T86" fmla="*/ 308 w 1256"/>
                  <a:gd name="T87" fmla="*/ 750 h 2991"/>
                  <a:gd name="T88" fmla="*/ 123 w 1256"/>
                  <a:gd name="T89" fmla="*/ 616 h 2991"/>
                  <a:gd name="T90" fmla="*/ 297 w 1256"/>
                  <a:gd name="T91" fmla="*/ 222 h 2991"/>
                  <a:gd name="T92" fmla="*/ 674 w 1256"/>
                  <a:gd name="T93" fmla="*/ 84 h 2991"/>
                  <a:gd name="T94" fmla="*/ 972 w 1256"/>
                  <a:gd name="T95" fmla="*/ 213 h 2991"/>
                  <a:gd name="T96" fmla="*/ 1133 w 1256"/>
                  <a:gd name="T97" fmla="*/ 506 h 2991"/>
                  <a:gd name="T98" fmla="*/ 1110 w 1256"/>
                  <a:gd name="T99" fmla="*/ 815 h 2991"/>
                  <a:gd name="T100" fmla="*/ 899 w 1256"/>
                  <a:gd name="T101" fmla="*/ 1004 h 2991"/>
                  <a:gd name="T102" fmla="*/ 282 w 1256"/>
                  <a:gd name="T103" fmla="*/ 1498 h 2991"/>
                  <a:gd name="T104" fmla="*/ 136 w 1256"/>
                  <a:gd name="T105" fmla="*/ 1538 h 2991"/>
                  <a:gd name="T106" fmla="*/ 105 w 1256"/>
                  <a:gd name="T107" fmla="*/ 1364 h 2991"/>
                  <a:gd name="T108" fmla="*/ 101 w 1256"/>
                  <a:gd name="T109" fmla="*/ 1073 h 2991"/>
                  <a:gd name="T110" fmla="*/ 134 w 1256"/>
                  <a:gd name="T111" fmla="*/ 875 h 2991"/>
                  <a:gd name="T112" fmla="*/ 308 w 1256"/>
                  <a:gd name="T113" fmla="*/ 838 h 2991"/>
                  <a:gd name="T114" fmla="*/ 418 w 1256"/>
                  <a:gd name="T115" fmla="*/ 1015 h 2991"/>
                  <a:gd name="T116" fmla="*/ 313 w 1256"/>
                  <a:gd name="T117" fmla="*/ 1153 h 2991"/>
                  <a:gd name="T118" fmla="*/ 427 w 1256"/>
                  <a:gd name="T119" fmla="*/ 1176 h 2991"/>
                  <a:gd name="T120" fmla="*/ 593 w 1256"/>
                  <a:gd name="T121" fmla="*/ 2670 h 2991"/>
                  <a:gd name="T122" fmla="*/ 610 w 1256"/>
                  <a:gd name="T123" fmla="*/ 2381 h 2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56" h="2991">
                    <a:moveTo>
                      <a:pt x="1228" y="694"/>
                    </a:moveTo>
                    <a:lnTo>
                      <a:pt x="1228" y="694"/>
                    </a:lnTo>
                    <a:lnTo>
                      <a:pt x="1230" y="664"/>
                    </a:lnTo>
                    <a:lnTo>
                      <a:pt x="1230" y="634"/>
                    </a:lnTo>
                    <a:lnTo>
                      <a:pt x="1230" y="605"/>
                    </a:lnTo>
                    <a:lnTo>
                      <a:pt x="1228" y="575"/>
                    </a:lnTo>
                    <a:lnTo>
                      <a:pt x="1226" y="547"/>
                    </a:lnTo>
                    <a:lnTo>
                      <a:pt x="1220" y="517"/>
                    </a:lnTo>
                    <a:lnTo>
                      <a:pt x="1215" y="487"/>
                    </a:lnTo>
                    <a:lnTo>
                      <a:pt x="1209" y="459"/>
                    </a:lnTo>
                    <a:lnTo>
                      <a:pt x="1200" y="431"/>
                    </a:lnTo>
                    <a:lnTo>
                      <a:pt x="1190" y="401"/>
                    </a:lnTo>
                    <a:lnTo>
                      <a:pt x="1181" y="375"/>
                    </a:lnTo>
                    <a:lnTo>
                      <a:pt x="1168" y="347"/>
                    </a:lnTo>
                    <a:lnTo>
                      <a:pt x="1155" y="321"/>
                    </a:lnTo>
                    <a:lnTo>
                      <a:pt x="1142" y="295"/>
                    </a:lnTo>
                    <a:lnTo>
                      <a:pt x="1127" y="269"/>
                    </a:lnTo>
                    <a:lnTo>
                      <a:pt x="1110" y="244"/>
                    </a:lnTo>
                    <a:lnTo>
                      <a:pt x="1110" y="244"/>
                    </a:lnTo>
                    <a:lnTo>
                      <a:pt x="1092" y="218"/>
                    </a:lnTo>
                    <a:lnTo>
                      <a:pt x="1071" y="194"/>
                    </a:lnTo>
                    <a:lnTo>
                      <a:pt x="1051" y="172"/>
                    </a:lnTo>
                    <a:lnTo>
                      <a:pt x="1030" y="149"/>
                    </a:lnTo>
                    <a:lnTo>
                      <a:pt x="1006" y="131"/>
                    </a:lnTo>
                    <a:lnTo>
                      <a:pt x="983" y="110"/>
                    </a:lnTo>
                    <a:lnTo>
                      <a:pt x="959" y="93"/>
                    </a:lnTo>
                    <a:lnTo>
                      <a:pt x="933" y="76"/>
                    </a:lnTo>
                    <a:lnTo>
                      <a:pt x="907" y="61"/>
                    </a:lnTo>
                    <a:lnTo>
                      <a:pt x="881" y="48"/>
                    </a:lnTo>
                    <a:lnTo>
                      <a:pt x="853" y="37"/>
                    </a:lnTo>
                    <a:lnTo>
                      <a:pt x="825" y="28"/>
                    </a:lnTo>
                    <a:lnTo>
                      <a:pt x="797" y="19"/>
                    </a:lnTo>
                    <a:lnTo>
                      <a:pt x="767" y="11"/>
                    </a:lnTo>
                    <a:lnTo>
                      <a:pt x="737" y="5"/>
                    </a:lnTo>
                    <a:lnTo>
                      <a:pt x="707" y="2"/>
                    </a:lnTo>
                    <a:lnTo>
                      <a:pt x="707" y="2"/>
                    </a:lnTo>
                    <a:lnTo>
                      <a:pt x="677" y="0"/>
                    </a:lnTo>
                    <a:lnTo>
                      <a:pt x="648" y="0"/>
                    </a:lnTo>
                    <a:lnTo>
                      <a:pt x="648" y="0"/>
                    </a:lnTo>
                    <a:lnTo>
                      <a:pt x="620" y="0"/>
                    </a:lnTo>
                    <a:lnTo>
                      <a:pt x="590" y="2"/>
                    </a:lnTo>
                    <a:lnTo>
                      <a:pt x="562" y="5"/>
                    </a:lnTo>
                    <a:lnTo>
                      <a:pt x="534" y="11"/>
                    </a:lnTo>
                    <a:lnTo>
                      <a:pt x="508" y="17"/>
                    </a:lnTo>
                    <a:lnTo>
                      <a:pt x="480" y="24"/>
                    </a:lnTo>
                    <a:lnTo>
                      <a:pt x="453" y="32"/>
                    </a:lnTo>
                    <a:lnTo>
                      <a:pt x="427" y="43"/>
                    </a:lnTo>
                    <a:lnTo>
                      <a:pt x="401" y="54"/>
                    </a:lnTo>
                    <a:lnTo>
                      <a:pt x="377" y="65"/>
                    </a:lnTo>
                    <a:lnTo>
                      <a:pt x="353" y="78"/>
                    </a:lnTo>
                    <a:lnTo>
                      <a:pt x="328" y="93"/>
                    </a:lnTo>
                    <a:lnTo>
                      <a:pt x="306" y="108"/>
                    </a:lnTo>
                    <a:lnTo>
                      <a:pt x="284" y="125"/>
                    </a:lnTo>
                    <a:lnTo>
                      <a:pt x="261" y="142"/>
                    </a:lnTo>
                    <a:lnTo>
                      <a:pt x="241" y="160"/>
                    </a:lnTo>
                    <a:lnTo>
                      <a:pt x="222" y="179"/>
                    </a:lnTo>
                    <a:lnTo>
                      <a:pt x="202" y="200"/>
                    </a:lnTo>
                    <a:lnTo>
                      <a:pt x="185" y="220"/>
                    </a:lnTo>
                    <a:lnTo>
                      <a:pt x="166" y="242"/>
                    </a:lnTo>
                    <a:lnTo>
                      <a:pt x="149" y="265"/>
                    </a:lnTo>
                    <a:lnTo>
                      <a:pt x="134" y="287"/>
                    </a:lnTo>
                    <a:lnTo>
                      <a:pt x="119" y="312"/>
                    </a:lnTo>
                    <a:lnTo>
                      <a:pt x="106" y="336"/>
                    </a:lnTo>
                    <a:lnTo>
                      <a:pt x="95" y="362"/>
                    </a:lnTo>
                    <a:lnTo>
                      <a:pt x="84" y="388"/>
                    </a:lnTo>
                    <a:lnTo>
                      <a:pt x="73" y="414"/>
                    </a:lnTo>
                    <a:lnTo>
                      <a:pt x="65" y="440"/>
                    </a:lnTo>
                    <a:lnTo>
                      <a:pt x="58" y="468"/>
                    </a:lnTo>
                    <a:lnTo>
                      <a:pt x="50" y="496"/>
                    </a:lnTo>
                    <a:lnTo>
                      <a:pt x="47" y="524"/>
                    </a:lnTo>
                    <a:lnTo>
                      <a:pt x="43" y="554"/>
                    </a:lnTo>
                    <a:lnTo>
                      <a:pt x="43" y="554"/>
                    </a:lnTo>
                    <a:lnTo>
                      <a:pt x="39" y="588"/>
                    </a:lnTo>
                    <a:lnTo>
                      <a:pt x="39" y="623"/>
                    </a:lnTo>
                    <a:lnTo>
                      <a:pt x="41" y="655"/>
                    </a:lnTo>
                    <a:lnTo>
                      <a:pt x="47" y="687"/>
                    </a:lnTo>
                    <a:lnTo>
                      <a:pt x="52" y="718"/>
                    </a:lnTo>
                    <a:lnTo>
                      <a:pt x="62" y="750"/>
                    </a:lnTo>
                    <a:lnTo>
                      <a:pt x="71" y="780"/>
                    </a:lnTo>
                    <a:lnTo>
                      <a:pt x="84" y="808"/>
                    </a:lnTo>
                    <a:lnTo>
                      <a:pt x="84" y="808"/>
                    </a:lnTo>
                    <a:lnTo>
                      <a:pt x="67" y="825"/>
                    </a:lnTo>
                    <a:lnTo>
                      <a:pt x="52" y="842"/>
                    </a:lnTo>
                    <a:lnTo>
                      <a:pt x="39" y="860"/>
                    </a:lnTo>
                    <a:lnTo>
                      <a:pt x="28" y="879"/>
                    </a:lnTo>
                    <a:lnTo>
                      <a:pt x="19" y="899"/>
                    </a:lnTo>
                    <a:lnTo>
                      <a:pt x="11" y="922"/>
                    </a:lnTo>
                    <a:lnTo>
                      <a:pt x="6" y="944"/>
                    </a:lnTo>
                    <a:lnTo>
                      <a:pt x="2" y="967"/>
                    </a:lnTo>
                    <a:lnTo>
                      <a:pt x="2" y="967"/>
                    </a:lnTo>
                    <a:lnTo>
                      <a:pt x="0" y="991"/>
                    </a:lnTo>
                    <a:lnTo>
                      <a:pt x="0" y="1017"/>
                    </a:lnTo>
                    <a:lnTo>
                      <a:pt x="4" y="1041"/>
                    </a:lnTo>
                    <a:lnTo>
                      <a:pt x="9" y="1064"/>
                    </a:lnTo>
                    <a:lnTo>
                      <a:pt x="17" y="1088"/>
                    </a:lnTo>
                    <a:lnTo>
                      <a:pt x="26" y="1110"/>
                    </a:lnTo>
                    <a:lnTo>
                      <a:pt x="39" y="1131"/>
                    </a:lnTo>
                    <a:lnTo>
                      <a:pt x="54" y="1151"/>
                    </a:lnTo>
                    <a:lnTo>
                      <a:pt x="54" y="1151"/>
                    </a:lnTo>
                    <a:lnTo>
                      <a:pt x="73" y="1174"/>
                    </a:lnTo>
                    <a:lnTo>
                      <a:pt x="73" y="1174"/>
                    </a:lnTo>
                    <a:lnTo>
                      <a:pt x="50" y="1248"/>
                    </a:lnTo>
                    <a:lnTo>
                      <a:pt x="50" y="1248"/>
                    </a:lnTo>
                    <a:lnTo>
                      <a:pt x="24" y="1340"/>
                    </a:lnTo>
                    <a:lnTo>
                      <a:pt x="24" y="1340"/>
                    </a:lnTo>
                    <a:lnTo>
                      <a:pt x="19" y="1357"/>
                    </a:lnTo>
                    <a:lnTo>
                      <a:pt x="13" y="1377"/>
                    </a:lnTo>
                    <a:lnTo>
                      <a:pt x="9" y="1403"/>
                    </a:lnTo>
                    <a:lnTo>
                      <a:pt x="7" y="1431"/>
                    </a:lnTo>
                    <a:lnTo>
                      <a:pt x="7" y="1461"/>
                    </a:lnTo>
                    <a:lnTo>
                      <a:pt x="11" y="1493"/>
                    </a:lnTo>
                    <a:lnTo>
                      <a:pt x="15" y="1508"/>
                    </a:lnTo>
                    <a:lnTo>
                      <a:pt x="21" y="1523"/>
                    </a:lnTo>
                    <a:lnTo>
                      <a:pt x="28" y="1539"/>
                    </a:lnTo>
                    <a:lnTo>
                      <a:pt x="35" y="1554"/>
                    </a:lnTo>
                    <a:lnTo>
                      <a:pt x="35" y="1554"/>
                    </a:lnTo>
                    <a:lnTo>
                      <a:pt x="47" y="1569"/>
                    </a:lnTo>
                    <a:lnTo>
                      <a:pt x="58" y="1584"/>
                    </a:lnTo>
                    <a:lnTo>
                      <a:pt x="73" y="1595"/>
                    </a:lnTo>
                    <a:lnTo>
                      <a:pt x="88" y="1607"/>
                    </a:lnTo>
                    <a:lnTo>
                      <a:pt x="105" y="1618"/>
                    </a:lnTo>
                    <a:lnTo>
                      <a:pt x="123" y="1625"/>
                    </a:lnTo>
                    <a:lnTo>
                      <a:pt x="142" y="1631"/>
                    </a:lnTo>
                    <a:lnTo>
                      <a:pt x="164" y="1637"/>
                    </a:lnTo>
                    <a:lnTo>
                      <a:pt x="164" y="1637"/>
                    </a:lnTo>
                    <a:lnTo>
                      <a:pt x="183" y="1638"/>
                    </a:lnTo>
                    <a:lnTo>
                      <a:pt x="202" y="1640"/>
                    </a:lnTo>
                    <a:lnTo>
                      <a:pt x="202" y="1640"/>
                    </a:lnTo>
                    <a:lnTo>
                      <a:pt x="202" y="1640"/>
                    </a:lnTo>
                    <a:lnTo>
                      <a:pt x="216" y="1640"/>
                    </a:lnTo>
                    <a:lnTo>
                      <a:pt x="231" y="1638"/>
                    </a:lnTo>
                    <a:lnTo>
                      <a:pt x="246" y="1635"/>
                    </a:lnTo>
                    <a:lnTo>
                      <a:pt x="259" y="1631"/>
                    </a:lnTo>
                    <a:lnTo>
                      <a:pt x="272" y="1625"/>
                    </a:lnTo>
                    <a:lnTo>
                      <a:pt x="286" y="1618"/>
                    </a:lnTo>
                    <a:lnTo>
                      <a:pt x="297" y="1610"/>
                    </a:lnTo>
                    <a:lnTo>
                      <a:pt x="308" y="1601"/>
                    </a:lnTo>
                    <a:lnTo>
                      <a:pt x="308" y="1601"/>
                    </a:lnTo>
                    <a:lnTo>
                      <a:pt x="300" y="1661"/>
                    </a:lnTo>
                    <a:lnTo>
                      <a:pt x="295" y="1717"/>
                    </a:lnTo>
                    <a:lnTo>
                      <a:pt x="289" y="1814"/>
                    </a:lnTo>
                    <a:lnTo>
                      <a:pt x="287" y="1883"/>
                    </a:lnTo>
                    <a:lnTo>
                      <a:pt x="286" y="1913"/>
                    </a:lnTo>
                    <a:lnTo>
                      <a:pt x="286" y="1913"/>
                    </a:lnTo>
                    <a:lnTo>
                      <a:pt x="282" y="2105"/>
                    </a:lnTo>
                    <a:lnTo>
                      <a:pt x="280" y="2308"/>
                    </a:lnTo>
                    <a:lnTo>
                      <a:pt x="276" y="2618"/>
                    </a:lnTo>
                    <a:lnTo>
                      <a:pt x="276" y="2618"/>
                    </a:lnTo>
                    <a:lnTo>
                      <a:pt x="250" y="2622"/>
                    </a:lnTo>
                    <a:lnTo>
                      <a:pt x="220" y="2626"/>
                    </a:lnTo>
                    <a:lnTo>
                      <a:pt x="187" y="2635"/>
                    </a:lnTo>
                    <a:lnTo>
                      <a:pt x="155" y="2646"/>
                    </a:lnTo>
                    <a:lnTo>
                      <a:pt x="140" y="2652"/>
                    </a:lnTo>
                    <a:lnTo>
                      <a:pt x="125" y="2661"/>
                    </a:lnTo>
                    <a:lnTo>
                      <a:pt x="110" y="2670"/>
                    </a:lnTo>
                    <a:lnTo>
                      <a:pt x="97" y="2680"/>
                    </a:lnTo>
                    <a:lnTo>
                      <a:pt x="84" y="2691"/>
                    </a:lnTo>
                    <a:lnTo>
                      <a:pt x="75" y="2704"/>
                    </a:lnTo>
                    <a:lnTo>
                      <a:pt x="65" y="2719"/>
                    </a:lnTo>
                    <a:lnTo>
                      <a:pt x="58" y="2734"/>
                    </a:lnTo>
                    <a:lnTo>
                      <a:pt x="58" y="2734"/>
                    </a:lnTo>
                    <a:lnTo>
                      <a:pt x="50" y="2754"/>
                    </a:lnTo>
                    <a:lnTo>
                      <a:pt x="45" y="2773"/>
                    </a:lnTo>
                    <a:lnTo>
                      <a:pt x="41" y="2790"/>
                    </a:lnTo>
                    <a:lnTo>
                      <a:pt x="39" y="2805"/>
                    </a:lnTo>
                    <a:lnTo>
                      <a:pt x="37" y="2835"/>
                    </a:lnTo>
                    <a:lnTo>
                      <a:pt x="41" y="2859"/>
                    </a:lnTo>
                    <a:lnTo>
                      <a:pt x="47" y="2881"/>
                    </a:lnTo>
                    <a:lnTo>
                      <a:pt x="54" y="2900"/>
                    </a:lnTo>
                    <a:lnTo>
                      <a:pt x="62" y="2917"/>
                    </a:lnTo>
                    <a:lnTo>
                      <a:pt x="71" y="2932"/>
                    </a:lnTo>
                    <a:lnTo>
                      <a:pt x="75" y="2937"/>
                    </a:lnTo>
                    <a:lnTo>
                      <a:pt x="75" y="2937"/>
                    </a:lnTo>
                    <a:lnTo>
                      <a:pt x="80" y="2945"/>
                    </a:lnTo>
                    <a:lnTo>
                      <a:pt x="88" y="2952"/>
                    </a:lnTo>
                    <a:lnTo>
                      <a:pt x="101" y="2962"/>
                    </a:lnTo>
                    <a:lnTo>
                      <a:pt x="123" y="2969"/>
                    </a:lnTo>
                    <a:lnTo>
                      <a:pt x="155" y="2978"/>
                    </a:lnTo>
                    <a:lnTo>
                      <a:pt x="202" y="2984"/>
                    </a:lnTo>
                    <a:lnTo>
                      <a:pt x="261" y="2990"/>
                    </a:lnTo>
                    <a:lnTo>
                      <a:pt x="338" y="2991"/>
                    </a:lnTo>
                    <a:lnTo>
                      <a:pt x="338" y="2991"/>
                    </a:lnTo>
                    <a:lnTo>
                      <a:pt x="379" y="2991"/>
                    </a:lnTo>
                    <a:lnTo>
                      <a:pt x="429" y="2988"/>
                    </a:lnTo>
                    <a:lnTo>
                      <a:pt x="457" y="2986"/>
                    </a:lnTo>
                    <a:lnTo>
                      <a:pt x="483" y="2982"/>
                    </a:lnTo>
                    <a:lnTo>
                      <a:pt x="508" y="2976"/>
                    </a:lnTo>
                    <a:lnTo>
                      <a:pt x="528" y="2971"/>
                    </a:lnTo>
                    <a:lnTo>
                      <a:pt x="528" y="2971"/>
                    </a:lnTo>
                    <a:lnTo>
                      <a:pt x="547" y="2963"/>
                    </a:lnTo>
                    <a:lnTo>
                      <a:pt x="562" y="2952"/>
                    </a:lnTo>
                    <a:lnTo>
                      <a:pt x="573" y="2939"/>
                    </a:lnTo>
                    <a:lnTo>
                      <a:pt x="584" y="2926"/>
                    </a:lnTo>
                    <a:lnTo>
                      <a:pt x="593" y="2909"/>
                    </a:lnTo>
                    <a:lnTo>
                      <a:pt x="599" y="2891"/>
                    </a:lnTo>
                    <a:lnTo>
                      <a:pt x="605" y="2870"/>
                    </a:lnTo>
                    <a:lnTo>
                      <a:pt x="608" y="2850"/>
                    </a:lnTo>
                    <a:lnTo>
                      <a:pt x="608" y="2850"/>
                    </a:lnTo>
                    <a:lnTo>
                      <a:pt x="612" y="2864"/>
                    </a:lnTo>
                    <a:lnTo>
                      <a:pt x="618" y="2879"/>
                    </a:lnTo>
                    <a:lnTo>
                      <a:pt x="625" y="2892"/>
                    </a:lnTo>
                    <a:lnTo>
                      <a:pt x="633" y="2906"/>
                    </a:lnTo>
                    <a:lnTo>
                      <a:pt x="633" y="2906"/>
                    </a:lnTo>
                    <a:lnTo>
                      <a:pt x="642" y="2917"/>
                    </a:lnTo>
                    <a:lnTo>
                      <a:pt x="653" y="2928"/>
                    </a:lnTo>
                    <a:lnTo>
                      <a:pt x="664" y="2937"/>
                    </a:lnTo>
                    <a:lnTo>
                      <a:pt x="675" y="2945"/>
                    </a:lnTo>
                    <a:lnTo>
                      <a:pt x="689" y="2950"/>
                    </a:lnTo>
                    <a:lnTo>
                      <a:pt x="702" y="2956"/>
                    </a:lnTo>
                    <a:lnTo>
                      <a:pt x="717" y="2960"/>
                    </a:lnTo>
                    <a:lnTo>
                      <a:pt x="731" y="2963"/>
                    </a:lnTo>
                    <a:lnTo>
                      <a:pt x="731" y="2963"/>
                    </a:lnTo>
                    <a:lnTo>
                      <a:pt x="780" y="2969"/>
                    </a:lnTo>
                    <a:lnTo>
                      <a:pt x="830" y="2973"/>
                    </a:lnTo>
                    <a:lnTo>
                      <a:pt x="883" y="2975"/>
                    </a:lnTo>
                    <a:lnTo>
                      <a:pt x="937" y="2976"/>
                    </a:lnTo>
                    <a:lnTo>
                      <a:pt x="937" y="2976"/>
                    </a:lnTo>
                    <a:lnTo>
                      <a:pt x="937" y="2976"/>
                    </a:lnTo>
                    <a:lnTo>
                      <a:pt x="991" y="2975"/>
                    </a:lnTo>
                    <a:lnTo>
                      <a:pt x="1047" y="2971"/>
                    </a:lnTo>
                    <a:lnTo>
                      <a:pt x="1073" y="2969"/>
                    </a:lnTo>
                    <a:lnTo>
                      <a:pt x="1097" y="2963"/>
                    </a:lnTo>
                    <a:lnTo>
                      <a:pt x="1118" y="2958"/>
                    </a:lnTo>
                    <a:lnTo>
                      <a:pt x="1135" y="2948"/>
                    </a:lnTo>
                    <a:lnTo>
                      <a:pt x="1135" y="2948"/>
                    </a:lnTo>
                    <a:lnTo>
                      <a:pt x="1142" y="2943"/>
                    </a:lnTo>
                    <a:lnTo>
                      <a:pt x="1148" y="2937"/>
                    </a:lnTo>
                    <a:lnTo>
                      <a:pt x="1155" y="2928"/>
                    </a:lnTo>
                    <a:lnTo>
                      <a:pt x="1161" y="2919"/>
                    </a:lnTo>
                    <a:lnTo>
                      <a:pt x="1170" y="2898"/>
                    </a:lnTo>
                    <a:lnTo>
                      <a:pt x="1176" y="2874"/>
                    </a:lnTo>
                    <a:lnTo>
                      <a:pt x="1179" y="2850"/>
                    </a:lnTo>
                    <a:lnTo>
                      <a:pt x="1179" y="2822"/>
                    </a:lnTo>
                    <a:lnTo>
                      <a:pt x="1177" y="2794"/>
                    </a:lnTo>
                    <a:lnTo>
                      <a:pt x="1170" y="2766"/>
                    </a:lnTo>
                    <a:lnTo>
                      <a:pt x="1170" y="2766"/>
                    </a:lnTo>
                    <a:lnTo>
                      <a:pt x="1162" y="2741"/>
                    </a:lnTo>
                    <a:lnTo>
                      <a:pt x="1149" y="2715"/>
                    </a:lnTo>
                    <a:lnTo>
                      <a:pt x="1140" y="2700"/>
                    </a:lnTo>
                    <a:lnTo>
                      <a:pt x="1131" y="2687"/>
                    </a:lnTo>
                    <a:lnTo>
                      <a:pt x="1118" y="2674"/>
                    </a:lnTo>
                    <a:lnTo>
                      <a:pt x="1105" y="2661"/>
                    </a:lnTo>
                    <a:lnTo>
                      <a:pt x="1090" y="2650"/>
                    </a:lnTo>
                    <a:lnTo>
                      <a:pt x="1071" y="2637"/>
                    </a:lnTo>
                    <a:lnTo>
                      <a:pt x="1052" y="2627"/>
                    </a:lnTo>
                    <a:lnTo>
                      <a:pt x="1030" y="2618"/>
                    </a:lnTo>
                    <a:lnTo>
                      <a:pt x="1006" y="2609"/>
                    </a:lnTo>
                    <a:lnTo>
                      <a:pt x="980" y="2601"/>
                    </a:lnTo>
                    <a:lnTo>
                      <a:pt x="950" y="2598"/>
                    </a:lnTo>
                    <a:lnTo>
                      <a:pt x="916" y="2594"/>
                    </a:lnTo>
                    <a:lnTo>
                      <a:pt x="916" y="2594"/>
                    </a:lnTo>
                    <a:lnTo>
                      <a:pt x="896" y="1987"/>
                    </a:lnTo>
                    <a:lnTo>
                      <a:pt x="896" y="1987"/>
                    </a:lnTo>
                    <a:lnTo>
                      <a:pt x="896" y="1954"/>
                    </a:lnTo>
                    <a:lnTo>
                      <a:pt x="896" y="1954"/>
                    </a:lnTo>
                    <a:lnTo>
                      <a:pt x="924" y="1946"/>
                    </a:lnTo>
                    <a:lnTo>
                      <a:pt x="954" y="1937"/>
                    </a:lnTo>
                    <a:lnTo>
                      <a:pt x="983" y="1926"/>
                    </a:lnTo>
                    <a:lnTo>
                      <a:pt x="1011" y="1913"/>
                    </a:lnTo>
                    <a:lnTo>
                      <a:pt x="1039" y="1898"/>
                    </a:lnTo>
                    <a:lnTo>
                      <a:pt x="1065" y="1881"/>
                    </a:lnTo>
                    <a:lnTo>
                      <a:pt x="1092" y="1862"/>
                    </a:lnTo>
                    <a:lnTo>
                      <a:pt x="1114" y="1844"/>
                    </a:lnTo>
                    <a:lnTo>
                      <a:pt x="1114" y="1844"/>
                    </a:lnTo>
                    <a:lnTo>
                      <a:pt x="1131" y="1829"/>
                    </a:lnTo>
                    <a:lnTo>
                      <a:pt x="1148" y="1814"/>
                    </a:lnTo>
                    <a:lnTo>
                      <a:pt x="1162" y="1797"/>
                    </a:lnTo>
                    <a:lnTo>
                      <a:pt x="1176" y="1780"/>
                    </a:lnTo>
                    <a:lnTo>
                      <a:pt x="1189" y="1763"/>
                    </a:lnTo>
                    <a:lnTo>
                      <a:pt x="1200" y="1745"/>
                    </a:lnTo>
                    <a:lnTo>
                      <a:pt x="1211" y="1728"/>
                    </a:lnTo>
                    <a:lnTo>
                      <a:pt x="1220" y="1709"/>
                    </a:lnTo>
                    <a:lnTo>
                      <a:pt x="1228" y="1689"/>
                    </a:lnTo>
                    <a:lnTo>
                      <a:pt x="1235" y="1670"/>
                    </a:lnTo>
                    <a:lnTo>
                      <a:pt x="1241" y="1650"/>
                    </a:lnTo>
                    <a:lnTo>
                      <a:pt x="1246" y="1629"/>
                    </a:lnTo>
                    <a:lnTo>
                      <a:pt x="1250" y="1609"/>
                    </a:lnTo>
                    <a:lnTo>
                      <a:pt x="1254" y="1588"/>
                    </a:lnTo>
                    <a:lnTo>
                      <a:pt x="1254" y="1566"/>
                    </a:lnTo>
                    <a:lnTo>
                      <a:pt x="1256" y="1545"/>
                    </a:lnTo>
                    <a:lnTo>
                      <a:pt x="1256" y="1545"/>
                    </a:lnTo>
                    <a:lnTo>
                      <a:pt x="1254" y="1523"/>
                    </a:lnTo>
                    <a:lnTo>
                      <a:pt x="1252" y="1502"/>
                    </a:lnTo>
                    <a:lnTo>
                      <a:pt x="1250" y="1484"/>
                    </a:lnTo>
                    <a:lnTo>
                      <a:pt x="1245" y="1463"/>
                    </a:lnTo>
                    <a:lnTo>
                      <a:pt x="1233" y="1426"/>
                    </a:lnTo>
                    <a:lnTo>
                      <a:pt x="1218" y="1388"/>
                    </a:lnTo>
                    <a:lnTo>
                      <a:pt x="1200" y="1353"/>
                    </a:lnTo>
                    <a:lnTo>
                      <a:pt x="1179" y="1319"/>
                    </a:lnTo>
                    <a:lnTo>
                      <a:pt x="1153" y="1288"/>
                    </a:lnTo>
                    <a:lnTo>
                      <a:pt x="1127" y="1260"/>
                    </a:lnTo>
                    <a:lnTo>
                      <a:pt x="1097" y="1232"/>
                    </a:lnTo>
                    <a:lnTo>
                      <a:pt x="1065" y="1205"/>
                    </a:lnTo>
                    <a:lnTo>
                      <a:pt x="1034" y="1183"/>
                    </a:lnTo>
                    <a:lnTo>
                      <a:pt x="1000" y="1163"/>
                    </a:lnTo>
                    <a:lnTo>
                      <a:pt x="965" y="1144"/>
                    </a:lnTo>
                    <a:lnTo>
                      <a:pt x="929" y="1127"/>
                    </a:lnTo>
                    <a:lnTo>
                      <a:pt x="894" y="1112"/>
                    </a:lnTo>
                    <a:lnTo>
                      <a:pt x="858" y="1101"/>
                    </a:lnTo>
                    <a:lnTo>
                      <a:pt x="858" y="1101"/>
                    </a:lnTo>
                    <a:lnTo>
                      <a:pt x="903" y="1090"/>
                    </a:lnTo>
                    <a:lnTo>
                      <a:pt x="944" y="1077"/>
                    </a:lnTo>
                    <a:lnTo>
                      <a:pt x="983" y="1060"/>
                    </a:lnTo>
                    <a:lnTo>
                      <a:pt x="1021" y="1039"/>
                    </a:lnTo>
                    <a:lnTo>
                      <a:pt x="1021" y="1039"/>
                    </a:lnTo>
                    <a:lnTo>
                      <a:pt x="1041" y="1026"/>
                    </a:lnTo>
                    <a:lnTo>
                      <a:pt x="1062" y="1011"/>
                    </a:lnTo>
                    <a:lnTo>
                      <a:pt x="1082" y="995"/>
                    </a:lnTo>
                    <a:lnTo>
                      <a:pt x="1101" y="978"/>
                    </a:lnTo>
                    <a:lnTo>
                      <a:pt x="1118" y="959"/>
                    </a:lnTo>
                    <a:lnTo>
                      <a:pt x="1133" y="940"/>
                    </a:lnTo>
                    <a:lnTo>
                      <a:pt x="1148" y="920"/>
                    </a:lnTo>
                    <a:lnTo>
                      <a:pt x="1162" y="898"/>
                    </a:lnTo>
                    <a:lnTo>
                      <a:pt x="1176" y="875"/>
                    </a:lnTo>
                    <a:lnTo>
                      <a:pt x="1187" y="851"/>
                    </a:lnTo>
                    <a:lnTo>
                      <a:pt x="1196" y="827"/>
                    </a:lnTo>
                    <a:lnTo>
                      <a:pt x="1205" y="802"/>
                    </a:lnTo>
                    <a:lnTo>
                      <a:pt x="1213" y="776"/>
                    </a:lnTo>
                    <a:lnTo>
                      <a:pt x="1218" y="750"/>
                    </a:lnTo>
                    <a:lnTo>
                      <a:pt x="1224" y="722"/>
                    </a:lnTo>
                    <a:lnTo>
                      <a:pt x="1228" y="694"/>
                    </a:lnTo>
                    <a:lnTo>
                      <a:pt x="1228" y="694"/>
                    </a:lnTo>
                    <a:close/>
                    <a:moveTo>
                      <a:pt x="810" y="1024"/>
                    </a:moveTo>
                    <a:lnTo>
                      <a:pt x="810" y="1024"/>
                    </a:lnTo>
                    <a:lnTo>
                      <a:pt x="797" y="1026"/>
                    </a:lnTo>
                    <a:lnTo>
                      <a:pt x="780" y="1026"/>
                    </a:lnTo>
                    <a:lnTo>
                      <a:pt x="780" y="1026"/>
                    </a:lnTo>
                    <a:lnTo>
                      <a:pt x="758" y="1026"/>
                    </a:lnTo>
                    <a:lnTo>
                      <a:pt x="733" y="1028"/>
                    </a:lnTo>
                    <a:lnTo>
                      <a:pt x="711" y="1034"/>
                    </a:lnTo>
                    <a:lnTo>
                      <a:pt x="702" y="1037"/>
                    </a:lnTo>
                    <a:lnTo>
                      <a:pt x="692" y="1043"/>
                    </a:lnTo>
                    <a:lnTo>
                      <a:pt x="692" y="1043"/>
                    </a:lnTo>
                    <a:lnTo>
                      <a:pt x="677" y="1054"/>
                    </a:lnTo>
                    <a:lnTo>
                      <a:pt x="666" y="1065"/>
                    </a:lnTo>
                    <a:lnTo>
                      <a:pt x="659" y="1077"/>
                    </a:lnTo>
                    <a:lnTo>
                      <a:pt x="655" y="1090"/>
                    </a:lnTo>
                    <a:lnTo>
                      <a:pt x="651" y="1101"/>
                    </a:lnTo>
                    <a:lnTo>
                      <a:pt x="651" y="1112"/>
                    </a:lnTo>
                    <a:lnTo>
                      <a:pt x="653" y="1129"/>
                    </a:lnTo>
                    <a:lnTo>
                      <a:pt x="653" y="1131"/>
                    </a:lnTo>
                    <a:lnTo>
                      <a:pt x="653" y="1131"/>
                    </a:lnTo>
                    <a:lnTo>
                      <a:pt x="655" y="1140"/>
                    </a:lnTo>
                    <a:lnTo>
                      <a:pt x="659" y="1148"/>
                    </a:lnTo>
                    <a:lnTo>
                      <a:pt x="664" y="1153"/>
                    </a:lnTo>
                    <a:lnTo>
                      <a:pt x="670" y="1161"/>
                    </a:lnTo>
                    <a:lnTo>
                      <a:pt x="670" y="1161"/>
                    </a:lnTo>
                    <a:lnTo>
                      <a:pt x="677" y="1164"/>
                    </a:lnTo>
                    <a:lnTo>
                      <a:pt x="685" y="1166"/>
                    </a:lnTo>
                    <a:lnTo>
                      <a:pt x="692" y="1168"/>
                    </a:lnTo>
                    <a:lnTo>
                      <a:pt x="702" y="1168"/>
                    </a:lnTo>
                    <a:lnTo>
                      <a:pt x="702" y="1168"/>
                    </a:lnTo>
                    <a:lnTo>
                      <a:pt x="730" y="1166"/>
                    </a:lnTo>
                    <a:lnTo>
                      <a:pt x="730" y="1166"/>
                    </a:lnTo>
                    <a:lnTo>
                      <a:pt x="763" y="1168"/>
                    </a:lnTo>
                    <a:lnTo>
                      <a:pt x="799" y="1174"/>
                    </a:lnTo>
                    <a:lnTo>
                      <a:pt x="834" y="1183"/>
                    </a:lnTo>
                    <a:lnTo>
                      <a:pt x="871" y="1194"/>
                    </a:lnTo>
                    <a:lnTo>
                      <a:pt x="909" y="1211"/>
                    </a:lnTo>
                    <a:lnTo>
                      <a:pt x="944" y="1228"/>
                    </a:lnTo>
                    <a:lnTo>
                      <a:pt x="980" y="1248"/>
                    </a:lnTo>
                    <a:lnTo>
                      <a:pt x="1013" y="1273"/>
                    </a:lnTo>
                    <a:lnTo>
                      <a:pt x="1013" y="1273"/>
                    </a:lnTo>
                    <a:lnTo>
                      <a:pt x="1036" y="1291"/>
                    </a:lnTo>
                    <a:lnTo>
                      <a:pt x="1062" y="1314"/>
                    </a:lnTo>
                    <a:lnTo>
                      <a:pt x="1088" y="1342"/>
                    </a:lnTo>
                    <a:lnTo>
                      <a:pt x="1114" y="1373"/>
                    </a:lnTo>
                    <a:lnTo>
                      <a:pt x="1125" y="1392"/>
                    </a:lnTo>
                    <a:lnTo>
                      <a:pt x="1136" y="1411"/>
                    </a:lnTo>
                    <a:lnTo>
                      <a:pt x="1146" y="1431"/>
                    </a:lnTo>
                    <a:lnTo>
                      <a:pt x="1155" y="1452"/>
                    </a:lnTo>
                    <a:lnTo>
                      <a:pt x="1161" y="1474"/>
                    </a:lnTo>
                    <a:lnTo>
                      <a:pt x="1166" y="1497"/>
                    </a:lnTo>
                    <a:lnTo>
                      <a:pt x="1170" y="1521"/>
                    </a:lnTo>
                    <a:lnTo>
                      <a:pt x="1172" y="1545"/>
                    </a:lnTo>
                    <a:lnTo>
                      <a:pt x="1172" y="1545"/>
                    </a:lnTo>
                    <a:lnTo>
                      <a:pt x="1170" y="1564"/>
                    </a:lnTo>
                    <a:lnTo>
                      <a:pt x="1170" y="1582"/>
                    </a:lnTo>
                    <a:lnTo>
                      <a:pt x="1166" y="1601"/>
                    </a:lnTo>
                    <a:lnTo>
                      <a:pt x="1162" y="1618"/>
                    </a:lnTo>
                    <a:lnTo>
                      <a:pt x="1153" y="1651"/>
                    </a:lnTo>
                    <a:lnTo>
                      <a:pt x="1138" y="1683"/>
                    </a:lnTo>
                    <a:lnTo>
                      <a:pt x="1121" y="1711"/>
                    </a:lnTo>
                    <a:lnTo>
                      <a:pt x="1103" y="1737"/>
                    </a:lnTo>
                    <a:lnTo>
                      <a:pt x="1080" y="1762"/>
                    </a:lnTo>
                    <a:lnTo>
                      <a:pt x="1056" y="1782"/>
                    </a:lnTo>
                    <a:lnTo>
                      <a:pt x="1030" y="1803"/>
                    </a:lnTo>
                    <a:lnTo>
                      <a:pt x="1004" y="1819"/>
                    </a:lnTo>
                    <a:lnTo>
                      <a:pt x="978" y="1834"/>
                    </a:lnTo>
                    <a:lnTo>
                      <a:pt x="950" y="1847"/>
                    </a:lnTo>
                    <a:lnTo>
                      <a:pt x="922" y="1859"/>
                    </a:lnTo>
                    <a:lnTo>
                      <a:pt x="896" y="1868"/>
                    </a:lnTo>
                    <a:lnTo>
                      <a:pt x="870" y="1874"/>
                    </a:lnTo>
                    <a:lnTo>
                      <a:pt x="845" y="1879"/>
                    </a:lnTo>
                    <a:lnTo>
                      <a:pt x="845" y="1879"/>
                    </a:lnTo>
                    <a:lnTo>
                      <a:pt x="836" y="1881"/>
                    </a:lnTo>
                    <a:lnTo>
                      <a:pt x="828" y="1885"/>
                    </a:lnTo>
                    <a:lnTo>
                      <a:pt x="823" y="1888"/>
                    </a:lnTo>
                    <a:lnTo>
                      <a:pt x="817" y="1894"/>
                    </a:lnTo>
                    <a:lnTo>
                      <a:pt x="814" y="1900"/>
                    </a:lnTo>
                    <a:lnTo>
                      <a:pt x="810" y="1907"/>
                    </a:lnTo>
                    <a:lnTo>
                      <a:pt x="808" y="1915"/>
                    </a:lnTo>
                    <a:lnTo>
                      <a:pt x="808" y="1924"/>
                    </a:lnTo>
                    <a:lnTo>
                      <a:pt x="808" y="1924"/>
                    </a:lnTo>
                    <a:lnTo>
                      <a:pt x="812" y="1991"/>
                    </a:lnTo>
                    <a:lnTo>
                      <a:pt x="812" y="1991"/>
                    </a:lnTo>
                    <a:lnTo>
                      <a:pt x="827" y="2381"/>
                    </a:lnTo>
                    <a:lnTo>
                      <a:pt x="834" y="2637"/>
                    </a:lnTo>
                    <a:lnTo>
                      <a:pt x="834" y="2637"/>
                    </a:lnTo>
                    <a:lnTo>
                      <a:pt x="836" y="2644"/>
                    </a:lnTo>
                    <a:lnTo>
                      <a:pt x="838" y="2652"/>
                    </a:lnTo>
                    <a:lnTo>
                      <a:pt x="842" y="2659"/>
                    </a:lnTo>
                    <a:lnTo>
                      <a:pt x="847" y="2665"/>
                    </a:lnTo>
                    <a:lnTo>
                      <a:pt x="853" y="2670"/>
                    </a:lnTo>
                    <a:lnTo>
                      <a:pt x="860" y="2674"/>
                    </a:lnTo>
                    <a:lnTo>
                      <a:pt x="868" y="2676"/>
                    </a:lnTo>
                    <a:lnTo>
                      <a:pt x="877" y="2676"/>
                    </a:lnTo>
                    <a:lnTo>
                      <a:pt x="877" y="2676"/>
                    </a:lnTo>
                    <a:lnTo>
                      <a:pt x="914" y="2678"/>
                    </a:lnTo>
                    <a:lnTo>
                      <a:pt x="950" y="2683"/>
                    </a:lnTo>
                    <a:lnTo>
                      <a:pt x="980" y="2691"/>
                    </a:lnTo>
                    <a:lnTo>
                      <a:pt x="1008" y="2700"/>
                    </a:lnTo>
                    <a:lnTo>
                      <a:pt x="1032" y="2713"/>
                    </a:lnTo>
                    <a:lnTo>
                      <a:pt x="1043" y="2721"/>
                    </a:lnTo>
                    <a:lnTo>
                      <a:pt x="1052" y="2730"/>
                    </a:lnTo>
                    <a:lnTo>
                      <a:pt x="1062" y="2738"/>
                    </a:lnTo>
                    <a:lnTo>
                      <a:pt x="1069" y="2749"/>
                    </a:lnTo>
                    <a:lnTo>
                      <a:pt x="1077" y="2758"/>
                    </a:lnTo>
                    <a:lnTo>
                      <a:pt x="1082" y="2769"/>
                    </a:lnTo>
                    <a:lnTo>
                      <a:pt x="1082" y="2769"/>
                    </a:lnTo>
                    <a:lnTo>
                      <a:pt x="1090" y="2788"/>
                    </a:lnTo>
                    <a:lnTo>
                      <a:pt x="1093" y="2807"/>
                    </a:lnTo>
                    <a:lnTo>
                      <a:pt x="1095" y="2823"/>
                    </a:lnTo>
                    <a:lnTo>
                      <a:pt x="1095" y="2838"/>
                    </a:lnTo>
                    <a:lnTo>
                      <a:pt x="1095" y="2853"/>
                    </a:lnTo>
                    <a:lnTo>
                      <a:pt x="1092" y="2866"/>
                    </a:lnTo>
                    <a:lnTo>
                      <a:pt x="1090" y="2876"/>
                    </a:lnTo>
                    <a:lnTo>
                      <a:pt x="1086" y="2881"/>
                    </a:lnTo>
                    <a:lnTo>
                      <a:pt x="1086" y="2881"/>
                    </a:lnTo>
                    <a:lnTo>
                      <a:pt x="1069" y="2887"/>
                    </a:lnTo>
                    <a:lnTo>
                      <a:pt x="1037" y="2891"/>
                    </a:lnTo>
                    <a:lnTo>
                      <a:pt x="995" y="2894"/>
                    </a:lnTo>
                    <a:lnTo>
                      <a:pt x="937" y="2896"/>
                    </a:lnTo>
                    <a:lnTo>
                      <a:pt x="937" y="2896"/>
                    </a:lnTo>
                    <a:lnTo>
                      <a:pt x="937" y="2896"/>
                    </a:lnTo>
                    <a:lnTo>
                      <a:pt x="886" y="2894"/>
                    </a:lnTo>
                    <a:lnTo>
                      <a:pt x="838" y="2892"/>
                    </a:lnTo>
                    <a:lnTo>
                      <a:pt x="789" y="2889"/>
                    </a:lnTo>
                    <a:lnTo>
                      <a:pt x="745" y="2883"/>
                    </a:lnTo>
                    <a:lnTo>
                      <a:pt x="745" y="2883"/>
                    </a:lnTo>
                    <a:lnTo>
                      <a:pt x="731" y="2879"/>
                    </a:lnTo>
                    <a:lnTo>
                      <a:pt x="720" y="2874"/>
                    </a:lnTo>
                    <a:lnTo>
                      <a:pt x="711" y="2866"/>
                    </a:lnTo>
                    <a:lnTo>
                      <a:pt x="702" y="2857"/>
                    </a:lnTo>
                    <a:lnTo>
                      <a:pt x="702" y="2857"/>
                    </a:lnTo>
                    <a:lnTo>
                      <a:pt x="698" y="2848"/>
                    </a:lnTo>
                    <a:lnTo>
                      <a:pt x="692" y="2838"/>
                    </a:lnTo>
                    <a:lnTo>
                      <a:pt x="687" y="2816"/>
                    </a:lnTo>
                    <a:lnTo>
                      <a:pt x="681" y="2794"/>
                    </a:lnTo>
                    <a:lnTo>
                      <a:pt x="679" y="2769"/>
                    </a:lnTo>
                    <a:lnTo>
                      <a:pt x="679" y="2747"/>
                    </a:lnTo>
                    <a:lnTo>
                      <a:pt x="681" y="2726"/>
                    </a:lnTo>
                    <a:lnTo>
                      <a:pt x="685" y="2693"/>
                    </a:lnTo>
                    <a:lnTo>
                      <a:pt x="685" y="2693"/>
                    </a:lnTo>
                    <a:lnTo>
                      <a:pt x="687" y="2685"/>
                    </a:lnTo>
                    <a:lnTo>
                      <a:pt x="687" y="2685"/>
                    </a:lnTo>
                    <a:lnTo>
                      <a:pt x="689" y="2579"/>
                    </a:lnTo>
                    <a:lnTo>
                      <a:pt x="690" y="2471"/>
                    </a:lnTo>
                    <a:lnTo>
                      <a:pt x="690" y="2471"/>
                    </a:lnTo>
                    <a:lnTo>
                      <a:pt x="694" y="2370"/>
                    </a:lnTo>
                    <a:lnTo>
                      <a:pt x="696" y="2278"/>
                    </a:lnTo>
                    <a:lnTo>
                      <a:pt x="694" y="2196"/>
                    </a:lnTo>
                    <a:lnTo>
                      <a:pt x="692" y="2161"/>
                    </a:lnTo>
                    <a:lnTo>
                      <a:pt x="689" y="2129"/>
                    </a:lnTo>
                    <a:lnTo>
                      <a:pt x="683" y="2099"/>
                    </a:lnTo>
                    <a:lnTo>
                      <a:pt x="677" y="2073"/>
                    </a:lnTo>
                    <a:lnTo>
                      <a:pt x="668" y="2051"/>
                    </a:lnTo>
                    <a:lnTo>
                      <a:pt x="659" y="2032"/>
                    </a:lnTo>
                    <a:lnTo>
                      <a:pt x="648" y="2017"/>
                    </a:lnTo>
                    <a:lnTo>
                      <a:pt x="640" y="2010"/>
                    </a:lnTo>
                    <a:lnTo>
                      <a:pt x="633" y="2006"/>
                    </a:lnTo>
                    <a:lnTo>
                      <a:pt x="625" y="2000"/>
                    </a:lnTo>
                    <a:lnTo>
                      <a:pt x="616" y="1999"/>
                    </a:lnTo>
                    <a:lnTo>
                      <a:pt x="606" y="1997"/>
                    </a:lnTo>
                    <a:lnTo>
                      <a:pt x="597" y="1995"/>
                    </a:lnTo>
                    <a:lnTo>
                      <a:pt x="597" y="1995"/>
                    </a:lnTo>
                    <a:lnTo>
                      <a:pt x="593" y="1995"/>
                    </a:lnTo>
                    <a:lnTo>
                      <a:pt x="593" y="1995"/>
                    </a:lnTo>
                    <a:lnTo>
                      <a:pt x="584" y="1997"/>
                    </a:lnTo>
                    <a:lnTo>
                      <a:pt x="575" y="2000"/>
                    </a:lnTo>
                    <a:lnTo>
                      <a:pt x="564" y="2006"/>
                    </a:lnTo>
                    <a:lnTo>
                      <a:pt x="552" y="2017"/>
                    </a:lnTo>
                    <a:lnTo>
                      <a:pt x="552" y="2017"/>
                    </a:lnTo>
                    <a:lnTo>
                      <a:pt x="547" y="2027"/>
                    </a:lnTo>
                    <a:lnTo>
                      <a:pt x="543" y="2038"/>
                    </a:lnTo>
                    <a:lnTo>
                      <a:pt x="534" y="2064"/>
                    </a:lnTo>
                    <a:lnTo>
                      <a:pt x="524" y="2097"/>
                    </a:lnTo>
                    <a:lnTo>
                      <a:pt x="519" y="2139"/>
                    </a:lnTo>
                    <a:lnTo>
                      <a:pt x="513" y="2183"/>
                    </a:lnTo>
                    <a:lnTo>
                      <a:pt x="508" y="2232"/>
                    </a:lnTo>
                    <a:lnTo>
                      <a:pt x="504" y="2282"/>
                    </a:lnTo>
                    <a:lnTo>
                      <a:pt x="500" y="2336"/>
                    </a:lnTo>
                    <a:lnTo>
                      <a:pt x="498" y="2443"/>
                    </a:lnTo>
                    <a:lnTo>
                      <a:pt x="498" y="2542"/>
                    </a:lnTo>
                    <a:lnTo>
                      <a:pt x="500" y="2586"/>
                    </a:lnTo>
                    <a:lnTo>
                      <a:pt x="504" y="2626"/>
                    </a:lnTo>
                    <a:lnTo>
                      <a:pt x="508" y="2661"/>
                    </a:lnTo>
                    <a:lnTo>
                      <a:pt x="511" y="2687"/>
                    </a:lnTo>
                    <a:lnTo>
                      <a:pt x="511" y="2687"/>
                    </a:lnTo>
                    <a:lnTo>
                      <a:pt x="519" y="2730"/>
                    </a:lnTo>
                    <a:lnTo>
                      <a:pt x="524" y="2769"/>
                    </a:lnTo>
                    <a:lnTo>
                      <a:pt x="526" y="2803"/>
                    </a:lnTo>
                    <a:lnTo>
                      <a:pt x="524" y="2833"/>
                    </a:lnTo>
                    <a:lnTo>
                      <a:pt x="521" y="2855"/>
                    </a:lnTo>
                    <a:lnTo>
                      <a:pt x="517" y="2874"/>
                    </a:lnTo>
                    <a:lnTo>
                      <a:pt x="509" y="2885"/>
                    </a:lnTo>
                    <a:lnTo>
                      <a:pt x="504" y="2891"/>
                    </a:lnTo>
                    <a:lnTo>
                      <a:pt x="500" y="2892"/>
                    </a:lnTo>
                    <a:lnTo>
                      <a:pt x="500" y="2892"/>
                    </a:lnTo>
                    <a:lnTo>
                      <a:pt x="474" y="2898"/>
                    </a:lnTo>
                    <a:lnTo>
                      <a:pt x="437" y="2904"/>
                    </a:lnTo>
                    <a:lnTo>
                      <a:pt x="392" y="2906"/>
                    </a:lnTo>
                    <a:lnTo>
                      <a:pt x="338" y="2907"/>
                    </a:lnTo>
                    <a:lnTo>
                      <a:pt x="338" y="2907"/>
                    </a:lnTo>
                    <a:lnTo>
                      <a:pt x="269" y="2906"/>
                    </a:lnTo>
                    <a:lnTo>
                      <a:pt x="211" y="2902"/>
                    </a:lnTo>
                    <a:lnTo>
                      <a:pt x="168" y="2894"/>
                    </a:lnTo>
                    <a:lnTo>
                      <a:pt x="153" y="2892"/>
                    </a:lnTo>
                    <a:lnTo>
                      <a:pt x="144" y="2889"/>
                    </a:lnTo>
                    <a:lnTo>
                      <a:pt x="144" y="2887"/>
                    </a:lnTo>
                    <a:lnTo>
                      <a:pt x="144" y="2887"/>
                    </a:lnTo>
                    <a:lnTo>
                      <a:pt x="131" y="2864"/>
                    </a:lnTo>
                    <a:lnTo>
                      <a:pt x="125" y="2853"/>
                    </a:lnTo>
                    <a:lnTo>
                      <a:pt x="123" y="2840"/>
                    </a:lnTo>
                    <a:lnTo>
                      <a:pt x="121" y="2825"/>
                    </a:lnTo>
                    <a:lnTo>
                      <a:pt x="123" y="2808"/>
                    </a:lnTo>
                    <a:lnTo>
                      <a:pt x="129" y="2788"/>
                    </a:lnTo>
                    <a:lnTo>
                      <a:pt x="136" y="2766"/>
                    </a:lnTo>
                    <a:lnTo>
                      <a:pt x="136" y="2766"/>
                    </a:lnTo>
                    <a:lnTo>
                      <a:pt x="140" y="2756"/>
                    </a:lnTo>
                    <a:lnTo>
                      <a:pt x="147" y="2749"/>
                    </a:lnTo>
                    <a:lnTo>
                      <a:pt x="155" y="2741"/>
                    </a:lnTo>
                    <a:lnTo>
                      <a:pt x="162" y="2734"/>
                    </a:lnTo>
                    <a:lnTo>
                      <a:pt x="185" y="2723"/>
                    </a:lnTo>
                    <a:lnTo>
                      <a:pt x="211" y="2715"/>
                    </a:lnTo>
                    <a:lnTo>
                      <a:pt x="237" y="2708"/>
                    </a:lnTo>
                    <a:lnTo>
                      <a:pt x="265" y="2704"/>
                    </a:lnTo>
                    <a:lnTo>
                      <a:pt x="293" y="2700"/>
                    </a:lnTo>
                    <a:lnTo>
                      <a:pt x="317" y="2700"/>
                    </a:lnTo>
                    <a:lnTo>
                      <a:pt x="317" y="2700"/>
                    </a:lnTo>
                    <a:lnTo>
                      <a:pt x="317" y="2700"/>
                    </a:lnTo>
                    <a:lnTo>
                      <a:pt x="317" y="2700"/>
                    </a:lnTo>
                    <a:lnTo>
                      <a:pt x="327" y="2700"/>
                    </a:lnTo>
                    <a:lnTo>
                      <a:pt x="334" y="2697"/>
                    </a:lnTo>
                    <a:lnTo>
                      <a:pt x="341" y="2693"/>
                    </a:lnTo>
                    <a:lnTo>
                      <a:pt x="347" y="2689"/>
                    </a:lnTo>
                    <a:lnTo>
                      <a:pt x="347" y="2689"/>
                    </a:lnTo>
                    <a:lnTo>
                      <a:pt x="353" y="2682"/>
                    </a:lnTo>
                    <a:lnTo>
                      <a:pt x="356" y="2674"/>
                    </a:lnTo>
                    <a:lnTo>
                      <a:pt x="360" y="2667"/>
                    </a:lnTo>
                    <a:lnTo>
                      <a:pt x="360" y="2659"/>
                    </a:lnTo>
                    <a:lnTo>
                      <a:pt x="360" y="2659"/>
                    </a:lnTo>
                    <a:lnTo>
                      <a:pt x="362" y="2390"/>
                    </a:lnTo>
                    <a:lnTo>
                      <a:pt x="366" y="2148"/>
                    </a:lnTo>
                    <a:lnTo>
                      <a:pt x="371" y="1915"/>
                    </a:lnTo>
                    <a:lnTo>
                      <a:pt x="371" y="1915"/>
                    </a:lnTo>
                    <a:lnTo>
                      <a:pt x="371" y="1887"/>
                    </a:lnTo>
                    <a:lnTo>
                      <a:pt x="373" y="1818"/>
                    </a:lnTo>
                    <a:lnTo>
                      <a:pt x="381" y="1717"/>
                    </a:lnTo>
                    <a:lnTo>
                      <a:pt x="386" y="1657"/>
                    </a:lnTo>
                    <a:lnTo>
                      <a:pt x="394" y="1595"/>
                    </a:lnTo>
                    <a:lnTo>
                      <a:pt x="403" y="1532"/>
                    </a:lnTo>
                    <a:lnTo>
                      <a:pt x="414" y="1467"/>
                    </a:lnTo>
                    <a:lnTo>
                      <a:pt x="429" y="1403"/>
                    </a:lnTo>
                    <a:lnTo>
                      <a:pt x="446" y="1344"/>
                    </a:lnTo>
                    <a:lnTo>
                      <a:pt x="457" y="1314"/>
                    </a:lnTo>
                    <a:lnTo>
                      <a:pt x="467" y="1286"/>
                    </a:lnTo>
                    <a:lnTo>
                      <a:pt x="478" y="1260"/>
                    </a:lnTo>
                    <a:lnTo>
                      <a:pt x="491" y="1233"/>
                    </a:lnTo>
                    <a:lnTo>
                      <a:pt x="504" y="1211"/>
                    </a:lnTo>
                    <a:lnTo>
                      <a:pt x="519" y="1189"/>
                    </a:lnTo>
                    <a:lnTo>
                      <a:pt x="534" y="1170"/>
                    </a:lnTo>
                    <a:lnTo>
                      <a:pt x="549" y="1153"/>
                    </a:lnTo>
                    <a:lnTo>
                      <a:pt x="549" y="1153"/>
                    </a:lnTo>
                    <a:lnTo>
                      <a:pt x="556" y="1146"/>
                    </a:lnTo>
                    <a:lnTo>
                      <a:pt x="560" y="1136"/>
                    </a:lnTo>
                    <a:lnTo>
                      <a:pt x="564" y="1127"/>
                    </a:lnTo>
                    <a:lnTo>
                      <a:pt x="567" y="1116"/>
                    </a:lnTo>
                    <a:lnTo>
                      <a:pt x="569" y="1097"/>
                    </a:lnTo>
                    <a:lnTo>
                      <a:pt x="571" y="1082"/>
                    </a:lnTo>
                    <a:lnTo>
                      <a:pt x="571" y="1082"/>
                    </a:lnTo>
                    <a:lnTo>
                      <a:pt x="569" y="1071"/>
                    </a:lnTo>
                    <a:lnTo>
                      <a:pt x="567" y="1062"/>
                    </a:lnTo>
                    <a:lnTo>
                      <a:pt x="562" y="1045"/>
                    </a:lnTo>
                    <a:lnTo>
                      <a:pt x="552" y="1034"/>
                    </a:lnTo>
                    <a:lnTo>
                      <a:pt x="545" y="1026"/>
                    </a:lnTo>
                    <a:lnTo>
                      <a:pt x="545" y="1026"/>
                    </a:lnTo>
                    <a:lnTo>
                      <a:pt x="536" y="1019"/>
                    </a:lnTo>
                    <a:lnTo>
                      <a:pt x="526" y="1015"/>
                    </a:lnTo>
                    <a:lnTo>
                      <a:pt x="504" y="1006"/>
                    </a:lnTo>
                    <a:lnTo>
                      <a:pt x="504" y="1006"/>
                    </a:lnTo>
                    <a:lnTo>
                      <a:pt x="504" y="983"/>
                    </a:lnTo>
                    <a:lnTo>
                      <a:pt x="502" y="961"/>
                    </a:lnTo>
                    <a:lnTo>
                      <a:pt x="496" y="940"/>
                    </a:lnTo>
                    <a:lnTo>
                      <a:pt x="491" y="918"/>
                    </a:lnTo>
                    <a:lnTo>
                      <a:pt x="483" y="898"/>
                    </a:lnTo>
                    <a:lnTo>
                      <a:pt x="474" y="877"/>
                    </a:lnTo>
                    <a:lnTo>
                      <a:pt x="463" y="858"/>
                    </a:lnTo>
                    <a:lnTo>
                      <a:pt x="450" y="840"/>
                    </a:lnTo>
                    <a:lnTo>
                      <a:pt x="450" y="840"/>
                    </a:lnTo>
                    <a:lnTo>
                      <a:pt x="431" y="817"/>
                    </a:lnTo>
                    <a:lnTo>
                      <a:pt x="409" y="799"/>
                    </a:lnTo>
                    <a:lnTo>
                      <a:pt x="386" y="782"/>
                    </a:lnTo>
                    <a:lnTo>
                      <a:pt x="362" y="769"/>
                    </a:lnTo>
                    <a:lnTo>
                      <a:pt x="336" y="758"/>
                    </a:lnTo>
                    <a:lnTo>
                      <a:pt x="308" y="750"/>
                    </a:lnTo>
                    <a:lnTo>
                      <a:pt x="280" y="746"/>
                    </a:lnTo>
                    <a:lnTo>
                      <a:pt x="252" y="744"/>
                    </a:lnTo>
                    <a:lnTo>
                      <a:pt x="252" y="744"/>
                    </a:lnTo>
                    <a:lnTo>
                      <a:pt x="226" y="744"/>
                    </a:lnTo>
                    <a:lnTo>
                      <a:pt x="202" y="748"/>
                    </a:lnTo>
                    <a:lnTo>
                      <a:pt x="179" y="754"/>
                    </a:lnTo>
                    <a:lnTo>
                      <a:pt x="155" y="763"/>
                    </a:lnTo>
                    <a:lnTo>
                      <a:pt x="155" y="763"/>
                    </a:lnTo>
                    <a:lnTo>
                      <a:pt x="146" y="741"/>
                    </a:lnTo>
                    <a:lnTo>
                      <a:pt x="138" y="717"/>
                    </a:lnTo>
                    <a:lnTo>
                      <a:pt x="133" y="692"/>
                    </a:lnTo>
                    <a:lnTo>
                      <a:pt x="129" y="668"/>
                    </a:lnTo>
                    <a:lnTo>
                      <a:pt x="125" y="642"/>
                    </a:lnTo>
                    <a:lnTo>
                      <a:pt x="123" y="616"/>
                    </a:lnTo>
                    <a:lnTo>
                      <a:pt x="123" y="590"/>
                    </a:lnTo>
                    <a:lnTo>
                      <a:pt x="125" y="563"/>
                    </a:lnTo>
                    <a:lnTo>
                      <a:pt x="125" y="563"/>
                    </a:lnTo>
                    <a:lnTo>
                      <a:pt x="129" y="537"/>
                    </a:lnTo>
                    <a:lnTo>
                      <a:pt x="133" y="513"/>
                    </a:lnTo>
                    <a:lnTo>
                      <a:pt x="138" y="489"/>
                    </a:lnTo>
                    <a:lnTo>
                      <a:pt x="146" y="465"/>
                    </a:lnTo>
                    <a:lnTo>
                      <a:pt x="153" y="442"/>
                    </a:lnTo>
                    <a:lnTo>
                      <a:pt x="162" y="418"/>
                    </a:lnTo>
                    <a:lnTo>
                      <a:pt x="181" y="375"/>
                    </a:lnTo>
                    <a:lnTo>
                      <a:pt x="205" y="332"/>
                    </a:lnTo>
                    <a:lnTo>
                      <a:pt x="233" y="293"/>
                    </a:lnTo>
                    <a:lnTo>
                      <a:pt x="263" y="256"/>
                    </a:lnTo>
                    <a:lnTo>
                      <a:pt x="297" y="222"/>
                    </a:lnTo>
                    <a:lnTo>
                      <a:pt x="334" y="192"/>
                    </a:lnTo>
                    <a:lnTo>
                      <a:pt x="373" y="164"/>
                    </a:lnTo>
                    <a:lnTo>
                      <a:pt x="414" y="140"/>
                    </a:lnTo>
                    <a:lnTo>
                      <a:pt x="457" y="121"/>
                    </a:lnTo>
                    <a:lnTo>
                      <a:pt x="480" y="112"/>
                    </a:lnTo>
                    <a:lnTo>
                      <a:pt x="504" y="104"/>
                    </a:lnTo>
                    <a:lnTo>
                      <a:pt x="526" y="99"/>
                    </a:lnTo>
                    <a:lnTo>
                      <a:pt x="550" y="93"/>
                    </a:lnTo>
                    <a:lnTo>
                      <a:pt x="575" y="89"/>
                    </a:lnTo>
                    <a:lnTo>
                      <a:pt x="599" y="86"/>
                    </a:lnTo>
                    <a:lnTo>
                      <a:pt x="623" y="84"/>
                    </a:lnTo>
                    <a:lnTo>
                      <a:pt x="648" y="84"/>
                    </a:lnTo>
                    <a:lnTo>
                      <a:pt x="648" y="84"/>
                    </a:lnTo>
                    <a:lnTo>
                      <a:pt x="674" y="84"/>
                    </a:lnTo>
                    <a:lnTo>
                      <a:pt x="700" y="86"/>
                    </a:lnTo>
                    <a:lnTo>
                      <a:pt x="700" y="86"/>
                    </a:lnTo>
                    <a:lnTo>
                      <a:pt x="724" y="89"/>
                    </a:lnTo>
                    <a:lnTo>
                      <a:pt x="750" y="93"/>
                    </a:lnTo>
                    <a:lnTo>
                      <a:pt x="774" y="101"/>
                    </a:lnTo>
                    <a:lnTo>
                      <a:pt x="799" y="108"/>
                    </a:lnTo>
                    <a:lnTo>
                      <a:pt x="823" y="116"/>
                    </a:lnTo>
                    <a:lnTo>
                      <a:pt x="845" y="127"/>
                    </a:lnTo>
                    <a:lnTo>
                      <a:pt x="868" y="138"/>
                    </a:lnTo>
                    <a:lnTo>
                      <a:pt x="890" y="149"/>
                    </a:lnTo>
                    <a:lnTo>
                      <a:pt x="912" y="164"/>
                    </a:lnTo>
                    <a:lnTo>
                      <a:pt x="933" y="179"/>
                    </a:lnTo>
                    <a:lnTo>
                      <a:pt x="954" y="194"/>
                    </a:lnTo>
                    <a:lnTo>
                      <a:pt x="972" y="213"/>
                    </a:lnTo>
                    <a:lnTo>
                      <a:pt x="991" y="229"/>
                    </a:lnTo>
                    <a:lnTo>
                      <a:pt x="1008" y="250"/>
                    </a:lnTo>
                    <a:lnTo>
                      <a:pt x="1026" y="270"/>
                    </a:lnTo>
                    <a:lnTo>
                      <a:pt x="1041" y="293"/>
                    </a:lnTo>
                    <a:lnTo>
                      <a:pt x="1041" y="293"/>
                    </a:lnTo>
                    <a:lnTo>
                      <a:pt x="1056" y="313"/>
                    </a:lnTo>
                    <a:lnTo>
                      <a:pt x="1069" y="336"/>
                    </a:lnTo>
                    <a:lnTo>
                      <a:pt x="1080" y="358"/>
                    </a:lnTo>
                    <a:lnTo>
                      <a:pt x="1093" y="382"/>
                    </a:lnTo>
                    <a:lnTo>
                      <a:pt x="1103" y="407"/>
                    </a:lnTo>
                    <a:lnTo>
                      <a:pt x="1112" y="431"/>
                    </a:lnTo>
                    <a:lnTo>
                      <a:pt x="1120" y="455"/>
                    </a:lnTo>
                    <a:lnTo>
                      <a:pt x="1127" y="479"/>
                    </a:lnTo>
                    <a:lnTo>
                      <a:pt x="1133" y="506"/>
                    </a:lnTo>
                    <a:lnTo>
                      <a:pt x="1138" y="530"/>
                    </a:lnTo>
                    <a:lnTo>
                      <a:pt x="1142" y="556"/>
                    </a:lnTo>
                    <a:lnTo>
                      <a:pt x="1144" y="582"/>
                    </a:lnTo>
                    <a:lnTo>
                      <a:pt x="1146" y="608"/>
                    </a:lnTo>
                    <a:lnTo>
                      <a:pt x="1146" y="634"/>
                    </a:lnTo>
                    <a:lnTo>
                      <a:pt x="1146" y="659"/>
                    </a:lnTo>
                    <a:lnTo>
                      <a:pt x="1144" y="685"/>
                    </a:lnTo>
                    <a:lnTo>
                      <a:pt x="1144" y="685"/>
                    </a:lnTo>
                    <a:lnTo>
                      <a:pt x="1140" y="709"/>
                    </a:lnTo>
                    <a:lnTo>
                      <a:pt x="1136" y="731"/>
                    </a:lnTo>
                    <a:lnTo>
                      <a:pt x="1131" y="754"/>
                    </a:lnTo>
                    <a:lnTo>
                      <a:pt x="1125" y="774"/>
                    </a:lnTo>
                    <a:lnTo>
                      <a:pt x="1118" y="795"/>
                    </a:lnTo>
                    <a:lnTo>
                      <a:pt x="1110" y="815"/>
                    </a:lnTo>
                    <a:lnTo>
                      <a:pt x="1101" y="834"/>
                    </a:lnTo>
                    <a:lnTo>
                      <a:pt x="1092" y="853"/>
                    </a:lnTo>
                    <a:lnTo>
                      <a:pt x="1080" y="870"/>
                    </a:lnTo>
                    <a:lnTo>
                      <a:pt x="1067" y="886"/>
                    </a:lnTo>
                    <a:lnTo>
                      <a:pt x="1054" y="903"/>
                    </a:lnTo>
                    <a:lnTo>
                      <a:pt x="1041" y="918"/>
                    </a:lnTo>
                    <a:lnTo>
                      <a:pt x="1026" y="931"/>
                    </a:lnTo>
                    <a:lnTo>
                      <a:pt x="1011" y="944"/>
                    </a:lnTo>
                    <a:lnTo>
                      <a:pt x="995" y="957"/>
                    </a:lnTo>
                    <a:lnTo>
                      <a:pt x="978" y="968"/>
                    </a:lnTo>
                    <a:lnTo>
                      <a:pt x="978" y="968"/>
                    </a:lnTo>
                    <a:lnTo>
                      <a:pt x="959" y="978"/>
                    </a:lnTo>
                    <a:lnTo>
                      <a:pt x="940" y="987"/>
                    </a:lnTo>
                    <a:lnTo>
                      <a:pt x="899" y="1004"/>
                    </a:lnTo>
                    <a:lnTo>
                      <a:pt x="856" y="1015"/>
                    </a:lnTo>
                    <a:lnTo>
                      <a:pt x="810" y="1024"/>
                    </a:lnTo>
                    <a:lnTo>
                      <a:pt x="810" y="1024"/>
                    </a:lnTo>
                    <a:close/>
                    <a:moveTo>
                      <a:pt x="297" y="1196"/>
                    </a:moveTo>
                    <a:lnTo>
                      <a:pt x="297" y="1196"/>
                    </a:lnTo>
                    <a:lnTo>
                      <a:pt x="304" y="1241"/>
                    </a:lnTo>
                    <a:lnTo>
                      <a:pt x="308" y="1288"/>
                    </a:lnTo>
                    <a:lnTo>
                      <a:pt x="310" y="1334"/>
                    </a:lnTo>
                    <a:lnTo>
                      <a:pt x="308" y="1381"/>
                    </a:lnTo>
                    <a:lnTo>
                      <a:pt x="304" y="1426"/>
                    </a:lnTo>
                    <a:lnTo>
                      <a:pt x="299" y="1444"/>
                    </a:lnTo>
                    <a:lnTo>
                      <a:pt x="295" y="1465"/>
                    </a:lnTo>
                    <a:lnTo>
                      <a:pt x="289" y="1482"/>
                    </a:lnTo>
                    <a:lnTo>
                      <a:pt x="282" y="1498"/>
                    </a:lnTo>
                    <a:lnTo>
                      <a:pt x="274" y="1513"/>
                    </a:lnTo>
                    <a:lnTo>
                      <a:pt x="265" y="1526"/>
                    </a:lnTo>
                    <a:lnTo>
                      <a:pt x="265" y="1526"/>
                    </a:lnTo>
                    <a:lnTo>
                      <a:pt x="252" y="1539"/>
                    </a:lnTo>
                    <a:lnTo>
                      <a:pt x="237" y="1549"/>
                    </a:lnTo>
                    <a:lnTo>
                      <a:pt x="220" y="1554"/>
                    </a:lnTo>
                    <a:lnTo>
                      <a:pt x="202" y="1556"/>
                    </a:lnTo>
                    <a:lnTo>
                      <a:pt x="202" y="1556"/>
                    </a:lnTo>
                    <a:lnTo>
                      <a:pt x="202" y="1556"/>
                    </a:lnTo>
                    <a:lnTo>
                      <a:pt x="179" y="1554"/>
                    </a:lnTo>
                    <a:lnTo>
                      <a:pt x="179" y="1554"/>
                    </a:lnTo>
                    <a:lnTo>
                      <a:pt x="155" y="1547"/>
                    </a:lnTo>
                    <a:lnTo>
                      <a:pt x="146" y="1543"/>
                    </a:lnTo>
                    <a:lnTo>
                      <a:pt x="136" y="1538"/>
                    </a:lnTo>
                    <a:lnTo>
                      <a:pt x="127" y="1532"/>
                    </a:lnTo>
                    <a:lnTo>
                      <a:pt x="119" y="1526"/>
                    </a:lnTo>
                    <a:lnTo>
                      <a:pt x="112" y="1519"/>
                    </a:lnTo>
                    <a:lnTo>
                      <a:pt x="106" y="1510"/>
                    </a:lnTo>
                    <a:lnTo>
                      <a:pt x="106" y="1510"/>
                    </a:lnTo>
                    <a:lnTo>
                      <a:pt x="99" y="1495"/>
                    </a:lnTo>
                    <a:lnTo>
                      <a:pt x="95" y="1476"/>
                    </a:lnTo>
                    <a:lnTo>
                      <a:pt x="91" y="1459"/>
                    </a:lnTo>
                    <a:lnTo>
                      <a:pt x="91" y="1439"/>
                    </a:lnTo>
                    <a:lnTo>
                      <a:pt x="93" y="1420"/>
                    </a:lnTo>
                    <a:lnTo>
                      <a:pt x="95" y="1400"/>
                    </a:lnTo>
                    <a:lnTo>
                      <a:pt x="99" y="1381"/>
                    </a:lnTo>
                    <a:lnTo>
                      <a:pt x="105" y="1364"/>
                    </a:lnTo>
                    <a:lnTo>
                      <a:pt x="105" y="1364"/>
                    </a:lnTo>
                    <a:lnTo>
                      <a:pt x="131" y="1273"/>
                    </a:lnTo>
                    <a:lnTo>
                      <a:pt x="131" y="1273"/>
                    </a:lnTo>
                    <a:lnTo>
                      <a:pt x="162" y="1174"/>
                    </a:lnTo>
                    <a:lnTo>
                      <a:pt x="162" y="1174"/>
                    </a:lnTo>
                    <a:lnTo>
                      <a:pt x="164" y="1161"/>
                    </a:lnTo>
                    <a:lnTo>
                      <a:pt x="162" y="1148"/>
                    </a:lnTo>
                    <a:lnTo>
                      <a:pt x="157" y="1136"/>
                    </a:lnTo>
                    <a:lnTo>
                      <a:pt x="147" y="1127"/>
                    </a:lnTo>
                    <a:lnTo>
                      <a:pt x="147" y="1127"/>
                    </a:lnTo>
                    <a:lnTo>
                      <a:pt x="133" y="1114"/>
                    </a:lnTo>
                    <a:lnTo>
                      <a:pt x="119" y="1099"/>
                    </a:lnTo>
                    <a:lnTo>
                      <a:pt x="119" y="1099"/>
                    </a:lnTo>
                    <a:lnTo>
                      <a:pt x="110" y="1086"/>
                    </a:lnTo>
                    <a:lnTo>
                      <a:pt x="101" y="1073"/>
                    </a:lnTo>
                    <a:lnTo>
                      <a:pt x="95" y="1058"/>
                    </a:lnTo>
                    <a:lnTo>
                      <a:pt x="90" y="1041"/>
                    </a:lnTo>
                    <a:lnTo>
                      <a:pt x="86" y="1026"/>
                    </a:lnTo>
                    <a:lnTo>
                      <a:pt x="84" y="1009"/>
                    </a:lnTo>
                    <a:lnTo>
                      <a:pt x="84" y="993"/>
                    </a:lnTo>
                    <a:lnTo>
                      <a:pt x="84" y="976"/>
                    </a:lnTo>
                    <a:lnTo>
                      <a:pt x="84" y="976"/>
                    </a:lnTo>
                    <a:lnTo>
                      <a:pt x="88" y="959"/>
                    </a:lnTo>
                    <a:lnTo>
                      <a:pt x="91" y="944"/>
                    </a:lnTo>
                    <a:lnTo>
                      <a:pt x="97" y="929"/>
                    </a:lnTo>
                    <a:lnTo>
                      <a:pt x="105" y="914"/>
                    </a:lnTo>
                    <a:lnTo>
                      <a:pt x="114" y="899"/>
                    </a:lnTo>
                    <a:lnTo>
                      <a:pt x="123" y="886"/>
                    </a:lnTo>
                    <a:lnTo>
                      <a:pt x="134" y="875"/>
                    </a:lnTo>
                    <a:lnTo>
                      <a:pt x="147" y="864"/>
                    </a:lnTo>
                    <a:lnTo>
                      <a:pt x="147" y="864"/>
                    </a:lnTo>
                    <a:lnTo>
                      <a:pt x="159" y="856"/>
                    </a:lnTo>
                    <a:lnTo>
                      <a:pt x="172" y="849"/>
                    </a:lnTo>
                    <a:lnTo>
                      <a:pt x="183" y="842"/>
                    </a:lnTo>
                    <a:lnTo>
                      <a:pt x="196" y="838"/>
                    </a:lnTo>
                    <a:lnTo>
                      <a:pt x="209" y="832"/>
                    </a:lnTo>
                    <a:lnTo>
                      <a:pt x="224" y="830"/>
                    </a:lnTo>
                    <a:lnTo>
                      <a:pt x="237" y="828"/>
                    </a:lnTo>
                    <a:lnTo>
                      <a:pt x="252" y="828"/>
                    </a:lnTo>
                    <a:lnTo>
                      <a:pt x="252" y="828"/>
                    </a:lnTo>
                    <a:lnTo>
                      <a:pt x="271" y="828"/>
                    </a:lnTo>
                    <a:lnTo>
                      <a:pt x="289" y="832"/>
                    </a:lnTo>
                    <a:lnTo>
                      <a:pt x="308" y="838"/>
                    </a:lnTo>
                    <a:lnTo>
                      <a:pt x="325" y="845"/>
                    </a:lnTo>
                    <a:lnTo>
                      <a:pt x="341" y="855"/>
                    </a:lnTo>
                    <a:lnTo>
                      <a:pt x="356" y="864"/>
                    </a:lnTo>
                    <a:lnTo>
                      <a:pt x="371" y="877"/>
                    </a:lnTo>
                    <a:lnTo>
                      <a:pt x="384" y="892"/>
                    </a:lnTo>
                    <a:lnTo>
                      <a:pt x="384" y="892"/>
                    </a:lnTo>
                    <a:lnTo>
                      <a:pt x="394" y="905"/>
                    </a:lnTo>
                    <a:lnTo>
                      <a:pt x="401" y="920"/>
                    </a:lnTo>
                    <a:lnTo>
                      <a:pt x="409" y="935"/>
                    </a:lnTo>
                    <a:lnTo>
                      <a:pt x="414" y="950"/>
                    </a:lnTo>
                    <a:lnTo>
                      <a:pt x="416" y="967"/>
                    </a:lnTo>
                    <a:lnTo>
                      <a:pt x="420" y="983"/>
                    </a:lnTo>
                    <a:lnTo>
                      <a:pt x="420" y="998"/>
                    </a:lnTo>
                    <a:lnTo>
                      <a:pt x="418" y="1015"/>
                    </a:lnTo>
                    <a:lnTo>
                      <a:pt x="418" y="1015"/>
                    </a:lnTo>
                    <a:lnTo>
                      <a:pt x="416" y="1032"/>
                    </a:lnTo>
                    <a:lnTo>
                      <a:pt x="411" y="1049"/>
                    </a:lnTo>
                    <a:lnTo>
                      <a:pt x="405" y="1064"/>
                    </a:lnTo>
                    <a:lnTo>
                      <a:pt x="397" y="1079"/>
                    </a:lnTo>
                    <a:lnTo>
                      <a:pt x="390" y="1092"/>
                    </a:lnTo>
                    <a:lnTo>
                      <a:pt x="379" y="1105"/>
                    </a:lnTo>
                    <a:lnTo>
                      <a:pt x="368" y="1118"/>
                    </a:lnTo>
                    <a:lnTo>
                      <a:pt x="356" y="1127"/>
                    </a:lnTo>
                    <a:lnTo>
                      <a:pt x="356" y="1127"/>
                    </a:lnTo>
                    <a:lnTo>
                      <a:pt x="340" y="1140"/>
                    </a:lnTo>
                    <a:lnTo>
                      <a:pt x="321" y="1149"/>
                    </a:lnTo>
                    <a:lnTo>
                      <a:pt x="321" y="1149"/>
                    </a:lnTo>
                    <a:lnTo>
                      <a:pt x="313" y="1153"/>
                    </a:lnTo>
                    <a:lnTo>
                      <a:pt x="308" y="1157"/>
                    </a:lnTo>
                    <a:lnTo>
                      <a:pt x="304" y="1163"/>
                    </a:lnTo>
                    <a:lnTo>
                      <a:pt x="300" y="1168"/>
                    </a:lnTo>
                    <a:lnTo>
                      <a:pt x="297" y="1176"/>
                    </a:lnTo>
                    <a:lnTo>
                      <a:pt x="297" y="1181"/>
                    </a:lnTo>
                    <a:lnTo>
                      <a:pt x="295" y="1189"/>
                    </a:lnTo>
                    <a:lnTo>
                      <a:pt x="297" y="1196"/>
                    </a:lnTo>
                    <a:lnTo>
                      <a:pt x="297" y="1196"/>
                    </a:lnTo>
                    <a:close/>
                    <a:moveTo>
                      <a:pt x="384" y="1211"/>
                    </a:moveTo>
                    <a:lnTo>
                      <a:pt x="384" y="1211"/>
                    </a:lnTo>
                    <a:lnTo>
                      <a:pt x="407" y="1194"/>
                    </a:lnTo>
                    <a:lnTo>
                      <a:pt x="407" y="1194"/>
                    </a:lnTo>
                    <a:lnTo>
                      <a:pt x="427" y="1176"/>
                    </a:lnTo>
                    <a:lnTo>
                      <a:pt x="427" y="1176"/>
                    </a:lnTo>
                    <a:lnTo>
                      <a:pt x="409" y="1215"/>
                    </a:lnTo>
                    <a:lnTo>
                      <a:pt x="390" y="1256"/>
                    </a:lnTo>
                    <a:lnTo>
                      <a:pt x="390" y="1256"/>
                    </a:lnTo>
                    <a:lnTo>
                      <a:pt x="384" y="1211"/>
                    </a:lnTo>
                    <a:lnTo>
                      <a:pt x="384" y="1211"/>
                    </a:lnTo>
                    <a:close/>
                    <a:moveTo>
                      <a:pt x="606" y="2469"/>
                    </a:moveTo>
                    <a:lnTo>
                      <a:pt x="606" y="2469"/>
                    </a:lnTo>
                    <a:lnTo>
                      <a:pt x="605" y="2575"/>
                    </a:lnTo>
                    <a:lnTo>
                      <a:pt x="603" y="2682"/>
                    </a:lnTo>
                    <a:lnTo>
                      <a:pt x="603" y="2682"/>
                    </a:lnTo>
                    <a:lnTo>
                      <a:pt x="599" y="2700"/>
                    </a:lnTo>
                    <a:lnTo>
                      <a:pt x="599" y="2700"/>
                    </a:lnTo>
                    <a:lnTo>
                      <a:pt x="593" y="2670"/>
                    </a:lnTo>
                    <a:lnTo>
                      <a:pt x="593" y="2670"/>
                    </a:lnTo>
                    <a:lnTo>
                      <a:pt x="590" y="2648"/>
                    </a:lnTo>
                    <a:lnTo>
                      <a:pt x="586" y="2620"/>
                    </a:lnTo>
                    <a:lnTo>
                      <a:pt x="582" y="2558"/>
                    </a:lnTo>
                    <a:lnTo>
                      <a:pt x="582" y="2488"/>
                    </a:lnTo>
                    <a:lnTo>
                      <a:pt x="582" y="2409"/>
                    </a:lnTo>
                    <a:lnTo>
                      <a:pt x="586" y="2331"/>
                    </a:lnTo>
                    <a:lnTo>
                      <a:pt x="590" y="2256"/>
                    </a:lnTo>
                    <a:lnTo>
                      <a:pt x="597" y="2187"/>
                    </a:lnTo>
                    <a:lnTo>
                      <a:pt x="605" y="2131"/>
                    </a:lnTo>
                    <a:lnTo>
                      <a:pt x="605" y="2131"/>
                    </a:lnTo>
                    <a:lnTo>
                      <a:pt x="608" y="2163"/>
                    </a:lnTo>
                    <a:lnTo>
                      <a:pt x="610" y="2202"/>
                    </a:lnTo>
                    <a:lnTo>
                      <a:pt x="610" y="2290"/>
                    </a:lnTo>
                    <a:lnTo>
                      <a:pt x="610" y="2381"/>
                    </a:lnTo>
                    <a:lnTo>
                      <a:pt x="606" y="2469"/>
                    </a:lnTo>
                    <a:lnTo>
                      <a:pt x="606" y="246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6" name="Freeform: Shape 54"/>
              <p:cNvSpPr>
                <a:spLocks/>
              </p:cNvSpPr>
              <p:nvPr/>
            </p:nvSpPr>
            <p:spPr bwMode="auto">
              <a:xfrm>
                <a:off x="5891213" y="2990850"/>
                <a:ext cx="222250" cy="309563"/>
              </a:xfrm>
              <a:custGeom>
                <a:avLst/>
                <a:gdLst>
                  <a:gd name="T0" fmla="*/ 6 w 280"/>
                  <a:gd name="T1" fmla="*/ 71 h 390"/>
                  <a:gd name="T2" fmla="*/ 6 w 280"/>
                  <a:gd name="T3" fmla="*/ 75 h 390"/>
                  <a:gd name="T4" fmla="*/ 30 w 280"/>
                  <a:gd name="T5" fmla="*/ 205 h 390"/>
                  <a:gd name="T6" fmla="*/ 53 w 280"/>
                  <a:gd name="T7" fmla="*/ 355 h 390"/>
                  <a:gd name="T8" fmla="*/ 54 w 280"/>
                  <a:gd name="T9" fmla="*/ 362 h 390"/>
                  <a:gd name="T10" fmla="*/ 64 w 280"/>
                  <a:gd name="T11" fmla="*/ 379 h 390"/>
                  <a:gd name="T12" fmla="*/ 71 w 280"/>
                  <a:gd name="T13" fmla="*/ 385 h 390"/>
                  <a:gd name="T14" fmla="*/ 94 w 280"/>
                  <a:gd name="T15" fmla="*/ 390 h 390"/>
                  <a:gd name="T16" fmla="*/ 107 w 280"/>
                  <a:gd name="T17" fmla="*/ 388 h 390"/>
                  <a:gd name="T18" fmla="*/ 133 w 280"/>
                  <a:gd name="T19" fmla="*/ 379 h 390"/>
                  <a:gd name="T20" fmla="*/ 176 w 280"/>
                  <a:gd name="T21" fmla="*/ 360 h 390"/>
                  <a:gd name="T22" fmla="*/ 211 w 280"/>
                  <a:gd name="T23" fmla="*/ 338 h 390"/>
                  <a:gd name="T24" fmla="*/ 237 w 280"/>
                  <a:gd name="T25" fmla="*/ 315 h 390"/>
                  <a:gd name="T26" fmla="*/ 256 w 280"/>
                  <a:gd name="T27" fmla="*/ 293 h 390"/>
                  <a:gd name="T28" fmla="*/ 269 w 280"/>
                  <a:gd name="T29" fmla="*/ 271 h 390"/>
                  <a:gd name="T30" fmla="*/ 278 w 280"/>
                  <a:gd name="T31" fmla="*/ 239 h 390"/>
                  <a:gd name="T32" fmla="*/ 280 w 280"/>
                  <a:gd name="T33" fmla="*/ 218 h 390"/>
                  <a:gd name="T34" fmla="*/ 275 w 280"/>
                  <a:gd name="T35" fmla="*/ 179 h 390"/>
                  <a:gd name="T36" fmla="*/ 263 w 280"/>
                  <a:gd name="T37" fmla="*/ 144 h 390"/>
                  <a:gd name="T38" fmla="*/ 245 w 280"/>
                  <a:gd name="T39" fmla="*/ 110 h 390"/>
                  <a:gd name="T40" fmla="*/ 219 w 280"/>
                  <a:gd name="T41" fmla="*/ 80 h 390"/>
                  <a:gd name="T42" fmla="*/ 187 w 280"/>
                  <a:gd name="T43" fmla="*/ 54 h 390"/>
                  <a:gd name="T44" fmla="*/ 148 w 280"/>
                  <a:gd name="T45" fmla="*/ 32 h 390"/>
                  <a:gd name="T46" fmla="*/ 103 w 280"/>
                  <a:gd name="T47" fmla="*/ 15 h 390"/>
                  <a:gd name="T48" fmla="*/ 51 w 280"/>
                  <a:gd name="T49" fmla="*/ 2 h 390"/>
                  <a:gd name="T50" fmla="*/ 41 w 280"/>
                  <a:gd name="T51" fmla="*/ 0 h 390"/>
                  <a:gd name="T52" fmla="*/ 21 w 280"/>
                  <a:gd name="T53" fmla="*/ 6 h 390"/>
                  <a:gd name="T54" fmla="*/ 13 w 280"/>
                  <a:gd name="T55" fmla="*/ 13 h 390"/>
                  <a:gd name="T56" fmla="*/ 2 w 280"/>
                  <a:gd name="T57" fmla="*/ 30 h 390"/>
                  <a:gd name="T58" fmla="*/ 2 w 280"/>
                  <a:gd name="T59" fmla="*/ 50 h 390"/>
                  <a:gd name="T60" fmla="*/ 6 w 280"/>
                  <a:gd name="T61" fmla="*/ 71 h 390"/>
                  <a:gd name="T62" fmla="*/ 129 w 280"/>
                  <a:gd name="T63" fmla="*/ 289 h 390"/>
                  <a:gd name="T64" fmla="*/ 114 w 280"/>
                  <a:gd name="T65" fmla="*/ 192 h 390"/>
                  <a:gd name="T66" fmla="*/ 97 w 280"/>
                  <a:gd name="T67" fmla="*/ 103 h 390"/>
                  <a:gd name="T68" fmla="*/ 140 w 280"/>
                  <a:gd name="T69" fmla="*/ 123 h 390"/>
                  <a:gd name="T70" fmla="*/ 170 w 280"/>
                  <a:gd name="T71" fmla="*/ 151 h 390"/>
                  <a:gd name="T72" fmla="*/ 189 w 280"/>
                  <a:gd name="T73" fmla="*/ 183 h 390"/>
                  <a:gd name="T74" fmla="*/ 196 w 280"/>
                  <a:gd name="T75" fmla="*/ 220 h 390"/>
                  <a:gd name="T76" fmla="*/ 194 w 280"/>
                  <a:gd name="T77" fmla="*/ 231 h 390"/>
                  <a:gd name="T78" fmla="*/ 183 w 280"/>
                  <a:gd name="T79" fmla="*/ 252 h 390"/>
                  <a:gd name="T80" fmla="*/ 165 w 280"/>
                  <a:gd name="T81" fmla="*/ 269 h 390"/>
                  <a:gd name="T82" fmla="*/ 129 w 280"/>
                  <a:gd name="T83" fmla="*/ 2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 h="390">
                    <a:moveTo>
                      <a:pt x="6" y="71"/>
                    </a:moveTo>
                    <a:lnTo>
                      <a:pt x="6" y="71"/>
                    </a:lnTo>
                    <a:lnTo>
                      <a:pt x="6" y="75"/>
                    </a:lnTo>
                    <a:lnTo>
                      <a:pt x="6" y="75"/>
                    </a:lnTo>
                    <a:lnTo>
                      <a:pt x="19" y="136"/>
                    </a:lnTo>
                    <a:lnTo>
                      <a:pt x="30" y="205"/>
                    </a:lnTo>
                    <a:lnTo>
                      <a:pt x="41" y="276"/>
                    </a:lnTo>
                    <a:lnTo>
                      <a:pt x="53" y="355"/>
                    </a:lnTo>
                    <a:lnTo>
                      <a:pt x="53" y="355"/>
                    </a:lnTo>
                    <a:lnTo>
                      <a:pt x="54" y="362"/>
                    </a:lnTo>
                    <a:lnTo>
                      <a:pt x="58" y="371"/>
                    </a:lnTo>
                    <a:lnTo>
                      <a:pt x="64" y="379"/>
                    </a:lnTo>
                    <a:lnTo>
                      <a:pt x="71" y="385"/>
                    </a:lnTo>
                    <a:lnTo>
                      <a:pt x="71" y="385"/>
                    </a:lnTo>
                    <a:lnTo>
                      <a:pt x="82" y="388"/>
                    </a:lnTo>
                    <a:lnTo>
                      <a:pt x="94" y="390"/>
                    </a:lnTo>
                    <a:lnTo>
                      <a:pt x="94" y="390"/>
                    </a:lnTo>
                    <a:lnTo>
                      <a:pt x="107" y="388"/>
                    </a:lnTo>
                    <a:lnTo>
                      <a:pt x="107" y="388"/>
                    </a:lnTo>
                    <a:lnTo>
                      <a:pt x="133" y="379"/>
                    </a:lnTo>
                    <a:lnTo>
                      <a:pt x="155" y="370"/>
                    </a:lnTo>
                    <a:lnTo>
                      <a:pt x="176" y="360"/>
                    </a:lnTo>
                    <a:lnTo>
                      <a:pt x="194" y="349"/>
                    </a:lnTo>
                    <a:lnTo>
                      <a:pt x="211" y="338"/>
                    </a:lnTo>
                    <a:lnTo>
                      <a:pt x="226" y="327"/>
                    </a:lnTo>
                    <a:lnTo>
                      <a:pt x="237" y="315"/>
                    </a:lnTo>
                    <a:lnTo>
                      <a:pt x="249" y="304"/>
                    </a:lnTo>
                    <a:lnTo>
                      <a:pt x="256" y="293"/>
                    </a:lnTo>
                    <a:lnTo>
                      <a:pt x="263" y="282"/>
                    </a:lnTo>
                    <a:lnTo>
                      <a:pt x="269" y="271"/>
                    </a:lnTo>
                    <a:lnTo>
                      <a:pt x="273" y="259"/>
                    </a:lnTo>
                    <a:lnTo>
                      <a:pt x="278" y="239"/>
                    </a:lnTo>
                    <a:lnTo>
                      <a:pt x="280" y="218"/>
                    </a:lnTo>
                    <a:lnTo>
                      <a:pt x="280" y="218"/>
                    </a:lnTo>
                    <a:lnTo>
                      <a:pt x="278" y="200"/>
                    </a:lnTo>
                    <a:lnTo>
                      <a:pt x="275" y="179"/>
                    </a:lnTo>
                    <a:lnTo>
                      <a:pt x="271" y="161"/>
                    </a:lnTo>
                    <a:lnTo>
                      <a:pt x="263" y="144"/>
                    </a:lnTo>
                    <a:lnTo>
                      <a:pt x="254" y="125"/>
                    </a:lnTo>
                    <a:lnTo>
                      <a:pt x="245" y="110"/>
                    </a:lnTo>
                    <a:lnTo>
                      <a:pt x="234" y="95"/>
                    </a:lnTo>
                    <a:lnTo>
                      <a:pt x="219" y="80"/>
                    </a:lnTo>
                    <a:lnTo>
                      <a:pt x="204" y="67"/>
                    </a:lnTo>
                    <a:lnTo>
                      <a:pt x="187" y="54"/>
                    </a:lnTo>
                    <a:lnTo>
                      <a:pt x="168" y="43"/>
                    </a:lnTo>
                    <a:lnTo>
                      <a:pt x="148" y="32"/>
                    </a:lnTo>
                    <a:lnTo>
                      <a:pt x="125" y="22"/>
                    </a:lnTo>
                    <a:lnTo>
                      <a:pt x="103" y="15"/>
                    </a:lnTo>
                    <a:lnTo>
                      <a:pt x="79" y="8"/>
                    </a:lnTo>
                    <a:lnTo>
                      <a:pt x="51" y="2"/>
                    </a:lnTo>
                    <a:lnTo>
                      <a:pt x="51" y="2"/>
                    </a:lnTo>
                    <a:lnTo>
                      <a:pt x="41" y="0"/>
                    </a:lnTo>
                    <a:lnTo>
                      <a:pt x="30" y="2"/>
                    </a:lnTo>
                    <a:lnTo>
                      <a:pt x="21" y="6"/>
                    </a:lnTo>
                    <a:lnTo>
                      <a:pt x="13" y="13"/>
                    </a:lnTo>
                    <a:lnTo>
                      <a:pt x="13" y="13"/>
                    </a:lnTo>
                    <a:lnTo>
                      <a:pt x="8" y="21"/>
                    </a:lnTo>
                    <a:lnTo>
                      <a:pt x="2" y="30"/>
                    </a:lnTo>
                    <a:lnTo>
                      <a:pt x="0" y="39"/>
                    </a:lnTo>
                    <a:lnTo>
                      <a:pt x="2" y="50"/>
                    </a:lnTo>
                    <a:lnTo>
                      <a:pt x="2" y="50"/>
                    </a:lnTo>
                    <a:lnTo>
                      <a:pt x="6" y="71"/>
                    </a:lnTo>
                    <a:lnTo>
                      <a:pt x="6" y="71"/>
                    </a:lnTo>
                    <a:close/>
                    <a:moveTo>
                      <a:pt x="129" y="289"/>
                    </a:moveTo>
                    <a:lnTo>
                      <a:pt x="129" y="289"/>
                    </a:lnTo>
                    <a:lnTo>
                      <a:pt x="114" y="192"/>
                    </a:lnTo>
                    <a:lnTo>
                      <a:pt x="97" y="103"/>
                    </a:lnTo>
                    <a:lnTo>
                      <a:pt x="97" y="103"/>
                    </a:lnTo>
                    <a:lnTo>
                      <a:pt x="120" y="112"/>
                    </a:lnTo>
                    <a:lnTo>
                      <a:pt x="140" y="123"/>
                    </a:lnTo>
                    <a:lnTo>
                      <a:pt x="157" y="136"/>
                    </a:lnTo>
                    <a:lnTo>
                      <a:pt x="170" y="151"/>
                    </a:lnTo>
                    <a:lnTo>
                      <a:pt x="181" y="166"/>
                    </a:lnTo>
                    <a:lnTo>
                      <a:pt x="189" y="183"/>
                    </a:lnTo>
                    <a:lnTo>
                      <a:pt x="194" y="202"/>
                    </a:lnTo>
                    <a:lnTo>
                      <a:pt x="196" y="220"/>
                    </a:lnTo>
                    <a:lnTo>
                      <a:pt x="196" y="220"/>
                    </a:lnTo>
                    <a:lnTo>
                      <a:pt x="194" y="231"/>
                    </a:lnTo>
                    <a:lnTo>
                      <a:pt x="191" y="241"/>
                    </a:lnTo>
                    <a:lnTo>
                      <a:pt x="183" y="252"/>
                    </a:lnTo>
                    <a:lnTo>
                      <a:pt x="174" y="259"/>
                    </a:lnTo>
                    <a:lnTo>
                      <a:pt x="165" y="269"/>
                    </a:lnTo>
                    <a:lnTo>
                      <a:pt x="153" y="276"/>
                    </a:lnTo>
                    <a:lnTo>
                      <a:pt x="129" y="289"/>
                    </a:lnTo>
                    <a:lnTo>
                      <a:pt x="129" y="28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7" name="Freeform: Shape 55"/>
              <p:cNvSpPr>
                <a:spLocks/>
              </p:cNvSpPr>
              <p:nvPr/>
            </p:nvSpPr>
            <p:spPr bwMode="auto">
              <a:xfrm>
                <a:off x="5487988" y="2235200"/>
                <a:ext cx="101600" cy="161925"/>
              </a:xfrm>
              <a:custGeom>
                <a:avLst/>
                <a:gdLst>
                  <a:gd name="T0" fmla="*/ 71 w 127"/>
                  <a:gd name="T1" fmla="*/ 0 h 204"/>
                  <a:gd name="T2" fmla="*/ 71 w 127"/>
                  <a:gd name="T3" fmla="*/ 0 h 204"/>
                  <a:gd name="T4" fmla="*/ 58 w 127"/>
                  <a:gd name="T5" fmla="*/ 0 h 204"/>
                  <a:gd name="T6" fmla="*/ 46 w 127"/>
                  <a:gd name="T7" fmla="*/ 4 h 204"/>
                  <a:gd name="T8" fmla="*/ 35 w 127"/>
                  <a:gd name="T9" fmla="*/ 10 h 204"/>
                  <a:gd name="T10" fmla="*/ 26 w 127"/>
                  <a:gd name="T11" fmla="*/ 15 h 204"/>
                  <a:gd name="T12" fmla="*/ 18 w 127"/>
                  <a:gd name="T13" fmla="*/ 25 h 204"/>
                  <a:gd name="T14" fmla="*/ 11 w 127"/>
                  <a:gd name="T15" fmla="*/ 34 h 204"/>
                  <a:gd name="T16" fmla="*/ 7 w 127"/>
                  <a:gd name="T17" fmla="*/ 47 h 204"/>
                  <a:gd name="T18" fmla="*/ 5 w 127"/>
                  <a:gd name="T19" fmla="*/ 58 h 204"/>
                  <a:gd name="T20" fmla="*/ 0 w 127"/>
                  <a:gd name="T21" fmla="*/ 137 h 204"/>
                  <a:gd name="T22" fmla="*/ 0 w 127"/>
                  <a:gd name="T23" fmla="*/ 137 h 204"/>
                  <a:gd name="T24" fmla="*/ 0 w 127"/>
                  <a:gd name="T25" fmla="*/ 150 h 204"/>
                  <a:gd name="T26" fmla="*/ 2 w 127"/>
                  <a:gd name="T27" fmla="*/ 161 h 204"/>
                  <a:gd name="T28" fmla="*/ 7 w 127"/>
                  <a:gd name="T29" fmla="*/ 172 h 204"/>
                  <a:gd name="T30" fmla="*/ 13 w 127"/>
                  <a:gd name="T31" fmla="*/ 181 h 204"/>
                  <a:gd name="T32" fmla="*/ 22 w 127"/>
                  <a:gd name="T33" fmla="*/ 191 h 204"/>
                  <a:gd name="T34" fmla="*/ 32 w 127"/>
                  <a:gd name="T35" fmla="*/ 196 h 204"/>
                  <a:gd name="T36" fmla="*/ 43 w 127"/>
                  <a:gd name="T37" fmla="*/ 202 h 204"/>
                  <a:gd name="T38" fmla="*/ 56 w 127"/>
                  <a:gd name="T39" fmla="*/ 204 h 204"/>
                  <a:gd name="T40" fmla="*/ 56 w 127"/>
                  <a:gd name="T41" fmla="*/ 204 h 204"/>
                  <a:gd name="T42" fmla="*/ 69 w 127"/>
                  <a:gd name="T43" fmla="*/ 204 h 204"/>
                  <a:gd name="T44" fmla="*/ 80 w 127"/>
                  <a:gd name="T45" fmla="*/ 200 h 204"/>
                  <a:gd name="T46" fmla="*/ 91 w 127"/>
                  <a:gd name="T47" fmla="*/ 194 h 204"/>
                  <a:gd name="T48" fmla="*/ 101 w 127"/>
                  <a:gd name="T49" fmla="*/ 189 h 204"/>
                  <a:gd name="T50" fmla="*/ 108 w 127"/>
                  <a:gd name="T51" fmla="*/ 179 h 204"/>
                  <a:gd name="T52" fmla="*/ 114 w 127"/>
                  <a:gd name="T53" fmla="*/ 170 h 204"/>
                  <a:gd name="T54" fmla="*/ 119 w 127"/>
                  <a:gd name="T55" fmla="*/ 157 h 204"/>
                  <a:gd name="T56" fmla="*/ 121 w 127"/>
                  <a:gd name="T57" fmla="*/ 146 h 204"/>
                  <a:gd name="T58" fmla="*/ 127 w 127"/>
                  <a:gd name="T59" fmla="*/ 68 h 204"/>
                  <a:gd name="T60" fmla="*/ 127 w 127"/>
                  <a:gd name="T61" fmla="*/ 68 h 204"/>
                  <a:gd name="T62" fmla="*/ 127 w 127"/>
                  <a:gd name="T63" fmla="*/ 54 h 204"/>
                  <a:gd name="T64" fmla="*/ 123 w 127"/>
                  <a:gd name="T65" fmla="*/ 43 h 204"/>
                  <a:gd name="T66" fmla="*/ 119 w 127"/>
                  <a:gd name="T67" fmla="*/ 32 h 204"/>
                  <a:gd name="T68" fmla="*/ 112 w 127"/>
                  <a:gd name="T69" fmla="*/ 23 h 204"/>
                  <a:gd name="T70" fmla="*/ 104 w 127"/>
                  <a:gd name="T71" fmla="*/ 13 h 204"/>
                  <a:gd name="T72" fmla="*/ 95 w 127"/>
                  <a:gd name="T73" fmla="*/ 8 h 204"/>
                  <a:gd name="T74" fmla="*/ 84 w 127"/>
                  <a:gd name="T75" fmla="*/ 2 h 204"/>
                  <a:gd name="T76" fmla="*/ 71 w 127"/>
                  <a:gd name="T77" fmla="*/ 0 h 204"/>
                  <a:gd name="T78" fmla="*/ 71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71" y="0"/>
                    </a:moveTo>
                    <a:lnTo>
                      <a:pt x="71" y="0"/>
                    </a:lnTo>
                    <a:lnTo>
                      <a:pt x="58" y="0"/>
                    </a:lnTo>
                    <a:lnTo>
                      <a:pt x="46" y="4"/>
                    </a:lnTo>
                    <a:lnTo>
                      <a:pt x="35" y="10"/>
                    </a:lnTo>
                    <a:lnTo>
                      <a:pt x="26" y="15"/>
                    </a:lnTo>
                    <a:lnTo>
                      <a:pt x="18" y="25"/>
                    </a:lnTo>
                    <a:lnTo>
                      <a:pt x="11" y="34"/>
                    </a:lnTo>
                    <a:lnTo>
                      <a:pt x="7" y="47"/>
                    </a:lnTo>
                    <a:lnTo>
                      <a:pt x="5" y="58"/>
                    </a:lnTo>
                    <a:lnTo>
                      <a:pt x="0" y="137"/>
                    </a:lnTo>
                    <a:lnTo>
                      <a:pt x="0" y="137"/>
                    </a:lnTo>
                    <a:lnTo>
                      <a:pt x="0" y="150"/>
                    </a:lnTo>
                    <a:lnTo>
                      <a:pt x="2" y="161"/>
                    </a:lnTo>
                    <a:lnTo>
                      <a:pt x="7" y="172"/>
                    </a:lnTo>
                    <a:lnTo>
                      <a:pt x="13" y="181"/>
                    </a:lnTo>
                    <a:lnTo>
                      <a:pt x="22" y="191"/>
                    </a:lnTo>
                    <a:lnTo>
                      <a:pt x="32" y="196"/>
                    </a:lnTo>
                    <a:lnTo>
                      <a:pt x="43" y="202"/>
                    </a:lnTo>
                    <a:lnTo>
                      <a:pt x="56" y="204"/>
                    </a:lnTo>
                    <a:lnTo>
                      <a:pt x="56" y="204"/>
                    </a:lnTo>
                    <a:lnTo>
                      <a:pt x="69" y="204"/>
                    </a:lnTo>
                    <a:lnTo>
                      <a:pt x="80" y="200"/>
                    </a:lnTo>
                    <a:lnTo>
                      <a:pt x="91" y="194"/>
                    </a:lnTo>
                    <a:lnTo>
                      <a:pt x="101" y="189"/>
                    </a:lnTo>
                    <a:lnTo>
                      <a:pt x="108" y="179"/>
                    </a:lnTo>
                    <a:lnTo>
                      <a:pt x="114" y="170"/>
                    </a:lnTo>
                    <a:lnTo>
                      <a:pt x="119" y="157"/>
                    </a:lnTo>
                    <a:lnTo>
                      <a:pt x="121" y="146"/>
                    </a:lnTo>
                    <a:lnTo>
                      <a:pt x="127" y="68"/>
                    </a:lnTo>
                    <a:lnTo>
                      <a:pt x="127" y="68"/>
                    </a:lnTo>
                    <a:lnTo>
                      <a:pt x="127" y="54"/>
                    </a:lnTo>
                    <a:lnTo>
                      <a:pt x="123" y="43"/>
                    </a:lnTo>
                    <a:lnTo>
                      <a:pt x="119" y="32"/>
                    </a:lnTo>
                    <a:lnTo>
                      <a:pt x="112" y="23"/>
                    </a:lnTo>
                    <a:lnTo>
                      <a:pt x="104" y="13"/>
                    </a:lnTo>
                    <a:lnTo>
                      <a:pt x="95" y="8"/>
                    </a:lnTo>
                    <a:lnTo>
                      <a:pt x="84" y="2"/>
                    </a:lnTo>
                    <a:lnTo>
                      <a:pt x="71" y="0"/>
                    </a:lnTo>
                    <a:lnTo>
                      <a:pt x="7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8" name="Freeform: Shape 56"/>
              <p:cNvSpPr>
                <a:spLocks/>
              </p:cNvSpPr>
              <p:nvPr/>
            </p:nvSpPr>
            <p:spPr bwMode="auto">
              <a:xfrm>
                <a:off x="5875338" y="2235200"/>
                <a:ext cx="100013" cy="161925"/>
              </a:xfrm>
              <a:custGeom>
                <a:avLst/>
                <a:gdLst>
                  <a:gd name="T0" fmla="*/ 56 w 127"/>
                  <a:gd name="T1" fmla="*/ 0 h 204"/>
                  <a:gd name="T2" fmla="*/ 56 w 127"/>
                  <a:gd name="T3" fmla="*/ 0 h 204"/>
                  <a:gd name="T4" fmla="*/ 43 w 127"/>
                  <a:gd name="T5" fmla="*/ 2 h 204"/>
                  <a:gd name="T6" fmla="*/ 32 w 127"/>
                  <a:gd name="T7" fmla="*/ 8 h 204"/>
                  <a:gd name="T8" fmla="*/ 22 w 127"/>
                  <a:gd name="T9" fmla="*/ 13 h 204"/>
                  <a:gd name="T10" fmla="*/ 13 w 127"/>
                  <a:gd name="T11" fmla="*/ 23 h 204"/>
                  <a:gd name="T12" fmla="*/ 7 w 127"/>
                  <a:gd name="T13" fmla="*/ 32 h 204"/>
                  <a:gd name="T14" fmla="*/ 4 w 127"/>
                  <a:gd name="T15" fmla="*/ 43 h 204"/>
                  <a:gd name="T16" fmla="*/ 0 w 127"/>
                  <a:gd name="T17" fmla="*/ 54 h 204"/>
                  <a:gd name="T18" fmla="*/ 0 w 127"/>
                  <a:gd name="T19" fmla="*/ 68 h 204"/>
                  <a:gd name="T20" fmla="*/ 5 w 127"/>
                  <a:gd name="T21" fmla="*/ 146 h 204"/>
                  <a:gd name="T22" fmla="*/ 5 w 127"/>
                  <a:gd name="T23" fmla="*/ 146 h 204"/>
                  <a:gd name="T24" fmla="*/ 7 w 127"/>
                  <a:gd name="T25" fmla="*/ 157 h 204"/>
                  <a:gd name="T26" fmla="*/ 13 w 127"/>
                  <a:gd name="T27" fmla="*/ 170 h 204"/>
                  <a:gd name="T28" fmla="*/ 18 w 127"/>
                  <a:gd name="T29" fmla="*/ 179 h 204"/>
                  <a:gd name="T30" fmla="*/ 26 w 127"/>
                  <a:gd name="T31" fmla="*/ 189 h 204"/>
                  <a:gd name="T32" fmla="*/ 35 w 127"/>
                  <a:gd name="T33" fmla="*/ 194 h 204"/>
                  <a:gd name="T34" fmla="*/ 46 w 127"/>
                  <a:gd name="T35" fmla="*/ 200 h 204"/>
                  <a:gd name="T36" fmla="*/ 58 w 127"/>
                  <a:gd name="T37" fmla="*/ 204 h 204"/>
                  <a:gd name="T38" fmla="*/ 71 w 127"/>
                  <a:gd name="T39" fmla="*/ 204 h 204"/>
                  <a:gd name="T40" fmla="*/ 71 w 127"/>
                  <a:gd name="T41" fmla="*/ 204 h 204"/>
                  <a:gd name="T42" fmla="*/ 84 w 127"/>
                  <a:gd name="T43" fmla="*/ 202 h 204"/>
                  <a:gd name="T44" fmla="*/ 95 w 127"/>
                  <a:gd name="T45" fmla="*/ 196 h 204"/>
                  <a:gd name="T46" fmla="*/ 104 w 127"/>
                  <a:gd name="T47" fmla="*/ 191 h 204"/>
                  <a:gd name="T48" fmla="*/ 114 w 127"/>
                  <a:gd name="T49" fmla="*/ 181 h 204"/>
                  <a:gd name="T50" fmla="*/ 119 w 127"/>
                  <a:gd name="T51" fmla="*/ 172 h 204"/>
                  <a:gd name="T52" fmla="*/ 125 w 127"/>
                  <a:gd name="T53" fmla="*/ 161 h 204"/>
                  <a:gd name="T54" fmla="*/ 127 w 127"/>
                  <a:gd name="T55" fmla="*/ 150 h 204"/>
                  <a:gd name="T56" fmla="*/ 127 w 127"/>
                  <a:gd name="T57" fmla="*/ 137 h 204"/>
                  <a:gd name="T58" fmla="*/ 121 w 127"/>
                  <a:gd name="T59" fmla="*/ 58 h 204"/>
                  <a:gd name="T60" fmla="*/ 121 w 127"/>
                  <a:gd name="T61" fmla="*/ 58 h 204"/>
                  <a:gd name="T62" fmla="*/ 119 w 127"/>
                  <a:gd name="T63" fmla="*/ 47 h 204"/>
                  <a:gd name="T64" fmla="*/ 114 w 127"/>
                  <a:gd name="T65" fmla="*/ 34 h 204"/>
                  <a:gd name="T66" fmla="*/ 108 w 127"/>
                  <a:gd name="T67" fmla="*/ 25 h 204"/>
                  <a:gd name="T68" fmla="*/ 101 w 127"/>
                  <a:gd name="T69" fmla="*/ 15 h 204"/>
                  <a:gd name="T70" fmla="*/ 91 w 127"/>
                  <a:gd name="T71" fmla="*/ 10 h 204"/>
                  <a:gd name="T72" fmla="*/ 80 w 127"/>
                  <a:gd name="T73" fmla="*/ 4 h 204"/>
                  <a:gd name="T74" fmla="*/ 69 w 127"/>
                  <a:gd name="T75" fmla="*/ 0 h 204"/>
                  <a:gd name="T76" fmla="*/ 56 w 127"/>
                  <a:gd name="T77" fmla="*/ 0 h 204"/>
                  <a:gd name="T78" fmla="*/ 56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56" y="0"/>
                    </a:moveTo>
                    <a:lnTo>
                      <a:pt x="56" y="0"/>
                    </a:lnTo>
                    <a:lnTo>
                      <a:pt x="43" y="2"/>
                    </a:lnTo>
                    <a:lnTo>
                      <a:pt x="32" y="8"/>
                    </a:lnTo>
                    <a:lnTo>
                      <a:pt x="22" y="13"/>
                    </a:lnTo>
                    <a:lnTo>
                      <a:pt x="13" y="23"/>
                    </a:lnTo>
                    <a:lnTo>
                      <a:pt x="7" y="32"/>
                    </a:lnTo>
                    <a:lnTo>
                      <a:pt x="4" y="43"/>
                    </a:lnTo>
                    <a:lnTo>
                      <a:pt x="0" y="54"/>
                    </a:lnTo>
                    <a:lnTo>
                      <a:pt x="0" y="68"/>
                    </a:lnTo>
                    <a:lnTo>
                      <a:pt x="5" y="146"/>
                    </a:lnTo>
                    <a:lnTo>
                      <a:pt x="5" y="146"/>
                    </a:lnTo>
                    <a:lnTo>
                      <a:pt x="7" y="157"/>
                    </a:lnTo>
                    <a:lnTo>
                      <a:pt x="13" y="170"/>
                    </a:lnTo>
                    <a:lnTo>
                      <a:pt x="18" y="179"/>
                    </a:lnTo>
                    <a:lnTo>
                      <a:pt x="26" y="189"/>
                    </a:lnTo>
                    <a:lnTo>
                      <a:pt x="35" y="194"/>
                    </a:lnTo>
                    <a:lnTo>
                      <a:pt x="46" y="200"/>
                    </a:lnTo>
                    <a:lnTo>
                      <a:pt x="58" y="204"/>
                    </a:lnTo>
                    <a:lnTo>
                      <a:pt x="71" y="204"/>
                    </a:lnTo>
                    <a:lnTo>
                      <a:pt x="71" y="204"/>
                    </a:lnTo>
                    <a:lnTo>
                      <a:pt x="84" y="202"/>
                    </a:lnTo>
                    <a:lnTo>
                      <a:pt x="95" y="196"/>
                    </a:lnTo>
                    <a:lnTo>
                      <a:pt x="104" y="191"/>
                    </a:lnTo>
                    <a:lnTo>
                      <a:pt x="114" y="181"/>
                    </a:lnTo>
                    <a:lnTo>
                      <a:pt x="119" y="172"/>
                    </a:lnTo>
                    <a:lnTo>
                      <a:pt x="125" y="161"/>
                    </a:lnTo>
                    <a:lnTo>
                      <a:pt x="127" y="150"/>
                    </a:lnTo>
                    <a:lnTo>
                      <a:pt x="127" y="137"/>
                    </a:lnTo>
                    <a:lnTo>
                      <a:pt x="121" y="58"/>
                    </a:lnTo>
                    <a:lnTo>
                      <a:pt x="121" y="58"/>
                    </a:lnTo>
                    <a:lnTo>
                      <a:pt x="119" y="47"/>
                    </a:lnTo>
                    <a:lnTo>
                      <a:pt x="114" y="34"/>
                    </a:lnTo>
                    <a:lnTo>
                      <a:pt x="108" y="25"/>
                    </a:lnTo>
                    <a:lnTo>
                      <a:pt x="101" y="15"/>
                    </a:lnTo>
                    <a:lnTo>
                      <a:pt x="91" y="10"/>
                    </a:lnTo>
                    <a:lnTo>
                      <a:pt x="80" y="4"/>
                    </a:lnTo>
                    <a:lnTo>
                      <a:pt x="69" y="0"/>
                    </a:lnTo>
                    <a:lnTo>
                      <a:pt x="56" y="0"/>
                    </a:lnTo>
                    <a:lnTo>
                      <a:pt x="56"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grpSp>
        <p:sp>
          <p:nvSpPr>
            <p:cNvPr id="16" name="Freeform: Shape 57"/>
            <p:cNvSpPr>
              <a:spLocks/>
            </p:cNvSpPr>
            <p:nvPr/>
          </p:nvSpPr>
          <p:spPr bwMode="auto">
            <a:xfrm>
              <a:off x="8674741" y="1719475"/>
              <a:ext cx="223473" cy="4109347"/>
            </a:xfrm>
            <a:custGeom>
              <a:avLst/>
              <a:gdLst>
                <a:gd name="T0" fmla="*/ 351 w 351"/>
                <a:gd name="T1" fmla="*/ 6436 h 6436"/>
                <a:gd name="T2" fmla="*/ 267 w 351"/>
                <a:gd name="T3" fmla="*/ 6436 h 6436"/>
                <a:gd name="T4" fmla="*/ 267 w 351"/>
                <a:gd name="T5" fmla="*/ 175 h 6436"/>
                <a:gd name="T6" fmla="*/ 267 w 351"/>
                <a:gd name="T7" fmla="*/ 175 h 6436"/>
                <a:gd name="T8" fmla="*/ 265 w 351"/>
                <a:gd name="T9" fmla="*/ 157 h 6436"/>
                <a:gd name="T10" fmla="*/ 259 w 351"/>
                <a:gd name="T11" fmla="*/ 140 h 6436"/>
                <a:gd name="T12" fmla="*/ 252 w 351"/>
                <a:gd name="T13" fmla="*/ 123 h 6436"/>
                <a:gd name="T14" fmla="*/ 241 w 351"/>
                <a:gd name="T15" fmla="*/ 110 h 6436"/>
                <a:gd name="T16" fmla="*/ 226 w 351"/>
                <a:gd name="T17" fmla="*/ 99 h 6436"/>
                <a:gd name="T18" fmla="*/ 211 w 351"/>
                <a:gd name="T19" fmla="*/ 90 h 6436"/>
                <a:gd name="T20" fmla="*/ 194 w 351"/>
                <a:gd name="T21" fmla="*/ 86 h 6436"/>
                <a:gd name="T22" fmla="*/ 175 w 351"/>
                <a:gd name="T23" fmla="*/ 84 h 6436"/>
                <a:gd name="T24" fmla="*/ 175 w 351"/>
                <a:gd name="T25" fmla="*/ 84 h 6436"/>
                <a:gd name="T26" fmla="*/ 157 w 351"/>
                <a:gd name="T27" fmla="*/ 86 h 6436"/>
                <a:gd name="T28" fmla="*/ 140 w 351"/>
                <a:gd name="T29" fmla="*/ 90 h 6436"/>
                <a:gd name="T30" fmla="*/ 123 w 351"/>
                <a:gd name="T31" fmla="*/ 99 h 6436"/>
                <a:gd name="T32" fmla="*/ 110 w 351"/>
                <a:gd name="T33" fmla="*/ 110 h 6436"/>
                <a:gd name="T34" fmla="*/ 99 w 351"/>
                <a:gd name="T35" fmla="*/ 123 h 6436"/>
                <a:gd name="T36" fmla="*/ 89 w 351"/>
                <a:gd name="T37" fmla="*/ 140 h 6436"/>
                <a:gd name="T38" fmla="*/ 84 w 351"/>
                <a:gd name="T39" fmla="*/ 157 h 6436"/>
                <a:gd name="T40" fmla="*/ 82 w 351"/>
                <a:gd name="T41" fmla="*/ 175 h 6436"/>
                <a:gd name="T42" fmla="*/ 82 w 351"/>
                <a:gd name="T43" fmla="*/ 6436 h 6436"/>
                <a:gd name="T44" fmla="*/ 0 w 351"/>
                <a:gd name="T45" fmla="*/ 6436 h 6436"/>
                <a:gd name="T46" fmla="*/ 0 w 351"/>
                <a:gd name="T47" fmla="*/ 175 h 6436"/>
                <a:gd name="T48" fmla="*/ 0 w 351"/>
                <a:gd name="T49" fmla="*/ 175 h 6436"/>
                <a:gd name="T50" fmla="*/ 2 w 351"/>
                <a:gd name="T51" fmla="*/ 157 h 6436"/>
                <a:gd name="T52" fmla="*/ 4 w 351"/>
                <a:gd name="T53" fmla="*/ 140 h 6436"/>
                <a:gd name="T54" fmla="*/ 7 w 351"/>
                <a:gd name="T55" fmla="*/ 123 h 6436"/>
                <a:gd name="T56" fmla="*/ 13 w 351"/>
                <a:gd name="T57" fmla="*/ 108 h 6436"/>
                <a:gd name="T58" fmla="*/ 20 w 351"/>
                <a:gd name="T59" fmla="*/ 91 h 6436"/>
                <a:gd name="T60" fmla="*/ 30 w 351"/>
                <a:gd name="T61" fmla="*/ 78 h 6436"/>
                <a:gd name="T62" fmla="*/ 39 w 351"/>
                <a:gd name="T63" fmla="*/ 63 h 6436"/>
                <a:gd name="T64" fmla="*/ 52 w 351"/>
                <a:gd name="T65" fmla="*/ 52 h 6436"/>
                <a:gd name="T66" fmla="*/ 63 w 351"/>
                <a:gd name="T67" fmla="*/ 41 h 6436"/>
                <a:gd name="T68" fmla="*/ 76 w 351"/>
                <a:gd name="T69" fmla="*/ 30 h 6436"/>
                <a:gd name="T70" fmla="*/ 91 w 351"/>
                <a:gd name="T71" fmla="*/ 22 h 6436"/>
                <a:gd name="T72" fmla="*/ 106 w 351"/>
                <a:gd name="T73" fmla="*/ 15 h 6436"/>
                <a:gd name="T74" fmla="*/ 123 w 351"/>
                <a:gd name="T75" fmla="*/ 9 h 6436"/>
                <a:gd name="T76" fmla="*/ 140 w 351"/>
                <a:gd name="T77" fmla="*/ 4 h 6436"/>
                <a:gd name="T78" fmla="*/ 157 w 351"/>
                <a:gd name="T79" fmla="*/ 2 h 6436"/>
                <a:gd name="T80" fmla="*/ 175 w 351"/>
                <a:gd name="T81" fmla="*/ 0 h 6436"/>
                <a:gd name="T82" fmla="*/ 175 w 351"/>
                <a:gd name="T83" fmla="*/ 0 h 6436"/>
                <a:gd name="T84" fmla="*/ 192 w 351"/>
                <a:gd name="T85" fmla="*/ 2 h 6436"/>
                <a:gd name="T86" fmla="*/ 211 w 351"/>
                <a:gd name="T87" fmla="*/ 4 h 6436"/>
                <a:gd name="T88" fmla="*/ 228 w 351"/>
                <a:gd name="T89" fmla="*/ 9 h 6436"/>
                <a:gd name="T90" fmla="*/ 242 w 351"/>
                <a:gd name="T91" fmla="*/ 15 h 6436"/>
                <a:gd name="T92" fmla="*/ 257 w 351"/>
                <a:gd name="T93" fmla="*/ 22 h 6436"/>
                <a:gd name="T94" fmla="*/ 272 w 351"/>
                <a:gd name="T95" fmla="*/ 30 h 6436"/>
                <a:gd name="T96" fmla="*/ 285 w 351"/>
                <a:gd name="T97" fmla="*/ 41 h 6436"/>
                <a:gd name="T98" fmla="*/ 298 w 351"/>
                <a:gd name="T99" fmla="*/ 52 h 6436"/>
                <a:gd name="T100" fmla="*/ 310 w 351"/>
                <a:gd name="T101" fmla="*/ 63 h 6436"/>
                <a:gd name="T102" fmla="*/ 319 w 351"/>
                <a:gd name="T103" fmla="*/ 78 h 6436"/>
                <a:gd name="T104" fmla="*/ 328 w 351"/>
                <a:gd name="T105" fmla="*/ 91 h 6436"/>
                <a:gd name="T106" fmla="*/ 336 w 351"/>
                <a:gd name="T107" fmla="*/ 108 h 6436"/>
                <a:gd name="T108" fmla="*/ 341 w 351"/>
                <a:gd name="T109" fmla="*/ 123 h 6436"/>
                <a:gd name="T110" fmla="*/ 347 w 351"/>
                <a:gd name="T111" fmla="*/ 140 h 6436"/>
                <a:gd name="T112" fmla="*/ 349 w 351"/>
                <a:gd name="T113" fmla="*/ 157 h 6436"/>
                <a:gd name="T114" fmla="*/ 351 w 351"/>
                <a:gd name="T115" fmla="*/ 175 h 6436"/>
                <a:gd name="T116" fmla="*/ 351 w 351"/>
                <a:gd name="T117" fmla="*/ 6436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6436">
                  <a:moveTo>
                    <a:pt x="351" y="6436"/>
                  </a:moveTo>
                  <a:lnTo>
                    <a:pt x="267" y="6436"/>
                  </a:lnTo>
                  <a:lnTo>
                    <a:pt x="267" y="175"/>
                  </a:lnTo>
                  <a:lnTo>
                    <a:pt x="267" y="175"/>
                  </a:lnTo>
                  <a:lnTo>
                    <a:pt x="265" y="157"/>
                  </a:lnTo>
                  <a:lnTo>
                    <a:pt x="259" y="140"/>
                  </a:lnTo>
                  <a:lnTo>
                    <a:pt x="252" y="123"/>
                  </a:lnTo>
                  <a:lnTo>
                    <a:pt x="241" y="110"/>
                  </a:lnTo>
                  <a:lnTo>
                    <a:pt x="226" y="99"/>
                  </a:lnTo>
                  <a:lnTo>
                    <a:pt x="211" y="90"/>
                  </a:lnTo>
                  <a:lnTo>
                    <a:pt x="194" y="86"/>
                  </a:lnTo>
                  <a:lnTo>
                    <a:pt x="175" y="84"/>
                  </a:lnTo>
                  <a:lnTo>
                    <a:pt x="175" y="84"/>
                  </a:lnTo>
                  <a:lnTo>
                    <a:pt x="157" y="86"/>
                  </a:lnTo>
                  <a:lnTo>
                    <a:pt x="140" y="90"/>
                  </a:lnTo>
                  <a:lnTo>
                    <a:pt x="123" y="99"/>
                  </a:lnTo>
                  <a:lnTo>
                    <a:pt x="110" y="110"/>
                  </a:lnTo>
                  <a:lnTo>
                    <a:pt x="99" y="123"/>
                  </a:lnTo>
                  <a:lnTo>
                    <a:pt x="89" y="140"/>
                  </a:lnTo>
                  <a:lnTo>
                    <a:pt x="84" y="157"/>
                  </a:lnTo>
                  <a:lnTo>
                    <a:pt x="82" y="175"/>
                  </a:lnTo>
                  <a:lnTo>
                    <a:pt x="82" y="6436"/>
                  </a:lnTo>
                  <a:lnTo>
                    <a:pt x="0" y="6436"/>
                  </a:lnTo>
                  <a:lnTo>
                    <a:pt x="0" y="175"/>
                  </a:lnTo>
                  <a:lnTo>
                    <a:pt x="0" y="175"/>
                  </a:lnTo>
                  <a:lnTo>
                    <a:pt x="2" y="157"/>
                  </a:lnTo>
                  <a:lnTo>
                    <a:pt x="4" y="140"/>
                  </a:lnTo>
                  <a:lnTo>
                    <a:pt x="7" y="123"/>
                  </a:lnTo>
                  <a:lnTo>
                    <a:pt x="13" y="108"/>
                  </a:lnTo>
                  <a:lnTo>
                    <a:pt x="20" y="91"/>
                  </a:lnTo>
                  <a:lnTo>
                    <a:pt x="30" y="78"/>
                  </a:lnTo>
                  <a:lnTo>
                    <a:pt x="39" y="63"/>
                  </a:lnTo>
                  <a:lnTo>
                    <a:pt x="52" y="52"/>
                  </a:lnTo>
                  <a:lnTo>
                    <a:pt x="63" y="41"/>
                  </a:lnTo>
                  <a:lnTo>
                    <a:pt x="76" y="30"/>
                  </a:lnTo>
                  <a:lnTo>
                    <a:pt x="91" y="22"/>
                  </a:lnTo>
                  <a:lnTo>
                    <a:pt x="106" y="15"/>
                  </a:lnTo>
                  <a:lnTo>
                    <a:pt x="123" y="9"/>
                  </a:lnTo>
                  <a:lnTo>
                    <a:pt x="140" y="4"/>
                  </a:lnTo>
                  <a:lnTo>
                    <a:pt x="157" y="2"/>
                  </a:lnTo>
                  <a:lnTo>
                    <a:pt x="175" y="0"/>
                  </a:lnTo>
                  <a:lnTo>
                    <a:pt x="175" y="0"/>
                  </a:lnTo>
                  <a:lnTo>
                    <a:pt x="192" y="2"/>
                  </a:lnTo>
                  <a:lnTo>
                    <a:pt x="211" y="4"/>
                  </a:lnTo>
                  <a:lnTo>
                    <a:pt x="228" y="9"/>
                  </a:lnTo>
                  <a:lnTo>
                    <a:pt x="242" y="15"/>
                  </a:lnTo>
                  <a:lnTo>
                    <a:pt x="257" y="22"/>
                  </a:lnTo>
                  <a:lnTo>
                    <a:pt x="272" y="30"/>
                  </a:lnTo>
                  <a:lnTo>
                    <a:pt x="285" y="41"/>
                  </a:lnTo>
                  <a:lnTo>
                    <a:pt x="298" y="52"/>
                  </a:lnTo>
                  <a:lnTo>
                    <a:pt x="310" y="63"/>
                  </a:lnTo>
                  <a:lnTo>
                    <a:pt x="319" y="78"/>
                  </a:lnTo>
                  <a:lnTo>
                    <a:pt x="328" y="91"/>
                  </a:lnTo>
                  <a:lnTo>
                    <a:pt x="336" y="108"/>
                  </a:lnTo>
                  <a:lnTo>
                    <a:pt x="341" y="123"/>
                  </a:lnTo>
                  <a:lnTo>
                    <a:pt x="347" y="140"/>
                  </a:lnTo>
                  <a:lnTo>
                    <a:pt x="349" y="157"/>
                  </a:lnTo>
                  <a:lnTo>
                    <a:pt x="351" y="175"/>
                  </a:lnTo>
                  <a:lnTo>
                    <a:pt x="351" y="6436"/>
                  </a:lnTo>
                  <a:close/>
                </a:path>
              </a:pathLst>
            </a:custGeom>
            <a:solidFill>
              <a:schemeClr val="tx2"/>
            </a:solidFill>
            <a:ln w="9525">
              <a:noFill/>
              <a:round/>
              <a:headEnd/>
              <a:tailEnd/>
            </a:ln>
          </p:spPr>
          <p:txBody>
            <a:bodyPr anchor="ctr"/>
            <a:lstStyle/>
            <a:p>
              <a:pPr algn="ctr"/>
              <a:endParaRPr sz="2400"/>
            </a:p>
          </p:txBody>
        </p:sp>
        <p:grpSp>
          <p:nvGrpSpPr>
            <p:cNvPr id="17" name="Group 58"/>
            <p:cNvGrpSpPr/>
            <p:nvPr/>
          </p:nvGrpSpPr>
          <p:grpSpPr>
            <a:xfrm>
              <a:off x="10142528" y="3763585"/>
              <a:ext cx="548770" cy="474713"/>
              <a:chOff x="6620815" y="3930208"/>
              <a:chExt cx="548770" cy="474713"/>
            </a:xfrm>
          </p:grpSpPr>
          <p:sp>
            <p:nvSpPr>
              <p:cNvPr id="30" name="Freeform: Shape 59"/>
              <p:cNvSpPr>
                <a:spLocks/>
              </p:cNvSpPr>
              <p:nvPr/>
            </p:nvSpPr>
            <p:spPr bwMode="auto">
              <a:xfrm>
                <a:off x="6620815" y="3930208"/>
                <a:ext cx="548770" cy="474713"/>
              </a:xfrm>
              <a:custGeom>
                <a:avLst/>
                <a:gdLst>
                  <a:gd name="T0" fmla="*/ 730 w 741"/>
                  <a:gd name="T1" fmla="*/ 232 h 641"/>
                  <a:gd name="T2" fmla="*/ 721 w 741"/>
                  <a:gd name="T3" fmla="*/ 205 h 641"/>
                  <a:gd name="T4" fmla="*/ 709 w 741"/>
                  <a:gd name="T5" fmla="*/ 180 h 641"/>
                  <a:gd name="T6" fmla="*/ 679 w 741"/>
                  <a:gd name="T7" fmla="*/ 134 h 641"/>
                  <a:gd name="T8" fmla="*/ 640 w 741"/>
                  <a:gd name="T9" fmla="*/ 94 h 641"/>
                  <a:gd name="T10" fmla="*/ 596 w 741"/>
                  <a:gd name="T11" fmla="*/ 63 h 641"/>
                  <a:gd name="T12" fmla="*/ 546 w 741"/>
                  <a:gd name="T13" fmla="*/ 37 h 641"/>
                  <a:gd name="T14" fmla="*/ 493 w 741"/>
                  <a:gd name="T15" fmla="*/ 19 h 641"/>
                  <a:gd name="T16" fmla="*/ 438 w 741"/>
                  <a:gd name="T17" fmla="*/ 6 h 641"/>
                  <a:gd name="T18" fmla="*/ 383 w 741"/>
                  <a:gd name="T19" fmla="*/ 0 h 641"/>
                  <a:gd name="T20" fmla="*/ 364 w 741"/>
                  <a:gd name="T21" fmla="*/ 0 h 641"/>
                  <a:gd name="T22" fmla="*/ 326 w 741"/>
                  <a:gd name="T23" fmla="*/ 1 h 641"/>
                  <a:gd name="T24" fmla="*/ 273 w 741"/>
                  <a:gd name="T25" fmla="*/ 9 h 641"/>
                  <a:gd name="T26" fmla="*/ 206 w 741"/>
                  <a:gd name="T27" fmla="*/ 27 h 641"/>
                  <a:gd name="T28" fmla="*/ 145 w 741"/>
                  <a:gd name="T29" fmla="*/ 56 h 641"/>
                  <a:gd name="T30" fmla="*/ 105 w 741"/>
                  <a:gd name="T31" fmla="*/ 84 h 641"/>
                  <a:gd name="T32" fmla="*/ 82 w 741"/>
                  <a:gd name="T33" fmla="*/ 104 h 641"/>
                  <a:gd name="T34" fmla="*/ 61 w 741"/>
                  <a:gd name="T35" fmla="*/ 127 h 641"/>
                  <a:gd name="T36" fmla="*/ 43 w 741"/>
                  <a:gd name="T37" fmla="*/ 151 h 641"/>
                  <a:gd name="T38" fmla="*/ 27 w 741"/>
                  <a:gd name="T39" fmla="*/ 178 h 641"/>
                  <a:gd name="T40" fmla="*/ 16 w 741"/>
                  <a:gd name="T41" fmla="*/ 205 h 641"/>
                  <a:gd name="T42" fmla="*/ 6 w 741"/>
                  <a:gd name="T43" fmla="*/ 233 h 641"/>
                  <a:gd name="T44" fmla="*/ 1 w 741"/>
                  <a:gd name="T45" fmla="*/ 263 h 641"/>
                  <a:gd name="T46" fmla="*/ 0 w 741"/>
                  <a:gd name="T47" fmla="*/ 278 h 641"/>
                  <a:gd name="T48" fmla="*/ 2 w 741"/>
                  <a:gd name="T49" fmla="*/ 333 h 641"/>
                  <a:gd name="T50" fmla="*/ 16 w 741"/>
                  <a:gd name="T51" fmla="*/ 381 h 641"/>
                  <a:gd name="T52" fmla="*/ 37 w 741"/>
                  <a:gd name="T53" fmla="*/ 425 h 641"/>
                  <a:gd name="T54" fmla="*/ 65 w 741"/>
                  <a:gd name="T55" fmla="*/ 463 h 641"/>
                  <a:gd name="T56" fmla="*/ 100 w 741"/>
                  <a:gd name="T57" fmla="*/ 495 h 641"/>
                  <a:gd name="T58" fmla="*/ 139 w 741"/>
                  <a:gd name="T59" fmla="*/ 523 h 641"/>
                  <a:gd name="T60" fmla="*/ 181 w 741"/>
                  <a:gd name="T61" fmla="*/ 545 h 641"/>
                  <a:gd name="T62" fmla="*/ 226 w 741"/>
                  <a:gd name="T63" fmla="*/ 564 h 641"/>
                  <a:gd name="T64" fmla="*/ 244 w 741"/>
                  <a:gd name="T65" fmla="*/ 570 h 641"/>
                  <a:gd name="T66" fmla="*/ 283 w 741"/>
                  <a:gd name="T67" fmla="*/ 577 h 641"/>
                  <a:gd name="T68" fmla="*/ 324 w 741"/>
                  <a:gd name="T69" fmla="*/ 582 h 641"/>
                  <a:gd name="T70" fmla="*/ 385 w 741"/>
                  <a:gd name="T71" fmla="*/ 584 h 641"/>
                  <a:gd name="T72" fmla="*/ 462 w 741"/>
                  <a:gd name="T73" fmla="*/ 576 h 641"/>
                  <a:gd name="T74" fmla="*/ 527 w 741"/>
                  <a:gd name="T75" fmla="*/ 563 h 641"/>
                  <a:gd name="T76" fmla="*/ 561 w 741"/>
                  <a:gd name="T77" fmla="*/ 587 h 641"/>
                  <a:gd name="T78" fmla="*/ 593 w 741"/>
                  <a:gd name="T79" fmla="*/ 608 h 641"/>
                  <a:gd name="T80" fmla="*/ 630 w 741"/>
                  <a:gd name="T81" fmla="*/ 626 h 641"/>
                  <a:gd name="T82" fmla="*/ 680 w 741"/>
                  <a:gd name="T83" fmla="*/ 641 h 641"/>
                  <a:gd name="T84" fmla="*/ 660 w 741"/>
                  <a:gd name="T85" fmla="*/ 591 h 641"/>
                  <a:gd name="T86" fmla="*/ 653 w 741"/>
                  <a:gd name="T87" fmla="*/ 561 h 641"/>
                  <a:gd name="T88" fmla="*/ 652 w 741"/>
                  <a:gd name="T89" fmla="*/ 544 h 641"/>
                  <a:gd name="T90" fmla="*/ 654 w 741"/>
                  <a:gd name="T91" fmla="*/ 526 h 641"/>
                  <a:gd name="T92" fmla="*/ 662 w 741"/>
                  <a:gd name="T93" fmla="*/ 508 h 641"/>
                  <a:gd name="T94" fmla="*/ 684 w 741"/>
                  <a:gd name="T95" fmla="*/ 474 h 641"/>
                  <a:gd name="T96" fmla="*/ 695 w 741"/>
                  <a:gd name="T97" fmla="*/ 458 h 641"/>
                  <a:gd name="T98" fmla="*/ 714 w 741"/>
                  <a:gd name="T99" fmla="*/ 427 h 641"/>
                  <a:gd name="T100" fmla="*/ 727 w 741"/>
                  <a:gd name="T101" fmla="*/ 396 h 641"/>
                  <a:gd name="T102" fmla="*/ 736 w 741"/>
                  <a:gd name="T103" fmla="*/ 366 h 641"/>
                  <a:gd name="T104" fmla="*/ 740 w 741"/>
                  <a:gd name="T105" fmla="*/ 337 h 641"/>
                  <a:gd name="T106" fmla="*/ 741 w 741"/>
                  <a:gd name="T107" fmla="*/ 307 h 641"/>
                  <a:gd name="T108" fmla="*/ 736 w 741"/>
                  <a:gd name="T109" fmla="*/ 262 h 641"/>
                  <a:gd name="T110" fmla="*/ 730 w 741"/>
                  <a:gd name="T111" fmla="*/ 232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1" h="641">
                    <a:moveTo>
                      <a:pt x="730" y="232"/>
                    </a:moveTo>
                    <a:lnTo>
                      <a:pt x="730" y="232"/>
                    </a:lnTo>
                    <a:lnTo>
                      <a:pt x="726" y="219"/>
                    </a:lnTo>
                    <a:lnTo>
                      <a:pt x="721" y="205"/>
                    </a:lnTo>
                    <a:lnTo>
                      <a:pt x="715" y="192"/>
                    </a:lnTo>
                    <a:lnTo>
                      <a:pt x="709" y="180"/>
                    </a:lnTo>
                    <a:lnTo>
                      <a:pt x="695" y="155"/>
                    </a:lnTo>
                    <a:lnTo>
                      <a:pt x="679" y="134"/>
                    </a:lnTo>
                    <a:lnTo>
                      <a:pt x="660" y="113"/>
                    </a:lnTo>
                    <a:lnTo>
                      <a:pt x="640" y="94"/>
                    </a:lnTo>
                    <a:lnTo>
                      <a:pt x="619" y="78"/>
                    </a:lnTo>
                    <a:lnTo>
                      <a:pt x="596" y="63"/>
                    </a:lnTo>
                    <a:lnTo>
                      <a:pt x="571" y="50"/>
                    </a:lnTo>
                    <a:lnTo>
                      <a:pt x="546" y="37"/>
                    </a:lnTo>
                    <a:lnTo>
                      <a:pt x="520" y="27"/>
                    </a:lnTo>
                    <a:lnTo>
                      <a:pt x="493" y="19"/>
                    </a:lnTo>
                    <a:lnTo>
                      <a:pt x="465" y="11"/>
                    </a:lnTo>
                    <a:lnTo>
                      <a:pt x="438" y="6"/>
                    </a:lnTo>
                    <a:lnTo>
                      <a:pt x="411" y="2"/>
                    </a:lnTo>
                    <a:lnTo>
                      <a:pt x="383" y="0"/>
                    </a:lnTo>
                    <a:lnTo>
                      <a:pt x="383" y="0"/>
                    </a:lnTo>
                    <a:lnTo>
                      <a:pt x="364" y="0"/>
                    </a:lnTo>
                    <a:lnTo>
                      <a:pt x="345" y="0"/>
                    </a:lnTo>
                    <a:lnTo>
                      <a:pt x="326" y="1"/>
                    </a:lnTo>
                    <a:lnTo>
                      <a:pt x="309" y="2"/>
                    </a:lnTo>
                    <a:lnTo>
                      <a:pt x="273" y="9"/>
                    </a:lnTo>
                    <a:lnTo>
                      <a:pt x="238" y="16"/>
                    </a:lnTo>
                    <a:lnTo>
                      <a:pt x="206" y="27"/>
                    </a:lnTo>
                    <a:lnTo>
                      <a:pt x="175" y="41"/>
                    </a:lnTo>
                    <a:lnTo>
                      <a:pt x="145" y="56"/>
                    </a:lnTo>
                    <a:lnTo>
                      <a:pt x="118" y="75"/>
                    </a:lnTo>
                    <a:lnTo>
                      <a:pt x="105" y="84"/>
                    </a:lnTo>
                    <a:lnTo>
                      <a:pt x="93" y="94"/>
                    </a:lnTo>
                    <a:lnTo>
                      <a:pt x="82" y="104"/>
                    </a:lnTo>
                    <a:lnTo>
                      <a:pt x="70" y="115"/>
                    </a:lnTo>
                    <a:lnTo>
                      <a:pt x="61" y="127"/>
                    </a:lnTo>
                    <a:lnTo>
                      <a:pt x="52" y="139"/>
                    </a:lnTo>
                    <a:lnTo>
                      <a:pt x="43" y="151"/>
                    </a:lnTo>
                    <a:lnTo>
                      <a:pt x="34" y="164"/>
                    </a:lnTo>
                    <a:lnTo>
                      <a:pt x="27" y="178"/>
                    </a:lnTo>
                    <a:lnTo>
                      <a:pt x="21" y="191"/>
                    </a:lnTo>
                    <a:lnTo>
                      <a:pt x="16" y="205"/>
                    </a:lnTo>
                    <a:lnTo>
                      <a:pt x="11" y="219"/>
                    </a:lnTo>
                    <a:lnTo>
                      <a:pt x="6" y="233"/>
                    </a:lnTo>
                    <a:lnTo>
                      <a:pt x="3" y="248"/>
                    </a:lnTo>
                    <a:lnTo>
                      <a:pt x="1" y="263"/>
                    </a:lnTo>
                    <a:lnTo>
                      <a:pt x="0" y="278"/>
                    </a:lnTo>
                    <a:lnTo>
                      <a:pt x="0" y="278"/>
                    </a:lnTo>
                    <a:lnTo>
                      <a:pt x="0" y="305"/>
                    </a:lnTo>
                    <a:lnTo>
                      <a:pt x="2" y="333"/>
                    </a:lnTo>
                    <a:lnTo>
                      <a:pt x="8" y="358"/>
                    </a:lnTo>
                    <a:lnTo>
                      <a:pt x="16" y="381"/>
                    </a:lnTo>
                    <a:lnTo>
                      <a:pt x="26" y="404"/>
                    </a:lnTo>
                    <a:lnTo>
                      <a:pt x="37" y="425"/>
                    </a:lnTo>
                    <a:lnTo>
                      <a:pt x="51" y="445"/>
                    </a:lnTo>
                    <a:lnTo>
                      <a:pt x="65" y="463"/>
                    </a:lnTo>
                    <a:lnTo>
                      <a:pt x="82" y="479"/>
                    </a:lnTo>
                    <a:lnTo>
                      <a:pt x="100" y="495"/>
                    </a:lnTo>
                    <a:lnTo>
                      <a:pt x="119" y="510"/>
                    </a:lnTo>
                    <a:lnTo>
                      <a:pt x="139" y="523"/>
                    </a:lnTo>
                    <a:lnTo>
                      <a:pt x="160" y="535"/>
                    </a:lnTo>
                    <a:lnTo>
                      <a:pt x="181" y="545"/>
                    </a:lnTo>
                    <a:lnTo>
                      <a:pt x="203" y="555"/>
                    </a:lnTo>
                    <a:lnTo>
                      <a:pt x="226" y="564"/>
                    </a:lnTo>
                    <a:lnTo>
                      <a:pt x="226" y="564"/>
                    </a:lnTo>
                    <a:lnTo>
                      <a:pt x="244" y="570"/>
                    </a:lnTo>
                    <a:lnTo>
                      <a:pt x="263" y="574"/>
                    </a:lnTo>
                    <a:lnTo>
                      <a:pt x="283" y="577"/>
                    </a:lnTo>
                    <a:lnTo>
                      <a:pt x="304" y="581"/>
                    </a:lnTo>
                    <a:lnTo>
                      <a:pt x="324" y="582"/>
                    </a:lnTo>
                    <a:lnTo>
                      <a:pt x="344" y="584"/>
                    </a:lnTo>
                    <a:lnTo>
                      <a:pt x="385" y="584"/>
                    </a:lnTo>
                    <a:lnTo>
                      <a:pt x="424" y="581"/>
                    </a:lnTo>
                    <a:lnTo>
                      <a:pt x="462" y="576"/>
                    </a:lnTo>
                    <a:lnTo>
                      <a:pt x="496" y="570"/>
                    </a:lnTo>
                    <a:lnTo>
                      <a:pt x="527" y="563"/>
                    </a:lnTo>
                    <a:lnTo>
                      <a:pt x="527" y="563"/>
                    </a:lnTo>
                    <a:lnTo>
                      <a:pt x="561" y="587"/>
                    </a:lnTo>
                    <a:lnTo>
                      <a:pt x="577" y="597"/>
                    </a:lnTo>
                    <a:lnTo>
                      <a:pt x="593" y="608"/>
                    </a:lnTo>
                    <a:lnTo>
                      <a:pt x="611" y="617"/>
                    </a:lnTo>
                    <a:lnTo>
                      <a:pt x="630" y="626"/>
                    </a:lnTo>
                    <a:lnTo>
                      <a:pt x="654" y="635"/>
                    </a:lnTo>
                    <a:lnTo>
                      <a:pt x="680" y="641"/>
                    </a:lnTo>
                    <a:lnTo>
                      <a:pt x="680" y="641"/>
                    </a:lnTo>
                    <a:lnTo>
                      <a:pt x="660" y="591"/>
                    </a:lnTo>
                    <a:lnTo>
                      <a:pt x="654" y="571"/>
                    </a:lnTo>
                    <a:lnTo>
                      <a:pt x="653" y="561"/>
                    </a:lnTo>
                    <a:lnTo>
                      <a:pt x="652" y="553"/>
                    </a:lnTo>
                    <a:lnTo>
                      <a:pt x="652" y="544"/>
                    </a:lnTo>
                    <a:lnTo>
                      <a:pt x="652" y="535"/>
                    </a:lnTo>
                    <a:lnTo>
                      <a:pt x="654" y="526"/>
                    </a:lnTo>
                    <a:lnTo>
                      <a:pt x="657" y="518"/>
                    </a:lnTo>
                    <a:lnTo>
                      <a:pt x="662" y="508"/>
                    </a:lnTo>
                    <a:lnTo>
                      <a:pt x="668" y="498"/>
                    </a:lnTo>
                    <a:lnTo>
                      <a:pt x="684" y="474"/>
                    </a:lnTo>
                    <a:lnTo>
                      <a:pt x="684" y="474"/>
                    </a:lnTo>
                    <a:lnTo>
                      <a:pt x="695" y="458"/>
                    </a:lnTo>
                    <a:lnTo>
                      <a:pt x="705" y="442"/>
                    </a:lnTo>
                    <a:lnTo>
                      <a:pt x="714" y="427"/>
                    </a:lnTo>
                    <a:lnTo>
                      <a:pt x="721" y="411"/>
                    </a:lnTo>
                    <a:lnTo>
                      <a:pt x="727" y="396"/>
                    </a:lnTo>
                    <a:lnTo>
                      <a:pt x="732" y="381"/>
                    </a:lnTo>
                    <a:lnTo>
                      <a:pt x="736" y="366"/>
                    </a:lnTo>
                    <a:lnTo>
                      <a:pt x="739" y="351"/>
                    </a:lnTo>
                    <a:lnTo>
                      <a:pt x="740" y="337"/>
                    </a:lnTo>
                    <a:lnTo>
                      <a:pt x="741" y="322"/>
                    </a:lnTo>
                    <a:lnTo>
                      <a:pt x="741" y="307"/>
                    </a:lnTo>
                    <a:lnTo>
                      <a:pt x="740" y="292"/>
                    </a:lnTo>
                    <a:lnTo>
                      <a:pt x="736" y="262"/>
                    </a:lnTo>
                    <a:lnTo>
                      <a:pt x="730" y="232"/>
                    </a:lnTo>
                    <a:lnTo>
                      <a:pt x="730" y="232"/>
                    </a:lnTo>
                    <a:close/>
                  </a:path>
                </a:pathLst>
              </a:custGeom>
              <a:solidFill>
                <a:schemeClr val="tx2"/>
              </a:solidFill>
              <a:ln>
                <a:noFill/>
              </a:ln>
            </p:spPr>
            <p:txBody>
              <a:bodyPr anchor="ctr"/>
              <a:lstStyle/>
              <a:p>
                <a:pPr algn="ctr"/>
                <a:endParaRPr sz="2400"/>
              </a:p>
            </p:txBody>
          </p:sp>
          <p:grpSp>
            <p:nvGrpSpPr>
              <p:cNvPr id="31" name="Group 60"/>
              <p:cNvGrpSpPr/>
              <p:nvPr/>
            </p:nvGrpSpPr>
            <p:grpSpPr>
              <a:xfrm>
                <a:off x="6789651" y="3985752"/>
                <a:ext cx="217730" cy="331040"/>
                <a:chOff x="7672388" y="5945188"/>
                <a:chExt cx="466725" cy="709613"/>
              </a:xfrm>
            </p:grpSpPr>
            <p:sp>
              <p:nvSpPr>
                <p:cNvPr id="32" name="Freeform: Shape 61"/>
                <p:cNvSpPr>
                  <a:spLocks/>
                </p:cNvSpPr>
                <p:nvPr/>
              </p:nvSpPr>
              <p:spPr bwMode="auto">
                <a:xfrm>
                  <a:off x="7827963" y="6513513"/>
                  <a:ext cx="139700" cy="141288"/>
                </a:xfrm>
                <a:custGeom>
                  <a:avLst/>
                  <a:gdLst>
                    <a:gd name="T0" fmla="*/ 76 w 88"/>
                    <a:gd name="T1" fmla="*/ 76 h 89"/>
                    <a:gd name="T2" fmla="*/ 76 w 88"/>
                    <a:gd name="T3" fmla="*/ 76 h 89"/>
                    <a:gd name="T4" fmla="*/ 70 w 88"/>
                    <a:gd name="T5" fmla="*/ 81 h 89"/>
                    <a:gd name="T6" fmla="*/ 62 w 88"/>
                    <a:gd name="T7" fmla="*/ 85 h 89"/>
                    <a:gd name="T8" fmla="*/ 54 w 88"/>
                    <a:gd name="T9" fmla="*/ 87 h 89"/>
                    <a:gd name="T10" fmla="*/ 45 w 88"/>
                    <a:gd name="T11" fmla="*/ 89 h 89"/>
                    <a:gd name="T12" fmla="*/ 45 w 88"/>
                    <a:gd name="T13" fmla="*/ 89 h 89"/>
                    <a:gd name="T14" fmla="*/ 36 w 88"/>
                    <a:gd name="T15" fmla="*/ 87 h 89"/>
                    <a:gd name="T16" fmla="*/ 29 w 88"/>
                    <a:gd name="T17" fmla="*/ 86 h 89"/>
                    <a:gd name="T18" fmla="*/ 21 w 88"/>
                    <a:gd name="T19" fmla="*/ 82 h 89"/>
                    <a:gd name="T20" fmla="*/ 14 w 88"/>
                    <a:gd name="T21" fmla="*/ 77 h 89"/>
                    <a:gd name="T22" fmla="*/ 14 w 88"/>
                    <a:gd name="T23" fmla="*/ 77 h 89"/>
                    <a:gd name="T24" fmla="*/ 8 w 88"/>
                    <a:gd name="T25" fmla="*/ 71 h 89"/>
                    <a:gd name="T26" fmla="*/ 4 w 88"/>
                    <a:gd name="T27" fmla="*/ 64 h 89"/>
                    <a:gd name="T28" fmla="*/ 2 w 88"/>
                    <a:gd name="T29" fmla="*/ 55 h 89"/>
                    <a:gd name="T30" fmla="*/ 0 w 88"/>
                    <a:gd name="T31" fmla="*/ 45 h 89"/>
                    <a:gd name="T32" fmla="*/ 0 w 88"/>
                    <a:gd name="T33" fmla="*/ 45 h 89"/>
                    <a:gd name="T34" fmla="*/ 0 w 88"/>
                    <a:gd name="T35" fmla="*/ 36 h 89"/>
                    <a:gd name="T36" fmla="*/ 3 w 88"/>
                    <a:gd name="T37" fmla="*/ 28 h 89"/>
                    <a:gd name="T38" fmla="*/ 6 w 88"/>
                    <a:gd name="T39" fmla="*/ 20 h 89"/>
                    <a:gd name="T40" fmla="*/ 13 w 88"/>
                    <a:gd name="T41" fmla="*/ 13 h 89"/>
                    <a:gd name="T42" fmla="*/ 13 w 88"/>
                    <a:gd name="T43" fmla="*/ 13 h 89"/>
                    <a:gd name="T44" fmla="*/ 19 w 88"/>
                    <a:gd name="T45" fmla="*/ 8 h 89"/>
                    <a:gd name="T46" fmla="*/ 28 w 88"/>
                    <a:gd name="T47" fmla="*/ 4 h 89"/>
                    <a:gd name="T48" fmla="*/ 35 w 88"/>
                    <a:gd name="T49" fmla="*/ 2 h 89"/>
                    <a:gd name="T50" fmla="*/ 44 w 88"/>
                    <a:gd name="T51" fmla="*/ 0 h 89"/>
                    <a:gd name="T52" fmla="*/ 44 w 88"/>
                    <a:gd name="T53" fmla="*/ 0 h 89"/>
                    <a:gd name="T54" fmla="*/ 54 w 88"/>
                    <a:gd name="T55" fmla="*/ 0 h 89"/>
                    <a:gd name="T56" fmla="*/ 61 w 88"/>
                    <a:gd name="T57" fmla="*/ 3 h 89"/>
                    <a:gd name="T58" fmla="*/ 69 w 88"/>
                    <a:gd name="T59" fmla="*/ 7 h 89"/>
                    <a:gd name="T60" fmla="*/ 76 w 88"/>
                    <a:gd name="T61" fmla="*/ 13 h 89"/>
                    <a:gd name="T62" fmla="*/ 76 w 88"/>
                    <a:gd name="T63" fmla="*/ 13 h 89"/>
                    <a:gd name="T64" fmla="*/ 81 w 88"/>
                    <a:gd name="T65" fmla="*/ 19 h 89"/>
                    <a:gd name="T66" fmla="*/ 86 w 88"/>
                    <a:gd name="T67" fmla="*/ 26 h 89"/>
                    <a:gd name="T68" fmla="*/ 88 w 88"/>
                    <a:gd name="T69" fmla="*/ 35 h 89"/>
                    <a:gd name="T70" fmla="*/ 88 w 88"/>
                    <a:gd name="T71" fmla="*/ 44 h 89"/>
                    <a:gd name="T72" fmla="*/ 88 w 88"/>
                    <a:gd name="T73" fmla="*/ 44 h 89"/>
                    <a:gd name="T74" fmla="*/ 88 w 88"/>
                    <a:gd name="T75" fmla="*/ 54 h 89"/>
                    <a:gd name="T76" fmla="*/ 86 w 88"/>
                    <a:gd name="T77" fmla="*/ 62 h 89"/>
                    <a:gd name="T78" fmla="*/ 82 w 88"/>
                    <a:gd name="T79" fmla="*/ 70 h 89"/>
                    <a:gd name="T80" fmla="*/ 76 w 88"/>
                    <a:gd name="T81" fmla="*/ 76 h 89"/>
                    <a:gd name="T82" fmla="*/ 76 w 88"/>
                    <a:gd name="T83" fmla="*/ 7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9">
                      <a:moveTo>
                        <a:pt x="76" y="76"/>
                      </a:moveTo>
                      <a:lnTo>
                        <a:pt x="76" y="76"/>
                      </a:lnTo>
                      <a:lnTo>
                        <a:pt x="70" y="81"/>
                      </a:lnTo>
                      <a:lnTo>
                        <a:pt x="62" y="85"/>
                      </a:lnTo>
                      <a:lnTo>
                        <a:pt x="54" y="87"/>
                      </a:lnTo>
                      <a:lnTo>
                        <a:pt x="45" y="89"/>
                      </a:lnTo>
                      <a:lnTo>
                        <a:pt x="45" y="89"/>
                      </a:lnTo>
                      <a:lnTo>
                        <a:pt x="36" y="87"/>
                      </a:lnTo>
                      <a:lnTo>
                        <a:pt x="29" y="86"/>
                      </a:lnTo>
                      <a:lnTo>
                        <a:pt x="21" y="82"/>
                      </a:lnTo>
                      <a:lnTo>
                        <a:pt x="14" y="77"/>
                      </a:lnTo>
                      <a:lnTo>
                        <a:pt x="14" y="77"/>
                      </a:lnTo>
                      <a:lnTo>
                        <a:pt x="8" y="71"/>
                      </a:lnTo>
                      <a:lnTo>
                        <a:pt x="4" y="64"/>
                      </a:lnTo>
                      <a:lnTo>
                        <a:pt x="2" y="55"/>
                      </a:lnTo>
                      <a:lnTo>
                        <a:pt x="0" y="45"/>
                      </a:lnTo>
                      <a:lnTo>
                        <a:pt x="0" y="45"/>
                      </a:lnTo>
                      <a:lnTo>
                        <a:pt x="0" y="36"/>
                      </a:lnTo>
                      <a:lnTo>
                        <a:pt x="3" y="28"/>
                      </a:lnTo>
                      <a:lnTo>
                        <a:pt x="6" y="20"/>
                      </a:lnTo>
                      <a:lnTo>
                        <a:pt x="13" y="13"/>
                      </a:lnTo>
                      <a:lnTo>
                        <a:pt x="13" y="13"/>
                      </a:lnTo>
                      <a:lnTo>
                        <a:pt x="19" y="8"/>
                      </a:lnTo>
                      <a:lnTo>
                        <a:pt x="28" y="4"/>
                      </a:lnTo>
                      <a:lnTo>
                        <a:pt x="35" y="2"/>
                      </a:lnTo>
                      <a:lnTo>
                        <a:pt x="44" y="0"/>
                      </a:lnTo>
                      <a:lnTo>
                        <a:pt x="44" y="0"/>
                      </a:lnTo>
                      <a:lnTo>
                        <a:pt x="54" y="0"/>
                      </a:lnTo>
                      <a:lnTo>
                        <a:pt x="61" y="3"/>
                      </a:lnTo>
                      <a:lnTo>
                        <a:pt x="69" y="7"/>
                      </a:lnTo>
                      <a:lnTo>
                        <a:pt x="76" y="13"/>
                      </a:lnTo>
                      <a:lnTo>
                        <a:pt x="76" y="13"/>
                      </a:lnTo>
                      <a:lnTo>
                        <a:pt x="81" y="19"/>
                      </a:lnTo>
                      <a:lnTo>
                        <a:pt x="86" y="26"/>
                      </a:lnTo>
                      <a:lnTo>
                        <a:pt x="88" y="35"/>
                      </a:lnTo>
                      <a:lnTo>
                        <a:pt x="88" y="44"/>
                      </a:lnTo>
                      <a:lnTo>
                        <a:pt x="88" y="44"/>
                      </a:lnTo>
                      <a:lnTo>
                        <a:pt x="88" y="54"/>
                      </a:lnTo>
                      <a:lnTo>
                        <a:pt x="86" y="62"/>
                      </a:lnTo>
                      <a:lnTo>
                        <a:pt x="82" y="70"/>
                      </a:lnTo>
                      <a:lnTo>
                        <a:pt x="76" y="76"/>
                      </a:lnTo>
                      <a:lnTo>
                        <a:pt x="76"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3" name="Freeform: Shape 62"/>
                <p:cNvSpPr>
                  <a:spLocks/>
                </p:cNvSpPr>
                <p:nvPr/>
              </p:nvSpPr>
              <p:spPr bwMode="auto">
                <a:xfrm>
                  <a:off x="7672388" y="5945188"/>
                  <a:ext cx="466725" cy="525463"/>
                </a:xfrm>
                <a:custGeom>
                  <a:avLst/>
                  <a:gdLst>
                    <a:gd name="T0" fmla="*/ 280 w 294"/>
                    <a:gd name="T1" fmla="*/ 168 h 331"/>
                    <a:gd name="T2" fmla="*/ 261 w 294"/>
                    <a:gd name="T3" fmla="*/ 192 h 331"/>
                    <a:gd name="T4" fmla="*/ 211 w 294"/>
                    <a:gd name="T5" fmla="*/ 239 h 331"/>
                    <a:gd name="T6" fmla="*/ 190 w 294"/>
                    <a:gd name="T7" fmla="*/ 263 h 331"/>
                    <a:gd name="T8" fmla="*/ 183 w 294"/>
                    <a:gd name="T9" fmla="*/ 280 h 331"/>
                    <a:gd name="T10" fmla="*/ 178 w 294"/>
                    <a:gd name="T11" fmla="*/ 300 h 331"/>
                    <a:gd name="T12" fmla="*/ 170 w 294"/>
                    <a:gd name="T13" fmla="*/ 319 h 331"/>
                    <a:gd name="T14" fmla="*/ 157 w 294"/>
                    <a:gd name="T15" fmla="*/ 330 h 331"/>
                    <a:gd name="T16" fmla="*/ 143 w 294"/>
                    <a:gd name="T17" fmla="*/ 331 h 331"/>
                    <a:gd name="T18" fmla="*/ 123 w 294"/>
                    <a:gd name="T19" fmla="*/ 326 h 331"/>
                    <a:gd name="T20" fmla="*/ 113 w 294"/>
                    <a:gd name="T21" fmla="*/ 316 h 331"/>
                    <a:gd name="T22" fmla="*/ 107 w 294"/>
                    <a:gd name="T23" fmla="*/ 293 h 331"/>
                    <a:gd name="T24" fmla="*/ 108 w 294"/>
                    <a:gd name="T25" fmla="*/ 269 h 331"/>
                    <a:gd name="T26" fmla="*/ 113 w 294"/>
                    <a:gd name="T27" fmla="*/ 249 h 331"/>
                    <a:gd name="T28" fmla="*/ 128 w 294"/>
                    <a:gd name="T29" fmla="*/ 224 h 331"/>
                    <a:gd name="T30" fmla="*/ 148 w 294"/>
                    <a:gd name="T31" fmla="*/ 202 h 331"/>
                    <a:gd name="T32" fmla="*/ 194 w 294"/>
                    <a:gd name="T33" fmla="*/ 158 h 331"/>
                    <a:gd name="T34" fmla="*/ 209 w 294"/>
                    <a:gd name="T35" fmla="*/ 140 h 331"/>
                    <a:gd name="T36" fmla="*/ 213 w 294"/>
                    <a:gd name="T37" fmla="*/ 129 h 331"/>
                    <a:gd name="T38" fmla="*/ 213 w 294"/>
                    <a:gd name="T39" fmla="*/ 105 h 331"/>
                    <a:gd name="T40" fmla="*/ 195 w 294"/>
                    <a:gd name="T41" fmla="*/ 78 h 331"/>
                    <a:gd name="T42" fmla="*/ 175 w 294"/>
                    <a:gd name="T43" fmla="*/ 65 h 331"/>
                    <a:gd name="T44" fmla="*/ 150 w 294"/>
                    <a:gd name="T45" fmla="*/ 62 h 331"/>
                    <a:gd name="T46" fmla="*/ 111 w 294"/>
                    <a:gd name="T47" fmla="*/ 72 h 331"/>
                    <a:gd name="T48" fmla="*/ 95 w 294"/>
                    <a:gd name="T49" fmla="*/ 88 h 331"/>
                    <a:gd name="T50" fmla="*/ 77 w 294"/>
                    <a:gd name="T51" fmla="*/ 127 h 331"/>
                    <a:gd name="T52" fmla="*/ 71 w 294"/>
                    <a:gd name="T53" fmla="*/ 142 h 331"/>
                    <a:gd name="T54" fmla="*/ 57 w 294"/>
                    <a:gd name="T55" fmla="*/ 156 h 331"/>
                    <a:gd name="T56" fmla="*/ 40 w 294"/>
                    <a:gd name="T57" fmla="*/ 161 h 331"/>
                    <a:gd name="T58" fmla="*/ 24 w 294"/>
                    <a:gd name="T59" fmla="*/ 158 h 331"/>
                    <a:gd name="T60" fmla="*/ 11 w 294"/>
                    <a:gd name="T61" fmla="*/ 150 h 331"/>
                    <a:gd name="T62" fmla="*/ 0 w 294"/>
                    <a:gd name="T63" fmla="*/ 131 h 331"/>
                    <a:gd name="T64" fmla="*/ 0 w 294"/>
                    <a:gd name="T65" fmla="*/ 111 h 331"/>
                    <a:gd name="T66" fmla="*/ 16 w 294"/>
                    <a:gd name="T67" fmla="*/ 68 h 331"/>
                    <a:gd name="T68" fmla="*/ 39 w 294"/>
                    <a:gd name="T69" fmla="*/ 42 h 331"/>
                    <a:gd name="T70" fmla="*/ 68 w 294"/>
                    <a:gd name="T71" fmla="*/ 19 h 331"/>
                    <a:gd name="T72" fmla="*/ 127 w 294"/>
                    <a:gd name="T73" fmla="*/ 1 h 331"/>
                    <a:gd name="T74" fmla="*/ 170 w 294"/>
                    <a:gd name="T75" fmla="*/ 1 h 331"/>
                    <a:gd name="T76" fmla="*/ 225 w 294"/>
                    <a:gd name="T77" fmla="*/ 14 h 331"/>
                    <a:gd name="T78" fmla="*/ 255 w 294"/>
                    <a:gd name="T79" fmla="*/ 33 h 331"/>
                    <a:gd name="T80" fmla="*/ 276 w 294"/>
                    <a:gd name="T81" fmla="*/ 57 h 331"/>
                    <a:gd name="T82" fmla="*/ 293 w 294"/>
                    <a:gd name="T83" fmla="*/ 100 h 331"/>
                    <a:gd name="T84" fmla="*/ 294 w 294"/>
                    <a:gd name="T85" fmla="*/ 127 h 331"/>
                    <a:gd name="T86" fmla="*/ 286 w 294"/>
                    <a:gd name="T87" fmla="*/ 16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331">
                      <a:moveTo>
                        <a:pt x="286" y="160"/>
                      </a:moveTo>
                      <a:lnTo>
                        <a:pt x="286" y="160"/>
                      </a:lnTo>
                      <a:lnTo>
                        <a:pt x="280" y="168"/>
                      </a:lnTo>
                      <a:lnTo>
                        <a:pt x="275" y="177"/>
                      </a:lnTo>
                      <a:lnTo>
                        <a:pt x="268" y="185"/>
                      </a:lnTo>
                      <a:lnTo>
                        <a:pt x="261" y="192"/>
                      </a:lnTo>
                      <a:lnTo>
                        <a:pt x="261" y="192"/>
                      </a:lnTo>
                      <a:lnTo>
                        <a:pt x="211" y="239"/>
                      </a:lnTo>
                      <a:lnTo>
                        <a:pt x="211" y="239"/>
                      </a:lnTo>
                      <a:lnTo>
                        <a:pt x="196" y="255"/>
                      </a:lnTo>
                      <a:lnTo>
                        <a:pt x="196" y="255"/>
                      </a:lnTo>
                      <a:lnTo>
                        <a:pt x="190" y="263"/>
                      </a:lnTo>
                      <a:lnTo>
                        <a:pt x="186" y="269"/>
                      </a:lnTo>
                      <a:lnTo>
                        <a:pt x="186" y="269"/>
                      </a:lnTo>
                      <a:lnTo>
                        <a:pt x="183" y="280"/>
                      </a:lnTo>
                      <a:lnTo>
                        <a:pt x="183" y="280"/>
                      </a:lnTo>
                      <a:lnTo>
                        <a:pt x="178" y="300"/>
                      </a:lnTo>
                      <a:lnTo>
                        <a:pt x="178" y="300"/>
                      </a:lnTo>
                      <a:lnTo>
                        <a:pt x="176" y="307"/>
                      </a:lnTo>
                      <a:lnTo>
                        <a:pt x="174" y="314"/>
                      </a:lnTo>
                      <a:lnTo>
                        <a:pt x="170" y="319"/>
                      </a:lnTo>
                      <a:lnTo>
                        <a:pt x="167" y="324"/>
                      </a:lnTo>
                      <a:lnTo>
                        <a:pt x="162" y="327"/>
                      </a:lnTo>
                      <a:lnTo>
                        <a:pt x="157" y="330"/>
                      </a:lnTo>
                      <a:lnTo>
                        <a:pt x="150" y="331"/>
                      </a:lnTo>
                      <a:lnTo>
                        <a:pt x="143" y="331"/>
                      </a:lnTo>
                      <a:lnTo>
                        <a:pt x="143" y="331"/>
                      </a:lnTo>
                      <a:lnTo>
                        <a:pt x="136" y="331"/>
                      </a:lnTo>
                      <a:lnTo>
                        <a:pt x="129" y="329"/>
                      </a:lnTo>
                      <a:lnTo>
                        <a:pt x="123" y="326"/>
                      </a:lnTo>
                      <a:lnTo>
                        <a:pt x="117" y="321"/>
                      </a:lnTo>
                      <a:lnTo>
                        <a:pt x="117" y="321"/>
                      </a:lnTo>
                      <a:lnTo>
                        <a:pt x="113" y="316"/>
                      </a:lnTo>
                      <a:lnTo>
                        <a:pt x="109" y="309"/>
                      </a:lnTo>
                      <a:lnTo>
                        <a:pt x="107" y="301"/>
                      </a:lnTo>
                      <a:lnTo>
                        <a:pt x="107" y="293"/>
                      </a:lnTo>
                      <a:lnTo>
                        <a:pt x="107" y="293"/>
                      </a:lnTo>
                      <a:lnTo>
                        <a:pt x="107" y="280"/>
                      </a:lnTo>
                      <a:lnTo>
                        <a:pt x="108" y="269"/>
                      </a:lnTo>
                      <a:lnTo>
                        <a:pt x="111" y="259"/>
                      </a:lnTo>
                      <a:lnTo>
                        <a:pt x="113" y="249"/>
                      </a:lnTo>
                      <a:lnTo>
                        <a:pt x="113" y="249"/>
                      </a:lnTo>
                      <a:lnTo>
                        <a:pt x="118" y="240"/>
                      </a:lnTo>
                      <a:lnTo>
                        <a:pt x="122" y="232"/>
                      </a:lnTo>
                      <a:lnTo>
                        <a:pt x="128" y="224"/>
                      </a:lnTo>
                      <a:lnTo>
                        <a:pt x="133" y="217"/>
                      </a:lnTo>
                      <a:lnTo>
                        <a:pt x="133" y="217"/>
                      </a:lnTo>
                      <a:lnTo>
                        <a:pt x="148" y="202"/>
                      </a:lnTo>
                      <a:lnTo>
                        <a:pt x="168" y="183"/>
                      </a:lnTo>
                      <a:lnTo>
                        <a:pt x="168" y="183"/>
                      </a:lnTo>
                      <a:lnTo>
                        <a:pt x="194" y="158"/>
                      </a:lnTo>
                      <a:lnTo>
                        <a:pt x="194" y="158"/>
                      </a:lnTo>
                      <a:lnTo>
                        <a:pt x="201" y="150"/>
                      </a:lnTo>
                      <a:lnTo>
                        <a:pt x="209" y="140"/>
                      </a:lnTo>
                      <a:lnTo>
                        <a:pt x="209" y="140"/>
                      </a:lnTo>
                      <a:lnTo>
                        <a:pt x="210" y="134"/>
                      </a:lnTo>
                      <a:lnTo>
                        <a:pt x="213" y="129"/>
                      </a:lnTo>
                      <a:lnTo>
                        <a:pt x="214" y="117"/>
                      </a:lnTo>
                      <a:lnTo>
                        <a:pt x="214" y="117"/>
                      </a:lnTo>
                      <a:lnTo>
                        <a:pt x="213" y="105"/>
                      </a:lnTo>
                      <a:lnTo>
                        <a:pt x="209" y="95"/>
                      </a:lnTo>
                      <a:lnTo>
                        <a:pt x="204" y="85"/>
                      </a:lnTo>
                      <a:lnTo>
                        <a:pt x="195" y="78"/>
                      </a:lnTo>
                      <a:lnTo>
                        <a:pt x="195" y="78"/>
                      </a:lnTo>
                      <a:lnTo>
                        <a:pt x="186" y="70"/>
                      </a:lnTo>
                      <a:lnTo>
                        <a:pt x="175" y="65"/>
                      </a:lnTo>
                      <a:lnTo>
                        <a:pt x="163" y="63"/>
                      </a:lnTo>
                      <a:lnTo>
                        <a:pt x="150" y="62"/>
                      </a:lnTo>
                      <a:lnTo>
                        <a:pt x="150" y="62"/>
                      </a:lnTo>
                      <a:lnTo>
                        <a:pt x="134" y="63"/>
                      </a:lnTo>
                      <a:lnTo>
                        <a:pt x="122" y="67"/>
                      </a:lnTo>
                      <a:lnTo>
                        <a:pt x="111" y="72"/>
                      </a:lnTo>
                      <a:lnTo>
                        <a:pt x="102" y="79"/>
                      </a:lnTo>
                      <a:lnTo>
                        <a:pt x="102" y="79"/>
                      </a:lnTo>
                      <a:lnTo>
                        <a:pt x="95" y="88"/>
                      </a:lnTo>
                      <a:lnTo>
                        <a:pt x="88" y="99"/>
                      </a:lnTo>
                      <a:lnTo>
                        <a:pt x="82" y="113"/>
                      </a:lnTo>
                      <a:lnTo>
                        <a:pt x="77" y="127"/>
                      </a:lnTo>
                      <a:lnTo>
                        <a:pt x="77" y="127"/>
                      </a:lnTo>
                      <a:lnTo>
                        <a:pt x="75" y="135"/>
                      </a:lnTo>
                      <a:lnTo>
                        <a:pt x="71" y="142"/>
                      </a:lnTo>
                      <a:lnTo>
                        <a:pt x="67" y="147"/>
                      </a:lnTo>
                      <a:lnTo>
                        <a:pt x="62" y="152"/>
                      </a:lnTo>
                      <a:lnTo>
                        <a:pt x="57" y="156"/>
                      </a:lnTo>
                      <a:lnTo>
                        <a:pt x="52" y="158"/>
                      </a:lnTo>
                      <a:lnTo>
                        <a:pt x="46" y="161"/>
                      </a:lnTo>
                      <a:lnTo>
                        <a:pt x="40" y="161"/>
                      </a:lnTo>
                      <a:lnTo>
                        <a:pt x="40" y="161"/>
                      </a:lnTo>
                      <a:lnTo>
                        <a:pt x="31" y="161"/>
                      </a:lnTo>
                      <a:lnTo>
                        <a:pt x="24" y="158"/>
                      </a:lnTo>
                      <a:lnTo>
                        <a:pt x="18" y="155"/>
                      </a:lnTo>
                      <a:lnTo>
                        <a:pt x="11" y="150"/>
                      </a:lnTo>
                      <a:lnTo>
                        <a:pt x="11" y="150"/>
                      </a:lnTo>
                      <a:lnTo>
                        <a:pt x="6" y="144"/>
                      </a:lnTo>
                      <a:lnTo>
                        <a:pt x="3" y="137"/>
                      </a:lnTo>
                      <a:lnTo>
                        <a:pt x="0" y="131"/>
                      </a:lnTo>
                      <a:lnTo>
                        <a:pt x="0" y="125"/>
                      </a:lnTo>
                      <a:lnTo>
                        <a:pt x="0" y="125"/>
                      </a:lnTo>
                      <a:lnTo>
                        <a:pt x="0" y="111"/>
                      </a:lnTo>
                      <a:lnTo>
                        <a:pt x="4" y="96"/>
                      </a:lnTo>
                      <a:lnTo>
                        <a:pt x="9" y="83"/>
                      </a:lnTo>
                      <a:lnTo>
                        <a:pt x="16" y="68"/>
                      </a:lnTo>
                      <a:lnTo>
                        <a:pt x="16" y="68"/>
                      </a:lnTo>
                      <a:lnTo>
                        <a:pt x="26" y="54"/>
                      </a:lnTo>
                      <a:lnTo>
                        <a:pt x="39" y="42"/>
                      </a:lnTo>
                      <a:lnTo>
                        <a:pt x="52" y="29"/>
                      </a:lnTo>
                      <a:lnTo>
                        <a:pt x="68" y="19"/>
                      </a:lnTo>
                      <a:lnTo>
                        <a:pt x="68" y="19"/>
                      </a:lnTo>
                      <a:lnTo>
                        <a:pt x="87" y="11"/>
                      </a:lnTo>
                      <a:lnTo>
                        <a:pt x="106" y="4"/>
                      </a:lnTo>
                      <a:lnTo>
                        <a:pt x="127" y="1"/>
                      </a:lnTo>
                      <a:lnTo>
                        <a:pt x="149" y="0"/>
                      </a:lnTo>
                      <a:lnTo>
                        <a:pt x="149" y="0"/>
                      </a:lnTo>
                      <a:lnTo>
                        <a:pt x="170" y="1"/>
                      </a:lnTo>
                      <a:lnTo>
                        <a:pt x="189" y="3"/>
                      </a:lnTo>
                      <a:lnTo>
                        <a:pt x="208" y="7"/>
                      </a:lnTo>
                      <a:lnTo>
                        <a:pt x="225" y="14"/>
                      </a:lnTo>
                      <a:lnTo>
                        <a:pt x="225" y="14"/>
                      </a:lnTo>
                      <a:lnTo>
                        <a:pt x="240" y="23"/>
                      </a:lnTo>
                      <a:lnTo>
                        <a:pt x="255" y="33"/>
                      </a:lnTo>
                      <a:lnTo>
                        <a:pt x="266" y="44"/>
                      </a:lnTo>
                      <a:lnTo>
                        <a:pt x="276" y="57"/>
                      </a:lnTo>
                      <a:lnTo>
                        <a:pt x="276" y="57"/>
                      </a:lnTo>
                      <a:lnTo>
                        <a:pt x="285" y="70"/>
                      </a:lnTo>
                      <a:lnTo>
                        <a:pt x="289" y="85"/>
                      </a:lnTo>
                      <a:lnTo>
                        <a:pt x="293" y="100"/>
                      </a:lnTo>
                      <a:lnTo>
                        <a:pt x="294" y="115"/>
                      </a:lnTo>
                      <a:lnTo>
                        <a:pt x="294" y="115"/>
                      </a:lnTo>
                      <a:lnTo>
                        <a:pt x="294" y="127"/>
                      </a:lnTo>
                      <a:lnTo>
                        <a:pt x="292" y="139"/>
                      </a:lnTo>
                      <a:lnTo>
                        <a:pt x="289" y="150"/>
                      </a:lnTo>
                      <a:lnTo>
                        <a:pt x="286" y="160"/>
                      </a:lnTo>
                      <a:lnTo>
                        <a:pt x="286" y="1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grpSp>
        </p:grpSp>
        <p:sp>
          <p:nvSpPr>
            <p:cNvPr id="18" name="TextBox 63"/>
            <p:cNvSpPr txBox="1">
              <a:spLocks/>
            </p:cNvSpPr>
            <p:nvPr/>
          </p:nvSpPr>
          <p:spPr bwMode="auto">
            <a:xfrm>
              <a:off x="9076502" y="241656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buClr>
                  <a:prstClr val="white"/>
                </a:buClr>
                <a:defRPr/>
              </a:pPr>
              <a:r>
                <a:rPr lang="zh-CN" altLang="en-US" sz="1867" b="1" dirty="0">
                  <a:solidFill>
                    <a:schemeClr val="bg1"/>
                  </a:solidFill>
                  <a:latin typeface="华文新魏" panose="02010800040101010101" pitchFamily="2" charset="-122"/>
                  <a:ea typeface="华文新魏" panose="02010800040101010101" pitchFamily="2" charset="-122"/>
                </a:rPr>
                <a:t>平扫图像诊断模型</a:t>
              </a:r>
            </a:p>
          </p:txBody>
        </p:sp>
        <p:grpSp>
          <p:nvGrpSpPr>
            <p:cNvPr id="19" name="Group 65"/>
            <p:cNvGrpSpPr/>
            <p:nvPr/>
          </p:nvGrpSpPr>
          <p:grpSpPr>
            <a:xfrm>
              <a:off x="6331502" y="5828822"/>
              <a:ext cx="5066645" cy="232259"/>
              <a:chOff x="-304902" y="5954171"/>
              <a:chExt cx="5573307" cy="232259"/>
            </a:xfrm>
          </p:grpSpPr>
          <p:cxnSp>
            <p:nvCxnSpPr>
              <p:cNvPr id="22" name="Straight Connector 66"/>
              <p:cNvCxnSpPr/>
              <p:nvPr/>
            </p:nvCxnSpPr>
            <p:spPr>
              <a:xfrm>
                <a:off x="1398649" y="5954171"/>
                <a:ext cx="3698284"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67"/>
              <p:cNvCxnSpPr/>
              <p:nvPr/>
            </p:nvCxnSpPr>
            <p:spPr>
              <a:xfrm>
                <a:off x="5079898"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68"/>
              <p:cNvCxnSpPr/>
              <p:nvPr/>
            </p:nvCxnSpPr>
            <p:spPr>
              <a:xfrm>
                <a:off x="844124" y="5954171"/>
                <a:ext cx="219783"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69"/>
              <p:cNvCxnSpPr/>
              <p:nvPr/>
            </p:nvCxnSpPr>
            <p:spPr>
              <a:xfrm>
                <a:off x="3335765" y="6101763"/>
                <a:ext cx="939902"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70"/>
              <p:cNvCxnSpPr/>
              <p:nvPr/>
            </p:nvCxnSpPr>
            <p:spPr>
              <a:xfrm>
                <a:off x="50698" y="6101763"/>
                <a:ext cx="1532569"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71"/>
              <p:cNvCxnSpPr/>
              <p:nvPr/>
            </p:nvCxnSpPr>
            <p:spPr>
              <a:xfrm>
                <a:off x="-304902"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8" name="Straight Connector 72"/>
              <p:cNvCxnSpPr/>
              <p:nvPr/>
            </p:nvCxnSpPr>
            <p:spPr>
              <a:xfrm>
                <a:off x="712334" y="6186430"/>
                <a:ext cx="786451"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73"/>
              <p:cNvCxnSpPr/>
              <p:nvPr/>
            </p:nvCxnSpPr>
            <p:spPr>
              <a:xfrm>
                <a:off x="4275754" y="6186430"/>
                <a:ext cx="155595"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grpSp>
        <p:sp>
          <p:nvSpPr>
            <p:cNvPr id="21" name="TextBox 96"/>
            <p:cNvSpPr txBox="1">
              <a:spLocks/>
            </p:cNvSpPr>
            <p:nvPr/>
          </p:nvSpPr>
          <p:spPr bwMode="auto">
            <a:xfrm>
              <a:off x="11660591" y="4212888"/>
              <a:ext cx="6137402" cy="632290"/>
            </a:xfrm>
            <a:prstGeom prst="rect">
              <a:avLst/>
            </a:prstGeom>
          </p:spPr>
          <p:txBody>
            <a:bodyPr wrap="square" lIns="192000" tIns="0" rIns="288000" bIns="0" anchor="ctr" anchorCtr="0">
              <a:noAutofit/>
              <a:scene3d>
                <a:camera prst="orthographicFront"/>
                <a:lightRig rig="threePt" dir="t"/>
              </a:scene3d>
              <a:sp3d>
                <a:bevelT w="0" h="0"/>
              </a:sp3d>
            </a:bodyPr>
            <a:lstStyle/>
            <a:p>
              <a:pPr>
                <a:lnSpc>
                  <a:spcPct val="120000"/>
                </a:lnSpc>
                <a:spcBef>
                  <a:spcPct val="0"/>
                </a:spcBef>
                <a:defRPr/>
              </a:pPr>
              <a:r>
                <a:rPr lang="zh-CN" altLang="en-US" sz="2000" dirty="0">
                  <a:solidFill>
                    <a:schemeClr val="bg1">
                      <a:lumMod val="50000"/>
                    </a:schemeClr>
                  </a:solidFill>
                  <a:latin typeface="华文新魏" panose="02010800040101010101" pitchFamily="2" charset="-122"/>
                  <a:ea typeface="华文新魏" panose="02010800040101010101" pitchFamily="2" charset="-122"/>
                </a:rPr>
                <a:t>本研究还构建了一个基于平扫</a:t>
              </a:r>
              <a:r>
                <a:rPr lang="zh-CN" altLang="en-US" sz="2000">
                  <a:solidFill>
                    <a:schemeClr val="bg1">
                      <a:lumMod val="50000"/>
                    </a:schemeClr>
                  </a:solidFill>
                  <a:latin typeface="华文新魏" panose="02010800040101010101" pitchFamily="2" charset="-122"/>
                  <a:ea typeface="华文新魏" panose="02010800040101010101" pitchFamily="2" charset="-122"/>
                </a:rPr>
                <a:t>图像的模型</a:t>
              </a:r>
              <a:endParaRPr lang="en-US" altLang="zh-CN" sz="2000" dirty="0">
                <a:solidFill>
                  <a:schemeClr val="bg1">
                    <a:lumMod val="50000"/>
                  </a:schemeClr>
                </a:solidFill>
                <a:latin typeface="华文新魏" panose="02010800040101010101" pitchFamily="2" charset="-122"/>
                <a:ea typeface="华文新魏" panose="02010800040101010101" pitchFamily="2" charset="-122"/>
              </a:endParaRPr>
            </a:p>
            <a:p>
              <a:pPr>
                <a:lnSpc>
                  <a:spcPct val="120000"/>
                </a:lnSpc>
                <a:spcBef>
                  <a:spcPct val="0"/>
                </a:spcBef>
                <a:defRPr/>
              </a:pPr>
              <a:r>
                <a:rPr lang="zh-CN" altLang="en-US" sz="2000" dirty="0">
                  <a:solidFill>
                    <a:schemeClr val="bg1">
                      <a:lumMod val="50000"/>
                    </a:schemeClr>
                  </a:solidFill>
                  <a:latin typeface="华文新魏" panose="02010800040101010101" pitchFamily="2" charset="-122"/>
                  <a:ea typeface="华文新魏" panose="02010800040101010101" pitchFamily="2" charset="-122"/>
                </a:rPr>
                <a:t>训练组的精确性、敏感性、特异性和</a:t>
              </a:r>
              <a:r>
                <a:rPr lang="en-US" altLang="zh-CN" sz="2000" dirty="0">
                  <a:solidFill>
                    <a:schemeClr val="bg1">
                      <a:lumMod val="50000"/>
                    </a:schemeClr>
                  </a:solidFill>
                  <a:latin typeface="华文新魏" panose="02010800040101010101" pitchFamily="2" charset="-122"/>
                  <a:ea typeface="华文新魏" panose="02010800040101010101" pitchFamily="2" charset="-122"/>
                </a:rPr>
                <a:t>AUC</a:t>
              </a:r>
              <a:r>
                <a:rPr lang="zh-CN" altLang="en-US" sz="2000"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0.771</a:t>
              </a:r>
              <a:r>
                <a:rPr lang="zh-CN" altLang="en-US" sz="2000" dirty="0">
                  <a:solidFill>
                    <a:schemeClr val="bg1">
                      <a:lumMod val="50000"/>
                    </a:schemeClr>
                  </a:solidFill>
                  <a:latin typeface="华文新魏" panose="02010800040101010101" pitchFamily="2" charset="-122"/>
                  <a:ea typeface="华文新魏" panose="02010800040101010101" pitchFamily="2" charset="-122"/>
                </a:rPr>
                <a:t>、</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0.821</a:t>
              </a:r>
              <a:r>
                <a:rPr lang="zh-CN" altLang="en-US" sz="2000" dirty="0">
                  <a:solidFill>
                    <a:schemeClr val="bg1">
                      <a:lumMod val="50000"/>
                    </a:schemeClr>
                  </a:solidFill>
                  <a:latin typeface="华文新魏" panose="02010800040101010101" pitchFamily="2" charset="-122"/>
                  <a:ea typeface="华文新魏" panose="02010800040101010101" pitchFamily="2" charset="-122"/>
                </a:rPr>
                <a:t>、</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0.696</a:t>
              </a:r>
              <a:r>
                <a:rPr lang="zh-CN" altLang="en-US" sz="2000" dirty="0">
                  <a:solidFill>
                    <a:schemeClr val="bg1">
                      <a:lumMod val="50000"/>
                    </a:schemeClr>
                  </a:solidFill>
                  <a:latin typeface="华文新魏" panose="02010800040101010101" pitchFamily="2" charset="-122"/>
                  <a:ea typeface="华文新魏" panose="02010800040101010101" pitchFamily="2" charset="-122"/>
                </a:rPr>
                <a:t>以及</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0.845</a:t>
              </a:r>
            </a:p>
            <a:p>
              <a:pPr>
                <a:lnSpc>
                  <a:spcPct val="120000"/>
                </a:lnSpc>
                <a:spcBef>
                  <a:spcPct val="0"/>
                </a:spcBef>
                <a:defRPr/>
              </a:pPr>
              <a:r>
                <a:rPr lang="zh-CN" altLang="en-US" sz="2000" dirty="0">
                  <a:solidFill>
                    <a:schemeClr val="bg1">
                      <a:lumMod val="50000"/>
                    </a:schemeClr>
                  </a:solidFill>
                  <a:latin typeface="华文新魏" panose="02010800040101010101" pitchFamily="2" charset="-122"/>
                  <a:ea typeface="华文新魏" panose="02010800040101010101" pitchFamily="2" charset="-122"/>
                </a:rPr>
                <a:t>测试组的精确性、敏感性、特异性和</a:t>
              </a:r>
              <a:r>
                <a:rPr lang="en-US" altLang="zh-CN" sz="2000" dirty="0">
                  <a:solidFill>
                    <a:schemeClr val="bg1">
                      <a:lumMod val="50000"/>
                    </a:schemeClr>
                  </a:solidFill>
                  <a:latin typeface="华文新魏" panose="02010800040101010101" pitchFamily="2" charset="-122"/>
                  <a:ea typeface="华文新魏" panose="02010800040101010101" pitchFamily="2" charset="-122"/>
                </a:rPr>
                <a:t>AUC</a:t>
              </a:r>
              <a:r>
                <a:rPr lang="zh-CN" altLang="en-US" sz="2000"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0.721</a:t>
              </a:r>
              <a:r>
                <a:rPr lang="zh-CN" altLang="en-US" sz="2000" dirty="0">
                  <a:solidFill>
                    <a:schemeClr val="bg1">
                      <a:lumMod val="50000"/>
                    </a:schemeClr>
                  </a:solidFill>
                  <a:latin typeface="华文新魏" panose="02010800040101010101" pitchFamily="2" charset="-122"/>
                  <a:ea typeface="华文新魏" panose="02010800040101010101" pitchFamily="2" charset="-122"/>
                </a:rPr>
                <a:t>、</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0.667</a:t>
              </a:r>
              <a:r>
                <a:rPr lang="zh-CN" altLang="en-US" sz="2000" dirty="0">
                  <a:solidFill>
                    <a:schemeClr val="bg1">
                      <a:lumMod val="50000"/>
                    </a:schemeClr>
                  </a:solidFill>
                  <a:latin typeface="华文新魏" panose="02010800040101010101" pitchFamily="2" charset="-122"/>
                  <a:ea typeface="华文新魏" panose="02010800040101010101" pitchFamily="2" charset="-122"/>
                </a:rPr>
                <a:t>、</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0.800</a:t>
              </a:r>
              <a:r>
                <a:rPr lang="zh-CN" altLang="en-US" sz="2000" dirty="0">
                  <a:solidFill>
                    <a:schemeClr val="bg1">
                      <a:lumMod val="50000"/>
                    </a:schemeClr>
                  </a:solidFill>
                  <a:latin typeface="华文新魏" panose="02010800040101010101" pitchFamily="2" charset="-122"/>
                  <a:ea typeface="华文新魏" panose="02010800040101010101" pitchFamily="2" charset="-122"/>
                </a:rPr>
                <a:t>以及</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0.807</a:t>
              </a:r>
              <a:endParaRPr lang="zh-CN" altLang="en-US" sz="2000" dirty="0">
                <a:solidFill>
                  <a:schemeClr val="bg1">
                    <a:lumMod val="50000"/>
                  </a:schemeClr>
                </a:solidFill>
                <a:latin typeface="华文新魏" panose="02010800040101010101" pitchFamily="2" charset="-122"/>
                <a:ea typeface="华文新魏" panose="02010800040101010101" pitchFamily="2" charset="-122"/>
              </a:endParaRPr>
            </a:p>
          </p:txBody>
        </p:sp>
      </p:grpSp>
      <p:sp>
        <p:nvSpPr>
          <p:cNvPr id="57" name="文本框 56">
            <a:extLst>
              <a:ext uri="{FF2B5EF4-FFF2-40B4-BE49-F238E27FC236}">
                <a16:creationId xmlns:a16="http://schemas.microsoft.com/office/drawing/2014/main" id="{68E4A29D-C60F-4BFA-8884-8E83AE34FB16}"/>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模型评估</a:t>
            </a:r>
          </a:p>
        </p:txBody>
      </p:sp>
      <p:pic>
        <p:nvPicPr>
          <p:cNvPr id="60" name="图片 59">
            <a:extLst>
              <a:ext uri="{FF2B5EF4-FFF2-40B4-BE49-F238E27FC236}">
                <a16:creationId xmlns:a16="http://schemas.microsoft.com/office/drawing/2014/main" id="{F4EC16CF-B21D-4C97-80E6-5985BBECD08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91222" y="466846"/>
            <a:ext cx="6763606" cy="2997442"/>
          </a:xfrm>
          <a:prstGeom prst="rect">
            <a:avLst/>
          </a:prstGeom>
        </p:spPr>
      </p:pic>
      <p:pic>
        <p:nvPicPr>
          <p:cNvPr id="61" name="图片 60">
            <a:extLst>
              <a:ext uri="{FF2B5EF4-FFF2-40B4-BE49-F238E27FC236}">
                <a16:creationId xmlns:a16="http://schemas.microsoft.com/office/drawing/2014/main" id="{ABD872EB-F6CF-41C3-A36E-75D7A969D8DB}"/>
              </a:ext>
            </a:extLst>
          </p:cNvPr>
          <p:cNvPicPr>
            <a:picLocks noChangeAspect="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535140" y="3205768"/>
            <a:ext cx="2017113" cy="1512835"/>
          </a:xfrm>
          <a:prstGeom prst="rect">
            <a:avLst/>
          </a:prstGeom>
        </p:spPr>
      </p:pic>
    </p:spTree>
    <p:extLst>
      <p:ext uri="{BB962C8B-B14F-4D97-AF65-F5344CB8AC3E}">
        <p14:creationId xmlns:p14="http://schemas.microsoft.com/office/powerpoint/2010/main" val="284367262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分类性能</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662389" y="4999023"/>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10143743" y="5926767"/>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355322" y="5449938"/>
            <a:ext cx="9557317" cy="953659"/>
          </a:xfrm>
          <a:prstGeom prst="rect">
            <a:avLst/>
          </a:prstGeom>
          <a:noFill/>
          <a:ln w="9525">
            <a:noFill/>
            <a:miter lim="800000"/>
            <a:headEnd/>
            <a:tailEnd/>
          </a:ln>
        </p:spPr>
        <p:txBody>
          <a:bodyPr wrap="square">
            <a:spAutoFit/>
          </a:bodyPr>
          <a:lstStyle/>
          <a:p>
            <a:pPr>
              <a:lnSpc>
                <a:spcPct val="120000"/>
              </a:lnSpc>
              <a:spcBef>
                <a:spcPct val="0"/>
              </a:spcBef>
            </a:pPr>
            <a:r>
              <a:rPr lang="en-US" altLang="zh-CN" sz="2400" noProof="1">
                <a:latin typeface="华文新魏" panose="02010800040101010101" pitchFamily="2" charset="-122"/>
                <a:ea typeface="华文新魏" panose="02010800040101010101" pitchFamily="2" charset="-122"/>
                <a:sym typeface="华文新魏" panose="02010800040101010101" pitchFamily="2" charset="-122"/>
              </a:rPr>
              <a:t>DeLong</a:t>
            </a: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检验结果显示任意两个亚组之间都没有统计学差异（</a:t>
            </a:r>
            <a:r>
              <a:rPr lang="en-US" altLang="zh-CN" sz="2400" noProof="1">
                <a:latin typeface="华文新魏" panose="02010800040101010101" pitchFamily="2" charset="-122"/>
                <a:ea typeface="华文新魏" panose="02010800040101010101" pitchFamily="2" charset="-122"/>
                <a:sym typeface="华文新魏" panose="02010800040101010101" pitchFamily="2" charset="-122"/>
              </a:rPr>
              <a:t>P</a:t>
            </a: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latin typeface="华文新魏" panose="02010800040101010101" pitchFamily="2" charset="-122"/>
                <a:ea typeface="华文新魏" panose="02010800040101010101" pitchFamily="2" charset="-122"/>
                <a:sym typeface="华文新魏" panose="02010800040101010101" pitchFamily="2" charset="-122"/>
              </a:rPr>
              <a:t>0.05</a:t>
            </a: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）放射组学诊断模型在不同的因素间具有较强的泛化能力</a:t>
            </a:r>
            <a:endPar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pic>
        <p:nvPicPr>
          <p:cNvPr id="10" name="图片 9">
            <a:extLst>
              <a:ext uri="{FF2B5EF4-FFF2-40B4-BE49-F238E27FC236}">
                <a16:creationId xmlns:a16="http://schemas.microsoft.com/office/drawing/2014/main" id="{C7D96B53-5AB8-4CB5-87B1-92417DAFB95E}"/>
              </a:ext>
            </a:extLst>
          </p:cNvPr>
          <p:cNvPicPr/>
          <p:nvPr/>
        </p:nvPicPr>
        <p:blipFill rotWithShape="1">
          <a:blip r:embed="rId2" cstate="print">
            <a:extLst>
              <a:ext uri="{28A0092B-C50C-407E-A947-70E740481C1C}">
                <a14:useLocalDpi xmlns:a14="http://schemas.microsoft.com/office/drawing/2010/main" val="0"/>
              </a:ext>
            </a:extLst>
          </a:blip>
          <a:srcRect t="51287"/>
          <a:stretch/>
        </p:blipFill>
        <p:spPr>
          <a:xfrm>
            <a:off x="1631211" y="1053319"/>
            <a:ext cx="8929577" cy="3911074"/>
          </a:xfrm>
          <a:prstGeom prst="rect">
            <a:avLst/>
          </a:prstGeom>
        </p:spPr>
      </p:pic>
    </p:spTree>
    <p:extLst>
      <p:ext uri="{BB962C8B-B14F-4D97-AF65-F5344CB8AC3E}">
        <p14:creationId xmlns:p14="http://schemas.microsoft.com/office/powerpoint/2010/main" val="384658506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讨  论</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420068" y="1691203"/>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10592037" y="5616406"/>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029669" y="2297562"/>
            <a:ext cx="9984527" cy="3246594"/>
          </a:xfrm>
          <a:prstGeom prst="rect">
            <a:avLst/>
          </a:prstGeom>
          <a:noFill/>
          <a:ln w="9525">
            <a:noFill/>
            <a:miter lim="800000"/>
            <a:headEnd/>
            <a:tailEnd/>
          </a:ln>
        </p:spPr>
        <p:txBody>
          <a:bodyPr wrap="square">
            <a:spAutoFit/>
          </a:bodyPr>
          <a:lstStyle/>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CT</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图像内含有很多裸眼无法观测的信息，</a:t>
            </a:r>
            <a:r>
              <a:rPr lang="zh-CN" altLang="zh-CN" sz="2400" dirty="0">
                <a:latin typeface="华文新魏" panose="02010800040101010101" pitchFamily="2" charset="-122"/>
                <a:ea typeface="华文新魏" panose="02010800040101010101" pitchFamily="2" charset="-122"/>
              </a:rPr>
              <a:t>而这部分</a:t>
            </a:r>
            <a:r>
              <a:rPr lang="zh-CN" altLang="en-US" sz="2400" dirty="0">
                <a:latin typeface="华文新魏" panose="02010800040101010101" pitchFamily="2" charset="-122"/>
                <a:ea typeface="华文新魏" panose="02010800040101010101" pitchFamily="2" charset="-122"/>
              </a:rPr>
              <a:t>信息</a:t>
            </a:r>
            <a:r>
              <a:rPr lang="zh-CN" altLang="zh-CN" sz="2400" dirty="0">
                <a:latin typeface="华文新魏" panose="02010800040101010101" pitchFamily="2" charset="-122"/>
                <a:ea typeface="华文新魏" panose="02010800040101010101" pitchFamily="2" charset="-122"/>
              </a:rPr>
              <a:t>与肿瘤的代谢、分期</a:t>
            </a:r>
            <a:r>
              <a:rPr lang="zh-CN" altLang="en-US" sz="2400" dirty="0">
                <a:latin typeface="华文新魏" panose="02010800040101010101" pitchFamily="2" charset="-122"/>
                <a:ea typeface="华文新魏" panose="02010800040101010101" pitchFamily="2" charset="-122"/>
              </a:rPr>
              <a:t>、治疗方案的选择</a:t>
            </a:r>
            <a:r>
              <a:rPr lang="zh-CN" altLang="zh-CN" sz="2400" dirty="0">
                <a:latin typeface="华文新魏" panose="02010800040101010101" pitchFamily="2" charset="-122"/>
                <a:ea typeface="华文新魏" panose="02010800040101010101" pitchFamily="2" charset="-122"/>
              </a:rPr>
              <a:t>及生存率</a:t>
            </a:r>
            <a:r>
              <a:rPr lang="zh-CN" altLang="en-US" sz="2400" dirty="0">
                <a:latin typeface="华文新魏" panose="02010800040101010101" pitchFamily="2" charset="-122"/>
                <a:ea typeface="华文新魏" panose="02010800040101010101" pitchFamily="2" charset="-122"/>
              </a:rPr>
              <a:t>高度</a:t>
            </a:r>
            <a:r>
              <a:rPr lang="zh-CN" altLang="zh-CN" sz="2400" dirty="0">
                <a:latin typeface="华文新魏" panose="02010800040101010101" pitchFamily="2" charset="-122"/>
                <a:ea typeface="华文新魏" panose="02010800040101010101" pitchFamily="2" charset="-122"/>
              </a:rPr>
              <a:t>相关</a:t>
            </a:r>
            <a:r>
              <a:rPr lang="zh-CN" altLang="en-US" sz="2400" dirty="0">
                <a:latin typeface="华文新魏" panose="02010800040101010101" pitchFamily="2" charset="-122"/>
                <a:ea typeface="华文新魏" panose="02010800040101010101" pitchFamily="2" charset="-122"/>
              </a:rPr>
              <a:t>。放射组学可以运用自动化数据特征化算法将影像数据转化为高维度的、可发掘的空间数据</a:t>
            </a:r>
            <a:endParaRPr lang="en-US" altLang="zh-CN" sz="2400" dirty="0">
              <a:latin typeface="华文新魏" panose="02010800040101010101" pitchFamily="2" charset="-122"/>
              <a:ea typeface="华文新魏" panose="02010800040101010101" pitchFamily="2" charset="-122"/>
            </a:endParaRPr>
          </a:p>
          <a:p>
            <a:pPr>
              <a:lnSpc>
                <a:spcPct val="120000"/>
              </a:lnSpc>
              <a:spcAft>
                <a:spcPts val="600"/>
              </a:spcAft>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分类模型最终保留了</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8</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个相关性最强的放射组学特征，其中包括一阶直方图（</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Percentile20</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Haralick</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特征（</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Sum Average</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GLCM</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GLCMEnergy, Cluster Shade, Inertia</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GLRLM</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HGLRE, LRHGLE</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）以及</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1</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个形态学特征（</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Surface Area</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65657133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讨  论</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420068" y="1505675"/>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10469397" y="5834446"/>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029668" y="2047866"/>
            <a:ext cx="10204387" cy="3920625"/>
          </a:xfrm>
          <a:prstGeom prst="rect">
            <a:avLst/>
          </a:prstGeom>
          <a:noFill/>
          <a:ln w="9525">
            <a:noFill/>
            <a:miter lim="800000"/>
            <a:headEnd/>
            <a:tailEnd/>
          </a:ln>
        </p:spPr>
        <p:txBody>
          <a:bodyPr wrap="square">
            <a:spAutoFit/>
          </a:bodyPr>
          <a:lstStyle/>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Surface Area</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是唯一的形态学特征，近似于所勾画的</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ROI</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的面积；纵隔淋巴结最大横截面的面积越大，其为恶性的可能性就越大</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Aft>
                <a:spcPts val="600"/>
              </a:spcAft>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其它的特征在进行计算时，均是基于单个的像素或像素对而得来的</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Percentile20</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与淋巴结为恶性的可能性呈负相关，表示图像一组观测值其中</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20%</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的观测值低于该密度值</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GLCM</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这类特征描述的是具有某种空间位置关系的两个像素的联合分布，可以看成是两个像素灰度对的联合概率</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GLRLM</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这类特征用于描述图像某一像素沿某一方向上连续相邻的个数</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230126958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结  论</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495469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3169650"/>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分类模型具有良好的分类性能</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分类模型具有鲁棒性，不受扫描仪器及层厚的影响</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分类模型具有较好的拟合优度</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分类模型具有较大的临床应用潜能</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370801289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创新性分析</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495469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2283254"/>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本研究直接提取淋巴结的放射组学特征，而非通过肿瘤的特征来预测淋巴结的良恶性</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本研究进行了分层分析来探索不同的扫描仪或扫描层厚对模型性能的影响</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30542946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局限性分析</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495469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2283254"/>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本研究为单中心研究，样本量相对较小</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ROI</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为</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2D</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，而非</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3D</a:t>
            </a: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本研究没有外部验证集</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230590315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研究背景</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118743"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015421" y="5087781"/>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525143" y="2730420"/>
            <a:ext cx="5585336" cy="2719271"/>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latin typeface="华文新魏" panose="02010800040101010101" pitchFamily="2" charset="-122"/>
                <a:ea typeface="华文新魏" panose="02010800040101010101" pitchFamily="2" charset="-122"/>
                <a:sym typeface="+mn-lt"/>
              </a:rPr>
              <a:t>纵隔淋巴结为肺癌、食管癌等恶性肿瘤常见的转移部位。</a:t>
            </a: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术前明确恶性肿瘤患者纵隔淋巴结分期情况对治疗方案的选择及预后起着至关重要的作用。</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114698119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812819"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未来研究展望</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495469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2283254"/>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进行多中心合作，增大样本量</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勾画</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3D</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的</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ROI</a:t>
            </a: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加入外部验证集</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318680534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2220308"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在读期间科研成果</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508721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3325719"/>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en-US" altLang="zh-CN" sz="1600" b="1"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Dong M</a:t>
            </a:r>
            <a:r>
              <a:rPr lang="en-US" altLang="zh-CN" sz="16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Hou G, Li S, Li N, Zhang L, Xu K*: Preoperatively Estimating the Malignant Potential of Mediastinal Lymph Nodes: A Pilot Study Toward Establishing a Robust Radiomics Model Based on Contrast-Enhanced CT Imaging. Front Oncol 2020, 10:558428. [IF = 4.8]</a:t>
            </a:r>
          </a:p>
          <a:p>
            <a:pPr marL="342900" indent="-342900">
              <a:lnSpc>
                <a:spcPct val="120000"/>
              </a:lnSpc>
              <a:spcBef>
                <a:spcPct val="0"/>
              </a:spcBef>
              <a:buFont typeface="Wingdings" panose="05000000000000000000" pitchFamily="2" charset="2"/>
              <a:buChar char="l"/>
            </a:pPr>
            <a:r>
              <a:rPr lang="en-US" altLang="zh-CN" sz="1600" b="1"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Dong M#</a:t>
            </a:r>
            <a:r>
              <a:rPr lang="en-US" altLang="zh-CN" sz="16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Xia L#, Lu M, Li C, Xu K*, Zhang L*: A failed top-down control from the prefrontal cortex to the amygdala in generalized anxiety disorder: Evidence from resting-state fMRI with Granger causality analysis. Neurosci Lett 2019, 707:134314. [IF = 2.3]</a:t>
            </a:r>
          </a:p>
          <a:p>
            <a:pPr marL="342900" indent="-342900">
              <a:lnSpc>
                <a:spcPct val="120000"/>
              </a:lnSpc>
              <a:spcBef>
                <a:spcPct val="0"/>
              </a:spcBef>
              <a:buFont typeface="Wingdings" panose="05000000000000000000" pitchFamily="2" charset="2"/>
              <a:buChar char="l"/>
            </a:pPr>
            <a:r>
              <a:rPr lang="en-US" altLang="zh-CN" sz="16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Li C#, </a:t>
            </a:r>
            <a:r>
              <a:rPr lang="en-US" altLang="zh-CN" sz="1600" b="1"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Dong M#</a:t>
            </a:r>
            <a:r>
              <a:rPr lang="en-US" altLang="zh-CN" sz="16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Womer FY, Han S, Yin Y, Jiang X, Wei Y, Duan J, Feng R, Zhang L et al: Transdiagnostic time-varying dysconnectivity across major psychiatric disorders. Hum Brain Mapp 2020. [IF = 4.4]</a:t>
            </a:r>
          </a:p>
        </p:txBody>
      </p:sp>
    </p:spTree>
    <p:extLst>
      <p:ext uri="{BB962C8B-B14F-4D97-AF65-F5344CB8AC3E}">
        <p14:creationId xmlns:p14="http://schemas.microsoft.com/office/powerpoint/2010/main" val="88544570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2220308"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致谢</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828037" y="1516037"/>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956548" y="6134180"/>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1516012" y="1935042"/>
            <a:ext cx="9239487" cy="4595745"/>
          </a:xfrm>
          <a:prstGeom prst="rect">
            <a:avLst/>
          </a:prstGeom>
          <a:noFill/>
          <a:ln w="9525">
            <a:noFill/>
            <a:miter lim="800000"/>
            <a:headEnd/>
            <a:tailEnd/>
          </a:ln>
        </p:spPr>
        <p:txBody>
          <a:bodyPr wrap="square">
            <a:spAutoFit/>
          </a:bodyPr>
          <a:lstStyle/>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感谢我的恩师徐克教授，在科研学习和临床工作中对我的耐心指导与帮助，为我指明前进的方向，使我不再迷茫，无所畏惧，勇敢前行。</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感谢我的指导老师张立娜教授，在科研学习和生活中对我的细心指导和关怀，如春风化雨，润物而无声。</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感谢李松柏教授、范国光教授、李佩玲教授、邵海波教授、刘屹教授、戚勋教授在开题及中期审查过程中为我提出的宝贵意见。 </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感谢科研秘书王慈老师在研究生培养过程中认真负责的辛苦工作。</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感谢曹际斌老师、朱婧怡老师在数据收集过程中给予我的指导和帮助。</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感谢中国上海</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GE</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医疗集团的郭妍老师在科研工作中对我的耐心指导和宝贵意见。</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感谢吴启润师兄、王鹏师兄、郭梁存师妹、赵睿萌师妹以及所有的师兄师姐师弟师妹，感谢你们对我的帮助和陪伴。</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
        <p:nvSpPr>
          <p:cNvPr id="17" name="文本框 16">
            <a:extLst>
              <a:ext uri="{FF2B5EF4-FFF2-40B4-BE49-F238E27FC236}">
                <a16:creationId xmlns:a16="http://schemas.microsoft.com/office/drawing/2014/main" id="{DC4D7C25-E672-4D93-AA62-BBF79466B282}"/>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致  谢</a:t>
            </a:r>
          </a:p>
        </p:txBody>
      </p:sp>
    </p:spTree>
    <p:extLst>
      <p:ext uri="{BB962C8B-B14F-4D97-AF65-F5344CB8AC3E}">
        <p14:creationId xmlns:p14="http://schemas.microsoft.com/office/powerpoint/2010/main" val="90916433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0E2B4C6-13B5-444E-96B1-E6FC1AF3C5CF}"/>
              </a:ext>
            </a:extLst>
          </p:cNvPr>
          <p:cNvSpPr txBox="1"/>
          <p:nvPr/>
        </p:nvSpPr>
        <p:spPr>
          <a:xfrm>
            <a:off x="2310633" y="1685328"/>
            <a:ext cx="8582654" cy="2308324"/>
          </a:xfrm>
          <a:prstGeom prst="rect">
            <a:avLst/>
          </a:prstGeom>
          <a:noFill/>
        </p:spPr>
        <p:txBody>
          <a:bodyPr wrap="square" rtlCol="0">
            <a:spAutoFit/>
          </a:bodyPr>
          <a:lstStyle/>
          <a:p>
            <a:pPr algn="ctr"/>
            <a:r>
              <a:rPr lang="zh-CN" altLang="en-US" sz="7200" b="1" dirty="0">
                <a:solidFill>
                  <a:srgbClr val="1C1C73"/>
                </a:solidFill>
                <a:latin typeface="华文隶书" panose="02010800040101010101" pitchFamily="2" charset="-122"/>
                <a:ea typeface="华文隶书" panose="02010800040101010101" pitchFamily="2" charset="-122"/>
              </a:rPr>
              <a:t>感谢各位评委老师！敬请批评指正！</a:t>
            </a:r>
            <a:endParaRPr lang="zh-CN" altLang="en-US" sz="7200" dirty="0">
              <a:solidFill>
                <a:srgbClr val="AAA4D1"/>
              </a:solidFill>
              <a:latin typeface="华文隶书" panose="02010800040101010101" pitchFamily="2" charset="-122"/>
              <a:ea typeface="华文隶书" panose="02010800040101010101" pitchFamily="2" charset="-122"/>
            </a:endParaRPr>
          </a:p>
        </p:txBody>
      </p:sp>
      <p:cxnSp>
        <p:nvCxnSpPr>
          <p:cNvPr id="11" name="直接连接符 10">
            <a:extLst>
              <a:ext uri="{FF2B5EF4-FFF2-40B4-BE49-F238E27FC236}">
                <a16:creationId xmlns:a16="http://schemas.microsoft.com/office/drawing/2014/main" id="{1F1D12EC-7E8A-4FFE-AD35-7BF314349BDE}"/>
              </a:ext>
            </a:extLst>
          </p:cNvPr>
          <p:cNvCxnSpPr>
            <a:cxnSpLocks/>
          </p:cNvCxnSpPr>
          <p:nvPr/>
        </p:nvCxnSpPr>
        <p:spPr>
          <a:xfrm>
            <a:off x="2476306" y="2711644"/>
            <a:ext cx="7621851"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FD0D351-422E-4352-85D8-6ACA71F23BB1}"/>
              </a:ext>
            </a:extLst>
          </p:cNvPr>
          <p:cNvCxnSpPr>
            <a:cxnSpLocks/>
          </p:cNvCxnSpPr>
          <p:nvPr/>
        </p:nvCxnSpPr>
        <p:spPr>
          <a:xfrm>
            <a:off x="2476306" y="2720797"/>
            <a:ext cx="3720742"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74343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1502087" y="1386913"/>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9182908" y="5360736"/>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908487" y="1897907"/>
            <a:ext cx="7931549" cy="2719271"/>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latin typeface="华文新魏" panose="02010800040101010101" pitchFamily="2" charset="-122"/>
                <a:ea typeface="华文新魏" panose="02010800040101010101" pitchFamily="2" charset="-122"/>
                <a:sym typeface="+mn-lt"/>
              </a:rPr>
              <a:t>目前，穿刺活检为诊断转移性淋巴结的有效方法。</a:t>
            </a: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r>
              <a:rPr lang="zh-CN" altLang="en-US" sz="2400" dirty="0">
                <a:latin typeface="华文新魏" panose="02010800040101010101" pitchFamily="2" charset="-122"/>
                <a:ea typeface="华文新魏" panose="02010800040101010101" pitchFamily="2" charset="-122"/>
                <a:sym typeface="+mn-lt"/>
              </a:rPr>
              <a:t>穿刺活检为一种侵入性的诊断方法</a:t>
            </a: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，存在一定的局限性。</a:t>
            </a:r>
            <a:endParaRPr lang="en-US" altLang="zh-CN" sz="2400" noProof="1">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Arial" panose="020B0604020202020204" pitchFamily="34" charset="0"/>
              <a:buChar char="•"/>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可能产生严重的并发症</a:t>
            </a:r>
            <a:endParaRPr lang="en-US" altLang="zh-CN" sz="2400" noProof="1">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Arial" panose="020B0604020202020204" pitchFamily="34" charset="0"/>
              <a:buChar char="•"/>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对医生的专业性有较高的要求</a:t>
            </a:r>
            <a:endParaRPr lang="en-US" altLang="zh-CN" sz="2400" noProof="1">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Arial" panose="020B0604020202020204" pitchFamily="34" charset="0"/>
              <a:buChar char="•"/>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经济成本较高</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pic>
        <p:nvPicPr>
          <p:cNvPr id="23" name="图片 22">
            <a:extLst>
              <a:ext uri="{FF2B5EF4-FFF2-40B4-BE49-F238E27FC236}">
                <a16:creationId xmlns:a16="http://schemas.microsoft.com/office/drawing/2014/main" id="{5D83559E-7587-439A-BE69-45262935FDEF}"/>
              </a:ext>
            </a:extLst>
          </p:cNvPr>
          <p:cNvPicPr>
            <a:picLocks noChangeAspect="1"/>
          </p:cNvPicPr>
          <p:nvPr/>
        </p:nvPicPr>
        <p:blipFill rotWithShape="1">
          <a:blip r:embed="rId2">
            <a:extLst>
              <a:ext uri="{28A0092B-C50C-407E-A947-70E740481C1C}">
                <a14:useLocalDpi xmlns:a14="http://schemas.microsoft.com/office/drawing/2010/main" val="0"/>
              </a:ext>
            </a:extLst>
          </a:blip>
          <a:srcRect t="17851"/>
          <a:stretch/>
        </p:blipFill>
        <p:spPr>
          <a:xfrm>
            <a:off x="7180920" y="3659812"/>
            <a:ext cx="2760715" cy="1700924"/>
          </a:xfrm>
          <a:prstGeom prst="rect">
            <a:avLst/>
          </a:prstGeom>
        </p:spPr>
      </p:pic>
    </p:spTree>
    <p:extLst>
      <p:ext uri="{BB962C8B-B14F-4D97-AF65-F5344CB8AC3E}">
        <p14:creationId xmlns:p14="http://schemas.microsoft.com/office/powerpoint/2010/main" val="215086557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1897874" y="1796347"/>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9293431" y="3982155"/>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2304274" y="2307341"/>
            <a:ext cx="7931549" cy="1840056"/>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为尽量减少恶性肿瘤患者的侵入性手术次数，从而减少与侵入性相关的并发症，我们应找到一种对鉴别纵隔淋巴结良恶性有着</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良好效果、非侵入性的、客观的诊断方法来辅助临床决策</a:t>
            </a:r>
          </a:p>
        </p:txBody>
      </p:sp>
    </p:spTree>
    <p:extLst>
      <p:ext uri="{BB962C8B-B14F-4D97-AF65-F5344CB8AC3E}">
        <p14:creationId xmlns:p14="http://schemas.microsoft.com/office/powerpoint/2010/main" val="206366261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grpSp>
        <p:nvGrpSpPr>
          <p:cNvPr id="10" name="组合 9">
            <a:extLst>
              <a:ext uri="{FF2B5EF4-FFF2-40B4-BE49-F238E27FC236}">
                <a16:creationId xmlns:a16="http://schemas.microsoft.com/office/drawing/2014/main" id="{D2C4E5B4-E339-43B7-A288-3ECB5D772320}"/>
              </a:ext>
            </a:extLst>
          </p:cNvPr>
          <p:cNvGrpSpPr/>
          <p:nvPr/>
        </p:nvGrpSpPr>
        <p:grpSpPr>
          <a:xfrm>
            <a:off x="8666252" y="5274499"/>
            <a:ext cx="688019" cy="687983"/>
            <a:chOff x="671649" y="4012622"/>
            <a:chExt cx="468008" cy="468008"/>
          </a:xfrm>
        </p:grpSpPr>
        <p:sp>
          <p:nvSpPr>
            <p:cNvPr id="11" name="矩形 10">
              <a:extLst>
                <a:ext uri="{FF2B5EF4-FFF2-40B4-BE49-F238E27FC236}">
                  <a16:creationId xmlns:a16="http://schemas.microsoft.com/office/drawing/2014/main" id="{0EFC011B-ABFF-48B8-B5DF-0CF83E9108D9}"/>
                </a:ext>
              </a:extLst>
            </p:cNvPr>
            <p:cNvSpPr/>
            <p:nvPr/>
          </p:nvSpPr>
          <p:spPr>
            <a:xfrm>
              <a:off x="67164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Freeform 217">
              <a:extLst>
                <a:ext uri="{FF2B5EF4-FFF2-40B4-BE49-F238E27FC236}">
                  <a16:creationId xmlns:a16="http://schemas.microsoft.com/office/drawing/2014/main" id="{79AAEB6E-46ED-4362-8F63-0006278E77F7}"/>
                </a:ext>
              </a:extLst>
            </p:cNvPr>
            <p:cNvSpPr>
              <a:spLocks noChangeAspect="1" noEditPoints="1"/>
            </p:cNvSpPr>
            <p:nvPr/>
          </p:nvSpPr>
          <p:spPr bwMode="auto">
            <a:xfrm>
              <a:off x="759348" y="4100382"/>
              <a:ext cx="292609" cy="291112"/>
            </a:xfrm>
            <a:custGeom>
              <a:avLst/>
              <a:gdLst>
                <a:gd name="T0" fmla="*/ 72 w 87"/>
                <a:gd name="T1" fmla="*/ 33 h 87"/>
                <a:gd name="T2" fmla="*/ 59 w 87"/>
                <a:gd name="T3" fmla="*/ 45 h 87"/>
                <a:gd name="T4" fmla="*/ 51 w 87"/>
                <a:gd name="T5" fmla="*/ 37 h 87"/>
                <a:gd name="T6" fmla="*/ 57 w 87"/>
                <a:gd name="T7" fmla="*/ 30 h 87"/>
                <a:gd name="T8" fmla="*/ 57 w 87"/>
                <a:gd name="T9" fmla="*/ 27 h 87"/>
                <a:gd name="T10" fmla="*/ 57 w 87"/>
                <a:gd name="T11" fmla="*/ 27 h 87"/>
                <a:gd name="T12" fmla="*/ 53 w 87"/>
                <a:gd name="T13" fmla="*/ 27 h 87"/>
                <a:gd name="T14" fmla="*/ 47 w 87"/>
                <a:gd name="T15" fmla="*/ 33 h 87"/>
                <a:gd name="T16" fmla="*/ 42 w 87"/>
                <a:gd name="T17" fmla="*/ 28 h 87"/>
                <a:gd name="T18" fmla="*/ 55 w 87"/>
                <a:gd name="T19" fmla="*/ 16 h 87"/>
                <a:gd name="T20" fmla="*/ 72 w 87"/>
                <a:gd name="T21" fmla="*/ 33 h 87"/>
                <a:gd name="T22" fmla="*/ 45 w 87"/>
                <a:gd name="T23" fmla="*/ 60 h 87"/>
                <a:gd name="T24" fmla="*/ 36 w 87"/>
                <a:gd name="T25" fmla="*/ 51 h 87"/>
                <a:gd name="T26" fmla="*/ 21 w 87"/>
                <a:gd name="T27" fmla="*/ 66 h 87"/>
                <a:gd name="T28" fmla="*/ 17 w 87"/>
                <a:gd name="T29" fmla="*/ 66 h 87"/>
                <a:gd name="T30" fmla="*/ 17 w 87"/>
                <a:gd name="T31" fmla="*/ 66 h 87"/>
                <a:gd name="T32" fmla="*/ 17 w 87"/>
                <a:gd name="T33" fmla="*/ 63 h 87"/>
                <a:gd name="T34" fmla="*/ 33 w 87"/>
                <a:gd name="T35" fmla="*/ 47 h 87"/>
                <a:gd name="T36" fmla="*/ 28 w 87"/>
                <a:gd name="T37" fmla="*/ 43 h 87"/>
                <a:gd name="T38" fmla="*/ 9 w 87"/>
                <a:gd name="T39" fmla="*/ 62 h 87"/>
                <a:gd name="T40" fmla="*/ 2 w 87"/>
                <a:gd name="T41" fmla="*/ 86 h 87"/>
                <a:gd name="T42" fmla="*/ 26 w 87"/>
                <a:gd name="T43" fmla="*/ 79 h 87"/>
                <a:gd name="T44" fmla="*/ 45 w 87"/>
                <a:gd name="T45" fmla="*/ 60 h 87"/>
                <a:gd name="T46" fmla="*/ 76 w 87"/>
                <a:gd name="T47" fmla="*/ 29 h 87"/>
                <a:gd name="T48" fmla="*/ 87 w 87"/>
                <a:gd name="T49" fmla="*/ 17 h 87"/>
                <a:gd name="T50" fmla="*/ 70 w 87"/>
                <a:gd name="T51" fmla="*/ 0 h 87"/>
                <a:gd name="T52" fmla="*/ 59 w 87"/>
                <a:gd name="T53" fmla="*/ 12 h 87"/>
                <a:gd name="T54" fmla="*/ 76 w 87"/>
                <a:gd name="T55" fmla="*/ 29 h 87"/>
                <a:gd name="T56" fmla="*/ 66 w 87"/>
                <a:gd name="T57" fmla="*/ 51 h 87"/>
                <a:gd name="T58" fmla="*/ 62 w 87"/>
                <a:gd name="T59" fmla="*/ 51 h 87"/>
                <a:gd name="T60" fmla="*/ 35 w 87"/>
                <a:gd name="T61" fmla="*/ 25 h 87"/>
                <a:gd name="T62" fmla="*/ 36 w 87"/>
                <a:gd name="T63" fmla="*/ 18 h 87"/>
                <a:gd name="T64" fmla="*/ 18 w 87"/>
                <a:gd name="T65" fmla="*/ 0 h 87"/>
                <a:gd name="T66" fmla="*/ 18 w 87"/>
                <a:gd name="T67" fmla="*/ 0 h 87"/>
                <a:gd name="T68" fmla="*/ 19 w 87"/>
                <a:gd name="T69" fmla="*/ 5 h 87"/>
                <a:gd name="T70" fmla="*/ 25 w 87"/>
                <a:gd name="T71" fmla="*/ 15 h 87"/>
                <a:gd name="T72" fmla="*/ 15 w 87"/>
                <a:gd name="T73" fmla="*/ 25 h 87"/>
                <a:gd name="T74" fmla="*/ 4 w 87"/>
                <a:gd name="T75" fmla="*/ 16 h 87"/>
                <a:gd name="T76" fmla="*/ 1 w 87"/>
                <a:gd name="T77" fmla="*/ 13 h 87"/>
                <a:gd name="T78" fmla="*/ 0 w 87"/>
                <a:gd name="T79" fmla="*/ 18 h 87"/>
                <a:gd name="T80" fmla="*/ 18 w 87"/>
                <a:gd name="T81" fmla="*/ 36 h 87"/>
                <a:gd name="T82" fmla="*/ 23 w 87"/>
                <a:gd name="T83" fmla="*/ 36 h 87"/>
                <a:gd name="T84" fmla="*/ 50 w 87"/>
                <a:gd name="T85" fmla="*/ 62 h 87"/>
                <a:gd name="T86" fmla="*/ 49 w 87"/>
                <a:gd name="T87" fmla="*/ 69 h 87"/>
                <a:gd name="T88" fmla="*/ 67 w 87"/>
                <a:gd name="T89" fmla="*/ 87 h 87"/>
                <a:gd name="T90" fmla="*/ 67 w 87"/>
                <a:gd name="T91" fmla="*/ 87 h 87"/>
                <a:gd name="T92" fmla="*/ 66 w 87"/>
                <a:gd name="T93" fmla="*/ 82 h 87"/>
                <a:gd name="T94" fmla="*/ 60 w 87"/>
                <a:gd name="T95" fmla="*/ 73 h 87"/>
                <a:gd name="T96" fmla="*/ 70 w 87"/>
                <a:gd name="T97" fmla="*/ 62 h 87"/>
                <a:gd name="T98" fmla="*/ 80 w 87"/>
                <a:gd name="T99" fmla="*/ 71 h 87"/>
                <a:gd name="T100" fmla="*/ 84 w 87"/>
                <a:gd name="T101" fmla="*/ 74 h 87"/>
                <a:gd name="T102" fmla="*/ 84 w 87"/>
                <a:gd name="T103" fmla="*/ 69 h 87"/>
                <a:gd name="T104" fmla="*/ 66 w 87"/>
                <a:gd name="T10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87">
                  <a:moveTo>
                    <a:pt x="72" y="33"/>
                  </a:moveTo>
                  <a:cubicBezTo>
                    <a:pt x="59" y="45"/>
                    <a:pt x="59" y="45"/>
                    <a:pt x="59" y="45"/>
                  </a:cubicBezTo>
                  <a:cubicBezTo>
                    <a:pt x="51" y="37"/>
                    <a:pt x="51" y="37"/>
                    <a:pt x="51" y="37"/>
                  </a:cubicBezTo>
                  <a:cubicBezTo>
                    <a:pt x="57" y="30"/>
                    <a:pt x="57" y="30"/>
                    <a:pt x="57" y="30"/>
                  </a:cubicBezTo>
                  <a:cubicBezTo>
                    <a:pt x="58" y="29"/>
                    <a:pt x="58" y="28"/>
                    <a:pt x="57" y="27"/>
                  </a:cubicBezTo>
                  <a:cubicBezTo>
                    <a:pt x="57" y="27"/>
                    <a:pt x="57" y="27"/>
                    <a:pt x="57" y="27"/>
                  </a:cubicBezTo>
                  <a:cubicBezTo>
                    <a:pt x="56" y="26"/>
                    <a:pt x="54" y="26"/>
                    <a:pt x="53" y="27"/>
                  </a:cubicBezTo>
                  <a:cubicBezTo>
                    <a:pt x="47" y="33"/>
                    <a:pt x="47" y="33"/>
                    <a:pt x="47" y="33"/>
                  </a:cubicBezTo>
                  <a:cubicBezTo>
                    <a:pt x="42" y="28"/>
                    <a:pt x="42" y="28"/>
                    <a:pt x="42" y="28"/>
                  </a:cubicBezTo>
                  <a:cubicBezTo>
                    <a:pt x="55" y="16"/>
                    <a:pt x="55" y="16"/>
                    <a:pt x="55" y="16"/>
                  </a:cubicBezTo>
                  <a:cubicBezTo>
                    <a:pt x="72" y="33"/>
                    <a:pt x="72" y="33"/>
                    <a:pt x="72" y="33"/>
                  </a:cubicBezTo>
                  <a:close/>
                  <a:moveTo>
                    <a:pt x="45" y="60"/>
                  </a:moveTo>
                  <a:cubicBezTo>
                    <a:pt x="36" y="51"/>
                    <a:pt x="36" y="51"/>
                    <a:pt x="36" y="51"/>
                  </a:cubicBezTo>
                  <a:cubicBezTo>
                    <a:pt x="21" y="66"/>
                    <a:pt x="21" y="66"/>
                    <a:pt x="21" y="66"/>
                  </a:cubicBezTo>
                  <a:cubicBezTo>
                    <a:pt x="20" y="67"/>
                    <a:pt x="18" y="67"/>
                    <a:pt x="17" y="66"/>
                  </a:cubicBezTo>
                  <a:cubicBezTo>
                    <a:pt x="17" y="66"/>
                    <a:pt x="17" y="66"/>
                    <a:pt x="17" y="66"/>
                  </a:cubicBezTo>
                  <a:cubicBezTo>
                    <a:pt x="16" y="65"/>
                    <a:pt x="16" y="64"/>
                    <a:pt x="17" y="63"/>
                  </a:cubicBezTo>
                  <a:cubicBezTo>
                    <a:pt x="33" y="47"/>
                    <a:pt x="33" y="47"/>
                    <a:pt x="33" y="47"/>
                  </a:cubicBezTo>
                  <a:cubicBezTo>
                    <a:pt x="28" y="43"/>
                    <a:pt x="28" y="43"/>
                    <a:pt x="28" y="43"/>
                  </a:cubicBezTo>
                  <a:cubicBezTo>
                    <a:pt x="9" y="62"/>
                    <a:pt x="9" y="62"/>
                    <a:pt x="9" y="62"/>
                  </a:cubicBezTo>
                  <a:cubicBezTo>
                    <a:pt x="2" y="86"/>
                    <a:pt x="2" y="86"/>
                    <a:pt x="2" y="86"/>
                  </a:cubicBezTo>
                  <a:cubicBezTo>
                    <a:pt x="26" y="79"/>
                    <a:pt x="26" y="79"/>
                    <a:pt x="26" y="79"/>
                  </a:cubicBezTo>
                  <a:lnTo>
                    <a:pt x="45" y="60"/>
                  </a:lnTo>
                  <a:close/>
                  <a:moveTo>
                    <a:pt x="76" y="29"/>
                  </a:moveTo>
                  <a:cubicBezTo>
                    <a:pt x="87" y="17"/>
                    <a:pt x="87" y="17"/>
                    <a:pt x="87" y="17"/>
                  </a:cubicBezTo>
                  <a:cubicBezTo>
                    <a:pt x="70" y="0"/>
                    <a:pt x="70" y="0"/>
                    <a:pt x="70" y="0"/>
                  </a:cubicBezTo>
                  <a:cubicBezTo>
                    <a:pt x="59" y="12"/>
                    <a:pt x="59" y="12"/>
                    <a:pt x="59" y="12"/>
                  </a:cubicBezTo>
                  <a:lnTo>
                    <a:pt x="76" y="29"/>
                  </a:lnTo>
                  <a:close/>
                  <a:moveTo>
                    <a:pt x="66" y="51"/>
                  </a:moveTo>
                  <a:cubicBezTo>
                    <a:pt x="65" y="51"/>
                    <a:pt x="64" y="51"/>
                    <a:pt x="62" y="51"/>
                  </a:cubicBezTo>
                  <a:cubicBezTo>
                    <a:pt x="35" y="25"/>
                    <a:pt x="35" y="25"/>
                    <a:pt x="35" y="25"/>
                  </a:cubicBezTo>
                  <a:cubicBezTo>
                    <a:pt x="36" y="23"/>
                    <a:pt x="36" y="21"/>
                    <a:pt x="36" y="18"/>
                  </a:cubicBezTo>
                  <a:cubicBezTo>
                    <a:pt x="36" y="8"/>
                    <a:pt x="28" y="0"/>
                    <a:pt x="18" y="0"/>
                  </a:cubicBezTo>
                  <a:cubicBezTo>
                    <a:pt x="18" y="0"/>
                    <a:pt x="18" y="0"/>
                    <a:pt x="18" y="0"/>
                  </a:cubicBezTo>
                  <a:cubicBezTo>
                    <a:pt x="19" y="5"/>
                    <a:pt x="19" y="5"/>
                    <a:pt x="19" y="5"/>
                  </a:cubicBezTo>
                  <a:cubicBezTo>
                    <a:pt x="23" y="7"/>
                    <a:pt x="25" y="11"/>
                    <a:pt x="25" y="15"/>
                  </a:cubicBezTo>
                  <a:cubicBezTo>
                    <a:pt x="25" y="20"/>
                    <a:pt x="21" y="25"/>
                    <a:pt x="15" y="25"/>
                  </a:cubicBezTo>
                  <a:cubicBezTo>
                    <a:pt x="10" y="25"/>
                    <a:pt x="5" y="21"/>
                    <a:pt x="4" y="16"/>
                  </a:cubicBezTo>
                  <a:cubicBezTo>
                    <a:pt x="1" y="13"/>
                    <a:pt x="1" y="13"/>
                    <a:pt x="1" y="13"/>
                  </a:cubicBezTo>
                  <a:cubicBezTo>
                    <a:pt x="1" y="15"/>
                    <a:pt x="0" y="17"/>
                    <a:pt x="0" y="18"/>
                  </a:cubicBezTo>
                  <a:cubicBezTo>
                    <a:pt x="0" y="28"/>
                    <a:pt x="9" y="36"/>
                    <a:pt x="18" y="36"/>
                  </a:cubicBezTo>
                  <a:cubicBezTo>
                    <a:pt x="20" y="36"/>
                    <a:pt x="22" y="36"/>
                    <a:pt x="23" y="36"/>
                  </a:cubicBezTo>
                  <a:cubicBezTo>
                    <a:pt x="50" y="62"/>
                    <a:pt x="50" y="62"/>
                    <a:pt x="50" y="62"/>
                  </a:cubicBezTo>
                  <a:cubicBezTo>
                    <a:pt x="49" y="64"/>
                    <a:pt x="49" y="67"/>
                    <a:pt x="49" y="69"/>
                  </a:cubicBezTo>
                  <a:cubicBezTo>
                    <a:pt x="49" y="79"/>
                    <a:pt x="57" y="87"/>
                    <a:pt x="67" y="87"/>
                  </a:cubicBezTo>
                  <a:cubicBezTo>
                    <a:pt x="67" y="87"/>
                    <a:pt x="67" y="87"/>
                    <a:pt x="67" y="87"/>
                  </a:cubicBezTo>
                  <a:cubicBezTo>
                    <a:pt x="66" y="82"/>
                    <a:pt x="66" y="82"/>
                    <a:pt x="66" y="82"/>
                  </a:cubicBezTo>
                  <a:cubicBezTo>
                    <a:pt x="62" y="80"/>
                    <a:pt x="60" y="77"/>
                    <a:pt x="60" y="73"/>
                  </a:cubicBezTo>
                  <a:cubicBezTo>
                    <a:pt x="60" y="67"/>
                    <a:pt x="64" y="62"/>
                    <a:pt x="70" y="62"/>
                  </a:cubicBezTo>
                  <a:cubicBezTo>
                    <a:pt x="75" y="62"/>
                    <a:pt x="80" y="66"/>
                    <a:pt x="80" y="71"/>
                  </a:cubicBezTo>
                  <a:cubicBezTo>
                    <a:pt x="84" y="74"/>
                    <a:pt x="84" y="74"/>
                    <a:pt x="84" y="74"/>
                  </a:cubicBezTo>
                  <a:cubicBezTo>
                    <a:pt x="84" y="73"/>
                    <a:pt x="85" y="71"/>
                    <a:pt x="84" y="69"/>
                  </a:cubicBezTo>
                  <a:cubicBezTo>
                    <a:pt x="84" y="59"/>
                    <a:pt x="76" y="51"/>
                    <a:pt x="66" y="51"/>
                  </a:cubicBezTo>
                  <a:close/>
                </a:path>
              </a:pathLst>
            </a:custGeom>
            <a:solidFill>
              <a:srgbClr val="FFFFFF"/>
            </a:solidFill>
            <a:ln>
              <a:noFill/>
            </a:ln>
          </p:spPr>
          <p:txBody>
            <a:bodyPr vert="horz" wrap="square" lIns="121883" tIns="60941" rIns="121883" bIns="60941" numCol="1" anchor="t" anchorCtr="0" compatLnSpc="1"/>
            <a:lstStyle/>
            <a:p>
              <a:endParaRPr 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id="{9B65BB56-3A50-40C0-9B6A-2A60192D632E}"/>
              </a:ext>
            </a:extLst>
          </p:cNvPr>
          <p:cNvGrpSpPr/>
          <p:nvPr/>
        </p:nvGrpSpPr>
        <p:grpSpPr>
          <a:xfrm>
            <a:off x="9645730" y="5273487"/>
            <a:ext cx="738973" cy="687983"/>
            <a:chOff x="1197283" y="4012622"/>
            <a:chExt cx="502669" cy="468008"/>
          </a:xfrm>
        </p:grpSpPr>
        <p:sp>
          <p:nvSpPr>
            <p:cNvPr id="14" name="矩形 13">
              <a:extLst>
                <a:ext uri="{FF2B5EF4-FFF2-40B4-BE49-F238E27FC236}">
                  <a16:creationId xmlns:a16="http://schemas.microsoft.com/office/drawing/2014/main" id="{18BC49E5-8946-4777-8CC0-3E9C281326E3}"/>
                </a:ext>
              </a:extLst>
            </p:cNvPr>
            <p:cNvSpPr/>
            <p:nvPr/>
          </p:nvSpPr>
          <p:spPr>
            <a:xfrm>
              <a:off x="1231944"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5" name="Picture 2" descr="\\MAGNUM\Projects\Microsoft\Cloud Power FY12\Design\ICONS_PNG\Building.png">
              <a:extLst>
                <a:ext uri="{FF2B5EF4-FFF2-40B4-BE49-F238E27FC236}">
                  <a16:creationId xmlns:a16="http://schemas.microsoft.com/office/drawing/2014/main" id="{5D943ED8-72B4-4967-8B00-A0D8C8BF6CFA}"/>
                </a:ext>
              </a:extLst>
            </p:cNvPr>
            <p:cNvPicPr>
              <a:picLocks noChangeAspect="1" noChangeArrowheads="1"/>
            </p:cNvPicPr>
            <p:nvPr/>
          </p:nvPicPr>
          <p:blipFill>
            <a:blip r:embed="rId2" cstate="screen">
              <a:biLevel thresh="50000"/>
            </a:blip>
            <a:srcRect/>
            <a:stretch>
              <a:fillRect/>
            </a:stretch>
          </p:blipFill>
          <p:spPr bwMode="auto">
            <a:xfrm>
              <a:off x="1197283" y="4012622"/>
              <a:ext cx="489073" cy="429309"/>
            </a:xfrm>
            <a:prstGeom prst="rect">
              <a:avLst/>
            </a:prstGeom>
            <a:noFill/>
          </p:spPr>
        </p:pic>
      </p:grpSp>
      <p:grpSp>
        <p:nvGrpSpPr>
          <p:cNvPr id="16" name="组合 15">
            <a:extLst>
              <a:ext uri="{FF2B5EF4-FFF2-40B4-BE49-F238E27FC236}">
                <a16:creationId xmlns:a16="http://schemas.microsoft.com/office/drawing/2014/main" id="{F9FE11B6-9D6D-403A-ABD4-A89FE086642E}"/>
              </a:ext>
            </a:extLst>
          </p:cNvPr>
          <p:cNvGrpSpPr/>
          <p:nvPr/>
        </p:nvGrpSpPr>
        <p:grpSpPr>
          <a:xfrm>
            <a:off x="10707127" y="5273487"/>
            <a:ext cx="737740" cy="687983"/>
            <a:chOff x="1775328" y="4012622"/>
            <a:chExt cx="501830" cy="468008"/>
          </a:xfrm>
        </p:grpSpPr>
        <p:sp>
          <p:nvSpPr>
            <p:cNvPr id="17" name="矩形 16">
              <a:extLst>
                <a:ext uri="{FF2B5EF4-FFF2-40B4-BE49-F238E27FC236}">
                  <a16:creationId xmlns:a16="http://schemas.microsoft.com/office/drawing/2014/main" id="{46881F2E-1285-48B0-9A2D-6D7575BFD635}"/>
                </a:ext>
              </a:extLst>
            </p:cNvPr>
            <p:cNvSpPr/>
            <p:nvPr/>
          </p:nvSpPr>
          <p:spPr>
            <a:xfrm>
              <a:off x="179223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8" name="Picture 2" descr="\\MAGNUM\Projects\Microsoft\Cloud Power FY12\Design\Icons\PNGs\Cloud_on_your_terms.png">
              <a:extLst>
                <a:ext uri="{FF2B5EF4-FFF2-40B4-BE49-F238E27FC236}">
                  <a16:creationId xmlns:a16="http://schemas.microsoft.com/office/drawing/2014/main" id="{8A258E8C-6C44-4F4F-8EAD-6D476E75394A}"/>
                </a:ext>
              </a:extLst>
            </p:cNvPr>
            <p:cNvPicPr>
              <a:picLocks noChangeAspect="1" noChangeArrowheads="1"/>
            </p:cNvPicPr>
            <p:nvPr/>
          </p:nvPicPr>
          <p:blipFill>
            <a:blip r:embed="rId3" cstate="screen">
              <a:lum bright="100000"/>
            </a:blip>
            <a:stretch>
              <a:fillRect/>
            </a:stretch>
          </p:blipFill>
          <p:spPr bwMode="auto">
            <a:xfrm>
              <a:off x="1775328" y="4026372"/>
              <a:ext cx="501830" cy="440508"/>
            </a:xfrm>
            <a:prstGeom prst="rect">
              <a:avLst/>
            </a:prstGeom>
            <a:noFill/>
            <a:ln>
              <a:noFill/>
            </a:ln>
          </p:spPr>
        </p:pic>
      </p:grpSp>
      <p:sp>
        <p:nvSpPr>
          <p:cNvPr id="21" name="文本框 41">
            <a:extLst>
              <a:ext uri="{FF2B5EF4-FFF2-40B4-BE49-F238E27FC236}">
                <a16:creationId xmlns:a16="http://schemas.microsoft.com/office/drawing/2014/main" id="{5B21E927-9B0E-4323-8E78-A5CDDD437343}"/>
              </a:ext>
            </a:extLst>
          </p:cNvPr>
          <p:cNvSpPr txBox="1"/>
          <p:nvPr/>
        </p:nvSpPr>
        <p:spPr>
          <a:xfrm>
            <a:off x="1113607" y="1700816"/>
            <a:ext cx="5691337" cy="707856"/>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zh-CN" altLang="en-US" sz="2000" dirty="0">
                <a:sym typeface="+mn-lt"/>
              </a:rPr>
              <a:t>放射组学产生于大数据的背景下</a:t>
            </a:r>
            <a:endParaRPr lang="en-US" altLang="zh-CN" sz="2000" dirty="0">
              <a:sym typeface="+mn-lt"/>
            </a:endParaRPr>
          </a:p>
          <a:p>
            <a:r>
              <a:rPr lang="zh-CN" altLang="en-US" sz="2000" dirty="0">
                <a:sym typeface="微软雅黑" panose="020B0503020204020204" pitchFamily="34" charset="-122"/>
              </a:rPr>
              <a:t>是大数据时代精准影像医学的重要组成部分</a:t>
            </a:r>
          </a:p>
        </p:txBody>
      </p:sp>
      <p:grpSp>
        <p:nvGrpSpPr>
          <p:cNvPr id="22" name="组合 35">
            <a:extLst>
              <a:ext uri="{FF2B5EF4-FFF2-40B4-BE49-F238E27FC236}">
                <a16:creationId xmlns:a16="http://schemas.microsoft.com/office/drawing/2014/main" id="{E2306298-F84F-4889-BD63-8A170E1976EC}"/>
              </a:ext>
            </a:extLst>
          </p:cNvPr>
          <p:cNvGrpSpPr/>
          <p:nvPr/>
        </p:nvGrpSpPr>
        <p:grpSpPr>
          <a:xfrm>
            <a:off x="769595" y="2417899"/>
            <a:ext cx="8257132" cy="2752187"/>
            <a:chOff x="751383" y="2406592"/>
            <a:chExt cx="8258605" cy="2752823"/>
          </a:xfrm>
        </p:grpSpPr>
        <p:sp>
          <p:nvSpPr>
            <p:cNvPr id="23" name="流程图: 数据 22">
              <a:extLst>
                <a:ext uri="{FF2B5EF4-FFF2-40B4-BE49-F238E27FC236}">
                  <a16:creationId xmlns:a16="http://schemas.microsoft.com/office/drawing/2014/main" id="{CDDCD017-B484-40C0-9C98-D239461C0CFD}"/>
                </a:ext>
              </a:extLst>
            </p:cNvPr>
            <p:cNvSpPr/>
            <p:nvPr/>
          </p:nvSpPr>
          <p:spPr>
            <a:xfrm>
              <a:off x="3292519" y="3465370"/>
              <a:ext cx="3176332" cy="635267"/>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tx1">
                    <a:lumMod val="85000"/>
                    <a:lumOff val="15000"/>
                  </a:schemeClr>
                </a:solidFill>
                <a:latin typeface="华文新魏" panose="02010800040101010101" pitchFamily="2" charset="-122"/>
                <a:ea typeface="华文新魏" panose="02010800040101010101" pitchFamily="2" charset="-122"/>
              </a:endParaRPr>
            </a:p>
          </p:txBody>
        </p:sp>
        <p:sp>
          <p:nvSpPr>
            <p:cNvPr id="24" name="流程图: 数据 23">
              <a:extLst>
                <a:ext uri="{FF2B5EF4-FFF2-40B4-BE49-F238E27FC236}">
                  <a16:creationId xmlns:a16="http://schemas.microsoft.com/office/drawing/2014/main" id="{785EAA7C-C22E-45F5-BD8B-9A29A4EF7792}"/>
                </a:ext>
              </a:extLst>
            </p:cNvPr>
            <p:cNvSpPr/>
            <p:nvPr/>
          </p:nvSpPr>
          <p:spPr>
            <a:xfrm>
              <a:off x="5833656" y="2406592"/>
              <a:ext cx="3176332" cy="635267"/>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华文新魏" panose="02010800040101010101" pitchFamily="2" charset="-122"/>
                <a:ea typeface="华文新魏" panose="02010800040101010101" pitchFamily="2" charset="-122"/>
              </a:endParaRPr>
            </a:p>
          </p:txBody>
        </p:sp>
        <p:grpSp>
          <p:nvGrpSpPr>
            <p:cNvPr id="25" name="组合 14">
              <a:extLst>
                <a:ext uri="{FF2B5EF4-FFF2-40B4-BE49-F238E27FC236}">
                  <a16:creationId xmlns:a16="http://schemas.microsoft.com/office/drawing/2014/main" id="{9389008C-8CD6-4261-AC70-258967104543}"/>
                </a:ext>
              </a:extLst>
            </p:cNvPr>
            <p:cNvGrpSpPr/>
            <p:nvPr/>
          </p:nvGrpSpPr>
          <p:grpSpPr>
            <a:xfrm>
              <a:off x="751383" y="4524147"/>
              <a:ext cx="3176332" cy="635266"/>
              <a:chOff x="751383" y="4374208"/>
              <a:chExt cx="3176332" cy="635266"/>
            </a:xfrm>
          </p:grpSpPr>
          <p:sp>
            <p:nvSpPr>
              <p:cNvPr id="34" name="流程图: 数据 33">
                <a:extLst>
                  <a:ext uri="{FF2B5EF4-FFF2-40B4-BE49-F238E27FC236}">
                    <a16:creationId xmlns:a16="http://schemas.microsoft.com/office/drawing/2014/main" id="{96423F39-2662-4BD8-B029-860D46C9A06A}"/>
                  </a:ext>
                </a:extLst>
              </p:cNvPr>
              <p:cNvSpPr/>
              <p:nvPr/>
            </p:nvSpPr>
            <p:spPr>
              <a:xfrm>
                <a:off x="751383" y="4374208"/>
                <a:ext cx="3176332" cy="635266"/>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bg1"/>
                  </a:solidFill>
                  <a:latin typeface="华文新魏" panose="02010800040101010101" pitchFamily="2" charset="-122"/>
                  <a:ea typeface="华文新魏" panose="02010800040101010101" pitchFamily="2" charset="-122"/>
                </a:endParaRPr>
              </a:p>
            </p:txBody>
          </p:sp>
          <p:sp>
            <p:nvSpPr>
              <p:cNvPr id="35" name="文本框 42">
                <a:extLst>
                  <a:ext uri="{FF2B5EF4-FFF2-40B4-BE49-F238E27FC236}">
                    <a16:creationId xmlns:a16="http://schemas.microsoft.com/office/drawing/2014/main" id="{D40D7A00-FDA0-471A-AB33-BFC84BC7BEAA}"/>
                  </a:ext>
                </a:extLst>
              </p:cNvPr>
              <p:cNvSpPr txBox="1"/>
              <p:nvPr/>
            </p:nvSpPr>
            <p:spPr>
              <a:xfrm>
                <a:off x="1281019" y="4525307"/>
                <a:ext cx="1826467" cy="338632"/>
              </a:xfrm>
              <a:prstGeom prst="rect">
                <a:avLst/>
              </a:prstGeom>
              <a:noFill/>
            </p:spPr>
            <p:txBody>
              <a:bodyPr wrap="square" rtlCol="0">
                <a:spAutoFit/>
              </a:bodyPr>
              <a:lstStyle/>
              <a:p>
                <a:pPr algn="ctr"/>
                <a:r>
                  <a:rPr lang="en-US" altLang="zh-CN" sz="1600" dirty="0">
                    <a:solidFill>
                      <a:schemeClr val="bg1"/>
                    </a:solidFill>
                    <a:latin typeface="华文新魏" panose="02010800040101010101" pitchFamily="2" charset="-122"/>
                    <a:ea typeface="华文新魏" panose="02010800040101010101" pitchFamily="2" charset="-122"/>
                    <a:sym typeface="微软雅黑" panose="020B0503020204020204" pitchFamily="34" charset="-122"/>
                  </a:rPr>
                  <a:t>1986</a:t>
                </a:r>
                <a:r>
                  <a:rPr lang="zh-CN" altLang="en-US" sz="1600" dirty="0">
                    <a:solidFill>
                      <a:schemeClr val="bg1"/>
                    </a:solidFill>
                    <a:latin typeface="华文新魏" panose="02010800040101010101" pitchFamily="2" charset="-122"/>
                    <a:ea typeface="华文新魏" panose="02010800040101010101" pitchFamily="2" charset="-122"/>
                    <a:sym typeface="微软雅黑" panose="020B0503020204020204" pitchFamily="34" charset="-122"/>
                  </a:rPr>
                  <a:t>年</a:t>
                </a:r>
                <a:endParaRPr lang="zh-CN" altLang="en-US" sz="1600" dirty="0">
                  <a:solidFill>
                    <a:schemeClr val="bg1"/>
                  </a:solidFill>
                  <a:latin typeface="华文新魏" panose="02010800040101010101" pitchFamily="2" charset="-122"/>
                  <a:ea typeface="华文新魏" panose="02010800040101010101" pitchFamily="2" charset="-122"/>
                </a:endParaRPr>
              </a:p>
            </p:txBody>
          </p:sp>
        </p:grpSp>
        <p:grpSp>
          <p:nvGrpSpPr>
            <p:cNvPr id="26" name="组合 17">
              <a:extLst>
                <a:ext uri="{FF2B5EF4-FFF2-40B4-BE49-F238E27FC236}">
                  <a16:creationId xmlns:a16="http://schemas.microsoft.com/office/drawing/2014/main" id="{AE9BE95F-2E91-4566-8FD2-A5B2E13D298B}"/>
                </a:ext>
              </a:extLst>
            </p:cNvPr>
            <p:cNvGrpSpPr/>
            <p:nvPr/>
          </p:nvGrpSpPr>
          <p:grpSpPr>
            <a:xfrm>
              <a:off x="3292519" y="3613726"/>
              <a:ext cx="2003617" cy="1545689"/>
              <a:chOff x="3292519" y="3463787"/>
              <a:chExt cx="2003617" cy="1545689"/>
            </a:xfrm>
          </p:grpSpPr>
          <p:sp>
            <p:nvSpPr>
              <p:cNvPr id="31" name="矩形 12">
                <a:extLst>
                  <a:ext uri="{FF2B5EF4-FFF2-40B4-BE49-F238E27FC236}">
                    <a16:creationId xmlns:a16="http://schemas.microsoft.com/office/drawing/2014/main" id="{75A611BA-FF56-48C9-BB69-8A3B53BEFA8D}"/>
                  </a:ext>
                </a:extLst>
              </p:cNvPr>
              <p:cNvSpPr/>
              <p:nvPr/>
            </p:nvSpPr>
            <p:spPr>
              <a:xfrm flipH="1" flipV="1">
                <a:off x="3292519" y="3950698"/>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32" name="矩形 12">
                <a:extLst>
                  <a:ext uri="{FF2B5EF4-FFF2-40B4-BE49-F238E27FC236}">
                    <a16:creationId xmlns:a16="http://schemas.microsoft.com/office/drawing/2014/main" id="{5E616A88-F5DB-4786-880D-AF7D5D4B3B47}"/>
                  </a:ext>
                </a:extLst>
              </p:cNvPr>
              <p:cNvSpPr/>
              <p:nvPr/>
            </p:nvSpPr>
            <p:spPr>
              <a:xfrm rot="16200000" flipH="1" flipV="1">
                <a:off x="3292519" y="3953506"/>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33" name="文本框 43">
                <a:extLst>
                  <a:ext uri="{FF2B5EF4-FFF2-40B4-BE49-F238E27FC236}">
                    <a16:creationId xmlns:a16="http://schemas.microsoft.com/office/drawing/2014/main" id="{18204326-A70B-4E76-8D88-3C408DD5811A}"/>
                  </a:ext>
                </a:extLst>
              </p:cNvPr>
              <p:cNvSpPr txBox="1"/>
              <p:nvPr/>
            </p:nvSpPr>
            <p:spPr>
              <a:xfrm>
                <a:off x="4431643" y="3463787"/>
                <a:ext cx="864493" cy="338632"/>
              </a:xfrm>
              <a:prstGeom prst="rect">
                <a:avLst/>
              </a:prstGeom>
              <a:noFill/>
            </p:spPr>
            <p:txBody>
              <a:bodyPr wrap="none" rtlCol="0">
                <a:spAutoFit/>
              </a:bodyPr>
              <a:lstStyle/>
              <a:p>
                <a:r>
                  <a:rPr lang="en-US" altLang="zh-CN" sz="1600" dirty="0">
                    <a:solidFill>
                      <a:schemeClr val="bg1"/>
                    </a:solidFill>
                    <a:latin typeface="华文新魏" panose="02010800040101010101" pitchFamily="2" charset="-122"/>
                    <a:ea typeface="华文新魏" panose="02010800040101010101" pitchFamily="2" charset="-122"/>
                  </a:rPr>
                  <a:t>2003</a:t>
                </a:r>
                <a:r>
                  <a:rPr lang="zh-CN" altLang="en-US" sz="1600" dirty="0">
                    <a:solidFill>
                      <a:schemeClr val="bg1"/>
                    </a:solidFill>
                    <a:latin typeface="华文新魏" panose="02010800040101010101" pitchFamily="2" charset="-122"/>
                    <a:ea typeface="华文新魏" panose="02010800040101010101" pitchFamily="2" charset="-122"/>
                  </a:rPr>
                  <a:t>年</a:t>
                </a:r>
              </a:p>
            </p:txBody>
          </p:sp>
        </p:grpSp>
        <p:grpSp>
          <p:nvGrpSpPr>
            <p:cNvPr id="27" name="组合 21">
              <a:extLst>
                <a:ext uri="{FF2B5EF4-FFF2-40B4-BE49-F238E27FC236}">
                  <a16:creationId xmlns:a16="http://schemas.microsoft.com/office/drawing/2014/main" id="{91A8136D-A217-426D-B58D-C3587CF7F08D}"/>
                </a:ext>
              </a:extLst>
            </p:cNvPr>
            <p:cNvGrpSpPr/>
            <p:nvPr/>
          </p:nvGrpSpPr>
          <p:grpSpPr>
            <a:xfrm>
              <a:off x="5833656" y="2549719"/>
              <a:ext cx="2004901" cy="1550918"/>
              <a:chOff x="5833656" y="2399780"/>
              <a:chExt cx="2004901" cy="1550918"/>
            </a:xfrm>
          </p:grpSpPr>
          <p:sp>
            <p:nvSpPr>
              <p:cNvPr id="28" name="矩形 12">
                <a:extLst>
                  <a:ext uri="{FF2B5EF4-FFF2-40B4-BE49-F238E27FC236}">
                    <a16:creationId xmlns:a16="http://schemas.microsoft.com/office/drawing/2014/main" id="{B56B1A6A-E28C-498A-8639-78BD832DE530}"/>
                  </a:ext>
                </a:extLst>
              </p:cNvPr>
              <p:cNvSpPr/>
              <p:nvPr/>
            </p:nvSpPr>
            <p:spPr>
              <a:xfrm flipH="1" flipV="1">
                <a:off x="5833656" y="2891920"/>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29" name="矩形 12">
                <a:extLst>
                  <a:ext uri="{FF2B5EF4-FFF2-40B4-BE49-F238E27FC236}">
                    <a16:creationId xmlns:a16="http://schemas.microsoft.com/office/drawing/2014/main" id="{6D484742-3904-47DF-835E-53FFF6958851}"/>
                  </a:ext>
                </a:extLst>
              </p:cNvPr>
              <p:cNvSpPr/>
              <p:nvPr/>
            </p:nvSpPr>
            <p:spPr>
              <a:xfrm rot="16200000" flipH="1" flipV="1">
                <a:off x="5833656" y="2892830"/>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30" name="文本框 44">
                <a:extLst>
                  <a:ext uri="{FF2B5EF4-FFF2-40B4-BE49-F238E27FC236}">
                    <a16:creationId xmlns:a16="http://schemas.microsoft.com/office/drawing/2014/main" id="{D084348A-044F-4B7D-A28A-36EC5C6AEDC3}"/>
                  </a:ext>
                </a:extLst>
              </p:cNvPr>
              <p:cNvSpPr txBox="1"/>
              <p:nvPr/>
            </p:nvSpPr>
            <p:spPr>
              <a:xfrm>
                <a:off x="7012543" y="2399780"/>
                <a:ext cx="826014" cy="338632"/>
              </a:xfrm>
              <a:prstGeom prst="rect">
                <a:avLst/>
              </a:prstGeom>
              <a:noFill/>
            </p:spPr>
            <p:txBody>
              <a:bodyPr wrap="none" rtlCol="0">
                <a:spAutoFit/>
              </a:bodyPr>
              <a:lstStyle/>
              <a:p>
                <a:pPr algn="ctr"/>
                <a:r>
                  <a:rPr lang="en-US" altLang="zh-CN" sz="1600" dirty="0">
                    <a:solidFill>
                      <a:schemeClr val="bg1"/>
                    </a:solidFill>
                    <a:latin typeface="华文新魏" panose="02010800040101010101" pitchFamily="2" charset="-122"/>
                    <a:ea typeface="华文新魏" panose="02010800040101010101" pitchFamily="2" charset="-122"/>
                  </a:rPr>
                  <a:t>2012</a:t>
                </a:r>
                <a:r>
                  <a:rPr lang="zh-CN" altLang="en-US" sz="1600" dirty="0">
                    <a:solidFill>
                      <a:schemeClr val="bg1"/>
                    </a:solidFill>
                    <a:latin typeface="华文新魏" panose="02010800040101010101" pitchFamily="2" charset="-122"/>
                    <a:ea typeface="华文新魏" panose="02010800040101010101" pitchFamily="2" charset="-122"/>
                  </a:rPr>
                  <a:t>年</a:t>
                </a:r>
              </a:p>
            </p:txBody>
          </p:sp>
        </p:grpSp>
      </p:grpSp>
      <p:sp>
        <p:nvSpPr>
          <p:cNvPr id="36" name="文本框 46">
            <a:extLst>
              <a:ext uri="{FF2B5EF4-FFF2-40B4-BE49-F238E27FC236}">
                <a16:creationId xmlns:a16="http://schemas.microsoft.com/office/drawing/2014/main" id="{AD8F816D-5445-42B3-A588-FE72BFBEB03C}"/>
              </a:ext>
            </a:extLst>
          </p:cNvPr>
          <p:cNvSpPr txBox="1"/>
          <p:nvPr/>
        </p:nvSpPr>
        <p:spPr>
          <a:xfrm>
            <a:off x="1010298" y="5361962"/>
            <a:ext cx="2004585" cy="1323409"/>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zh-CN" altLang="en-US" dirty="0">
                <a:sym typeface="微软雅黑" panose="020B0503020204020204" pitchFamily="34" charset="-122"/>
              </a:rPr>
              <a:t>美国遗传学家</a:t>
            </a:r>
            <a:r>
              <a:rPr lang="en-US" altLang="zh-CN" dirty="0">
                <a:sym typeface="微软雅黑" panose="020B0503020204020204" pitchFamily="34" charset="-122"/>
              </a:rPr>
              <a:t>Thomas H. Roderick</a:t>
            </a:r>
            <a:r>
              <a:rPr lang="zh-CN" altLang="en-US" dirty="0">
                <a:sym typeface="微软雅黑" panose="020B0503020204020204" pitchFamily="34" charset="-122"/>
              </a:rPr>
              <a:t>最早提出基因组学（</a:t>
            </a:r>
            <a:r>
              <a:rPr lang="en-US" altLang="zh-CN" dirty="0">
                <a:sym typeface="微软雅黑" panose="020B0503020204020204" pitchFamily="34" charset="-122"/>
              </a:rPr>
              <a:t>genomics</a:t>
            </a:r>
            <a:r>
              <a:rPr lang="zh-CN" altLang="en-US" dirty="0">
                <a:sym typeface="微软雅黑" panose="020B0503020204020204" pitchFamily="34" charset="-122"/>
              </a:rPr>
              <a:t>）的概念</a:t>
            </a:r>
          </a:p>
        </p:txBody>
      </p:sp>
      <p:sp>
        <p:nvSpPr>
          <p:cNvPr id="37" name="文本框 47">
            <a:extLst>
              <a:ext uri="{FF2B5EF4-FFF2-40B4-BE49-F238E27FC236}">
                <a16:creationId xmlns:a16="http://schemas.microsoft.com/office/drawing/2014/main" id="{28BEA885-C55D-47F1-84A1-24BE1B6B26CB}"/>
              </a:ext>
            </a:extLst>
          </p:cNvPr>
          <p:cNvSpPr txBox="1"/>
          <p:nvPr/>
        </p:nvSpPr>
        <p:spPr>
          <a:xfrm>
            <a:off x="4058269" y="4252695"/>
            <a:ext cx="2004585" cy="1077188"/>
          </a:xfrm>
          <a:prstGeom prst="rect">
            <a:avLst/>
          </a:prstGeom>
          <a:noFill/>
        </p:spPr>
        <p:txBody>
          <a:bodyPr wrap="square" lIns="91412" tIns="45705" rIns="91412" bIns="45705" rtlCol="0">
            <a:spAutoFit/>
          </a:bodyPr>
          <a:lstStyle/>
          <a:p>
            <a:pPr algn="just">
              <a:spcBef>
                <a:spcPct val="0"/>
              </a:spcBef>
              <a:buNone/>
            </a:pPr>
            <a:r>
              <a:rPr lang="zh-CN" altLang="en-US" sz="1600" dirty="0">
                <a:latin typeface="华文新魏" panose="02010800040101010101" pitchFamily="2" charset="-122"/>
                <a:ea typeface="华文新魏" panose="02010800040101010101" pitchFamily="2" charset="-122"/>
                <a:sym typeface="+mn-lt"/>
              </a:rPr>
              <a:t>学者</a:t>
            </a:r>
            <a:r>
              <a:rPr lang="en-US" altLang="zh-CN" sz="1600" dirty="0">
                <a:latin typeface="华文新魏" panose="02010800040101010101" pitchFamily="2" charset="-122"/>
                <a:ea typeface="华文新魏" panose="02010800040101010101" pitchFamily="2" charset="-122"/>
                <a:sym typeface="+mn-lt"/>
              </a:rPr>
              <a:t>Baumann</a:t>
            </a:r>
            <a:r>
              <a:rPr lang="zh-CN" altLang="en-US" sz="1600" dirty="0">
                <a:latin typeface="华文新魏" panose="02010800040101010101" pitchFamily="2" charset="-122"/>
                <a:ea typeface="华文新魏" panose="02010800040101010101" pitchFamily="2" charset="-122"/>
                <a:sym typeface="+mn-lt"/>
              </a:rPr>
              <a:t>首次提出了放射基因组学（</a:t>
            </a:r>
            <a:r>
              <a:rPr lang="en-US" altLang="zh-CN" sz="1600" dirty="0" err="1">
                <a:latin typeface="华文新魏" panose="02010800040101010101" pitchFamily="2" charset="-122"/>
                <a:ea typeface="华文新魏" panose="02010800040101010101" pitchFamily="2" charset="-122"/>
                <a:sym typeface="+mn-lt"/>
              </a:rPr>
              <a:t>radiogenomics</a:t>
            </a:r>
            <a:r>
              <a:rPr lang="zh-CN" altLang="en-US" sz="1600" dirty="0">
                <a:latin typeface="华文新魏" panose="02010800040101010101" pitchFamily="2" charset="-122"/>
                <a:ea typeface="华文新魏" panose="02010800040101010101" pitchFamily="2" charset="-122"/>
                <a:sym typeface="+mn-lt"/>
              </a:rPr>
              <a:t>）的概念</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文本框 48">
            <a:extLst>
              <a:ext uri="{FF2B5EF4-FFF2-40B4-BE49-F238E27FC236}">
                <a16:creationId xmlns:a16="http://schemas.microsoft.com/office/drawing/2014/main" id="{DFBB3035-3300-4285-970E-5D96E3B2DDCF}"/>
              </a:ext>
            </a:extLst>
          </p:cNvPr>
          <p:cNvSpPr txBox="1"/>
          <p:nvPr/>
        </p:nvSpPr>
        <p:spPr>
          <a:xfrm>
            <a:off x="6800273" y="3275315"/>
            <a:ext cx="2004585" cy="1077188"/>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zh-CN" altLang="en-US" dirty="0">
                <a:sym typeface="+mn-lt"/>
              </a:rPr>
              <a:t>学者</a:t>
            </a:r>
            <a:r>
              <a:rPr lang="en-US" altLang="zh-CN" dirty="0">
                <a:sym typeface="+mn-lt"/>
              </a:rPr>
              <a:t>Philippe </a:t>
            </a:r>
            <a:r>
              <a:rPr lang="en-US" altLang="zh-CN" dirty="0" err="1">
                <a:sym typeface="+mn-lt"/>
              </a:rPr>
              <a:t>Lambin</a:t>
            </a:r>
            <a:r>
              <a:rPr lang="zh-CN" altLang="en-US" dirty="0">
                <a:sym typeface="+mn-lt"/>
              </a:rPr>
              <a:t>首次提出放射组学（</a:t>
            </a:r>
            <a:r>
              <a:rPr lang="en-US" altLang="zh-CN" dirty="0">
                <a:sym typeface="+mn-lt"/>
              </a:rPr>
              <a:t>Radiomics</a:t>
            </a:r>
            <a:r>
              <a:rPr lang="zh-CN" altLang="en-US" dirty="0">
                <a:sym typeface="+mn-lt"/>
              </a:rPr>
              <a:t>）的概念。</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流程图: 数据 38">
            <a:extLst>
              <a:ext uri="{FF2B5EF4-FFF2-40B4-BE49-F238E27FC236}">
                <a16:creationId xmlns:a16="http://schemas.microsoft.com/office/drawing/2014/main" id="{2447F907-B41C-4E9F-A57B-0A66D796E647}"/>
              </a:ext>
            </a:extLst>
          </p:cNvPr>
          <p:cNvSpPr/>
          <p:nvPr/>
        </p:nvSpPr>
        <p:spPr>
          <a:xfrm>
            <a:off x="8378983" y="1359365"/>
            <a:ext cx="3175765" cy="635120"/>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华文新魏" panose="02010800040101010101" pitchFamily="2" charset="-122"/>
              <a:ea typeface="华文新魏" panose="02010800040101010101" pitchFamily="2" charset="-122"/>
            </a:endParaRPr>
          </a:p>
        </p:txBody>
      </p:sp>
      <p:sp>
        <p:nvSpPr>
          <p:cNvPr id="40" name="矩形 12">
            <a:extLst>
              <a:ext uri="{FF2B5EF4-FFF2-40B4-BE49-F238E27FC236}">
                <a16:creationId xmlns:a16="http://schemas.microsoft.com/office/drawing/2014/main" id="{AB502EED-EFC4-41F3-87E1-040DF62B2EF3}"/>
              </a:ext>
            </a:extLst>
          </p:cNvPr>
          <p:cNvSpPr/>
          <p:nvPr/>
        </p:nvSpPr>
        <p:spPr>
          <a:xfrm flipH="1" flipV="1">
            <a:off x="8378983" y="1994486"/>
            <a:ext cx="635083" cy="1058533"/>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41" name="文本框 44">
            <a:extLst>
              <a:ext uri="{FF2B5EF4-FFF2-40B4-BE49-F238E27FC236}">
                <a16:creationId xmlns:a16="http://schemas.microsoft.com/office/drawing/2014/main" id="{08C1BDD2-EA5F-4A37-9532-8DFCEB3122E0}"/>
              </a:ext>
            </a:extLst>
          </p:cNvPr>
          <p:cNvSpPr txBox="1"/>
          <p:nvPr/>
        </p:nvSpPr>
        <p:spPr>
          <a:xfrm>
            <a:off x="9605109" y="1507648"/>
            <a:ext cx="825867" cy="338554"/>
          </a:xfrm>
          <a:prstGeom prst="rect">
            <a:avLst/>
          </a:prstGeom>
          <a:noFill/>
        </p:spPr>
        <p:txBody>
          <a:bodyPr wrap="none" rtlCol="0">
            <a:spAutoFit/>
          </a:bodyPr>
          <a:lstStyle/>
          <a:p>
            <a:pPr algn="ctr"/>
            <a:r>
              <a:rPr lang="en-US" altLang="zh-CN" sz="1600" dirty="0">
                <a:solidFill>
                  <a:schemeClr val="bg1"/>
                </a:solidFill>
                <a:latin typeface="华文新魏" panose="02010800040101010101" pitchFamily="2" charset="-122"/>
                <a:ea typeface="华文新魏" panose="02010800040101010101" pitchFamily="2" charset="-122"/>
              </a:rPr>
              <a:t>2012</a:t>
            </a:r>
            <a:r>
              <a:rPr lang="zh-CN" altLang="en-US" sz="1600" dirty="0">
                <a:solidFill>
                  <a:schemeClr val="bg1"/>
                </a:solidFill>
                <a:latin typeface="华文新魏" panose="02010800040101010101" pitchFamily="2" charset="-122"/>
                <a:ea typeface="华文新魏" panose="02010800040101010101" pitchFamily="2" charset="-122"/>
              </a:rPr>
              <a:t>年</a:t>
            </a:r>
          </a:p>
        </p:txBody>
      </p:sp>
      <p:sp>
        <p:nvSpPr>
          <p:cNvPr id="42" name="文本框 48">
            <a:extLst>
              <a:ext uri="{FF2B5EF4-FFF2-40B4-BE49-F238E27FC236}">
                <a16:creationId xmlns:a16="http://schemas.microsoft.com/office/drawing/2014/main" id="{A41A587B-28C4-48DF-8BEF-DAEA567CA300}"/>
              </a:ext>
            </a:extLst>
          </p:cNvPr>
          <p:cNvSpPr txBox="1"/>
          <p:nvPr/>
        </p:nvSpPr>
        <p:spPr>
          <a:xfrm>
            <a:off x="9299953" y="2283185"/>
            <a:ext cx="2004585" cy="2554515"/>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en-US" altLang="zh-CN" dirty="0">
                <a:sym typeface="+mn-lt"/>
              </a:rPr>
              <a:t>Kumar</a:t>
            </a:r>
            <a:r>
              <a:rPr lang="zh-CN" altLang="en-US" dirty="0">
                <a:sym typeface="+mn-lt"/>
              </a:rPr>
              <a:t>等学者将放射组学定义为一种</a:t>
            </a:r>
            <a:r>
              <a:rPr lang="zh-CN" altLang="zh-CN" dirty="0"/>
              <a:t>从 </a:t>
            </a:r>
            <a:r>
              <a:rPr lang="en-US" altLang="zh-CN" dirty="0"/>
              <a:t>CT</a:t>
            </a:r>
            <a:r>
              <a:rPr lang="zh-CN" altLang="zh-CN" dirty="0"/>
              <a:t>、</a:t>
            </a:r>
            <a:r>
              <a:rPr lang="en-US" altLang="zh-CN" dirty="0"/>
              <a:t>MRI </a:t>
            </a:r>
            <a:r>
              <a:rPr lang="zh-CN" altLang="zh-CN" dirty="0"/>
              <a:t>或</a:t>
            </a:r>
            <a:r>
              <a:rPr lang="en-US" altLang="zh-CN" dirty="0"/>
              <a:t>PET </a:t>
            </a:r>
            <a:r>
              <a:rPr lang="zh-CN" altLang="zh-CN" dirty="0"/>
              <a:t>等</a:t>
            </a:r>
            <a:r>
              <a:rPr lang="zh-CN" altLang="en-US" dirty="0"/>
              <a:t>数字化</a:t>
            </a:r>
            <a:r>
              <a:rPr lang="zh-CN" altLang="zh-CN" dirty="0"/>
              <a:t>医学影像图像中高通量地提取大量高级、定量的</a:t>
            </a:r>
            <a:r>
              <a:rPr lang="zh-CN" altLang="en-US" dirty="0"/>
              <a:t>放射组</a:t>
            </a:r>
            <a:r>
              <a:rPr lang="zh-CN" altLang="zh-CN" dirty="0"/>
              <a:t>学特征，并对其进行分析</a:t>
            </a:r>
            <a:r>
              <a:rPr lang="zh-CN" altLang="en-US" dirty="0"/>
              <a:t>的方法</a:t>
            </a:r>
            <a:r>
              <a:rPr lang="zh-CN" altLang="zh-CN" dirty="0"/>
              <a:t>。</a:t>
            </a:r>
            <a:endParaRPr lang="en-US" altLang="zh-CN" dirty="0"/>
          </a:p>
          <a:p>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矩形 12">
            <a:extLst>
              <a:ext uri="{FF2B5EF4-FFF2-40B4-BE49-F238E27FC236}">
                <a16:creationId xmlns:a16="http://schemas.microsoft.com/office/drawing/2014/main" id="{BB382B77-D09B-49C3-A594-40F0C024B150}"/>
              </a:ext>
            </a:extLst>
          </p:cNvPr>
          <p:cNvSpPr/>
          <p:nvPr/>
        </p:nvSpPr>
        <p:spPr>
          <a:xfrm rot="16200000" flipH="1" flipV="1">
            <a:off x="8386672" y="2003700"/>
            <a:ext cx="476287" cy="476312"/>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70989008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1500"/>
                                        <p:tgtEl>
                                          <p:spTgt spid="22"/>
                                        </p:tgtEl>
                                      </p:cBhvr>
                                    </p:animEffect>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par>
                                <p:cTn id="27" presetID="22" presetClass="entr" presetSubtype="4"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down)">
                                      <p:cBhvr>
                                        <p:cTn id="29" dur="500"/>
                                        <p:tgtEl>
                                          <p:spTgt spid="4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down)">
                                      <p:cBhvr>
                                        <p:cTn id="32" dur="500"/>
                                        <p:tgtEl>
                                          <p:spTgt spid="4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down)">
                                      <p:cBhvr>
                                        <p:cTn id="35" dur="500"/>
                                        <p:tgtEl>
                                          <p:spTgt spid="39"/>
                                        </p:tgtEl>
                                      </p:cBhvr>
                                    </p:animEffect>
                                  </p:childTnLst>
                                </p:cTn>
                              </p:par>
                            </p:childTnLst>
                          </p:cTn>
                        </p:par>
                        <p:par>
                          <p:cTn id="36" fill="hold">
                            <p:stCondLst>
                              <p:cond delay="3000"/>
                            </p:stCondLst>
                            <p:childTnLst>
                              <p:par>
                                <p:cTn id="37" presetID="2" presetClass="entr" presetSubtype="4"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500" fill="hold"/>
                                        <p:tgtEl>
                                          <p:spTgt spid="37"/>
                                        </p:tgtEl>
                                        <p:attrNameLst>
                                          <p:attrName>ppt_x</p:attrName>
                                        </p:attrNameLst>
                                      </p:cBhvr>
                                      <p:tavLst>
                                        <p:tav tm="0">
                                          <p:val>
                                            <p:strVal val="#ppt_x"/>
                                          </p:val>
                                        </p:tav>
                                        <p:tav tm="100000">
                                          <p:val>
                                            <p:strVal val="#ppt_x"/>
                                          </p:val>
                                        </p:tav>
                                      </p:tavLst>
                                    </p:anim>
                                    <p:anim calcmode="lin" valueType="num">
                                      <p:cBhvr additive="base">
                                        <p:cTn id="40" dur="500" fill="hold"/>
                                        <p:tgtEl>
                                          <p:spTgt spid="37"/>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2" presetClass="entr" presetSubtype="4"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additive="base">
                                        <p:cTn id="44" dur="500" fill="hold"/>
                                        <p:tgtEl>
                                          <p:spTgt spid="38"/>
                                        </p:tgtEl>
                                        <p:attrNameLst>
                                          <p:attrName>ppt_x</p:attrName>
                                        </p:attrNameLst>
                                      </p:cBhvr>
                                      <p:tavLst>
                                        <p:tav tm="0">
                                          <p:val>
                                            <p:strVal val="#ppt_x"/>
                                          </p:val>
                                        </p:tav>
                                        <p:tav tm="100000">
                                          <p:val>
                                            <p:strVal val="#ppt_x"/>
                                          </p:val>
                                        </p:tav>
                                      </p:tavLst>
                                    </p:anim>
                                    <p:anim calcmode="lin" valueType="num">
                                      <p:cBhvr additive="base">
                                        <p:cTn id="45" dur="500" fill="hold"/>
                                        <p:tgtEl>
                                          <p:spTgt spid="38"/>
                                        </p:tgtEl>
                                        <p:attrNameLst>
                                          <p:attrName>ppt_y</p:attrName>
                                        </p:attrNameLst>
                                      </p:cBhvr>
                                      <p:tavLst>
                                        <p:tav tm="0">
                                          <p:val>
                                            <p:strVal val="1+#ppt_h/2"/>
                                          </p:val>
                                        </p:tav>
                                        <p:tav tm="100000">
                                          <p:val>
                                            <p:strVal val="#ppt_y"/>
                                          </p:val>
                                        </p:tav>
                                      </p:tavLst>
                                    </p:anim>
                                  </p:childTnLst>
                                </p:cTn>
                              </p:par>
                            </p:childTnLst>
                          </p:cTn>
                        </p:par>
                        <p:par>
                          <p:cTn id="46" fill="hold">
                            <p:stCondLst>
                              <p:cond delay="4000"/>
                            </p:stCondLst>
                            <p:childTnLst>
                              <p:par>
                                <p:cTn id="47" presetID="2" presetClass="entr" presetSubtype="4"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500" fill="hold"/>
                                        <p:tgtEl>
                                          <p:spTgt spid="42"/>
                                        </p:tgtEl>
                                        <p:attrNameLst>
                                          <p:attrName>ppt_x</p:attrName>
                                        </p:attrNameLst>
                                      </p:cBhvr>
                                      <p:tavLst>
                                        <p:tav tm="0">
                                          <p:val>
                                            <p:strVal val="#ppt_x"/>
                                          </p:val>
                                        </p:tav>
                                        <p:tav tm="100000">
                                          <p:val>
                                            <p:strVal val="#ppt_x"/>
                                          </p:val>
                                        </p:tav>
                                      </p:tavLst>
                                    </p:anim>
                                    <p:anim calcmode="lin" valueType="num">
                                      <p:cBhvr additive="base">
                                        <p:cTn id="5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6" grpId="0"/>
      <p:bldP spid="37" grpId="0"/>
      <p:bldP spid="38" grpId="0"/>
      <p:bldP spid="39" grpId="0" animBg="1"/>
      <p:bldP spid="40" grpId="0" animBg="1"/>
      <p:bldP spid="42" grpId="0"/>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74"/>
          <p:cNvCxnSpPr/>
          <p:nvPr/>
        </p:nvCxnSpPr>
        <p:spPr bwMode="auto">
          <a:xfrm flipV="1">
            <a:off x="6309777" y="5817651"/>
            <a:ext cx="1916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75"/>
          <p:cNvCxnSpPr/>
          <p:nvPr/>
        </p:nvCxnSpPr>
        <p:spPr bwMode="auto">
          <a:xfrm flipV="1">
            <a:off x="8225833" y="5375431"/>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91063" y="1794200"/>
            <a:ext cx="1934771" cy="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71" name="Rectangle 73"/>
          <p:cNvSpPr>
            <a:spLocks/>
          </p:cNvSpPr>
          <p:nvPr/>
        </p:nvSpPr>
        <p:spPr bwMode="auto">
          <a:xfrm>
            <a:off x="1552591" y="3792528"/>
            <a:ext cx="3341221" cy="126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p>
            <a:pPr>
              <a:lnSpc>
                <a:spcPct val="120000"/>
              </a:lnSpc>
            </a:pPr>
            <a:r>
              <a:rPr lang="en-US" altLang="zh-CN" dirty="0">
                <a:latin typeface="华文新魏" panose="02010800040101010101" pitchFamily="2" charset="-122"/>
                <a:ea typeface="华文新魏" panose="02010800040101010101" pitchFamily="2" charset="-122"/>
              </a:rPr>
              <a:t>CT</a:t>
            </a:r>
            <a:r>
              <a:rPr lang="zh-CN" altLang="zh-CN" dirty="0">
                <a:latin typeface="华文新魏" panose="02010800040101010101" pitchFamily="2" charset="-122"/>
                <a:ea typeface="华文新魏" panose="02010800040101010101" pitchFamily="2" charset="-122"/>
              </a:rPr>
              <a:t>图像</a:t>
            </a:r>
            <a:r>
              <a:rPr lang="zh-CN" altLang="en-US" dirty="0">
                <a:latin typeface="华文新魏" panose="02010800040101010101" pitchFamily="2" charset="-122"/>
                <a:ea typeface="华文新魏" panose="02010800040101010101" pitchFamily="2" charset="-122"/>
              </a:rPr>
              <a:t>内</a:t>
            </a:r>
            <a:r>
              <a:rPr lang="zh-CN" altLang="zh-CN" dirty="0">
                <a:latin typeface="华文新魏" panose="02010800040101010101" pitchFamily="2" charset="-122"/>
                <a:ea typeface="华文新魏" panose="02010800040101010101" pitchFamily="2" charset="-122"/>
              </a:rPr>
              <a:t>包含</a:t>
            </a:r>
            <a:r>
              <a:rPr lang="zh-CN" altLang="en-US" dirty="0">
                <a:latin typeface="华文新魏" panose="02010800040101010101" pitchFamily="2" charset="-122"/>
                <a:ea typeface="华文新魏" panose="02010800040101010101" pitchFamily="2" charset="-122"/>
              </a:rPr>
              <a:t>着</a:t>
            </a:r>
            <a:r>
              <a:rPr lang="zh-CN" altLang="zh-CN" dirty="0">
                <a:latin typeface="华文新魏" panose="02010800040101010101" pitchFamily="2" charset="-122"/>
                <a:ea typeface="华文新魏" panose="02010800040101010101" pitchFamily="2" charset="-122"/>
              </a:rPr>
              <a:t>很多隐藏的、</a:t>
            </a:r>
            <a:r>
              <a:rPr lang="zh-CN" altLang="en-US" dirty="0">
                <a:latin typeface="华文新魏" panose="02010800040101010101" pitchFamily="2" charset="-122"/>
                <a:ea typeface="华文新魏" panose="02010800040101010101" pitchFamily="2" charset="-122"/>
              </a:rPr>
              <a:t>裸眼无法观测到</a:t>
            </a:r>
            <a:r>
              <a:rPr lang="zh-CN" altLang="zh-CN" dirty="0">
                <a:latin typeface="华文新魏" panose="02010800040101010101" pitchFamily="2" charset="-122"/>
                <a:ea typeface="华文新魏" panose="02010800040101010101" pitchFamily="2" charset="-122"/>
              </a:rPr>
              <a:t>的特征，而这部分特征与肿瘤的代谢、分期</a:t>
            </a:r>
            <a:r>
              <a:rPr lang="zh-CN" altLang="en-US" dirty="0">
                <a:latin typeface="华文新魏" panose="02010800040101010101" pitchFamily="2" charset="-122"/>
                <a:ea typeface="华文新魏" panose="02010800040101010101" pitchFamily="2" charset="-122"/>
              </a:rPr>
              <a:t>、治疗方案的选择</a:t>
            </a:r>
            <a:r>
              <a:rPr lang="zh-CN" altLang="zh-CN" dirty="0">
                <a:latin typeface="华文新魏" panose="02010800040101010101" pitchFamily="2" charset="-122"/>
                <a:ea typeface="华文新魏" panose="02010800040101010101" pitchFamily="2" charset="-122"/>
              </a:rPr>
              <a:t>及生存率</a:t>
            </a:r>
            <a:r>
              <a:rPr lang="zh-CN" altLang="en-US" dirty="0">
                <a:latin typeface="华文新魏" panose="02010800040101010101" pitchFamily="2" charset="-122"/>
                <a:ea typeface="华文新魏" panose="02010800040101010101" pitchFamily="2" charset="-122"/>
              </a:rPr>
              <a:t>高度</a:t>
            </a:r>
            <a:r>
              <a:rPr lang="zh-CN" altLang="zh-CN" dirty="0">
                <a:latin typeface="华文新魏" panose="02010800040101010101" pitchFamily="2" charset="-122"/>
                <a:ea typeface="华文新魏" panose="02010800040101010101" pitchFamily="2" charset="-122"/>
              </a:rPr>
              <a:t>相关</a:t>
            </a:r>
            <a:endParaRPr lang="zh-CN" altLang="en-US" dirty="0">
              <a:solidFill>
                <a:schemeClr val="bg1">
                  <a:lumMod val="50000"/>
                </a:schemeClr>
              </a:solidFill>
              <a:latin typeface="华文新魏" panose="02010800040101010101" pitchFamily="2" charset="-122"/>
              <a:ea typeface="华文新魏" panose="02010800040101010101" pitchFamily="2" charset="-122"/>
            </a:endParaRPr>
          </a:p>
        </p:txBody>
      </p:sp>
      <p:grpSp>
        <p:nvGrpSpPr>
          <p:cNvPr id="8" name="Group 3"/>
          <p:cNvGrpSpPr/>
          <p:nvPr/>
        </p:nvGrpSpPr>
        <p:grpSpPr>
          <a:xfrm>
            <a:off x="1584814" y="2700455"/>
            <a:ext cx="2961177" cy="829187"/>
            <a:chOff x="1402312" y="4026960"/>
            <a:chExt cx="2961178" cy="829187"/>
          </a:xfrm>
        </p:grpSpPr>
        <p:sp>
          <p:nvSpPr>
            <p:cNvPr id="60" name="Oval 70"/>
            <p:cNvSpPr/>
            <p:nvPr/>
          </p:nvSpPr>
          <p:spPr bwMode="auto">
            <a:xfrm>
              <a:off x="3534303" y="4026960"/>
              <a:ext cx="829187" cy="8291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71"/>
            <p:cNvSpPr>
              <a:spLocks/>
            </p:cNvSpPr>
            <p:nvPr/>
          </p:nvSpPr>
          <p:spPr bwMode="auto">
            <a:xfrm>
              <a:off x="3737281" y="4218422"/>
              <a:ext cx="423231" cy="4217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Oval 66"/>
            <p:cNvSpPr/>
            <p:nvPr/>
          </p:nvSpPr>
          <p:spPr bwMode="auto">
            <a:xfrm>
              <a:off x="1402312" y="4026960"/>
              <a:ext cx="829187" cy="8291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3" name="Group 67"/>
            <p:cNvGrpSpPr/>
            <p:nvPr/>
          </p:nvGrpSpPr>
          <p:grpSpPr bwMode="auto">
            <a:xfrm>
              <a:off x="1605998" y="4243973"/>
              <a:ext cx="421791" cy="395160"/>
              <a:chOff x="5368132" y="3540125"/>
              <a:chExt cx="465138" cy="435769"/>
            </a:xfrm>
            <a:solidFill>
              <a:schemeClr val="bg1"/>
            </a:solidFill>
          </p:grpSpPr>
          <p:sp>
            <p:nvSpPr>
              <p:cNvPr id="68" name="Freeform: Shape 68"/>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Freeform: Shape 69"/>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4" name="Oval 62"/>
            <p:cNvSpPr/>
            <p:nvPr/>
          </p:nvSpPr>
          <p:spPr bwMode="auto">
            <a:xfrm>
              <a:off x="2467588" y="4026960"/>
              <a:ext cx="829187" cy="8291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5" name="Group 63"/>
            <p:cNvGrpSpPr/>
            <p:nvPr/>
          </p:nvGrpSpPr>
          <p:grpSpPr bwMode="auto">
            <a:xfrm>
              <a:off x="2737505" y="4230657"/>
              <a:ext cx="289352" cy="421792"/>
              <a:chOff x="3582988" y="3510757"/>
              <a:chExt cx="319088" cy="465138"/>
            </a:xfrm>
            <a:solidFill>
              <a:schemeClr val="bg1"/>
            </a:solidFill>
          </p:grpSpPr>
          <p:sp>
            <p:nvSpPr>
              <p:cNvPr id="66" name="Freeform: Shape 64"/>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7" name="Freeform: Shape 65"/>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9" name="Straight Connector 58"/>
          <p:cNvCxnSpPr/>
          <p:nvPr/>
        </p:nvCxnSpPr>
        <p:spPr bwMode="auto">
          <a:xfrm>
            <a:off x="6350085" y="2468237"/>
            <a:ext cx="11703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59"/>
          <p:cNvCxnSpPr/>
          <p:nvPr/>
        </p:nvCxnSpPr>
        <p:spPr bwMode="auto">
          <a:xfrm>
            <a:off x="7520448" y="2463918"/>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11" name="Group 1"/>
          <p:cNvGrpSpPr/>
          <p:nvPr/>
        </p:nvGrpSpPr>
        <p:grpSpPr>
          <a:xfrm>
            <a:off x="5434524" y="1268760"/>
            <a:ext cx="981781" cy="4815333"/>
            <a:chOff x="5434524" y="1268760"/>
            <a:chExt cx="981781" cy="4815333"/>
          </a:xfrm>
        </p:grpSpPr>
        <p:sp>
          <p:nvSpPr>
            <p:cNvPr id="21" name="Rectangle 15"/>
            <p:cNvSpPr/>
            <p:nvPr/>
          </p:nvSpPr>
          <p:spPr bwMode="auto">
            <a:xfrm>
              <a:off x="5566963" y="1401200"/>
              <a:ext cx="696748" cy="3509651"/>
            </a:xfrm>
            <a:prstGeom prst="rect">
              <a:avLst/>
            </a:prstGeom>
            <a:noFill/>
            <a:ln w="19050">
              <a:solidFill>
                <a:schemeClr val="accent6"/>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2" name="Group 16"/>
            <p:cNvGrpSpPr>
              <a:grpSpLocks/>
            </p:cNvGrpSpPr>
            <p:nvPr/>
          </p:nvGrpSpPr>
          <p:grpSpPr bwMode="auto">
            <a:xfrm>
              <a:off x="5566963" y="5133982"/>
              <a:ext cx="696748" cy="950111"/>
              <a:chOff x="5675267" y="5586733"/>
              <a:chExt cx="768542" cy="1047987"/>
            </a:xfrm>
          </p:grpSpPr>
          <p:sp>
            <p:nvSpPr>
              <p:cNvPr id="58" name="Isosceles Triangle 52"/>
              <p:cNvSpPr/>
              <p:nvPr/>
            </p:nvSpPr>
            <p:spPr>
              <a:xfrm flipV="1">
                <a:off x="5675267" y="5586733"/>
                <a:ext cx="768542" cy="104798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Freeform: Shape 53"/>
              <p:cNvSpPr/>
              <p:nvPr/>
            </p:nvSpPr>
            <p:spPr>
              <a:xfrm flipV="1">
                <a:off x="5883281" y="6098024"/>
                <a:ext cx="352513" cy="536696"/>
              </a:xfrm>
              <a:custGeom>
                <a:avLst/>
                <a:gdLst>
                  <a:gd name="connsiteX0" fmla="*/ 0 w 354170"/>
                  <a:gd name="connsiteY0" fmla="*/ 479252 h 479252"/>
                  <a:gd name="connsiteX1" fmla="*/ 177085 w 354170"/>
                  <a:gd name="connsiteY1" fmla="*/ 0 h 479252"/>
                  <a:gd name="connsiteX2" fmla="*/ 354170 w 354170"/>
                  <a:gd name="connsiteY2" fmla="*/ 479252 h 479252"/>
                  <a:gd name="connsiteX3" fmla="*/ 0 w 354170"/>
                  <a:gd name="connsiteY3" fmla="*/ 479252 h 479252"/>
                  <a:gd name="connsiteX0" fmla="*/ 0 w 354170"/>
                  <a:gd name="connsiteY0" fmla="*/ 479252 h 537369"/>
                  <a:gd name="connsiteX1" fmla="*/ 177085 w 354170"/>
                  <a:gd name="connsiteY1" fmla="*/ 0 h 537369"/>
                  <a:gd name="connsiteX2" fmla="*/ 354170 w 354170"/>
                  <a:gd name="connsiteY2" fmla="*/ 479252 h 537369"/>
                  <a:gd name="connsiteX3" fmla="*/ 173116 w 354170"/>
                  <a:gd name="connsiteY3" fmla="*/ 537369 h 537369"/>
                  <a:gd name="connsiteX4" fmla="*/ 0 w 354170"/>
                  <a:gd name="connsiteY4" fmla="*/ 479252 h 537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170" h="537369">
                    <a:moveTo>
                      <a:pt x="0" y="479252"/>
                    </a:moveTo>
                    <a:lnTo>
                      <a:pt x="177085" y="0"/>
                    </a:lnTo>
                    <a:lnTo>
                      <a:pt x="354170" y="479252"/>
                    </a:lnTo>
                    <a:cubicBezTo>
                      <a:pt x="289056" y="480368"/>
                      <a:pt x="238230" y="536253"/>
                      <a:pt x="173116" y="537369"/>
                    </a:cubicBezTo>
                    <a:lnTo>
                      <a:pt x="0" y="479252"/>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3" name="Oval 17"/>
            <p:cNvSpPr/>
            <p:nvPr/>
          </p:nvSpPr>
          <p:spPr bwMode="auto">
            <a:xfrm>
              <a:off x="5830403" y="4824476"/>
              <a:ext cx="181385" cy="1799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4" name="Straight Connector 18"/>
            <p:cNvCxnSpPr>
              <a:endCxn id="43" idx="7"/>
            </p:cNvCxnSpPr>
            <p:nvPr/>
          </p:nvCxnSpPr>
          <p:spPr bwMode="auto">
            <a:xfrm flipH="1">
              <a:off x="5630305" y="1429991"/>
              <a:ext cx="587342" cy="39444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19"/>
            <p:cNvCxnSpPr>
              <a:endCxn id="47" idx="7"/>
            </p:cNvCxnSpPr>
            <p:nvPr/>
          </p:nvCxnSpPr>
          <p:spPr bwMode="auto">
            <a:xfrm flipH="1">
              <a:off x="5980117" y="1847463"/>
              <a:ext cx="204418" cy="18570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20"/>
            <p:cNvCxnSpPr>
              <a:endCxn id="47" idx="5"/>
            </p:cNvCxnSpPr>
            <p:nvPr/>
          </p:nvCxnSpPr>
          <p:spPr bwMode="auto">
            <a:xfrm flipH="1" flipV="1">
              <a:off x="5980117" y="2220310"/>
              <a:ext cx="198660" cy="236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1"/>
            <p:cNvCxnSpPr>
              <a:stCxn id="47" idx="1"/>
            </p:cNvCxnSpPr>
            <p:nvPr/>
          </p:nvCxnSpPr>
          <p:spPr bwMode="auto">
            <a:xfrm flipH="1" flipV="1">
              <a:off x="5566963" y="1858980"/>
              <a:ext cx="226011" cy="17418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2"/>
            <p:cNvCxnSpPr>
              <a:stCxn id="50" idx="7"/>
            </p:cNvCxnSpPr>
            <p:nvPr/>
          </p:nvCxnSpPr>
          <p:spPr bwMode="auto">
            <a:xfrm flipV="1">
              <a:off x="5630305" y="2161288"/>
              <a:ext cx="211615" cy="33253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9" name="Straight Connector 23"/>
            <p:cNvCxnSpPr>
              <a:stCxn id="49" idx="1"/>
            </p:cNvCxnSpPr>
            <p:nvPr/>
          </p:nvCxnSpPr>
          <p:spPr bwMode="auto">
            <a:xfrm flipH="1" flipV="1">
              <a:off x="5867831" y="2859475"/>
              <a:ext cx="318143" cy="10220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0" name="Straight Connector 24"/>
            <p:cNvCxnSpPr>
              <a:stCxn id="48" idx="7"/>
            </p:cNvCxnSpPr>
            <p:nvPr/>
          </p:nvCxnSpPr>
          <p:spPr bwMode="auto">
            <a:xfrm flipV="1">
              <a:off x="5644700" y="2870992"/>
              <a:ext cx="184264" cy="37428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25"/>
            <p:cNvCxnSpPr/>
            <p:nvPr/>
          </p:nvCxnSpPr>
          <p:spPr bwMode="auto">
            <a:xfrm flipH="1" flipV="1">
              <a:off x="5552568" y="2594596"/>
              <a:ext cx="305187" cy="25336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26"/>
            <p:cNvCxnSpPr/>
            <p:nvPr/>
          </p:nvCxnSpPr>
          <p:spPr bwMode="auto">
            <a:xfrm flipV="1">
              <a:off x="5886546" y="2476552"/>
              <a:ext cx="377165" cy="33110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3" name="Straight Connector 27"/>
            <p:cNvCxnSpPr>
              <a:stCxn id="48" idx="6"/>
            </p:cNvCxnSpPr>
            <p:nvPr/>
          </p:nvCxnSpPr>
          <p:spPr bwMode="auto">
            <a:xfrm flipV="1">
              <a:off x="5680689" y="3081168"/>
              <a:ext cx="610374" cy="24904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4" name="Straight Connector 28"/>
            <p:cNvCxnSpPr>
              <a:stCxn id="56" idx="1"/>
            </p:cNvCxnSpPr>
            <p:nvPr/>
          </p:nvCxnSpPr>
          <p:spPr bwMode="auto">
            <a:xfrm flipH="1" flipV="1">
              <a:off x="5592876" y="3387794"/>
              <a:ext cx="141077" cy="32102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5" name="Straight Connector 29"/>
            <p:cNvCxnSpPr>
              <a:stCxn id="56" idx="3"/>
            </p:cNvCxnSpPr>
            <p:nvPr/>
          </p:nvCxnSpPr>
          <p:spPr bwMode="auto">
            <a:xfrm flipV="1">
              <a:off x="5733952" y="3540388"/>
              <a:ext cx="503847" cy="33685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0"/>
            <p:cNvCxnSpPr>
              <a:stCxn id="53" idx="1"/>
            </p:cNvCxnSpPr>
            <p:nvPr/>
          </p:nvCxnSpPr>
          <p:spPr bwMode="auto">
            <a:xfrm flipH="1" flipV="1">
              <a:off x="5908139" y="4303355"/>
              <a:ext cx="292231" cy="4462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1"/>
            <p:cNvCxnSpPr/>
            <p:nvPr/>
          </p:nvCxnSpPr>
          <p:spPr bwMode="auto">
            <a:xfrm flipH="1">
              <a:off x="5620227" y="4280322"/>
              <a:ext cx="210176" cy="56286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8" name="Straight Connector 32"/>
            <p:cNvCxnSpPr/>
            <p:nvPr/>
          </p:nvCxnSpPr>
          <p:spPr bwMode="auto">
            <a:xfrm flipH="1" flipV="1">
              <a:off x="5895184" y="4358059"/>
              <a:ext cx="342615" cy="498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33"/>
            <p:cNvCxnSpPr/>
            <p:nvPr/>
          </p:nvCxnSpPr>
          <p:spPr bwMode="auto">
            <a:xfrm flipV="1">
              <a:off x="5859194" y="3608048"/>
              <a:ext cx="325340" cy="66795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40" name="Oval 34"/>
            <p:cNvSpPr/>
            <p:nvPr/>
          </p:nvSpPr>
          <p:spPr bwMode="auto">
            <a:xfrm>
              <a:off x="5434524" y="1268760"/>
              <a:ext cx="263439" cy="263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Oval 35"/>
            <p:cNvSpPr/>
            <p:nvPr/>
          </p:nvSpPr>
          <p:spPr bwMode="auto">
            <a:xfrm>
              <a:off x="6119755" y="1271639"/>
              <a:ext cx="263439" cy="264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Oval 36"/>
            <p:cNvSpPr/>
            <p:nvPr/>
          </p:nvSpPr>
          <p:spPr bwMode="auto">
            <a:xfrm>
              <a:off x="6151426" y="1696311"/>
              <a:ext cx="198660" cy="1986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Oval 37"/>
            <p:cNvSpPr/>
            <p:nvPr/>
          </p:nvSpPr>
          <p:spPr bwMode="auto">
            <a:xfrm>
              <a:off x="5460436" y="1795639"/>
              <a:ext cx="198660" cy="197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Oval 38"/>
            <p:cNvSpPr/>
            <p:nvPr/>
          </p:nvSpPr>
          <p:spPr bwMode="auto">
            <a:xfrm>
              <a:off x="5824644" y="1304750"/>
              <a:ext cx="181385" cy="1799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Oval 39"/>
            <p:cNvSpPr/>
            <p:nvPr/>
          </p:nvSpPr>
          <p:spPr bwMode="auto">
            <a:xfrm>
              <a:off x="5434524" y="4726587"/>
              <a:ext cx="263439" cy="2648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Oval 40"/>
            <p:cNvSpPr/>
            <p:nvPr/>
          </p:nvSpPr>
          <p:spPr bwMode="auto">
            <a:xfrm>
              <a:off x="6106799" y="4726587"/>
              <a:ext cx="263440" cy="2648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Oval 41"/>
            <p:cNvSpPr/>
            <p:nvPr/>
          </p:nvSpPr>
          <p:spPr bwMode="auto">
            <a:xfrm>
              <a:off x="5754107" y="1994299"/>
              <a:ext cx="264879" cy="26487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Oval 42"/>
            <p:cNvSpPr/>
            <p:nvPr/>
          </p:nvSpPr>
          <p:spPr bwMode="auto">
            <a:xfrm>
              <a:off x="5440283" y="3209289"/>
              <a:ext cx="240406" cy="2404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Oval 43"/>
            <p:cNvSpPr/>
            <p:nvPr/>
          </p:nvSpPr>
          <p:spPr bwMode="auto">
            <a:xfrm>
              <a:off x="6157184" y="2932893"/>
              <a:ext cx="197219" cy="1986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Oval 44"/>
            <p:cNvSpPr/>
            <p:nvPr/>
          </p:nvSpPr>
          <p:spPr bwMode="auto">
            <a:xfrm>
              <a:off x="5460436" y="2463596"/>
              <a:ext cx="198660" cy="1986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Oval 45"/>
            <p:cNvSpPr/>
            <p:nvPr/>
          </p:nvSpPr>
          <p:spPr bwMode="auto">
            <a:xfrm>
              <a:off x="6132711" y="3429542"/>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Oval 46"/>
            <p:cNvSpPr/>
            <p:nvPr/>
          </p:nvSpPr>
          <p:spPr bwMode="auto">
            <a:xfrm>
              <a:off x="6152865" y="2318201"/>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Oval 47"/>
            <p:cNvSpPr/>
            <p:nvPr/>
          </p:nvSpPr>
          <p:spPr bwMode="auto">
            <a:xfrm>
              <a:off x="6174458" y="4320630"/>
              <a:ext cx="179944" cy="181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Oval 48"/>
            <p:cNvSpPr/>
            <p:nvPr/>
          </p:nvSpPr>
          <p:spPr bwMode="auto">
            <a:xfrm>
              <a:off x="5489227" y="3939146"/>
              <a:ext cx="179944" cy="1813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Oval 49"/>
            <p:cNvSpPr/>
            <p:nvPr/>
          </p:nvSpPr>
          <p:spPr bwMode="auto">
            <a:xfrm>
              <a:off x="5697963" y="4091740"/>
              <a:ext cx="321022" cy="3195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Oval 50"/>
            <p:cNvSpPr/>
            <p:nvPr/>
          </p:nvSpPr>
          <p:spPr bwMode="auto">
            <a:xfrm>
              <a:off x="5697963" y="3672827"/>
              <a:ext cx="240407" cy="2404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Oval 51"/>
            <p:cNvSpPr/>
            <p:nvPr/>
          </p:nvSpPr>
          <p:spPr bwMode="auto">
            <a:xfrm>
              <a:off x="5729634" y="2702563"/>
              <a:ext cx="263440" cy="263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0" name="Rectangle 6"/>
          <p:cNvSpPr/>
          <p:nvPr/>
        </p:nvSpPr>
        <p:spPr>
          <a:xfrm>
            <a:off x="8491381" y="1623670"/>
            <a:ext cx="2981481" cy="1183981"/>
          </a:xfrm>
          <a:prstGeom prst="rect">
            <a:avLst/>
          </a:prstGeom>
        </p:spPr>
        <p:txBody>
          <a:bodyPr wrap="square" lIns="0" tIns="0" rIns="0" bIns="0" anchor="t" anchorCtr="0">
            <a:noAutofit/>
          </a:bodyPr>
          <a:lstStyle/>
          <a:p>
            <a:pPr fontAlgn="base">
              <a:lnSpc>
                <a:spcPct val="120000"/>
              </a:lnSpc>
              <a:spcBef>
                <a:spcPct val="0"/>
              </a:spcBef>
              <a:spcAft>
                <a:spcPct val="0"/>
              </a:spcAft>
            </a:pPr>
            <a:r>
              <a:rPr lang="zh-CN" altLang="zh-CN" dirty="0">
                <a:solidFill>
                  <a:schemeClr val="bg1">
                    <a:lumMod val="50000"/>
                  </a:schemeClr>
                </a:solidFill>
                <a:latin typeface="华文新魏" panose="02010800040101010101" pitchFamily="2" charset="-122"/>
                <a:ea typeface="华文新魏" panose="02010800040101010101" pitchFamily="2" charset="-122"/>
              </a:rPr>
              <a:t>利用结直肠恶性肿瘤原发灶的放射组学特征预测淋巴结转移</a:t>
            </a:r>
            <a:endParaRPr lang="zh-CN" altLang="en-US" dirty="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Rectangle 78"/>
          <p:cNvSpPr/>
          <p:nvPr/>
        </p:nvSpPr>
        <p:spPr>
          <a:xfrm>
            <a:off x="7446592" y="3152891"/>
            <a:ext cx="3940162" cy="526554"/>
          </a:xfrm>
          <a:prstGeom prst="rect">
            <a:avLst/>
          </a:prstGeom>
        </p:spPr>
        <p:txBody>
          <a:bodyPr wrap="square" lIns="0" tIns="0" rIns="0" bIns="0" anchor="t" anchorCtr="0">
            <a:noAutofit/>
          </a:bodyPr>
          <a:lstStyle/>
          <a:p>
            <a:pPr fontAlgn="base">
              <a:lnSpc>
                <a:spcPct val="120000"/>
              </a:lnSpc>
              <a:spcBef>
                <a:spcPct val="0"/>
              </a:spcBef>
              <a:spcAft>
                <a:spcPct val="0"/>
              </a:spcAft>
            </a:pPr>
            <a:r>
              <a:rPr lang="zh-CN" altLang="en-US" dirty="0">
                <a:solidFill>
                  <a:schemeClr val="bg1">
                    <a:lumMod val="50000"/>
                  </a:schemeClr>
                </a:solidFill>
                <a:latin typeface="华文新魏" panose="02010800040101010101" pitchFamily="2" charset="-122"/>
                <a:ea typeface="华文新魏" panose="02010800040101010101" pitchFamily="2" charset="-122"/>
              </a:rPr>
              <a:t>基于多参数的放射组学特征进行膀胱癌分级</a:t>
            </a:r>
          </a:p>
        </p:txBody>
      </p:sp>
      <p:sp>
        <p:nvSpPr>
          <p:cNvPr id="16" name="Rectangle 81"/>
          <p:cNvSpPr/>
          <p:nvPr/>
        </p:nvSpPr>
        <p:spPr>
          <a:xfrm>
            <a:off x="8477123" y="5156805"/>
            <a:ext cx="2995739" cy="80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p>
            <a:pPr>
              <a:lnSpc>
                <a:spcPct val="120000"/>
              </a:lnSpc>
            </a:pPr>
            <a:r>
              <a:rPr lang="zh-CN" altLang="en-US" dirty="0">
                <a:latin typeface="华文新魏" panose="02010800040101010101" pitchFamily="2" charset="-122"/>
                <a:ea typeface="华文新魏" panose="02010800040101010101" pitchFamily="2" charset="-122"/>
              </a:rPr>
              <a:t>放射组学可以运用自动化数据特征化算法将影像数据转化为高维度的、可发掘的空间数据。</a:t>
            </a:r>
          </a:p>
        </p:txBody>
      </p:sp>
      <p:sp>
        <p:nvSpPr>
          <p:cNvPr id="72" name="文本框 71">
            <a:extLst>
              <a:ext uri="{FF2B5EF4-FFF2-40B4-BE49-F238E27FC236}">
                <a16:creationId xmlns:a16="http://schemas.microsoft.com/office/drawing/2014/main" id="{903D93A6-2E99-4BA4-A14F-81B235D649C2}"/>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cxnSp>
        <p:nvCxnSpPr>
          <p:cNvPr id="73" name="Straight Connector 75">
            <a:extLst>
              <a:ext uri="{FF2B5EF4-FFF2-40B4-BE49-F238E27FC236}">
                <a16:creationId xmlns:a16="http://schemas.microsoft.com/office/drawing/2014/main" id="{A51129A9-07F9-42D6-9487-68DB21B20D9E}"/>
              </a:ext>
            </a:extLst>
          </p:cNvPr>
          <p:cNvCxnSpPr/>
          <p:nvPr/>
        </p:nvCxnSpPr>
        <p:spPr bwMode="auto">
          <a:xfrm flipV="1">
            <a:off x="3573171" y="1473149"/>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74" name="Rectangle 81">
            <a:extLst>
              <a:ext uri="{FF2B5EF4-FFF2-40B4-BE49-F238E27FC236}">
                <a16:creationId xmlns:a16="http://schemas.microsoft.com/office/drawing/2014/main" id="{0A8CF38B-0EAB-455D-9736-4606D610B978}"/>
              </a:ext>
            </a:extLst>
          </p:cNvPr>
          <p:cNvSpPr/>
          <p:nvPr/>
        </p:nvSpPr>
        <p:spPr>
          <a:xfrm>
            <a:off x="2102209" y="698289"/>
            <a:ext cx="2995739" cy="805944"/>
          </a:xfrm>
          <a:prstGeom prst="rect">
            <a:avLst/>
          </a:prstGeom>
        </p:spPr>
        <p:txBody>
          <a:bodyPr wrap="square" lIns="0" tIns="0" rIns="0" bIns="0" anchor="t" anchorCtr="0">
            <a:noAutofit/>
          </a:bodyPr>
          <a:lstStyle/>
          <a:p>
            <a:pPr fontAlgn="base">
              <a:lnSpc>
                <a:spcPct val="120000"/>
              </a:lnSpc>
              <a:spcBef>
                <a:spcPct val="0"/>
              </a:spcBef>
              <a:spcAft>
                <a:spcPct val="0"/>
              </a:spcAft>
            </a:pPr>
            <a:r>
              <a:rPr lang="zh-CN" altLang="en-US">
                <a:solidFill>
                  <a:schemeClr val="bg1">
                    <a:lumMod val="50000"/>
                  </a:schemeClr>
                </a:solidFill>
                <a:latin typeface="华文新魏" panose="02010800040101010101" pitchFamily="2" charset="-122"/>
                <a:ea typeface="华文新魏" panose="02010800040101010101" pitchFamily="2" charset="-122"/>
              </a:rPr>
              <a:t>利用乳腺癌</a:t>
            </a:r>
            <a:r>
              <a:rPr lang="en-US" altLang="zh-CN" dirty="0">
                <a:solidFill>
                  <a:schemeClr val="bg1">
                    <a:lumMod val="50000"/>
                  </a:schemeClr>
                </a:solidFill>
                <a:latin typeface="华文新魏" panose="02010800040101010101" pitchFamily="2" charset="-122"/>
                <a:ea typeface="华文新魏" panose="02010800040101010101" pitchFamily="2" charset="-122"/>
              </a:rPr>
              <a:t>MRI</a:t>
            </a:r>
            <a:r>
              <a:rPr lang="zh-CN" altLang="en-US" dirty="0">
                <a:solidFill>
                  <a:schemeClr val="bg1">
                    <a:lumMod val="50000"/>
                  </a:schemeClr>
                </a:solidFill>
                <a:latin typeface="华文新魏" panose="02010800040101010101" pitchFamily="2" charset="-122"/>
                <a:ea typeface="华文新魏" panose="02010800040101010101" pitchFamily="2" charset="-122"/>
              </a:rPr>
              <a:t>图像的放射组学特征预测前哨淋巴结转移</a:t>
            </a:r>
          </a:p>
        </p:txBody>
      </p:sp>
      <p:cxnSp>
        <p:nvCxnSpPr>
          <p:cNvPr id="75" name="Straight Connector 74">
            <a:extLst>
              <a:ext uri="{FF2B5EF4-FFF2-40B4-BE49-F238E27FC236}">
                <a16:creationId xmlns:a16="http://schemas.microsoft.com/office/drawing/2014/main" id="{6AB95269-EB18-4AD5-AA21-2ED8A62CD202}"/>
              </a:ext>
            </a:extLst>
          </p:cNvPr>
          <p:cNvCxnSpPr/>
          <p:nvPr/>
        </p:nvCxnSpPr>
        <p:spPr bwMode="auto">
          <a:xfrm flipV="1">
            <a:off x="3573171" y="1940315"/>
            <a:ext cx="1916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37499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ipe(down)">
                                      <p:cBhvr>
                                        <p:cTn id="39" dur="500"/>
                                        <p:tgtEl>
                                          <p:spTgt spid="73"/>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研究目标</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427027" y="4750990"/>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2726452"/>
          </a:xfrm>
          <a:prstGeom prst="rect">
            <a:avLst/>
          </a:prstGeom>
          <a:noFill/>
          <a:ln w="9525">
            <a:noFill/>
            <a:miter lim="800000"/>
            <a:headEnd/>
            <a:tailEnd/>
          </a:ln>
        </p:spPr>
        <p:txBody>
          <a:bodyPr wrap="square">
            <a:spAutoFit/>
          </a:bodyPr>
          <a:lstStyle>
            <a:defPPr>
              <a:defRPr lang="zh-CN"/>
            </a:defPPr>
            <a:lvl1pPr>
              <a:lnSpc>
                <a:spcPct val="120000"/>
              </a:lnSpc>
              <a:spcBef>
                <a:spcPct val="0"/>
              </a:spcBef>
              <a:defRPr sz="2400">
                <a:latin typeface="华文新魏" panose="02010800040101010101" pitchFamily="2" charset="-122"/>
                <a:ea typeface="华文新魏" panose="02010800040101010101" pitchFamily="2" charset="-122"/>
              </a:defRPr>
            </a:lvl1pPr>
          </a:lstStyle>
          <a:p>
            <a:pPr marL="457200" indent="-457200">
              <a:buFont typeface="Wingdings" panose="05000000000000000000" charset="0"/>
              <a:buChar char="l"/>
              <a:defRPr/>
            </a:pPr>
            <a:r>
              <a:rPr lang="zh-CN" altLang="en-US" noProof="1">
                <a:latin typeface="+mn-ea"/>
                <a:sym typeface="+mn-ea"/>
              </a:rPr>
              <a:t>本研究拟用非侵入性的、客观的放射组学的方法探索组学特征对鉴别纵隔淋巴结良恶性的临床价值</a:t>
            </a:r>
          </a:p>
          <a:p>
            <a:pPr marL="457200" indent="-457200">
              <a:buFont typeface="Wingdings" panose="05000000000000000000" charset="0"/>
              <a:buChar char="l"/>
              <a:defRPr/>
            </a:pPr>
            <a:endParaRPr lang="zh-CN" altLang="en-US" noProof="1">
              <a:latin typeface="+mn-ea"/>
              <a:sym typeface="+mn-ea"/>
            </a:endParaRPr>
          </a:p>
          <a:p>
            <a:pPr marL="457200" indent="-457200">
              <a:buFont typeface="Wingdings" panose="05000000000000000000" charset="0"/>
              <a:buChar char="l"/>
              <a:defRPr/>
            </a:pPr>
            <a:r>
              <a:rPr lang="zh-CN" altLang="en-US" noProof="1">
                <a:latin typeface="+mn-ea"/>
                <a:sym typeface="+mn-ea"/>
              </a:rPr>
              <a:t>更好的辅助临床决策及改善患者预后。</a:t>
            </a:r>
            <a:endParaRPr lang="zh-CN" altLang="en-US" sz="2000" noProof="1">
              <a:latin typeface="+mn-ea"/>
              <a:sym typeface="+mn-ea"/>
            </a:endParaRPr>
          </a:p>
          <a:p>
            <a:endParaRPr lang="zh-CN" altLang="en-US" dirty="0">
              <a:sym typeface="+mn-lt"/>
            </a:endParaRPr>
          </a:p>
        </p:txBody>
      </p:sp>
    </p:spTree>
    <p:extLst>
      <p:ext uri="{BB962C8B-B14F-4D97-AF65-F5344CB8AC3E}">
        <p14:creationId xmlns:p14="http://schemas.microsoft.com/office/powerpoint/2010/main" val="46880151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sym typeface="Arial" panose="020B0604020202020204" pitchFamily="34" charset="0"/>
              </a:rPr>
              <a:t>研究内容</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叁</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1987788"/>
          </a:xfrm>
          <a:prstGeom prst="rect">
            <a:avLst/>
          </a:prstGeom>
          <a:noFill/>
          <a:ln w="9525">
            <a:noFill/>
            <a:miter lim="800000"/>
            <a:headEnd/>
            <a:tailEnd/>
          </a:ln>
        </p:spPr>
        <p:txBody>
          <a:bodyPr wrap="square">
            <a:spAutoFit/>
          </a:bodyPr>
          <a:lstStyle/>
          <a:p>
            <a:pPr marL="457200" indent="-457200">
              <a:buFont typeface="Wingdings" panose="05000000000000000000" charset="0"/>
              <a:buChar char="l"/>
              <a:defRPr/>
            </a:pPr>
            <a:r>
              <a:rPr lang="zh-CN" altLang="en-US" sz="2400" noProof="1">
                <a:latin typeface="华文新魏" panose="02010800040101010101" pitchFamily="2" charset="-122"/>
                <a:ea typeface="华文新魏" panose="02010800040101010101" pitchFamily="2" charset="-122"/>
                <a:sym typeface="+mn-ea"/>
              </a:rPr>
              <a:t>提取纵隔淋巴结的放射组学特征</a:t>
            </a:r>
            <a:endParaRPr lang="en-US" altLang="zh-CN" sz="2400" noProof="1">
              <a:latin typeface="华文新魏" panose="02010800040101010101" pitchFamily="2" charset="-122"/>
              <a:ea typeface="华文新魏" panose="02010800040101010101" pitchFamily="2" charset="-122"/>
              <a:sym typeface="+mn-ea"/>
            </a:endParaRPr>
          </a:p>
          <a:p>
            <a:pPr marL="457200" indent="-457200">
              <a:defRPr/>
            </a:pPr>
            <a:endParaRPr lang="en-US" altLang="zh-CN" sz="2400" noProof="1">
              <a:latin typeface="华文新魏" panose="02010800040101010101" pitchFamily="2" charset="-122"/>
              <a:ea typeface="华文新魏" panose="02010800040101010101" pitchFamily="2" charset="-122"/>
              <a:sym typeface="+mn-ea"/>
            </a:endParaRPr>
          </a:p>
          <a:p>
            <a:pPr marL="457200" indent="-457200">
              <a:buFont typeface="Wingdings" panose="05000000000000000000" charset="0"/>
              <a:buChar char="l"/>
              <a:defRPr/>
            </a:pPr>
            <a:r>
              <a:rPr lang="zh-CN" altLang="en-US" sz="2400" noProof="1">
                <a:latin typeface="华文新魏" panose="02010800040101010101" pitchFamily="2" charset="-122"/>
                <a:ea typeface="华文新魏" panose="02010800040101010101" pitchFamily="2" charset="-122"/>
                <a:sym typeface="+mn-ea"/>
              </a:rPr>
              <a:t>使用放射组特征构建纵隔淋巴结的分类模型</a:t>
            </a:r>
          </a:p>
          <a:p>
            <a:pPr>
              <a:lnSpc>
                <a:spcPct val="120000"/>
              </a:lnSpc>
              <a:spcBef>
                <a:spcPct val="0"/>
              </a:spcBef>
            </a:pPr>
            <a:endParaRPr lang="zh-CN" altLang="en-US" sz="2400" dirty="0">
              <a:solidFill>
                <a:schemeClr val="tx1">
                  <a:lumMod val="95000"/>
                  <a:lumOff val="5000"/>
                </a:schemeClr>
              </a:solidFill>
              <a:latin typeface="华文新魏" panose="02010800040101010101" pitchFamily="2" charset="-122"/>
              <a:ea typeface="华文新魏" panose="02010800040101010101" pitchFamily="2" charset="-122"/>
              <a:cs typeface="+mn-ea"/>
              <a:sym typeface="+mn-lt"/>
            </a:endParaRPr>
          </a:p>
        </p:txBody>
      </p:sp>
    </p:spTree>
    <p:extLst>
      <p:ext uri="{BB962C8B-B14F-4D97-AF65-F5344CB8AC3E}">
        <p14:creationId xmlns:p14="http://schemas.microsoft.com/office/powerpoint/2010/main" val="325978339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theme/theme1.xml><?xml version="1.0" encoding="utf-8"?>
<a:theme xmlns:a="http://schemas.openxmlformats.org/drawingml/2006/main" name="千图海量PPT模板www.58pic.com​​">
  <a:themeElements>
    <a:clrScheme name="自定义 262">
      <a:dk1>
        <a:sysClr val="windowText" lastClr="000000"/>
      </a:dk1>
      <a:lt1>
        <a:sysClr val="window" lastClr="CCE8C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TotalTime>
  <Words>2110</Words>
  <Application>Microsoft Office PowerPoint</Application>
  <PresentationFormat>宽屏</PresentationFormat>
  <Paragraphs>211</Paragraphs>
  <Slides>33</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等线</vt:lpstr>
      <vt:lpstr>等线 Light</vt:lpstr>
      <vt:lpstr>华文行楷</vt:lpstr>
      <vt:lpstr>华文隶书</vt:lpstr>
      <vt:lpstr>华文新魏</vt:lpstr>
      <vt:lpstr>微软雅黑</vt:lpstr>
      <vt:lpstr>幼圆</vt:lpstr>
      <vt:lpstr>Arial</vt:lpstr>
      <vt:lpstr>Impact</vt:lpstr>
      <vt:lpstr>Wingdings</vt:lpstr>
      <vt:lpstr>千图海量PPT模板www.58pic.com​​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lenovo</cp:lastModifiedBy>
  <cp:revision>98</cp:revision>
  <dcterms:created xsi:type="dcterms:W3CDTF">2018-05-16T09:32:41Z</dcterms:created>
  <dcterms:modified xsi:type="dcterms:W3CDTF">2021-02-26T05:10:46Z</dcterms:modified>
</cp:coreProperties>
</file>