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7564" r:id="rId3"/>
    <p:sldId id="7545" r:id="rId4"/>
    <p:sldId id="7566" r:id="rId5"/>
    <p:sldId id="1004" r:id="rId6"/>
    <p:sldId id="7555" r:id="rId7"/>
    <p:sldId id="7557" r:id="rId8"/>
    <p:sldId id="7558" r:id="rId9"/>
    <p:sldId id="7559" r:id="rId10"/>
    <p:sldId id="7563" r:id="rId11"/>
    <p:sldId id="842" r:id="rId12"/>
    <p:sldId id="1010" r:id="rId13"/>
    <p:sldId id="838" r:id="rId14"/>
    <p:sldId id="1072" r:id="rId15"/>
    <p:sldId id="7572" r:id="rId16"/>
    <p:sldId id="7565" r:id="rId17"/>
    <p:sldId id="7574" r:id="rId18"/>
    <p:sldId id="7575" r:id="rId19"/>
    <p:sldId id="7576" r:id="rId20"/>
    <p:sldId id="7577" r:id="rId21"/>
    <p:sldId id="7578" r:id="rId22"/>
    <p:sldId id="7579" r:id="rId23"/>
    <p:sldId id="954" r:id="rId24"/>
    <p:sldId id="7583" r:id="rId25"/>
    <p:sldId id="7582" r:id="rId26"/>
    <p:sldId id="7585" r:id="rId27"/>
    <p:sldId id="7584" r:id="rId28"/>
    <p:sldId id="7586" r:id="rId29"/>
    <p:sldId id="7587" r:id="rId30"/>
    <p:sldId id="7588" r:id="rId31"/>
    <p:sldId id="7589" r:id="rId32"/>
    <p:sldId id="7590" r:id="rId33"/>
    <p:sldId id="25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5D7"/>
    <a:srgbClr val="EFEBEC"/>
    <a:srgbClr val="1C1C73"/>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7" autoAdjust="0"/>
    <p:restoredTop sz="94660"/>
  </p:normalViewPr>
  <p:slideViewPr>
    <p:cSldViewPr snapToGrid="0">
      <p:cViewPr>
        <p:scale>
          <a:sx n="70" d="100"/>
          <a:sy n="70" d="100"/>
        </p:scale>
        <p:origin x="786" y="12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2021/2/25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13AF1-8820-4C64-9198-6BD6D9A0A24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301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17</a:t>
            </a:fld>
            <a:endParaRPr lang="en-US" altLang="zh-CN"/>
          </a:p>
        </p:txBody>
      </p:sp>
    </p:spTree>
    <p:extLst>
      <p:ext uri="{BB962C8B-B14F-4D97-AF65-F5344CB8AC3E}">
        <p14:creationId xmlns:p14="http://schemas.microsoft.com/office/powerpoint/2010/main" val="173995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18</a:t>
            </a:fld>
            <a:endParaRPr lang="en-US" altLang="zh-CN"/>
          </a:p>
        </p:txBody>
      </p:sp>
    </p:spTree>
    <p:extLst>
      <p:ext uri="{BB962C8B-B14F-4D97-AF65-F5344CB8AC3E}">
        <p14:creationId xmlns:p14="http://schemas.microsoft.com/office/powerpoint/2010/main" val="1943667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62685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09863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778878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838891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66621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8</a:t>
            </a:fld>
            <a:endParaRPr lang="zh-CN" altLang="en-US"/>
          </a:p>
        </p:txBody>
      </p:sp>
    </p:spTree>
    <p:extLst>
      <p:ext uri="{BB962C8B-B14F-4D97-AF65-F5344CB8AC3E}">
        <p14:creationId xmlns:p14="http://schemas.microsoft.com/office/powerpoint/2010/main" val="58889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9</a:t>
            </a:fld>
            <a:endParaRPr lang="zh-CN" altLang="en-US"/>
          </a:p>
        </p:txBody>
      </p:sp>
    </p:spTree>
    <p:extLst>
      <p:ext uri="{BB962C8B-B14F-4D97-AF65-F5344CB8AC3E}">
        <p14:creationId xmlns:p14="http://schemas.microsoft.com/office/powerpoint/2010/main" val="339485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10</a:t>
            </a:fld>
            <a:endParaRPr lang="zh-CN" altLang="en-US"/>
          </a:p>
        </p:txBody>
      </p:sp>
    </p:spTree>
    <p:extLst>
      <p:ext uri="{BB962C8B-B14F-4D97-AF65-F5344CB8AC3E}">
        <p14:creationId xmlns:p14="http://schemas.microsoft.com/office/powerpoint/2010/main" val="110158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12</a:t>
            </a:fld>
            <a:endParaRPr lang="zh-CN" altLang="en-US"/>
          </a:p>
        </p:txBody>
      </p:sp>
    </p:spTree>
    <p:extLst>
      <p:ext uri="{BB962C8B-B14F-4D97-AF65-F5344CB8AC3E}">
        <p14:creationId xmlns:p14="http://schemas.microsoft.com/office/powerpoint/2010/main" val="4090197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86682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16</a:t>
            </a:fld>
            <a:endParaRPr lang="zh-CN" altLang="en-US"/>
          </a:p>
        </p:txBody>
      </p:sp>
    </p:spTree>
    <p:extLst>
      <p:ext uri="{BB962C8B-B14F-4D97-AF65-F5344CB8AC3E}">
        <p14:creationId xmlns:p14="http://schemas.microsoft.com/office/powerpoint/2010/main" val="2134525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a16="http://schemas.microsoft.com/office/drawing/2014/main"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6" name="页脚占位符 5">
            <a:extLst>
              <a:ext uri="{FF2B5EF4-FFF2-40B4-BE49-F238E27FC236}">
                <a16:creationId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8" name="页脚占位符 7">
            <a:extLst>
              <a:ext uri="{FF2B5EF4-FFF2-40B4-BE49-F238E27FC236}">
                <a16:creationId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4" name="页脚占位符 3">
            <a:extLst>
              <a:ext uri="{FF2B5EF4-FFF2-40B4-BE49-F238E27FC236}">
                <a16:creationId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3" name="页脚占位符 2">
            <a:extLst>
              <a:ext uri="{FF2B5EF4-FFF2-40B4-BE49-F238E27FC236}">
                <a16:creationId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6" name="页脚占位符 5">
            <a:extLst>
              <a:ext uri="{FF2B5EF4-FFF2-40B4-BE49-F238E27FC236}">
                <a16:creationId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t>2021/2/25</a:t>
            </a:fld>
            <a:endParaRPr lang="zh-CN" altLang="en-US"/>
          </a:p>
        </p:txBody>
      </p:sp>
      <p:sp>
        <p:nvSpPr>
          <p:cNvPr id="6" name="页脚占位符 5">
            <a:extLst>
              <a:ext uri="{FF2B5EF4-FFF2-40B4-BE49-F238E27FC236}">
                <a16:creationId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2021/2/25</a:t>
            </a:fld>
            <a:endParaRPr lang="zh-CN" altLang="en-US"/>
          </a:p>
        </p:txBody>
      </p:sp>
      <p:sp>
        <p:nvSpPr>
          <p:cNvPr id="5" name="页脚占位符 4">
            <a:extLst>
              <a:ext uri="{FF2B5EF4-FFF2-40B4-BE49-F238E27FC236}">
                <a16:creationId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7.tiff"/><Relationship Id="rId4" Type="http://schemas.openxmlformats.org/officeDocument/2006/relationships/image" Target="../media/image6.tiff"/></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3288794"/>
            <a:ext cx="2990237" cy="707886"/>
          </a:xfrm>
          <a:prstGeom prst="rect">
            <a:avLst/>
          </a:prstGeom>
          <a:noFill/>
        </p:spPr>
        <p:txBody>
          <a:bodyPr wrap="square" rtlCol="0">
            <a:spAutoFit/>
          </a:bodyPr>
          <a:lstStyle/>
          <a:p>
            <a:r>
              <a:rPr lang="zh-CN" altLang="en-US" sz="4000" b="1" dirty="0">
                <a:solidFill>
                  <a:srgbClr val="1C1C73"/>
                </a:solidFill>
                <a:latin typeface="华文隶书" panose="02010800040101010101" pitchFamily="2" charset="-122"/>
                <a:ea typeface="华文隶书" panose="02010800040101010101" pitchFamily="2" charset="-122"/>
              </a:rPr>
              <a:t>毕业</a:t>
            </a:r>
            <a:r>
              <a:rPr lang="zh-CN" altLang="en-US" sz="4000" dirty="0">
                <a:solidFill>
                  <a:srgbClr val="AAA4D1"/>
                </a:solidFill>
                <a:latin typeface="华文隶书" panose="02010800040101010101" pitchFamily="2" charset="-122"/>
                <a:ea typeface="华文隶书" panose="02010800040101010101" pitchFamily="2" charset="-122"/>
              </a:rPr>
              <a:t>答辩</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299543" y="3913497"/>
            <a:ext cx="1960492"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970317"/>
            <a:ext cx="982512"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799886" y="834021"/>
            <a:ext cx="10252427" cy="2123658"/>
          </a:xfrm>
          <a:prstGeom prst="rect">
            <a:avLst/>
          </a:prstGeom>
        </p:spPr>
        <p:txBody>
          <a:bodyPr wrap="square">
            <a:spAutoFit/>
          </a:bodyPr>
          <a:lstStyle/>
          <a:p>
            <a:r>
              <a:rPr lang="zh-CN" altLang="en-US" sz="6600" dirty="0">
                <a:solidFill>
                  <a:srgbClr val="1C1C73"/>
                </a:solidFill>
                <a:latin typeface="华文行楷" panose="02010800040101010101" pitchFamily="2" charset="-122"/>
                <a:ea typeface="华文行楷" panose="02010800040101010101" pitchFamily="2" charset="-122"/>
              </a:rPr>
              <a:t>放射组学对鉴别纵隔淋巴结良恶性的研究</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8" y="4515170"/>
            <a:ext cx="2890826" cy="1323439"/>
          </a:xfrm>
          <a:prstGeom prst="rect">
            <a:avLst/>
          </a:prstGeom>
          <a:solidFill>
            <a:srgbClr val="AAA4D1"/>
          </a:solidFill>
          <a:effectLst>
            <a:softEdge rad="635000"/>
          </a:effectLst>
        </p:spPr>
        <p:txBody>
          <a:bodyPr wrap="square" rtlCol="0">
            <a:spAutoFit/>
          </a:bodyPr>
          <a:lstStyle/>
          <a:p>
            <a:r>
              <a:rPr lang="zh-CN" altLang="en-US" sz="2000" dirty="0">
                <a:solidFill>
                  <a:srgbClr val="1C1C73"/>
                </a:solidFill>
                <a:latin typeface="华文隶书" panose="02010800040101010101" pitchFamily="2" charset="-122"/>
                <a:ea typeface="华文隶书" panose="02010800040101010101" pitchFamily="2" charset="-122"/>
              </a:rPr>
              <a:t>汇  报  人：董梦实</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学        号：</a:t>
            </a:r>
            <a:r>
              <a:rPr lang="en-US" altLang="zh-CN" sz="2000" dirty="0">
                <a:solidFill>
                  <a:srgbClr val="1C1C73"/>
                </a:solidFill>
                <a:latin typeface="华文隶书" panose="02010800040101010101" pitchFamily="2" charset="-122"/>
                <a:ea typeface="华文隶书" panose="02010800040101010101" pitchFamily="2" charset="-122"/>
              </a:rPr>
              <a:t>2018120410</a:t>
            </a:r>
          </a:p>
          <a:p>
            <a:r>
              <a:rPr lang="zh-CN" altLang="en-US" sz="2000" dirty="0">
                <a:solidFill>
                  <a:srgbClr val="1C1C73"/>
                </a:solidFill>
                <a:latin typeface="华文隶书" panose="02010800040101010101" pitchFamily="2" charset="-122"/>
                <a:ea typeface="华文隶书" panose="02010800040101010101" pitchFamily="2" charset="-122"/>
              </a:rPr>
              <a:t>导        师：徐 </a:t>
            </a:r>
            <a:r>
              <a:rPr lang="en-US" altLang="zh-CN" sz="2000" dirty="0">
                <a:solidFill>
                  <a:srgbClr val="1C1C73"/>
                </a:solidFill>
                <a:latin typeface="华文隶书" panose="02010800040101010101" pitchFamily="2" charset="-122"/>
                <a:ea typeface="华文隶书" panose="02010800040101010101" pitchFamily="2" charset="-122"/>
              </a:rPr>
              <a:t>  </a:t>
            </a:r>
            <a:r>
              <a:rPr lang="zh-CN" altLang="en-US" sz="2000" dirty="0">
                <a:solidFill>
                  <a:srgbClr val="1C1C73"/>
                </a:solidFill>
                <a:latin typeface="华文隶书" panose="02010800040101010101" pitchFamily="2" charset="-122"/>
                <a:ea typeface="华文隶书" panose="02010800040101010101" pitchFamily="2" charset="-122"/>
              </a:rPr>
              <a:t> 克 教授</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指导老师：张立娜 教授</a:t>
            </a:r>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研究方法</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345993" cy="1569660"/>
          </a:xfrm>
          <a:prstGeom prst="rect">
            <a:avLst/>
          </a:prstGeom>
          <a:noFill/>
          <a:ln w="9525">
            <a:noFill/>
            <a:miter lim="800000"/>
            <a:headEnd/>
            <a:tailEnd/>
          </a:ln>
        </p:spPr>
        <p:txBody>
          <a:bodyPr wrap="square">
            <a:spAutoFit/>
          </a:bodyPr>
          <a:lstStyle>
            <a:defPPr>
              <a:defRPr lang="zh-CN"/>
            </a:defPPr>
            <a:lvl1pPr marL="457200" indent="-457200">
              <a:buFont typeface="Wingdings" panose="05000000000000000000" charset="0"/>
              <a:buChar char="l"/>
              <a:defRPr sz="2400">
                <a:latin typeface="华文新魏" panose="02010800040101010101" pitchFamily="2" charset="-122"/>
                <a:ea typeface="华文新魏" panose="02010800040101010101" pitchFamily="2" charset="-122"/>
              </a:defRPr>
            </a:lvl1pPr>
          </a:lstStyle>
          <a:p>
            <a:pPr marL="0" indent="0">
              <a:buNone/>
            </a:pPr>
            <a:r>
              <a:rPr lang="zh-CN" altLang="en-US" dirty="0">
                <a:sym typeface="+mn-lt"/>
              </a:rPr>
              <a:t>本研究为回顾性的研究，共纳入了</a:t>
            </a:r>
            <a:r>
              <a:rPr lang="en-US" altLang="zh-CN" dirty="0">
                <a:sym typeface="+mn-lt"/>
              </a:rPr>
              <a:t>201</a:t>
            </a:r>
            <a:r>
              <a:rPr lang="zh-CN" altLang="en-US" dirty="0">
                <a:sym typeface="+mn-lt"/>
              </a:rPr>
              <a:t>个淋巴结（</a:t>
            </a:r>
            <a:r>
              <a:rPr lang="en-US" altLang="zh-CN" dirty="0">
                <a:sym typeface="+mn-lt"/>
              </a:rPr>
              <a:t> </a:t>
            </a:r>
            <a:r>
              <a:rPr lang="zh-CN" altLang="en-US" dirty="0">
                <a:sym typeface="+mn-lt"/>
              </a:rPr>
              <a:t>取自</a:t>
            </a:r>
            <a:r>
              <a:rPr lang="en-US" altLang="zh-CN" dirty="0">
                <a:sym typeface="+mn-lt"/>
              </a:rPr>
              <a:t>129</a:t>
            </a:r>
            <a:r>
              <a:rPr lang="zh-CN" altLang="en-US" dirty="0">
                <a:sym typeface="+mn-lt"/>
              </a:rPr>
              <a:t>名患者）</a:t>
            </a:r>
            <a:endParaRPr lang="en-US" altLang="zh-CN" dirty="0">
              <a:sym typeface="+mn-lt"/>
            </a:endParaRPr>
          </a:p>
          <a:p>
            <a:pPr marL="0" indent="0">
              <a:buNone/>
            </a:pPr>
            <a:endParaRPr lang="en-US" altLang="zh-CN" dirty="0">
              <a:sym typeface="+mn-lt"/>
            </a:endParaRPr>
          </a:p>
          <a:p>
            <a:pPr marL="0" indent="0">
              <a:buNone/>
            </a:pPr>
            <a:r>
              <a:rPr lang="zh-CN" altLang="en-US" dirty="0">
                <a:sym typeface="+mn-lt"/>
              </a:rPr>
              <a:t>良性</a:t>
            </a:r>
            <a:r>
              <a:rPr lang="en-US" altLang="zh-CN" dirty="0">
                <a:sym typeface="+mn-lt"/>
              </a:rPr>
              <a:t>81</a:t>
            </a:r>
            <a:r>
              <a:rPr lang="zh-CN" altLang="en-US" dirty="0">
                <a:sym typeface="+mn-lt"/>
              </a:rPr>
              <a:t>个，恶性</a:t>
            </a:r>
            <a:r>
              <a:rPr lang="en-US" altLang="zh-CN" dirty="0">
                <a:sym typeface="+mn-lt"/>
              </a:rPr>
              <a:t>120</a:t>
            </a:r>
            <a:r>
              <a:rPr lang="zh-CN" altLang="en-US" dirty="0">
                <a:sym typeface="+mn-lt"/>
              </a:rPr>
              <a:t>个</a:t>
            </a:r>
          </a:p>
        </p:txBody>
      </p:sp>
    </p:spTree>
    <p:extLst>
      <p:ext uri="{BB962C8B-B14F-4D97-AF65-F5344CB8AC3E}">
        <p14:creationId xmlns:p14="http://schemas.microsoft.com/office/powerpoint/2010/main" val="254187810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734037" y="1623631"/>
            <a:ext cx="11306232" cy="3585161"/>
            <a:chOff x="550527" y="1217723"/>
            <a:chExt cx="8479675" cy="2688871"/>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1960674"/>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4"/>
            <p:cNvSpPr txBox="1">
              <a:spLocks/>
            </p:cNvSpPr>
            <p:nvPr/>
          </p:nvSpPr>
          <p:spPr>
            <a:xfrm>
              <a:off x="6508500" y="1261717"/>
              <a:ext cx="1870923" cy="234245"/>
            </a:xfrm>
            <a:prstGeom prst="rect">
              <a:avLst/>
            </a:prstGeom>
          </p:spPr>
          <p:txBody>
            <a:bodyPr vert="horz" wrap="none" lIns="121920" tIns="60960" rIns="121920" bIns="60960">
              <a:noAutofit/>
            </a:bodyPr>
            <a:lstStyle>
              <a:defPPr>
                <a:defRPr lang="zh-CN"/>
              </a:defPPr>
              <a:lvl1pPr algn="ctr">
                <a:defRPr b="1">
                  <a:solidFill>
                    <a:schemeClr val="tx1">
                      <a:lumMod val="95000"/>
                      <a:lumOff val="5000"/>
                    </a:schemeClr>
                  </a:solidFill>
                  <a:latin typeface="华文行楷" panose="02010800040101010101" pitchFamily="2" charset="-122"/>
                  <a:ea typeface="华文行楷" panose="02010800040101010101" pitchFamily="2" charset="-122"/>
                </a:defRPr>
              </a:lvl1pPr>
            </a:lstStyle>
            <a:p>
              <a:r>
                <a:rPr lang="zh-CN" altLang="en-US" dirty="0"/>
                <a:t>排除标准</a:t>
              </a:r>
            </a:p>
          </p:txBody>
        </p:sp>
        <p:sp>
          <p:nvSpPr>
            <p:cNvPr id="12" name="文本框 17"/>
            <p:cNvSpPr txBox="1">
              <a:spLocks/>
            </p:cNvSpPr>
            <p:nvPr/>
          </p:nvSpPr>
          <p:spPr>
            <a:xfrm>
              <a:off x="6490063" y="1814190"/>
              <a:ext cx="2521703" cy="377255"/>
            </a:xfrm>
            <a:prstGeom prst="rect">
              <a:avLst/>
            </a:prstGeom>
          </p:spPr>
          <p:txBody>
            <a:bodyPr vert="horz" wrap="square" lIns="121920" tIns="60960" rIns="121920" bIns="60960">
              <a:noAutofit/>
            </a:bodyPr>
            <a:lstStyle>
              <a:defPPr>
                <a:defRPr lang="zh-CN"/>
              </a:defPPr>
              <a:lvl1pPr algn="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pPr algn="l"/>
              <a:r>
                <a:rPr lang="zh-CN" altLang="zh-CN" dirty="0"/>
                <a:t>患者患有原发性恶性肿瘤，而纵隔淋巴结的</a:t>
              </a:r>
              <a:r>
                <a:rPr lang="en-US" altLang="zh-CN" dirty="0"/>
                <a:t>EBUS-TBNA</a:t>
              </a:r>
              <a:r>
                <a:rPr lang="zh-CN" altLang="zh-CN" dirty="0"/>
                <a:t>的病理诊断结果为阴性</a:t>
              </a:r>
              <a:endParaRPr lang="zh-CN" altLang="en-US" dirty="0"/>
            </a:p>
          </p:txBody>
        </p:sp>
        <p:sp>
          <p:nvSpPr>
            <p:cNvPr id="14" name="文本框 21"/>
            <p:cNvSpPr txBox="1">
              <a:spLocks/>
            </p:cNvSpPr>
            <p:nvPr/>
          </p:nvSpPr>
          <p:spPr>
            <a:xfrm>
              <a:off x="6508499" y="3279337"/>
              <a:ext cx="2521703" cy="377255"/>
            </a:xfrm>
            <a:prstGeom prst="rect">
              <a:avLst/>
            </a:prstGeom>
          </p:spPr>
          <p:txBody>
            <a:bodyPr vert="horz" wrap="square" lIns="121920" tIns="60960" rIns="121920" bIns="60960">
              <a:noAutofit/>
            </a:bodyPr>
            <a:lstStyle/>
            <a:p>
              <a:pPr>
                <a:lnSpc>
                  <a:spcPct val="120000"/>
                </a:lnSpc>
                <a:spcBef>
                  <a:spcPct val="0"/>
                </a:spcBef>
              </a:pPr>
              <a:r>
                <a:rPr lang="zh-CN" altLang="zh-CN" sz="1600" dirty="0">
                  <a:latin typeface="华文新魏" panose="02010800040101010101" pitchFamily="2" charset="-122"/>
                  <a:ea typeface="华文新魏" panose="02010800040101010101" pitchFamily="2" charset="-122"/>
                </a:rPr>
                <a:t>具有</a:t>
              </a:r>
              <a:r>
                <a:rPr lang="en-US" altLang="zh-CN" sz="1600" dirty="0">
                  <a:latin typeface="华文新魏" panose="02010800040101010101" pitchFamily="2" charset="-122"/>
                  <a:ea typeface="华文新魏" panose="02010800040101010101" pitchFamily="2" charset="-122"/>
                </a:rPr>
                <a:t>EBUS-TBNA</a:t>
              </a:r>
              <a:r>
                <a:rPr lang="zh-CN" altLang="zh-CN" sz="1600" dirty="0">
                  <a:latin typeface="华文新魏" panose="02010800040101010101" pitchFamily="2" charset="-122"/>
                  <a:ea typeface="华文新魏" panose="02010800040101010101" pitchFamily="2" charset="-122"/>
                </a:rPr>
                <a:t>的病理诊断结果的淋巴结在胸部</a:t>
              </a:r>
              <a:r>
                <a:rPr lang="en-US" altLang="zh-CN" sz="1600" dirty="0">
                  <a:latin typeface="华文新魏" panose="02010800040101010101" pitchFamily="2" charset="-122"/>
                  <a:ea typeface="华文新魏" panose="02010800040101010101" pitchFamily="2" charset="-122"/>
                </a:rPr>
                <a:t>CT</a:t>
              </a:r>
              <a:r>
                <a:rPr lang="zh-CN" altLang="zh-CN" sz="1600" dirty="0">
                  <a:latin typeface="华文新魏" panose="02010800040101010101" pitchFamily="2" charset="-122"/>
                  <a:ea typeface="华文新魏" panose="02010800040101010101" pitchFamily="2" charset="-122"/>
                </a:rPr>
                <a:t>增强扫描图像中定位困难</a:t>
              </a:r>
              <a:endParaRPr lang="zh-CN" altLang="en-US" sz="1600"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7" name="文本框 26"/>
            <p:cNvSpPr txBox="1">
              <a:spLocks/>
            </p:cNvSpPr>
            <p:nvPr/>
          </p:nvSpPr>
          <p:spPr>
            <a:xfrm flipH="1">
              <a:off x="764576" y="1259565"/>
              <a:ext cx="1870923" cy="234245"/>
            </a:xfrm>
            <a:prstGeom prst="rect">
              <a:avLst/>
            </a:prstGeom>
          </p:spPr>
          <p:txBody>
            <a:bodyPr vert="horz" wrap="none" lIns="121920" tIns="60960" rIns="121920" bIns="60960">
              <a:noAutofit/>
            </a:bodyPr>
            <a:lstStyle/>
            <a:p>
              <a:pPr algn="ctr"/>
              <a:r>
                <a:rPr lang="zh-CN" altLang="en-US" b="1" dirty="0">
                  <a:solidFill>
                    <a:schemeClr val="tx1">
                      <a:lumMod val="95000"/>
                      <a:lumOff val="5000"/>
                    </a:schemeClr>
                  </a:solidFill>
                  <a:latin typeface="华文行楷" panose="02010800040101010101" pitchFamily="2" charset="-122"/>
                  <a:ea typeface="华文行楷" panose="02010800040101010101" pitchFamily="2" charset="-122"/>
                </a:rPr>
                <a:t>纳入标准</a:t>
              </a:r>
            </a:p>
          </p:txBody>
        </p:sp>
        <p:sp>
          <p:nvSpPr>
            <p:cNvPr id="18" name="文本框 29"/>
            <p:cNvSpPr txBox="1">
              <a:spLocks/>
            </p:cNvSpPr>
            <p:nvPr/>
          </p:nvSpPr>
          <p:spPr>
            <a:xfrm flipH="1">
              <a:off x="568962" y="2284215"/>
              <a:ext cx="2084974" cy="377255"/>
            </a:xfrm>
            <a:prstGeom prst="rect">
              <a:avLst/>
            </a:prstGeom>
          </p:spPr>
          <p:txBody>
            <a:bodyPr vert="horz" wrap="square" lIns="121920" tIns="60960" rIns="121920" bIns="60960">
              <a:noAutofit/>
            </a:bodyPr>
            <a:lstStyle/>
            <a:p>
              <a:pPr algn="r">
                <a:lnSpc>
                  <a:spcPct val="120000"/>
                </a:lnSpc>
                <a:spcBef>
                  <a:spcPct val="0"/>
                </a:spcBef>
              </a:pP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患者具有纵隔淋巴结的</a:t>
              </a:r>
              <a:r>
                <a:rPr lang="en-US" altLang="zh-CN" sz="16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的病理诊断结果</a:t>
              </a:r>
            </a:p>
          </p:txBody>
        </p:sp>
        <p:sp>
          <p:nvSpPr>
            <p:cNvPr id="20" name="文本框 33"/>
            <p:cNvSpPr txBox="1">
              <a:spLocks/>
            </p:cNvSpPr>
            <p:nvPr/>
          </p:nvSpPr>
          <p:spPr>
            <a:xfrm flipH="1">
              <a:off x="550527" y="3310044"/>
              <a:ext cx="2084973" cy="377255"/>
            </a:xfrm>
            <a:prstGeom prst="rect">
              <a:avLst/>
            </a:prstGeom>
          </p:spPr>
          <p:txBody>
            <a:bodyPr vert="horz" wrap="square" lIns="121920" tIns="60960" rIns="121920" bIns="60960">
              <a:noAutofit/>
            </a:bodyPr>
            <a:lstStyle/>
            <a:p>
              <a:pPr algn="r">
                <a:lnSpc>
                  <a:spcPct val="120000"/>
                </a:lnSpc>
                <a:spcBef>
                  <a:spcPct val="0"/>
                </a:spcBef>
              </a:pP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胸部</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CT</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增强扫描的扫描时间和纵隔淋巴结的</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检查时间之间的时间间隔不超过</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2</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个星期）</a:t>
              </a:r>
            </a:p>
          </p:txBody>
        </p:sp>
      </p:grpSp>
      <p:grpSp>
        <p:nvGrpSpPr>
          <p:cNvPr id="22" name="组合 21">
            <a:extLst>
              <a:ext uri="{FF2B5EF4-FFF2-40B4-BE49-F238E27FC236}">
                <a16:creationId xmlns:a16="http://schemas.microsoft.com/office/drawing/2014/main"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2CE735FC-FEDA-4726-8417-10BC6CCC87A5}"/>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54" name="矩形: 圆角 53">
            <a:extLst>
              <a:ext uri="{FF2B5EF4-FFF2-40B4-BE49-F238E27FC236}">
                <a16:creationId xmlns:a16="http://schemas.microsoft.com/office/drawing/2014/main" id="{C3F1FB36-A707-4451-8CDE-88A2591F8B61}"/>
              </a:ext>
            </a:extLst>
          </p:cNvPr>
          <p:cNvSpPr/>
          <p:nvPr/>
        </p:nvSpPr>
        <p:spPr>
          <a:xfrm>
            <a:off x="8504842" y="3619914"/>
            <a:ext cx="62579" cy="615387"/>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矩形: 圆角 54">
            <a:extLst>
              <a:ext uri="{FF2B5EF4-FFF2-40B4-BE49-F238E27FC236}">
                <a16:creationId xmlns:a16="http://schemas.microsoft.com/office/drawing/2014/main" id="{CC80A765-FBB5-41A5-95BE-B8F2E14B3E39}"/>
              </a:ext>
            </a:extLst>
          </p:cNvPr>
          <p:cNvSpPr/>
          <p:nvPr/>
        </p:nvSpPr>
        <p:spPr>
          <a:xfrm>
            <a:off x="8494095" y="4593405"/>
            <a:ext cx="62579" cy="615387"/>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文本框 21">
            <a:extLst>
              <a:ext uri="{FF2B5EF4-FFF2-40B4-BE49-F238E27FC236}">
                <a16:creationId xmlns:a16="http://schemas.microsoft.com/office/drawing/2014/main" id="{A4D2E630-E4C8-4053-A724-43EA3CECA60C}"/>
              </a:ext>
            </a:extLst>
          </p:cNvPr>
          <p:cNvSpPr txBox="1">
            <a:spLocks/>
          </p:cNvSpPr>
          <p:nvPr/>
        </p:nvSpPr>
        <p:spPr>
          <a:xfrm>
            <a:off x="8732592" y="3659363"/>
            <a:ext cx="2494564" cy="503007"/>
          </a:xfrm>
          <a:prstGeom prst="rect">
            <a:avLst/>
          </a:prstGeom>
        </p:spPr>
        <p:txBody>
          <a:bodyPr vert="horz" wrap="square" lIns="121920" tIns="60960" rIns="121920" bIns="60960">
            <a:noAutofit/>
          </a:bodyPr>
          <a:lstStyle>
            <a:defPPr>
              <a:defRPr lang="zh-CN"/>
            </a:defPPr>
            <a:lvl1pP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zh-CN" dirty="0"/>
              <a:t>纵隔淋巴结病灶难以勾画</a:t>
            </a:r>
            <a:endParaRPr lang="zh-CN" altLang="en-US" dirty="0"/>
          </a:p>
        </p:txBody>
      </p:sp>
    </p:spTree>
    <p:extLst>
      <p:ext uri="{BB962C8B-B14F-4D97-AF65-F5344CB8AC3E}">
        <p14:creationId xmlns:p14="http://schemas.microsoft.com/office/powerpoint/2010/main" val="93858771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7096017"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7237085"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540999"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30%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2838895"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2979964"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3167562" y="2856272"/>
            <a:ext cx="1171077"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9" name="文本框 17"/>
          <p:cNvSpPr txBox="1"/>
          <p:nvPr/>
        </p:nvSpPr>
        <p:spPr>
          <a:xfrm>
            <a:off x="6735757"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测试组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61</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36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25</a:t>
            </a:r>
          </a:p>
        </p:txBody>
      </p:sp>
      <p:sp>
        <p:nvSpPr>
          <p:cNvPr id="22" name="文本框 17"/>
          <p:cNvSpPr txBox="1"/>
          <p:nvPr/>
        </p:nvSpPr>
        <p:spPr>
          <a:xfrm>
            <a:off x="2530424"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训练组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140</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84</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56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p:txBody>
      </p:sp>
      <p:sp>
        <p:nvSpPr>
          <p:cNvPr id="23" name="文本框 22">
            <a:extLst>
              <a:ext uri="{FF2B5EF4-FFF2-40B4-BE49-F238E27FC236}">
                <a16:creationId xmlns:a16="http://schemas.microsoft.com/office/drawing/2014/main" id="{C879C48D-DD71-4773-974B-BEA60D5952EE}"/>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2" name="矩形 1">
            <a:extLst>
              <a:ext uri="{FF2B5EF4-FFF2-40B4-BE49-F238E27FC236}">
                <a16:creationId xmlns:a16="http://schemas.microsoft.com/office/drawing/2014/main" id="{2632F15A-DBA6-4369-8CE5-8B12666C0674}"/>
              </a:ext>
            </a:extLst>
          </p:cNvPr>
          <p:cNvSpPr/>
          <p:nvPr/>
        </p:nvSpPr>
        <p:spPr>
          <a:xfrm rot="20592019">
            <a:off x="2990355" y="2984031"/>
            <a:ext cx="429408" cy="56341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77B402D8-A658-4A60-A954-6CA44B0A04DB}"/>
              </a:ext>
            </a:extLst>
          </p:cNvPr>
          <p:cNvSpPr/>
          <p:nvPr/>
        </p:nvSpPr>
        <p:spPr>
          <a:xfrm rot="462409">
            <a:off x="8304570" y="2756573"/>
            <a:ext cx="393656" cy="495443"/>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D29C9F3-4D3B-4439-8C54-7FB96B085DD9}"/>
              </a:ext>
            </a:extLst>
          </p:cNvPr>
          <p:cNvSpPr/>
          <p:nvPr/>
        </p:nvSpPr>
        <p:spPr>
          <a:xfrm rot="2385201">
            <a:off x="3219137" y="3327300"/>
            <a:ext cx="175614" cy="36770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452538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750"/>
                                        <p:tgtEl>
                                          <p:spTgt spid="16"/>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7"/>
                                        </p:tgtEl>
                                        <p:attrNameLst>
                                          <p:attrName>style.visibility</p:attrName>
                                        </p:attrNameLst>
                                      </p:cBhvr>
                                      <p:to>
                                        <p:strVal val="visible"/>
                                      </p:to>
                                    </p:set>
                                    <p:anim calcmode="lin" valueType="num">
                                      <p:cBhvr>
                                        <p:cTn id="30" dur="750" fill="hold"/>
                                        <p:tgtEl>
                                          <p:spTgt spid="17"/>
                                        </p:tgtEl>
                                        <p:attrNameLst>
                                          <p:attrName>ppt_w</p:attrName>
                                        </p:attrNameLst>
                                      </p:cBhvr>
                                      <p:tavLst>
                                        <p:tav tm="0">
                                          <p:val>
                                            <p:fltVal val="0"/>
                                          </p:val>
                                        </p:tav>
                                        <p:tav tm="100000">
                                          <p:val>
                                            <p:strVal val="#ppt_w"/>
                                          </p:val>
                                        </p:tav>
                                      </p:tavLst>
                                    </p:anim>
                                    <p:anim calcmode="lin" valueType="num">
                                      <p:cBhvr>
                                        <p:cTn id="31" dur="750" fill="hold"/>
                                        <p:tgtEl>
                                          <p:spTgt spid="17"/>
                                        </p:tgtEl>
                                        <p:attrNameLst>
                                          <p:attrName>ppt_h</p:attrName>
                                        </p:attrNameLst>
                                      </p:cBhvr>
                                      <p:tavLst>
                                        <p:tav tm="0">
                                          <p:val>
                                            <p:fltVal val="0"/>
                                          </p:val>
                                        </p:tav>
                                        <p:tav tm="100000">
                                          <p:val>
                                            <p:strVal val="#ppt_h"/>
                                          </p:val>
                                        </p:tav>
                                      </p:tavLst>
                                    </p:anim>
                                    <p:anim calcmode="lin" valueType="num">
                                      <p:cBhvr>
                                        <p:cTn id="32" dur="750" fill="hold"/>
                                        <p:tgtEl>
                                          <p:spTgt spid="17"/>
                                        </p:tgtEl>
                                        <p:attrNameLst>
                                          <p:attrName>style.rotation</p:attrName>
                                        </p:attrNameLst>
                                      </p:cBhvr>
                                      <p:tavLst>
                                        <p:tav tm="0">
                                          <p:val>
                                            <p:fltVal val="90"/>
                                          </p:val>
                                        </p:tav>
                                        <p:tav tm="100000">
                                          <p:val>
                                            <p:fltVal val="0"/>
                                          </p:val>
                                        </p:tav>
                                      </p:tavLst>
                                    </p:anim>
                                    <p:animEffect transition="in" filter="fade">
                                      <p:cBhvr>
                                        <p:cTn id="33" dur="750"/>
                                        <p:tgtEl>
                                          <p:spTgt spid="1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6" grpId="0" animBg="1"/>
      <p:bldP spid="17" grpId="0" animBg="1"/>
      <p:bldP spid="18" grpId="0"/>
      <p:bldP spid="19"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a16="http://schemas.microsoft.com/office/drawing/2014/main"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a16="http://schemas.microsoft.com/office/drawing/2014/main"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a16="http://schemas.microsoft.com/office/drawing/2014/main"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a16="http://schemas.microsoft.com/office/drawing/2014/main"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a16="http://schemas.microsoft.com/office/drawing/2014/main"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a16="http://schemas.microsoft.com/office/drawing/2014/main"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a16="http://schemas.microsoft.com/office/drawing/2014/main"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a16="http://schemas.microsoft.com/office/drawing/2014/main"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a16="http://schemas.microsoft.com/office/drawing/2014/main"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a16="http://schemas.microsoft.com/office/drawing/2014/main"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a16="http://schemas.microsoft.com/office/drawing/2014/main"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a16="http://schemas.microsoft.com/office/drawing/2014/main"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a16="http://schemas.microsoft.com/office/drawing/2014/main"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a16="http://schemas.microsoft.com/office/drawing/2014/main"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a16="http://schemas.microsoft.com/office/drawing/2014/main" id="{DB54CE7A-E509-433C-9120-94F577E0B8FF}"/>
              </a:ext>
            </a:extLst>
          </p:cNvPr>
          <p:cNvSpPr txBox="1"/>
          <p:nvPr/>
        </p:nvSpPr>
        <p:spPr>
          <a:xfrm>
            <a:off x="7820596" y="2066235"/>
            <a:ext cx="3256837" cy="592759"/>
          </a:xfrm>
          <a:prstGeom prst="rect">
            <a:avLst/>
          </a:prstGeom>
          <a:noFill/>
        </p:spPr>
        <p:txBody>
          <a:bodyPr wrap="square" anchor="ctr">
            <a:noAutofit/>
          </a:bodyPr>
          <a:lstStyle>
            <a:defPPr>
              <a:defRPr lang="zh-CN"/>
            </a:defPPr>
            <a:lvl1pPr>
              <a:lnSpc>
                <a:spcPct val="120000"/>
              </a:lnSpc>
              <a:defRPr>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t>对</a:t>
            </a:r>
            <a:r>
              <a:rPr lang="en-US" altLang="zh-CN" dirty="0"/>
              <a:t>reader1</a:t>
            </a:r>
            <a:r>
              <a:rPr lang="zh-CN" altLang="en-US" dirty="0"/>
              <a:t>和</a:t>
            </a:r>
            <a:r>
              <a:rPr lang="en-US" altLang="zh-CN" dirty="0"/>
              <a:t>reader2</a:t>
            </a:r>
            <a:r>
              <a:rPr lang="zh-CN" altLang="en-US" dirty="0"/>
              <a:t>之间提取的特征进行</a:t>
            </a:r>
            <a:r>
              <a:rPr lang="zh-CN" altLang="zh-CN" dirty="0"/>
              <a:t>组内相关系数（</a:t>
            </a:r>
            <a:r>
              <a:rPr lang="en-US" altLang="zh-CN" dirty="0"/>
              <a:t>ICC</a:t>
            </a:r>
            <a:r>
              <a:rPr lang="zh-CN" altLang="zh-CN" dirty="0"/>
              <a:t>）的分析</a:t>
            </a:r>
            <a:r>
              <a:rPr lang="zh-CN" altLang="en-US" dirty="0"/>
              <a:t>，采用</a:t>
            </a:r>
            <a:r>
              <a:rPr lang="en-US" altLang="zh-CN" dirty="0"/>
              <a:t>LASSO</a:t>
            </a:r>
            <a:r>
              <a:rPr lang="zh-CN" altLang="en-US" dirty="0"/>
              <a:t>逻辑回归的方式进行特征的筛选，最后使用多元逻辑回归的方式进行模型的构建</a:t>
            </a:r>
          </a:p>
        </p:txBody>
      </p:sp>
      <p:sp>
        <p:nvSpPr>
          <p:cNvPr id="20" name="文本框 17">
            <a:extLst>
              <a:ext uri="{FF2B5EF4-FFF2-40B4-BE49-F238E27FC236}">
                <a16:creationId xmlns:a16="http://schemas.microsoft.com/office/drawing/2014/main" id="{0FA4C536-0FAB-4F7B-A2E8-AD098BAFF710}"/>
              </a:ext>
            </a:extLst>
          </p:cNvPr>
          <p:cNvSpPr txBox="1"/>
          <p:nvPr/>
        </p:nvSpPr>
        <p:spPr>
          <a:xfrm>
            <a:off x="7607377" y="937493"/>
            <a:ext cx="1107996" cy="276999"/>
          </a:xfrm>
          <a:prstGeom prst="rect">
            <a:avLst/>
          </a:prstGeom>
          <a:noFill/>
        </p:spPr>
        <p:txBody>
          <a:bodyPr wrap="none" lIns="0" tIns="0" rIns="0" bIns="0">
            <a:noAutofit/>
          </a:bodyPr>
          <a:lstStyle>
            <a:defPPr>
              <a:defRPr lang="zh-CN"/>
            </a:defPPr>
            <a:lvl1pPr>
              <a:lnSpc>
                <a:spcPct val="120000"/>
              </a:lnSpc>
              <a:defRPr sz="2400" b="1">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solidFill>
                  <a:schemeClr val="tx1">
                    <a:lumMod val="75000"/>
                    <a:lumOff val="25000"/>
                  </a:schemeClr>
                </a:solidFill>
              </a:rPr>
              <a:t>放射组学模型构建</a:t>
            </a:r>
          </a:p>
        </p:txBody>
      </p:sp>
      <p:sp>
        <p:nvSpPr>
          <p:cNvPr id="21" name="文本框 18">
            <a:extLst>
              <a:ext uri="{FF2B5EF4-FFF2-40B4-BE49-F238E27FC236}">
                <a16:creationId xmlns:a16="http://schemas.microsoft.com/office/drawing/2014/main" id="{C6B87BE8-744D-451E-A3C4-1086AD7B958E}"/>
              </a:ext>
            </a:extLst>
          </p:cNvPr>
          <p:cNvSpPr txBox="1"/>
          <p:nvPr/>
        </p:nvSpPr>
        <p:spPr>
          <a:xfrm>
            <a:off x="7071694" y="3955309"/>
            <a:ext cx="2964476" cy="592759"/>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使用</a:t>
            </a:r>
            <a:r>
              <a:rPr lang="en-US" altLang="zh-CN" dirty="0">
                <a:solidFill>
                  <a:schemeClr val="bg1">
                    <a:lumMod val="50000"/>
                  </a:schemeClr>
                </a:solidFill>
                <a:latin typeface="华文新魏" panose="02010800040101010101" pitchFamily="2" charset="-122"/>
                <a:ea typeface="华文新魏" panose="02010800040101010101" pitchFamily="2" charset="-122"/>
              </a:rPr>
              <a:t>A.K.</a:t>
            </a:r>
            <a:r>
              <a:rPr lang="zh-CN" altLang="en-US" dirty="0">
                <a:solidFill>
                  <a:schemeClr val="bg1">
                    <a:lumMod val="50000"/>
                  </a:schemeClr>
                </a:solidFill>
                <a:latin typeface="华文新魏" panose="02010800040101010101" pitchFamily="2" charset="-122"/>
                <a:ea typeface="华文新魏" panose="02010800040101010101" pitchFamily="2" charset="-122"/>
              </a:rPr>
              <a:t>软件对放射组学特征进行进行提取</a:t>
            </a:r>
          </a:p>
        </p:txBody>
      </p:sp>
      <p:sp>
        <p:nvSpPr>
          <p:cNvPr id="22" name="文本框 19">
            <a:extLst>
              <a:ext uri="{FF2B5EF4-FFF2-40B4-BE49-F238E27FC236}">
                <a16:creationId xmlns:a16="http://schemas.microsoft.com/office/drawing/2014/main" id="{5949D83C-C3D8-4F4B-B5EB-52841BDF06E3}"/>
              </a:ext>
            </a:extLst>
          </p:cNvPr>
          <p:cNvSpPr txBox="1"/>
          <p:nvPr/>
        </p:nvSpPr>
        <p:spPr>
          <a:xfrm>
            <a:off x="6818322" y="3485226"/>
            <a:ext cx="1107996" cy="276999"/>
          </a:xfrm>
          <a:prstGeom prst="rect">
            <a:avLst/>
          </a:prstGeom>
          <a:noFill/>
        </p:spPr>
        <p:txBody>
          <a:bodyPr wrap="none" lIns="0" tIns="0" rIns="0" bIns="0">
            <a:noAutofit/>
          </a:bodyPr>
          <a:lstStyle/>
          <a:p>
            <a:pPr>
              <a:lnSpc>
                <a:spcPct val="120000"/>
              </a:lnSpc>
            </a:pP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放射组学特征提取</a:t>
            </a:r>
          </a:p>
        </p:txBody>
      </p:sp>
      <p:sp>
        <p:nvSpPr>
          <p:cNvPr id="23" name="文本框 20">
            <a:extLst>
              <a:ext uri="{FF2B5EF4-FFF2-40B4-BE49-F238E27FC236}">
                <a16:creationId xmlns:a16="http://schemas.microsoft.com/office/drawing/2014/main" id="{61C29F02-D294-4230-A824-757E2FF29697}"/>
              </a:ext>
            </a:extLst>
          </p:cNvPr>
          <p:cNvSpPr txBox="1"/>
          <p:nvPr/>
        </p:nvSpPr>
        <p:spPr>
          <a:xfrm>
            <a:off x="6074710" y="5473821"/>
            <a:ext cx="6085450" cy="998183"/>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一名放射科医师（</a:t>
            </a:r>
            <a:r>
              <a:rPr lang="en-US" altLang="zh-CN" dirty="0">
                <a:solidFill>
                  <a:schemeClr val="bg1">
                    <a:lumMod val="50000"/>
                  </a:schemeClr>
                </a:solidFill>
                <a:latin typeface="华文新魏" panose="02010800040101010101" pitchFamily="2" charset="-122"/>
                <a:ea typeface="华文新魏" panose="02010800040101010101" pitchFamily="2" charset="-122"/>
              </a:rPr>
              <a:t>reader1</a:t>
            </a:r>
            <a:r>
              <a:rPr lang="zh-CN" altLang="en-US" dirty="0">
                <a:solidFill>
                  <a:schemeClr val="bg1">
                    <a:lumMod val="50000"/>
                  </a:schemeClr>
                </a:solidFill>
                <a:latin typeface="华文新魏" panose="02010800040101010101" pitchFamily="2" charset="-122"/>
                <a:ea typeface="华文新魏" panose="02010800040101010101" pitchFamily="2" charset="-122"/>
              </a:rPr>
              <a:t>）在不知道病理结果的情况下，分别于平扫期和静脉期，选取淋巴结轴位的最大层面，沿边缘进行手动勾画；随后随机选取了</a:t>
            </a:r>
            <a:r>
              <a:rPr lang="en-US" altLang="zh-CN" dirty="0">
                <a:solidFill>
                  <a:schemeClr val="bg1">
                    <a:lumMod val="50000"/>
                  </a:schemeClr>
                </a:solidFill>
                <a:latin typeface="华文新魏" panose="02010800040101010101" pitchFamily="2" charset="-122"/>
                <a:ea typeface="华文新魏" panose="02010800040101010101" pitchFamily="2" charset="-122"/>
              </a:rPr>
              <a:t>50</a:t>
            </a:r>
            <a:r>
              <a:rPr lang="zh-CN" altLang="en-US" dirty="0">
                <a:solidFill>
                  <a:schemeClr val="bg1">
                    <a:lumMod val="50000"/>
                  </a:schemeClr>
                </a:solidFill>
                <a:latin typeface="华文新魏" panose="02010800040101010101" pitchFamily="2" charset="-122"/>
                <a:ea typeface="华文新魏" panose="02010800040101010101" pitchFamily="2" charset="-122"/>
              </a:rPr>
              <a:t>个淋巴结，由另一名放射科医师（</a:t>
            </a:r>
            <a:r>
              <a:rPr lang="en-US" altLang="zh-CN" dirty="0">
                <a:solidFill>
                  <a:schemeClr val="bg1">
                    <a:lumMod val="50000"/>
                  </a:schemeClr>
                </a:solidFill>
                <a:latin typeface="华文新魏" panose="02010800040101010101" pitchFamily="2" charset="-122"/>
                <a:ea typeface="华文新魏" panose="02010800040101010101" pitchFamily="2" charset="-122"/>
              </a:rPr>
              <a:t>reader2</a:t>
            </a:r>
            <a:r>
              <a:rPr lang="zh-CN" altLang="en-US" dirty="0">
                <a:solidFill>
                  <a:schemeClr val="bg1">
                    <a:lumMod val="50000"/>
                  </a:schemeClr>
                </a:solidFill>
                <a:latin typeface="华文新魏" panose="02010800040101010101" pitchFamily="2" charset="-122"/>
                <a:ea typeface="华文新魏" panose="02010800040101010101" pitchFamily="2" charset="-122"/>
              </a:rPr>
              <a:t>）在不知道病理结果的情况下再次对静脉期的淋巴结进行勾画</a:t>
            </a:r>
          </a:p>
        </p:txBody>
      </p:sp>
      <p:sp>
        <p:nvSpPr>
          <p:cNvPr id="24" name="文本框 21">
            <a:extLst>
              <a:ext uri="{FF2B5EF4-FFF2-40B4-BE49-F238E27FC236}">
                <a16:creationId xmlns:a16="http://schemas.microsoft.com/office/drawing/2014/main" id="{147EAC1D-1366-4516-B91F-607906D06824}"/>
              </a:ext>
            </a:extLst>
          </p:cNvPr>
          <p:cNvSpPr txBox="1"/>
          <p:nvPr/>
        </p:nvSpPr>
        <p:spPr>
          <a:xfrm>
            <a:off x="5792458" y="4735129"/>
            <a:ext cx="1107996" cy="276999"/>
          </a:xfrm>
          <a:prstGeom prst="rect">
            <a:avLst/>
          </a:prstGeom>
          <a:noFill/>
        </p:spPr>
        <p:txBody>
          <a:bodyPr wrap="none" lIns="0" tIns="0" rIns="0" bIns="0">
            <a:noAutofit/>
          </a:bodyPr>
          <a:lstStyle/>
          <a:p>
            <a:pPr>
              <a:lnSpc>
                <a:spcPct val="120000"/>
              </a:lnSpc>
            </a:pPr>
            <a:r>
              <a:rPr lang="en-US" altLang="zh-CN" sz="2400" b="1" dirty="0">
                <a:solidFill>
                  <a:schemeClr val="tx1">
                    <a:lumMod val="75000"/>
                    <a:lumOff val="25000"/>
                  </a:schemeClr>
                </a:solidFill>
                <a:latin typeface="华文新魏" panose="02010800040101010101" pitchFamily="2" charset="-122"/>
                <a:ea typeface="华文新魏" panose="02010800040101010101" pitchFamily="2" charset="-122"/>
              </a:rPr>
              <a:t>ROI</a:t>
            </a: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勾画</a:t>
            </a:r>
          </a:p>
        </p:txBody>
      </p:sp>
      <p:sp>
        <p:nvSpPr>
          <p:cNvPr id="29" name="文本框 28">
            <a:extLst>
              <a:ext uri="{FF2B5EF4-FFF2-40B4-BE49-F238E27FC236}">
                <a16:creationId xmlns:a16="http://schemas.microsoft.com/office/drawing/2014/main" id="{9DD09E10-B75E-4025-AB11-F221550FD759}"/>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37764671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grpSp>
        <p:nvGrpSpPr>
          <p:cNvPr id="8" name="Group 67"/>
          <p:cNvGrpSpPr/>
          <p:nvPr/>
        </p:nvGrpSpPr>
        <p:grpSpPr>
          <a:xfrm>
            <a:off x="4689847" y="1252497"/>
            <a:ext cx="3239490" cy="1154247"/>
            <a:chOff x="4850525" y="1514352"/>
            <a:chExt cx="2749477" cy="1154246"/>
          </a:xfrm>
        </p:grpSpPr>
        <p:sp>
          <p:nvSpPr>
            <p:cNvPr id="15" name="TextBox 68"/>
            <p:cNvSpPr txBox="1">
              <a:spLocks/>
            </p:cNvSpPr>
            <p:nvPr/>
          </p:nvSpPr>
          <p:spPr bwMode="auto">
            <a:xfrm>
              <a:off x="5674478" y="1514352"/>
              <a:ext cx="1068541" cy="309958"/>
            </a:xfrm>
            <a:prstGeom prst="rect">
              <a:avLst/>
            </a:prstGeom>
            <a:noFill/>
          </p:spPr>
          <p:txBody>
            <a:bodyPr wrap="none" lIns="120000" tIns="62400" rIns="120000" bIns="62400">
              <a:noAutofit/>
            </a:bodyPr>
            <a:lstStyle/>
            <a:p>
              <a:pP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辨别度</a:t>
              </a:r>
            </a:p>
          </p:txBody>
        </p:sp>
        <p:sp>
          <p:nvSpPr>
            <p:cNvPr id="16" name="TextBox 69"/>
            <p:cNvSpPr txBox="1">
              <a:spLocks/>
            </p:cNvSpPr>
            <p:nvPr/>
          </p:nvSpPr>
          <p:spPr bwMode="auto">
            <a:xfrm>
              <a:off x="4850525" y="1958785"/>
              <a:ext cx="2749477" cy="709813"/>
            </a:xfrm>
            <a:prstGeom prst="rect">
              <a:avLst/>
            </a:prstGeom>
            <a:noFill/>
          </p:spPr>
          <p:txBody>
            <a:bodyPr wrap="square" lIns="120000" tIns="62400" rIns="120000" bIns="62400">
              <a:noAutofit/>
            </a:bodyPr>
            <a:lstStyle/>
            <a:p>
              <a:pPr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来评估模型的辨别度</a:t>
              </a:r>
            </a:p>
          </p:txBody>
        </p:sp>
      </p:grpSp>
      <p:grpSp>
        <p:nvGrpSpPr>
          <p:cNvPr id="9" name="Group 70"/>
          <p:cNvGrpSpPr/>
          <p:nvPr/>
        </p:nvGrpSpPr>
        <p:grpSpPr>
          <a:xfrm>
            <a:off x="8340843" y="4640934"/>
            <a:ext cx="3537067" cy="1051142"/>
            <a:chOff x="7645890" y="3344328"/>
            <a:chExt cx="3005865" cy="1051142"/>
          </a:xfrm>
        </p:grpSpPr>
        <p:sp>
          <p:nvSpPr>
            <p:cNvPr id="13" name="TextBox 71"/>
            <p:cNvSpPr txBox="1">
              <a:spLocks/>
            </p:cNvSpPr>
            <p:nvPr/>
          </p:nvSpPr>
          <p:spPr bwMode="auto">
            <a:xfrm>
              <a:off x="7645890" y="3344328"/>
              <a:ext cx="1301593" cy="309958"/>
            </a:xfrm>
            <a:prstGeom prst="rect">
              <a:avLst/>
            </a:prstGeom>
            <a:noFill/>
          </p:spPr>
          <p:txBody>
            <a:bodyPr wrap="none" lIns="480000" tIns="62400" rIns="120000" bIns="62400">
              <a:noAutofit/>
            </a:bodyPr>
            <a:lstStyle/>
            <a:p>
              <a:pPr algn="l"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临床应用价值</a:t>
              </a:r>
            </a:p>
          </p:txBody>
        </p:sp>
        <p:sp>
          <p:nvSpPr>
            <p:cNvPr id="14" name="TextBox 72"/>
            <p:cNvSpPr txBox="1">
              <a:spLocks/>
            </p:cNvSpPr>
            <p:nvPr/>
          </p:nvSpPr>
          <p:spPr bwMode="auto">
            <a:xfrm>
              <a:off x="7680521" y="3839291"/>
              <a:ext cx="2971234" cy="556179"/>
            </a:xfrm>
            <a:prstGeom prst="rect">
              <a:avLst/>
            </a:prstGeom>
            <a:noFill/>
          </p:spPr>
          <p:txBody>
            <a:bodyPr wrap="square" lIns="480000" tIns="62400" rIns="120000" bIns="62400">
              <a:noAutofit/>
            </a:bodyPr>
            <a:lstStyle/>
            <a:p>
              <a:pPr algn="l"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利用决策曲线分析来评估模型的临床应用价值</a:t>
              </a:r>
            </a:p>
          </p:txBody>
        </p:sp>
      </p:grpSp>
      <p:grpSp>
        <p:nvGrpSpPr>
          <p:cNvPr id="10" name="Group 73"/>
          <p:cNvGrpSpPr/>
          <p:nvPr/>
        </p:nvGrpSpPr>
        <p:grpSpPr>
          <a:xfrm>
            <a:off x="380616" y="4687800"/>
            <a:ext cx="3773697" cy="974969"/>
            <a:chOff x="1061230" y="4060687"/>
            <a:chExt cx="3773697" cy="974969"/>
          </a:xfrm>
        </p:grpSpPr>
        <p:sp>
          <p:nvSpPr>
            <p:cNvPr id="11" name="TextBox 74"/>
            <p:cNvSpPr txBox="1">
              <a:spLocks/>
            </p:cNvSpPr>
            <p:nvPr/>
          </p:nvSpPr>
          <p:spPr bwMode="auto">
            <a:xfrm>
              <a:off x="3236598" y="4060687"/>
              <a:ext cx="1531613" cy="309958"/>
            </a:xfrm>
            <a:prstGeom prst="rect">
              <a:avLst/>
            </a:prstGeom>
            <a:noFill/>
          </p:spPr>
          <p:txBody>
            <a:bodyPr wrap="none" lIns="120000" tIns="62400" rIns="480000" bIns="62400">
              <a:noAutofit/>
            </a:bodyPr>
            <a:lstStyle/>
            <a:p>
              <a:pPr algn="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校准度</a:t>
              </a:r>
            </a:p>
          </p:txBody>
        </p:sp>
        <p:sp>
          <p:nvSpPr>
            <p:cNvPr id="12" name="TextBox 75"/>
            <p:cNvSpPr txBox="1">
              <a:spLocks/>
            </p:cNvSpPr>
            <p:nvPr/>
          </p:nvSpPr>
          <p:spPr bwMode="auto">
            <a:xfrm>
              <a:off x="1061230" y="4479477"/>
              <a:ext cx="3773697" cy="556179"/>
            </a:xfrm>
            <a:prstGeom prst="rect">
              <a:avLst/>
            </a:prstGeom>
            <a:noFill/>
          </p:spPr>
          <p:txBody>
            <a:bodyPr wrap="square" lIns="120000" tIns="62400" rIns="480000" bIns="62400">
              <a:noAutofit/>
            </a:bodyPr>
            <a:lstStyle/>
            <a:p>
              <a:pPr algn="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通过绘制校准曲线并进行</a:t>
              </a:r>
              <a:r>
                <a:rPr lang="en-US" altLang="zh-CN" dirty="0">
                  <a:solidFill>
                    <a:schemeClr val="bg1">
                      <a:lumMod val="50000"/>
                    </a:schemeClr>
                  </a:solidFill>
                  <a:latin typeface="华文新魏" panose="02010800040101010101" pitchFamily="2" charset="-122"/>
                  <a:ea typeface="华文新魏" panose="02010800040101010101" pitchFamily="2" charset="-122"/>
                </a:rPr>
                <a:t>Hosmer-</a:t>
              </a:r>
              <a:r>
                <a:rPr lang="en-US" altLang="zh-CN" dirty="0" err="1">
                  <a:solidFill>
                    <a:schemeClr val="bg1">
                      <a:lumMod val="50000"/>
                    </a:schemeClr>
                  </a:solidFill>
                  <a:latin typeface="华文新魏" panose="02010800040101010101" pitchFamily="2" charset="-122"/>
                  <a:ea typeface="华文新魏" panose="02010800040101010101" pitchFamily="2" charset="-122"/>
                </a:rPr>
                <a:t>Lemeshow</a:t>
              </a:r>
              <a:r>
                <a:rPr lang="zh-CN" altLang="en-US" dirty="0">
                  <a:solidFill>
                    <a:schemeClr val="bg1">
                      <a:lumMod val="50000"/>
                    </a:schemeClr>
                  </a:solidFill>
                  <a:latin typeface="华文新魏" panose="02010800040101010101" pitchFamily="2" charset="-122"/>
                  <a:ea typeface="华文新魏" panose="02010800040101010101" pitchFamily="2" charset="-122"/>
                </a:rPr>
                <a:t>检验来确定诊断模型的拟合优度</a:t>
              </a:r>
            </a:p>
          </p:txBody>
        </p:sp>
      </p:gr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47498912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B11BBB08-9ED1-4BF6-9640-640131B7FADB}"/>
              </a:ext>
            </a:extLst>
          </p:cNvPr>
          <p:cNvGrpSpPr/>
          <p:nvPr/>
        </p:nvGrpSpPr>
        <p:grpSpPr>
          <a:xfrm>
            <a:off x="1652215" y="1782702"/>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8897639" y="4691841"/>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058615" y="2293696"/>
            <a:ext cx="7931549" cy="2656753"/>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为探索不同品牌的</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CT</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扫描仪或扫描层厚是否会影响模型的分类性能，本研究进行了分层层析。</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基于不同品牌，</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GE</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Philips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Siemens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Toshiba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基于不同的扫描</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层厚</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1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5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8 mm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285750" indent="-28575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使用</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DeLong</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检验</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对</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各亚组的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AUC</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进行比较</a:t>
            </a:r>
            <a:endPar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1" name="文本框 10">
            <a:extLst>
              <a:ext uri="{FF2B5EF4-FFF2-40B4-BE49-F238E27FC236}">
                <a16:creationId xmlns:a16="http://schemas.microsoft.com/office/drawing/2014/main" id="{4850A6FE-673F-47C5-8BA0-978C772C74B3}"/>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291385635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3672312" y="329110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7" name="组合 16">
            <a:extLst>
              <a:ext uri="{FF2B5EF4-FFF2-40B4-BE49-F238E27FC236}">
                <a16:creationId xmlns:a16="http://schemas.microsoft.com/office/drawing/2014/main" id="{3328C3C7-2317-4994-8728-084D134C1330}"/>
              </a:ext>
            </a:extLst>
          </p:cNvPr>
          <p:cNvGrpSpPr/>
          <p:nvPr/>
        </p:nvGrpSpPr>
        <p:grpSpPr>
          <a:xfrm>
            <a:off x="5586175" y="191082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伍</a:t>
              </a:r>
            </a:p>
          </p:txBody>
        </p:sp>
      </p:grpSp>
    </p:spTree>
    <p:extLst>
      <p:ext uri="{BB962C8B-B14F-4D97-AF65-F5344CB8AC3E}">
        <p14:creationId xmlns:p14="http://schemas.microsoft.com/office/powerpoint/2010/main" val="272174820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709989" y="261194"/>
            <a:ext cx="1807076" cy="5663357"/>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solidFill>
                <a:schemeClr val="tx1"/>
              </a:solidFill>
            </a:endParaRPr>
          </a:p>
        </p:txBody>
      </p:sp>
      <p:sp>
        <p:nvSpPr>
          <p:cNvPr id="9" name="圆角右箭头 8"/>
          <p:cNvSpPr/>
          <p:nvPr/>
        </p:nvSpPr>
        <p:spPr>
          <a:xfrm>
            <a:off x="629189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431130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3" name="TextBox 12"/>
          <p:cNvSpPr txBox="1">
            <a:spLocks noChangeArrowheads="1"/>
          </p:cNvSpPr>
          <p:nvPr/>
        </p:nvSpPr>
        <p:spPr bwMode="auto">
          <a:xfrm>
            <a:off x="8272324" y="114164"/>
            <a:ext cx="3897488"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保留</a:t>
            </a:r>
            <a:r>
              <a:rPr lang="en-US" altLang="zh-CN" dirty="0"/>
              <a:t>274</a:t>
            </a:r>
            <a:r>
              <a:rPr lang="zh-CN" altLang="en-US" dirty="0"/>
              <a:t>个</a:t>
            </a:r>
            <a:r>
              <a:rPr lang="en-US" altLang="zh-CN" dirty="0"/>
              <a:t>ICC</a:t>
            </a:r>
            <a:r>
              <a:rPr lang="zh-CN" altLang="en-US" dirty="0"/>
              <a:t>大于</a:t>
            </a:r>
            <a:r>
              <a:rPr lang="en-US" altLang="zh-CN" dirty="0"/>
              <a:t>0.75</a:t>
            </a:r>
            <a:r>
              <a:rPr lang="zh-CN" altLang="en-US" dirty="0"/>
              <a:t>的特征</a:t>
            </a:r>
          </a:p>
        </p:txBody>
      </p:sp>
      <p:pic>
        <p:nvPicPr>
          <p:cNvPr id="14" name="图片 13">
            <a:extLst>
              <a:ext uri="{FF2B5EF4-FFF2-40B4-BE49-F238E27FC236}">
                <a16:creationId xmlns:a16="http://schemas.microsoft.com/office/drawing/2014/main" id="{6E24D3FD-0E08-4374-826A-CAAD0D6BF9C7}"/>
              </a:ext>
            </a:extLst>
          </p:cNvPr>
          <p:cNvPicPr>
            <a:picLocks noChangeAspect="1"/>
          </p:cNvPicPr>
          <p:nvPr/>
        </p:nvPicPr>
        <p:blipFill rotWithShape="1">
          <a:blip r:embed="rId3">
            <a:extLst>
              <a:ext uri="{28A0092B-C50C-407E-A947-70E740481C1C}">
                <a14:useLocalDpi xmlns:a14="http://schemas.microsoft.com/office/drawing/2010/main" val="0"/>
              </a:ext>
            </a:extLst>
          </a:blip>
          <a:srcRect t="49809"/>
          <a:stretch/>
        </p:blipFill>
        <p:spPr>
          <a:xfrm>
            <a:off x="10126550" y="4175316"/>
            <a:ext cx="1991162" cy="1704258"/>
          </a:xfrm>
          <a:prstGeom prst="rect">
            <a:avLst/>
          </a:prstGeom>
        </p:spPr>
      </p:pic>
      <p:pic>
        <p:nvPicPr>
          <p:cNvPr id="15" name="图片 14">
            <a:extLst>
              <a:ext uri="{FF2B5EF4-FFF2-40B4-BE49-F238E27FC236}">
                <a16:creationId xmlns:a16="http://schemas.microsoft.com/office/drawing/2014/main" id="{1C6A8C62-BA69-4A62-ADC3-6256A0E84D83}"/>
              </a:ext>
            </a:extLst>
          </p:cNvPr>
          <p:cNvPicPr>
            <a:picLocks noChangeAspect="1"/>
          </p:cNvPicPr>
          <p:nvPr/>
        </p:nvPicPr>
        <p:blipFill rotWithShape="1">
          <a:blip r:embed="rId4">
            <a:extLst>
              <a:ext uri="{28A0092B-C50C-407E-A947-70E740481C1C}">
                <a14:useLocalDpi xmlns:a14="http://schemas.microsoft.com/office/drawing/2010/main" val="0"/>
              </a:ext>
            </a:extLst>
          </a:blip>
          <a:srcRect b="50191"/>
          <a:stretch/>
        </p:blipFill>
        <p:spPr>
          <a:xfrm>
            <a:off x="8098964" y="4188568"/>
            <a:ext cx="1991163" cy="1691286"/>
          </a:xfrm>
          <a:prstGeom prst="rect">
            <a:avLst/>
          </a:prstGeom>
        </p:spPr>
      </p:pic>
      <p:sp>
        <p:nvSpPr>
          <p:cNvPr id="18" name="TextBox 10">
            <a:extLst>
              <a:ext uri="{FF2B5EF4-FFF2-40B4-BE49-F238E27FC236}">
                <a16:creationId xmlns:a16="http://schemas.microsoft.com/office/drawing/2014/main" id="{F553939D-D867-47BB-8BC3-96FDABFADB66}"/>
              </a:ext>
            </a:extLst>
          </p:cNvPr>
          <p:cNvSpPr txBox="1">
            <a:spLocks noChangeArrowheads="1"/>
          </p:cNvSpPr>
          <p:nvPr/>
        </p:nvSpPr>
        <p:spPr bwMode="auto">
          <a:xfrm>
            <a:off x="74288" y="3537058"/>
            <a:ext cx="4414461" cy="2287421"/>
          </a:xfrm>
          <a:prstGeom prst="rect">
            <a:avLst/>
          </a:prstGeom>
          <a:noFill/>
          <a:ln w="9525">
            <a:noFill/>
            <a:miter lim="800000"/>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共提取了</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396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个定量的放射组学特征</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包括一阶直方图特征、高阶纹理特征，如灰度大小区域矩阵（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GLSZM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），灰度共生矩阵（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）和灰度游程矩阵（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GLRLM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）等特征、以及形状因子（</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form-factor</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a:t>
            </a:r>
          </a:p>
        </p:txBody>
      </p:sp>
      <p:sp>
        <p:nvSpPr>
          <p:cNvPr id="19" name="矩形 18">
            <a:extLst>
              <a:ext uri="{FF2B5EF4-FFF2-40B4-BE49-F238E27FC236}">
                <a16:creationId xmlns:a16="http://schemas.microsoft.com/office/drawing/2014/main" id="{74AF675B-43DD-465B-A337-7ED56ED6D97F}"/>
              </a:ext>
            </a:extLst>
          </p:cNvPr>
          <p:cNvSpPr/>
          <p:nvPr/>
        </p:nvSpPr>
        <p:spPr>
          <a:xfrm>
            <a:off x="3766185" y="2664899"/>
            <a:ext cx="460382"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1</a:t>
            </a:r>
            <a:endParaRPr lang="zh-CN" altLang="en-US" sz="5400" b="1" cap="none" spc="0" dirty="0">
              <a:ln/>
              <a:solidFill>
                <a:srgbClr val="B8D5D7"/>
              </a:solidFill>
              <a:effectLst/>
              <a:latin typeface="华文新魏" panose="02010800040101010101" pitchFamily="2" charset="-122"/>
              <a:ea typeface="华文新魏" panose="02010800040101010101" pitchFamily="2" charset="-122"/>
            </a:endParaRPr>
          </a:p>
        </p:txBody>
      </p:sp>
      <p:sp>
        <p:nvSpPr>
          <p:cNvPr id="20" name="矩形 19">
            <a:extLst>
              <a:ext uri="{FF2B5EF4-FFF2-40B4-BE49-F238E27FC236}">
                <a16:creationId xmlns:a16="http://schemas.microsoft.com/office/drawing/2014/main" id="{939C8BEE-871A-417E-A381-196BDA212F18}"/>
              </a:ext>
            </a:extLst>
          </p:cNvPr>
          <p:cNvSpPr/>
          <p:nvPr/>
        </p:nvSpPr>
        <p:spPr>
          <a:xfrm>
            <a:off x="7596234" y="-30355"/>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chemeClr val="accent4"/>
                </a:solidFill>
                <a:latin typeface="华文新魏" panose="02010800040101010101" pitchFamily="2" charset="-122"/>
                <a:ea typeface="华文新魏" panose="02010800040101010101" pitchFamily="2" charset="-122"/>
              </a:rPr>
              <a:t>2</a:t>
            </a:r>
            <a:endParaRPr lang="zh-CN" altLang="en-US" sz="5400" b="1" dirty="0">
              <a:ln/>
              <a:solidFill>
                <a:schemeClr val="accent4"/>
              </a:solidFill>
              <a:latin typeface="华文新魏" panose="02010800040101010101" pitchFamily="2" charset="-122"/>
              <a:ea typeface="华文新魏" panose="02010800040101010101" pitchFamily="2" charset="-122"/>
            </a:endParaRPr>
          </a:p>
        </p:txBody>
      </p:sp>
      <p:sp>
        <p:nvSpPr>
          <p:cNvPr id="21" name="矩形 20">
            <a:extLst>
              <a:ext uri="{FF2B5EF4-FFF2-40B4-BE49-F238E27FC236}">
                <a16:creationId xmlns:a16="http://schemas.microsoft.com/office/drawing/2014/main" id="{45AB14BE-F019-47B1-9890-7BA097252272}"/>
              </a:ext>
            </a:extLst>
          </p:cNvPr>
          <p:cNvSpPr/>
          <p:nvPr/>
        </p:nvSpPr>
        <p:spPr>
          <a:xfrm>
            <a:off x="7551326" y="3694247"/>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3</a:t>
            </a:r>
            <a:endParaRPr lang="zh-CN" altLang="en-US" sz="5400" b="1" dirty="0">
              <a:ln/>
              <a:solidFill>
                <a:srgbClr val="B8D5D7"/>
              </a:solidFill>
              <a:latin typeface="华文新魏" panose="02010800040101010101" pitchFamily="2" charset="-122"/>
              <a:ea typeface="华文新魏" panose="02010800040101010101" pitchFamily="2" charset="-122"/>
            </a:endParaRPr>
          </a:p>
        </p:txBody>
      </p:sp>
      <p:pic>
        <p:nvPicPr>
          <p:cNvPr id="22" name="图片 21">
            <a:extLst>
              <a:ext uri="{FF2B5EF4-FFF2-40B4-BE49-F238E27FC236}">
                <a16:creationId xmlns:a16="http://schemas.microsoft.com/office/drawing/2014/main" id="{EA3EE61C-B545-464D-BE27-0BC460CA2144}"/>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288696" y="933447"/>
            <a:ext cx="4859084" cy="2654782"/>
          </a:xfrm>
          <a:prstGeom prst="rect">
            <a:avLst/>
          </a:prstGeom>
        </p:spPr>
      </p:pic>
      <p:sp>
        <p:nvSpPr>
          <p:cNvPr id="23" name="文本框 22">
            <a:extLst>
              <a:ext uri="{FF2B5EF4-FFF2-40B4-BE49-F238E27FC236}">
                <a16:creationId xmlns:a16="http://schemas.microsoft.com/office/drawing/2014/main" id="{12F9EE1E-33F5-4D92-87D6-071028101A34}"/>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特征提取与筛选</a:t>
            </a:r>
          </a:p>
        </p:txBody>
      </p:sp>
    </p:spTree>
    <p:extLst>
      <p:ext uri="{BB962C8B-B14F-4D97-AF65-F5344CB8AC3E}">
        <p14:creationId xmlns:p14="http://schemas.microsoft.com/office/powerpoint/2010/main" val="370988075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flipH="1">
            <a:off x="2822109" y="2606001"/>
            <a:ext cx="1813852" cy="3592168"/>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solidFill>
                <a:schemeClr val="tx1"/>
              </a:solidFill>
            </a:endParaRPr>
          </a:p>
        </p:txBody>
      </p:sp>
      <p:sp>
        <p:nvSpPr>
          <p:cNvPr id="9" name="圆角右箭头 8"/>
          <p:cNvSpPr/>
          <p:nvPr/>
        </p:nvSpPr>
        <p:spPr>
          <a:xfrm>
            <a:off x="4661263" y="4264395"/>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2756820" y="4685027"/>
            <a:ext cx="1330972" cy="1522468"/>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3" name="TextBox 12"/>
          <p:cNvSpPr txBox="1">
            <a:spLocks noChangeArrowheads="1"/>
          </p:cNvSpPr>
          <p:nvPr/>
        </p:nvSpPr>
        <p:spPr bwMode="auto">
          <a:xfrm>
            <a:off x="892175" y="2007298"/>
            <a:ext cx="3897488"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保留</a:t>
            </a:r>
            <a:r>
              <a:rPr lang="en-US" altLang="zh-CN" dirty="0"/>
              <a:t>274</a:t>
            </a:r>
            <a:r>
              <a:rPr lang="zh-CN" altLang="en-US" dirty="0"/>
              <a:t>个</a:t>
            </a:r>
            <a:r>
              <a:rPr lang="en-US" altLang="zh-CN" dirty="0"/>
              <a:t>ICC</a:t>
            </a:r>
            <a:r>
              <a:rPr lang="zh-CN" altLang="en-US" dirty="0"/>
              <a:t>大于</a:t>
            </a:r>
            <a:r>
              <a:rPr lang="en-US" altLang="zh-CN" dirty="0"/>
              <a:t>0.75</a:t>
            </a:r>
            <a:r>
              <a:rPr lang="zh-CN" altLang="en-US" dirty="0"/>
              <a:t>的特征</a:t>
            </a:r>
          </a:p>
        </p:txBody>
      </p:sp>
      <p:pic>
        <p:nvPicPr>
          <p:cNvPr id="14" name="图片 13">
            <a:extLst>
              <a:ext uri="{FF2B5EF4-FFF2-40B4-BE49-F238E27FC236}">
                <a16:creationId xmlns:a16="http://schemas.microsoft.com/office/drawing/2014/main" id="{6E24D3FD-0E08-4374-826A-CAAD0D6BF9C7}"/>
              </a:ext>
            </a:extLst>
          </p:cNvPr>
          <p:cNvPicPr>
            <a:picLocks noChangeAspect="1"/>
          </p:cNvPicPr>
          <p:nvPr/>
        </p:nvPicPr>
        <p:blipFill rotWithShape="1">
          <a:blip r:embed="rId3">
            <a:extLst>
              <a:ext uri="{28A0092B-C50C-407E-A947-70E740481C1C}">
                <a14:useLocalDpi xmlns:a14="http://schemas.microsoft.com/office/drawing/2010/main" val="0"/>
              </a:ext>
            </a:extLst>
          </a:blip>
          <a:srcRect t="49809"/>
          <a:stretch/>
        </p:blipFill>
        <p:spPr>
          <a:xfrm>
            <a:off x="7439340" y="3429000"/>
            <a:ext cx="4091059" cy="3438689"/>
          </a:xfrm>
          <a:prstGeom prst="rect">
            <a:avLst/>
          </a:prstGeom>
        </p:spPr>
      </p:pic>
      <p:pic>
        <p:nvPicPr>
          <p:cNvPr id="15" name="图片 14">
            <a:extLst>
              <a:ext uri="{FF2B5EF4-FFF2-40B4-BE49-F238E27FC236}">
                <a16:creationId xmlns:a16="http://schemas.microsoft.com/office/drawing/2014/main" id="{1C6A8C62-BA69-4A62-ADC3-6256A0E84D83}"/>
              </a:ext>
            </a:extLst>
          </p:cNvPr>
          <p:cNvPicPr>
            <a:picLocks noChangeAspect="1"/>
          </p:cNvPicPr>
          <p:nvPr/>
        </p:nvPicPr>
        <p:blipFill rotWithShape="1">
          <a:blip r:embed="rId4">
            <a:extLst>
              <a:ext uri="{28A0092B-C50C-407E-A947-70E740481C1C}">
                <a14:useLocalDpi xmlns:a14="http://schemas.microsoft.com/office/drawing/2010/main" val="0"/>
              </a:ext>
            </a:extLst>
          </a:blip>
          <a:srcRect b="50191"/>
          <a:stretch/>
        </p:blipFill>
        <p:spPr>
          <a:xfrm>
            <a:off x="7438600" y="-7011"/>
            <a:ext cx="4091060" cy="3412513"/>
          </a:xfrm>
          <a:prstGeom prst="rect">
            <a:avLst/>
          </a:prstGeom>
        </p:spPr>
      </p:pic>
      <p:sp>
        <p:nvSpPr>
          <p:cNvPr id="18" name="TextBox 10">
            <a:extLst>
              <a:ext uri="{FF2B5EF4-FFF2-40B4-BE49-F238E27FC236}">
                <a16:creationId xmlns:a16="http://schemas.microsoft.com/office/drawing/2014/main" id="{F553939D-D867-47BB-8BC3-96FDABFADB66}"/>
              </a:ext>
            </a:extLst>
          </p:cNvPr>
          <p:cNvSpPr txBox="1">
            <a:spLocks noChangeArrowheads="1"/>
          </p:cNvSpPr>
          <p:nvPr/>
        </p:nvSpPr>
        <p:spPr bwMode="auto">
          <a:xfrm>
            <a:off x="704467" y="4525653"/>
            <a:ext cx="2139994" cy="1179425"/>
          </a:xfrm>
          <a:prstGeom prst="rect">
            <a:avLst/>
          </a:prstGeom>
          <a:noFill/>
          <a:ln w="9525">
            <a:noFill/>
            <a:miter lim="800000"/>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共提取了</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396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个定量的放射组学特征</a:t>
            </a:r>
          </a:p>
        </p:txBody>
      </p:sp>
      <p:sp>
        <p:nvSpPr>
          <p:cNvPr id="19" name="矩形 18">
            <a:extLst>
              <a:ext uri="{FF2B5EF4-FFF2-40B4-BE49-F238E27FC236}">
                <a16:creationId xmlns:a16="http://schemas.microsoft.com/office/drawing/2014/main" id="{74AF675B-43DD-465B-A337-7ED56ED6D97F}"/>
              </a:ext>
            </a:extLst>
          </p:cNvPr>
          <p:cNvSpPr/>
          <p:nvPr/>
        </p:nvSpPr>
        <p:spPr>
          <a:xfrm>
            <a:off x="189581" y="4433975"/>
            <a:ext cx="46038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1</a:t>
            </a:r>
            <a:endParaRPr lang="zh-CN" altLang="en-US" sz="5400" b="1" cap="none" spc="0" dirty="0">
              <a:ln/>
              <a:solidFill>
                <a:srgbClr val="B8D5D7"/>
              </a:solidFill>
              <a:effectLst/>
              <a:latin typeface="华文新魏" panose="02010800040101010101" pitchFamily="2" charset="-122"/>
              <a:ea typeface="华文新魏" panose="02010800040101010101" pitchFamily="2" charset="-122"/>
            </a:endParaRPr>
          </a:p>
        </p:txBody>
      </p:sp>
      <p:sp>
        <p:nvSpPr>
          <p:cNvPr id="20" name="矩形 19">
            <a:extLst>
              <a:ext uri="{FF2B5EF4-FFF2-40B4-BE49-F238E27FC236}">
                <a16:creationId xmlns:a16="http://schemas.microsoft.com/office/drawing/2014/main" id="{939C8BEE-871A-417E-A381-196BDA212F18}"/>
              </a:ext>
            </a:extLst>
          </p:cNvPr>
          <p:cNvSpPr/>
          <p:nvPr/>
        </p:nvSpPr>
        <p:spPr>
          <a:xfrm>
            <a:off x="216085" y="1862779"/>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chemeClr val="accent4"/>
                </a:solidFill>
                <a:latin typeface="华文新魏" panose="02010800040101010101" pitchFamily="2" charset="-122"/>
                <a:ea typeface="华文新魏" panose="02010800040101010101" pitchFamily="2" charset="-122"/>
              </a:rPr>
              <a:t>2</a:t>
            </a:r>
            <a:endParaRPr lang="zh-CN" altLang="en-US" sz="5400" b="1" dirty="0">
              <a:ln/>
              <a:solidFill>
                <a:schemeClr val="accent4"/>
              </a:solidFill>
              <a:latin typeface="华文新魏" panose="02010800040101010101" pitchFamily="2" charset="-122"/>
              <a:ea typeface="华文新魏" panose="02010800040101010101" pitchFamily="2" charset="-122"/>
            </a:endParaRPr>
          </a:p>
        </p:txBody>
      </p:sp>
      <p:sp>
        <p:nvSpPr>
          <p:cNvPr id="21" name="矩形 20">
            <a:extLst>
              <a:ext uri="{FF2B5EF4-FFF2-40B4-BE49-F238E27FC236}">
                <a16:creationId xmlns:a16="http://schemas.microsoft.com/office/drawing/2014/main" id="{45AB14BE-F019-47B1-9890-7BA097252272}"/>
              </a:ext>
            </a:extLst>
          </p:cNvPr>
          <p:cNvSpPr/>
          <p:nvPr/>
        </p:nvSpPr>
        <p:spPr>
          <a:xfrm>
            <a:off x="6016065" y="4264395"/>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3</a:t>
            </a:r>
            <a:endParaRPr lang="zh-CN" altLang="en-US" sz="5400" b="1" dirty="0">
              <a:ln/>
              <a:solidFill>
                <a:srgbClr val="B8D5D7"/>
              </a:solidFill>
              <a:latin typeface="华文新魏" panose="02010800040101010101" pitchFamily="2" charset="-122"/>
              <a:ea typeface="华文新魏" panose="02010800040101010101" pitchFamily="2" charset="-122"/>
            </a:endParaRPr>
          </a:p>
        </p:txBody>
      </p:sp>
      <p:sp>
        <p:nvSpPr>
          <p:cNvPr id="12" name="文本框 11">
            <a:extLst>
              <a:ext uri="{FF2B5EF4-FFF2-40B4-BE49-F238E27FC236}">
                <a16:creationId xmlns:a16="http://schemas.microsoft.com/office/drawing/2014/main" id="{18778777-7632-4C21-883E-FA5645166626}"/>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特征提取与筛选</a:t>
            </a:r>
          </a:p>
        </p:txBody>
      </p:sp>
      <p:sp>
        <p:nvSpPr>
          <p:cNvPr id="16" name="TextBox 12">
            <a:extLst>
              <a:ext uri="{FF2B5EF4-FFF2-40B4-BE49-F238E27FC236}">
                <a16:creationId xmlns:a16="http://schemas.microsoft.com/office/drawing/2014/main" id="{4131CDBA-D5AA-41FC-882D-01B9E0E89F0E}"/>
              </a:ext>
            </a:extLst>
          </p:cNvPr>
          <p:cNvSpPr txBox="1">
            <a:spLocks noChangeArrowheads="1"/>
          </p:cNvSpPr>
          <p:nvPr/>
        </p:nvSpPr>
        <p:spPr bwMode="auto">
          <a:xfrm>
            <a:off x="4701250" y="3723551"/>
            <a:ext cx="3081262"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得到</a:t>
            </a:r>
            <a:r>
              <a:rPr lang="en-US" altLang="zh-CN" dirty="0"/>
              <a:t>26</a:t>
            </a:r>
            <a:r>
              <a:rPr lang="zh-CN" altLang="en-US" dirty="0"/>
              <a:t>个系数非</a:t>
            </a:r>
            <a:r>
              <a:rPr lang="en-US" altLang="zh-CN" dirty="0"/>
              <a:t>0</a:t>
            </a:r>
            <a:r>
              <a:rPr lang="zh-CN" altLang="en-US" dirty="0"/>
              <a:t>特征</a:t>
            </a:r>
          </a:p>
        </p:txBody>
      </p:sp>
    </p:spTree>
    <p:extLst>
      <p:ext uri="{BB962C8B-B14F-4D97-AF65-F5344CB8AC3E}">
        <p14:creationId xmlns:p14="http://schemas.microsoft.com/office/powerpoint/2010/main" val="5869898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par>
                                <p:cTn id="47" presetID="2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B11BBB08-9ED1-4BF6-9640-640131B7FADB}"/>
              </a:ext>
            </a:extLst>
          </p:cNvPr>
          <p:cNvGrpSpPr/>
          <p:nvPr/>
        </p:nvGrpSpPr>
        <p:grpSpPr>
          <a:xfrm>
            <a:off x="662608" y="1800555"/>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068428" y="4683792"/>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69007" y="2311549"/>
            <a:ext cx="9939707" cy="2656753"/>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使用后退逐步淘汰法的多元逻辑回归的方法，从</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个放射组学特征中筛选出</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个相关性最强的放射组学特征，基于这</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个特征，构建诊断模型，模型如下所示：</a:t>
            </a:r>
          </a:p>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放射组学评分 </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3.603 – Percentile20 × 10.941 – ClusterShade_AllDirection_offset1_SD × 1.599 + GLCMEnergy_angle135_offset7 × 2.592 – Inertia_AllDirection_offset1_SD × 1.760 – sumAverage × 1.645 + HighGrayLevelRunEmphasis_AllDirection_offset7_SD × 2.479 + LongRunHighGrayLevelEmphasis_angle135_offset4 × 2.281 + SurfaceArea × 2.504</a:t>
            </a:r>
          </a:p>
        </p:txBody>
      </p:sp>
      <p:sp>
        <p:nvSpPr>
          <p:cNvPr id="11" name="文本框 10">
            <a:extLst>
              <a:ext uri="{FF2B5EF4-FFF2-40B4-BE49-F238E27FC236}">
                <a16:creationId xmlns:a16="http://schemas.microsoft.com/office/drawing/2014/main" id="{4850A6FE-673F-47C5-8BA0-978C772C74B3}"/>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10" name="文本框 9">
            <a:extLst>
              <a:ext uri="{FF2B5EF4-FFF2-40B4-BE49-F238E27FC236}">
                <a16:creationId xmlns:a16="http://schemas.microsoft.com/office/drawing/2014/main" id="{B7B83CEA-93A7-4E5A-8270-41594A801282}"/>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模型构建</a:t>
            </a:r>
          </a:p>
        </p:txBody>
      </p:sp>
    </p:spTree>
    <p:extLst>
      <p:ext uri="{BB962C8B-B14F-4D97-AF65-F5344CB8AC3E}">
        <p14:creationId xmlns:p14="http://schemas.microsoft.com/office/powerpoint/2010/main" val="139782760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目录</a:t>
            </a:r>
          </a:p>
        </p:txBody>
      </p:sp>
      <p:sp>
        <p:nvSpPr>
          <p:cNvPr id="21" name="Rectangle 2">
            <a:extLst>
              <a:ext uri="{FF2B5EF4-FFF2-40B4-BE49-F238E27FC236}">
                <a16:creationId xmlns:a16="http://schemas.microsoft.com/office/drawing/2014/main"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幼圆" panose="02010509060101010101" pitchFamily="49" charset="-122"/>
              <a:ea typeface="幼圆" panose="02010509060101010101" pitchFamily="49" charset="-122"/>
              <a:cs typeface="+mn-cs"/>
            </a:endParaRPr>
          </a:p>
        </p:txBody>
      </p:sp>
      <p:cxnSp>
        <p:nvCxnSpPr>
          <p:cNvPr id="7" name="Straight Connector 5">
            <a:extLst>
              <a:ext uri="{FF2B5EF4-FFF2-40B4-BE49-F238E27FC236}">
                <a16:creationId xmlns:a16="http://schemas.microsoft.com/office/drawing/2014/main"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a:extLst>
              <a:ext uri="{FF2B5EF4-FFF2-40B4-BE49-F238E27FC236}">
                <a16:creationId xmlns:a16="http://schemas.microsoft.com/office/drawing/2014/main" id="{B438C3AB-D610-430F-830A-131A97D5F9F1}"/>
              </a:ext>
            </a:extLst>
          </p:cNvPr>
          <p:cNvSpPr/>
          <p:nvPr/>
        </p:nvSpPr>
        <p:spPr bwMode="auto">
          <a:xfrm>
            <a:off x="3098707" y="177337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研究背景</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9" name="Rectangle 14">
            <a:extLst>
              <a:ext uri="{FF2B5EF4-FFF2-40B4-BE49-F238E27FC236}">
                <a16:creationId xmlns:a16="http://schemas.microsoft.com/office/drawing/2014/main" id="{A39CD0F4-5B36-42BA-AAEB-3FC731CC1F10}"/>
              </a:ext>
            </a:extLst>
          </p:cNvPr>
          <p:cNvSpPr/>
          <p:nvPr/>
        </p:nvSpPr>
        <p:spPr bwMode="auto">
          <a:xfrm>
            <a:off x="6708481" y="221010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rPr>
              <a:t>研究方法</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0" name="Rectangle 16">
            <a:extLst>
              <a:ext uri="{FF2B5EF4-FFF2-40B4-BE49-F238E27FC236}">
                <a16:creationId xmlns:a16="http://schemas.microsoft.com/office/drawing/2014/main" id="{4A9E04E9-226B-47AB-BB03-50F26E15288D}"/>
              </a:ext>
            </a:extLst>
          </p:cNvPr>
          <p:cNvSpPr/>
          <p:nvPr/>
        </p:nvSpPr>
        <p:spPr bwMode="auto">
          <a:xfrm>
            <a:off x="3098707" y="312907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研究目标</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1" name="Rectangle 17">
            <a:extLst>
              <a:ext uri="{FF2B5EF4-FFF2-40B4-BE49-F238E27FC236}">
                <a16:creationId xmlns:a16="http://schemas.microsoft.com/office/drawing/2014/main" id="{FA0114ED-A0D8-4F43-BF19-ACACA542B9AB}"/>
              </a:ext>
            </a:extLst>
          </p:cNvPr>
          <p:cNvSpPr/>
          <p:nvPr/>
        </p:nvSpPr>
        <p:spPr bwMode="auto">
          <a:xfrm>
            <a:off x="6708481" y="377051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algn="ct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2800" dirty="0">
              <a:solidFill>
                <a:prstClr val="white"/>
              </a:solidFill>
              <a:latin typeface="幼圆" panose="02010509060101010101" pitchFamily="49" charset="-122"/>
              <a:ea typeface="幼圆" panose="02010509060101010101" pitchFamily="49" charset="-122"/>
              <a:sym typeface="Arial" panose="020B0604020202020204" pitchFamily="34" charset="0"/>
            </a:endParaRPr>
          </a:p>
        </p:txBody>
      </p:sp>
      <p:sp>
        <p:nvSpPr>
          <p:cNvPr id="5" name="Rectangle 6">
            <a:extLst>
              <a:ext uri="{FF2B5EF4-FFF2-40B4-BE49-F238E27FC236}">
                <a16:creationId xmlns:a16="http://schemas.microsoft.com/office/drawing/2014/main"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CONTENT</a:t>
            </a:r>
          </a:p>
        </p:txBody>
      </p:sp>
      <p:cxnSp>
        <p:nvCxnSpPr>
          <p:cNvPr id="23" name="直接连接符 22">
            <a:extLst>
              <a:ext uri="{FF2B5EF4-FFF2-40B4-BE49-F238E27FC236}">
                <a16:creationId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5306DBC-A1CD-4C80-9B2D-16A008085922}"/>
              </a:ext>
            </a:extLst>
          </p:cNvPr>
          <p:cNvSpPr/>
          <p:nvPr/>
        </p:nvSpPr>
        <p:spPr bwMode="auto">
          <a:xfrm>
            <a:off x="3100979" y="4546150"/>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研究内容</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Tree>
    <p:extLst>
      <p:ext uri="{BB962C8B-B14F-4D97-AF65-F5344CB8AC3E}">
        <p14:creationId xmlns:p14="http://schemas.microsoft.com/office/powerpoint/2010/main" val="424259693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par>
                          <p:cTn id="62" fill="hold">
                            <p:stCondLst>
                              <p:cond delay="3800"/>
                            </p:stCondLst>
                            <p:childTnLst>
                              <p:par>
                                <p:cTn id="63" presetID="22" presetClass="entr" presetSubtype="2"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right)">
                                      <p:cBhvr>
                                        <p:cTn id="65" dur="500"/>
                                        <p:tgtEl>
                                          <p:spTgt spid="14"/>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right)">
                                      <p:cBhvr>
                                        <p:cTn id="68" dur="500"/>
                                        <p:tgtEl>
                                          <p:spTgt spid="1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5"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6672" y="2895117"/>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dirty="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grpSp>
        <p:nvGrpSpPr>
          <p:cNvPr id="8" name="Group 67"/>
          <p:cNvGrpSpPr/>
          <p:nvPr/>
        </p:nvGrpSpPr>
        <p:grpSpPr>
          <a:xfrm>
            <a:off x="2585423" y="277688"/>
            <a:ext cx="9456555" cy="1907616"/>
            <a:chOff x="5246460" y="-83305"/>
            <a:chExt cx="8026133" cy="1907615"/>
          </a:xfrm>
        </p:grpSpPr>
        <p:sp>
          <p:nvSpPr>
            <p:cNvPr id="15" name="TextBox 68"/>
            <p:cNvSpPr txBox="1">
              <a:spLocks/>
            </p:cNvSpPr>
            <p:nvPr/>
          </p:nvSpPr>
          <p:spPr bwMode="auto">
            <a:xfrm>
              <a:off x="5562001" y="1514352"/>
              <a:ext cx="1068541" cy="309958"/>
            </a:xfrm>
            <a:prstGeom prst="rect">
              <a:avLst/>
            </a:prstGeom>
            <a:noFill/>
          </p:spPr>
          <p:txBody>
            <a:bodyPr wrap="none" lIns="120000" tIns="62400" rIns="120000" bIns="62400">
              <a:noAutofit/>
            </a:bodyPr>
            <a:lstStyle/>
            <a:p>
              <a:pPr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辨别度</a:t>
              </a:r>
            </a:p>
          </p:txBody>
        </p:sp>
        <p:sp>
          <p:nvSpPr>
            <p:cNvPr id="16" name="TextBox 69"/>
            <p:cNvSpPr txBox="1">
              <a:spLocks/>
            </p:cNvSpPr>
            <p:nvPr/>
          </p:nvSpPr>
          <p:spPr bwMode="auto">
            <a:xfrm>
              <a:off x="5246460" y="-83305"/>
              <a:ext cx="8026133" cy="1351484"/>
            </a:xfrm>
            <a:prstGeom prst="rect">
              <a:avLst/>
            </a:prstGeom>
            <a:noFill/>
          </p:spPr>
          <p:txBody>
            <a:bodyPr wrap="square" lIns="120000" tIns="62400" rIns="120000" bIns="62400">
              <a:noAutofit/>
            </a:bodyPr>
            <a:lstStyle/>
            <a:p>
              <a:pPr algn="ct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训练组的精确性、敏感性、特异性和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0.850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0.821</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0.893</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0.922</a:t>
              </a:r>
            </a:p>
            <a:p>
              <a:pPr algn="ct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测试组的精确性、敏感性、特异性和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0.803</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0.806</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0.800</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0.850</a:t>
              </a:r>
            </a:p>
            <a:p>
              <a:pPr algn="ct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Reader2</a:t>
              </a:r>
              <a:r>
                <a:rPr lang="zh-CN" altLang="en-US" dirty="0">
                  <a:solidFill>
                    <a:schemeClr val="bg1">
                      <a:lumMod val="50000"/>
                    </a:schemeClr>
                  </a:solidFill>
                  <a:latin typeface="华文新魏" panose="02010800040101010101" pitchFamily="2" charset="-122"/>
                  <a:ea typeface="华文新魏" panose="02010800040101010101" pitchFamily="2" charset="-122"/>
                </a:rPr>
                <a:t>亚组的精确性、敏感性、特异性和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0.900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0.870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0.926</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0.957</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grpSp>
      <p:sp>
        <p:nvSpPr>
          <p:cNvPr id="13" name="TextBox 71"/>
          <p:cNvSpPr txBox="1">
            <a:spLocks/>
          </p:cNvSpPr>
          <p:nvPr/>
        </p:nvSpPr>
        <p:spPr bwMode="auto">
          <a:xfrm>
            <a:off x="5547273" y="5541689"/>
            <a:ext cx="1531613" cy="309958"/>
          </a:xfrm>
          <a:prstGeom prst="rect">
            <a:avLst/>
          </a:prstGeom>
          <a:noFill/>
        </p:spPr>
        <p:txBody>
          <a:bodyPr wrap="none" lIns="480000" tIns="62400" rIns="120000" bIns="62400">
            <a:noAutofit/>
          </a:bodyPr>
          <a:lstStyle/>
          <a:p>
            <a:pPr algn="l"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临床应用价值</a:t>
            </a:r>
          </a:p>
        </p:txBody>
      </p:sp>
      <p:sp>
        <p:nvSpPr>
          <p:cNvPr id="11" name="TextBox 74"/>
          <p:cNvSpPr txBox="1">
            <a:spLocks/>
          </p:cNvSpPr>
          <p:nvPr/>
        </p:nvSpPr>
        <p:spPr bwMode="auto">
          <a:xfrm>
            <a:off x="144141" y="5589809"/>
            <a:ext cx="1531613" cy="309958"/>
          </a:xfrm>
          <a:prstGeom prst="rect">
            <a:avLst/>
          </a:prstGeom>
          <a:noFill/>
        </p:spPr>
        <p:txBody>
          <a:bodyPr wrap="none" lIns="120000" tIns="62400" rIns="480000" bIns="62400">
            <a:noAutofit/>
          </a:bodyPr>
          <a:lstStyle/>
          <a:p>
            <a:pPr algn="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校准度</a:t>
            </a:r>
          </a:p>
        </p:txBody>
      </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1531613"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FC386B73-8B60-4453-B1CB-8C8225ACDAE8}"/>
              </a:ext>
            </a:extLst>
          </p:cNvPr>
          <p:cNvPicPr/>
          <p:nvPr/>
        </p:nvPicPr>
        <p:blipFill rotWithShape="1">
          <a:blip r:embed="rId3" cstate="print">
            <a:extLst>
              <a:ext uri="{28A0092B-C50C-407E-A947-70E740481C1C}">
                <a14:useLocalDpi xmlns:a14="http://schemas.microsoft.com/office/drawing/2010/main" val="0"/>
              </a:ext>
            </a:extLst>
          </a:blip>
          <a:srcRect b="48675"/>
          <a:stretch/>
        </p:blipFill>
        <p:spPr>
          <a:xfrm>
            <a:off x="5326840" y="1485749"/>
            <a:ext cx="6422083" cy="3224984"/>
          </a:xfrm>
          <a:prstGeom prst="rect">
            <a:avLst/>
          </a:prstGeom>
        </p:spPr>
      </p:pic>
    </p:spTree>
    <p:extLst>
      <p:ext uri="{BB962C8B-B14F-4D97-AF65-F5344CB8AC3E}">
        <p14:creationId xmlns:p14="http://schemas.microsoft.com/office/powerpoint/2010/main" val="37887904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61676" y="1019771"/>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sp>
        <p:nvSpPr>
          <p:cNvPr id="15" name="TextBox 68"/>
          <p:cNvSpPr txBox="1">
            <a:spLocks/>
          </p:cNvSpPr>
          <p:nvPr/>
        </p:nvSpPr>
        <p:spPr bwMode="auto">
          <a:xfrm>
            <a:off x="8955262" y="382346"/>
            <a:ext cx="1258977" cy="309958"/>
          </a:xfrm>
          <a:prstGeom prst="rect">
            <a:avLst/>
          </a:prstGeom>
          <a:noFill/>
        </p:spPr>
        <p:txBody>
          <a:bodyPr wrap="none" lIns="120000" tIns="62400" rIns="120000" bIns="62400">
            <a:noAutofit/>
          </a:bodyPr>
          <a:lstStyle/>
          <a:p>
            <a:pP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辨别度</a:t>
            </a:r>
          </a:p>
        </p:txBody>
      </p:sp>
      <p:sp>
        <p:nvSpPr>
          <p:cNvPr id="13" name="TextBox 71"/>
          <p:cNvSpPr txBox="1">
            <a:spLocks/>
          </p:cNvSpPr>
          <p:nvPr/>
        </p:nvSpPr>
        <p:spPr bwMode="auto">
          <a:xfrm>
            <a:off x="9466758" y="4797713"/>
            <a:ext cx="1531613" cy="309958"/>
          </a:xfrm>
          <a:prstGeom prst="rect">
            <a:avLst/>
          </a:prstGeom>
          <a:noFill/>
        </p:spPr>
        <p:txBody>
          <a:bodyPr wrap="none" lIns="480000" tIns="62400" rIns="120000" bIns="62400">
            <a:noAutofit/>
          </a:bodyPr>
          <a:lstStyle/>
          <a:p>
            <a:pPr algn="l"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临床应用价值</a:t>
            </a:r>
          </a:p>
        </p:txBody>
      </p:sp>
      <p:grpSp>
        <p:nvGrpSpPr>
          <p:cNvPr id="10" name="Group 73"/>
          <p:cNvGrpSpPr/>
          <p:nvPr/>
        </p:nvGrpSpPr>
        <p:grpSpPr>
          <a:xfrm>
            <a:off x="144465" y="1961388"/>
            <a:ext cx="7565588" cy="1072899"/>
            <a:chOff x="-2549001" y="2586772"/>
            <a:chExt cx="7565588" cy="1072899"/>
          </a:xfrm>
        </p:grpSpPr>
        <p:sp>
          <p:nvSpPr>
            <p:cNvPr id="11" name="TextBox 74"/>
            <p:cNvSpPr txBox="1">
              <a:spLocks/>
            </p:cNvSpPr>
            <p:nvPr/>
          </p:nvSpPr>
          <p:spPr bwMode="auto">
            <a:xfrm>
              <a:off x="3484974" y="3349713"/>
              <a:ext cx="1531613" cy="309958"/>
            </a:xfrm>
            <a:prstGeom prst="rect">
              <a:avLst/>
            </a:prstGeom>
            <a:noFill/>
          </p:spPr>
          <p:txBody>
            <a:bodyPr wrap="none" lIns="120000" tIns="62400" rIns="480000" bIns="62400">
              <a:noAutofit/>
            </a:bodyPr>
            <a:lstStyle/>
            <a:p>
              <a:pPr algn="r"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校准度</a:t>
              </a:r>
            </a:p>
          </p:txBody>
        </p:sp>
        <p:sp>
          <p:nvSpPr>
            <p:cNvPr id="12" name="TextBox 75"/>
            <p:cNvSpPr txBox="1">
              <a:spLocks/>
            </p:cNvSpPr>
            <p:nvPr/>
          </p:nvSpPr>
          <p:spPr bwMode="auto">
            <a:xfrm>
              <a:off x="-2549001" y="2586772"/>
              <a:ext cx="7565588" cy="556179"/>
            </a:xfrm>
            <a:prstGeom prst="rect">
              <a:avLst/>
            </a:prstGeom>
            <a:noFill/>
          </p:spPr>
          <p:txBody>
            <a:bodyPr wrap="square" lIns="120000" tIns="62400" rIns="480000" bIns="62400">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在训练组和测试组中，模型诊断结果与实际病理结果之间一致性较好</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Hosmer-</a:t>
              </a:r>
              <a:r>
                <a:rPr lang="en-US" altLang="zh-CN" dirty="0" err="1">
                  <a:solidFill>
                    <a:schemeClr val="bg1">
                      <a:lumMod val="50000"/>
                    </a:schemeClr>
                  </a:solidFill>
                  <a:latin typeface="华文新魏" panose="02010800040101010101" pitchFamily="2" charset="-122"/>
                  <a:ea typeface="华文新魏" panose="02010800040101010101" pitchFamily="2" charset="-122"/>
                </a:rPr>
                <a:t>Lemeshow</a:t>
              </a:r>
              <a:r>
                <a:rPr lang="zh-CN" altLang="en-US" dirty="0">
                  <a:solidFill>
                    <a:schemeClr val="bg1">
                      <a:lumMod val="50000"/>
                    </a:schemeClr>
                  </a:solidFill>
                  <a:latin typeface="华文新魏" panose="02010800040101010101" pitchFamily="2" charset="-122"/>
                  <a:ea typeface="华文新魏" panose="02010800040101010101" pitchFamily="2" charset="-122"/>
                </a:rPr>
                <a:t>检验：训练组（</a:t>
              </a:r>
              <a:r>
                <a:rPr lang="en-US" altLang="zh-CN" dirty="0">
                  <a:solidFill>
                    <a:schemeClr val="bg1">
                      <a:lumMod val="50000"/>
                    </a:schemeClr>
                  </a:solidFill>
                  <a:latin typeface="华文新魏" panose="02010800040101010101" pitchFamily="2" charset="-122"/>
                  <a:ea typeface="华文新魏" panose="02010800040101010101" pitchFamily="2" charset="-122"/>
                </a:rPr>
                <a:t>P=0.6898</a:t>
              </a:r>
              <a:r>
                <a:rPr lang="zh-CN" altLang="en-US" dirty="0">
                  <a:solidFill>
                    <a:schemeClr val="bg1">
                      <a:lumMod val="50000"/>
                    </a:schemeClr>
                  </a:solidFill>
                  <a:latin typeface="华文新魏" panose="02010800040101010101" pitchFamily="2" charset="-122"/>
                  <a:ea typeface="华文新魏" panose="02010800040101010101" pitchFamily="2" charset="-122"/>
                </a:rPr>
                <a:t>）和测试组（</a:t>
              </a:r>
              <a:r>
                <a:rPr lang="en-US" altLang="zh-CN" dirty="0">
                  <a:solidFill>
                    <a:schemeClr val="bg1">
                      <a:lumMod val="50000"/>
                    </a:schemeClr>
                  </a:solidFill>
                  <a:latin typeface="华文新魏" panose="02010800040101010101" pitchFamily="2" charset="-122"/>
                  <a:ea typeface="华文新魏" panose="02010800040101010101" pitchFamily="2" charset="-122"/>
                </a:rPr>
                <a:t>P=0.1762</a:t>
              </a:r>
              <a:r>
                <a:rPr lang="zh-CN" altLang="en-US" dirty="0">
                  <a:solidFill>
                    <a:schemeClr val="bg1">
                      <a:lumMod val="50000"/>
                    </a:schemeClr>
                  </a:solidFill>
                  <a:latin typeface="华文新魏" panose="02010800040101010101" pitchFamily="2" charset="-122"/>
                  <a:ea typeface="华文新魏" panose="02010800040101010101" pitchFamily="2" charset="-122"/>
                </a:rPr>
                <a:t>）</a:t>
              </a:r>
            </a:p>
          </p:txBody>
        </p:sp>
      </p:gr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E9991543-0026-4FA1-8CEE-A097E97CD1FB}"/>
              </a:ext>
            </a:extLst>
          </p:cNvPr>
          <p:cNvPicPr/>
          <p:nvPr/>
        </p:nvPicPr>
        <p:blipFill rotWithShape="1">
          <a:blip r:embed="rId3" cstate="print">
            <a:extLst>
              <a:ext uri="{28A0092B-C50C-407E-A947-70E740481C1C}">
                <a14:useLocalDpi xmlns:a14="http://schemas.microsoft.com/office/drawing/2010/main" val="0"/>
              </a:ext>
            </a:extLst>
          </a:blip>
          <a:srcRect b="44996"/>
          <a:stretch/>
        </p:blipFill>
        <p:spPr>
          <a:xfrm>
            <a:off x="532268" y="3413412"/>
            <a:ext cx="6621510" cy="3388517"/>
          </a:xfrm>
          <a:prstGeom prst="rect">
            <a:avLst/>
          </a:prstGeom>
        </p:spPr>
      </p:pic>
    </p:spTree>
    <p:extLst>
      <p:ext uri="{BB962C8B-B14F-4D97-AF65-F5344CB8AC3E}">
        <p14:creationId xmlns:p14="http://schemas.microsoft.com/office/powerpoint/2010/main" val="413676419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3909" y="2020480"/>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sp>
        <p:nvSpPr>
          <p:cNvPr id="15" name="TextBox 68"/>
          <p:cNvSpPr txBox="1">
            <a:spLocks/>
          </p:cNvSpPr>
          <p:nvPr/>
        </p:nvSpPr>
        <p:spPr bwMode="auto">
          <a:xfrm>
            <a:off x="2996958" y="1398274"/>
            <a:ext cx="1258977" cy="309958"/>
          </a:xfrm>
          <a:prstGeom prst="rect">
            <a:avLst/>
          </a:prstGeom>
          <a:noFill/>
        </p:spPr>
        <p:txBody>
          <a:bodyPr wrap="none" lIns="120000" tIns="62400" rIns="120000" bIns="62400">
            <a:noAutofit/>
          </a:bodyPr>
          <a:lstStyle/>
          <a:p>
            <a:pP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辨别度</a:t>
            </a:r>
          </a:p>
        </p:txBody>
      </p:sp>
      <p:grpSp>
        <p:nvGrpSpPr>
          <p:cNvPr id="9" name="Group 70"/>
          <p:cNvGrpSpPr/>
          <p:nvPr/>
        </p:nvGrpSpPr>
        <p:grpSpPr>
          <a:xfrm>
            <a:off x="5330191" y="4166595"/>
            <a:ext cx="6511940" cy="1299370"/>
            <a:chOff x="7351034" y="3121777"/>
            <a:chExt cx="5533968" cy="1299370"/>
          </a:xfrm>
        </p:grpSpPr>
        <p:sp>
          <p:nvSpPr>
            <p:cNvPr id="13" name="TextBox 71"/>
            <p:cNvSpPr txBox="1">
              <a:spLocks/>
            </p:cNvSpPr>
            <p:nvPr/>
          </p:nvSpPr>
          <p:spPr bwMode="auto">
            <a:xfrm>
              <a:off x="7351034" y="3121777"/>
              <a:ext cx="1301593" cy="309958"/>
            </a:xfrm>
            <a:prstGeom prst="rect">
              <a:avLst/>
            </a:prstGeom>
            <a:noFill/>
          </p:spPr>
          <p:txBody>
            <a:bodyPr wrap="none" lIns="480000" tIns="62400" rIns="120000" bIns="62400">
              <a:noAutofit/>
            </a:bodyPr>
            <a:lstStyle/>
            <a:p>
              <a:pPr algn="l"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临床应用价值</a:t>
              </a:r>
            </a:p>
          </p:txBody>
        </p:sp>
        <p:sp>
          <p:nvSpPr>
            <p:cNvPr id="14" name="TextBox 72"/>
            <p:cNvSpPr txBox="1">
              <a:spLocks/>
            </p:cNvSpPr>
            <p:nvPr/>
          </p:nvSpPr>
          <p:spPr bwMode="auto">
            <a:xfrm>
              <a:off x="7585911" y="3864968"/>
              <a:ext cx="5299091" cy="556179"/>
            </a:xfrm>
            <a:prstGeom prst="rect">
              <a:avLst/>
            </a:prstGeom>
            <a:noFill/>
          </p:spPr>
          <p:txBody>
            <a:bodyPr wrap="square" lIns="480000" tIns="62400" rIns="120000" bIns="62400">
              <a:noAutofit/>
            </a:bodyPr>
            <a:lstStyle/>
            <a:p>
              <a:pP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DCA</a:t>
              </a:r>
              <a:r>
                <a:rPr lang="zh-CN" altLang="en-US" dirty="0">
                  <a:solidFill>
                    <a:schemeClr val="bg1">
                      <a:lumMod val="50000"/>
                    </a:schemeClr>
                  </a:solidFill>
                  <a:latin typeface="华文新魏" panose="02010800040101010101" pitchFamily="2" charset="-122"/>
                  <a:ea typeface="华文新魏" panose="02010800040101010101" pitchFamily="2" charset="-122"/>
                </a:rPr>
                <a:t>结果：</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训练组，当阈值概率在</a:t>
              </a:r>
              <a:r>
                <a:rPr lang="en-US" altLang="zh-CN" dirty="0">
                  <a:solidFill>
                    <a:schemeClr val="bg1">
                      <a:lumMod val="50000"/>
                    </a:schemeClr>
                  </a:solidFill>
                  <a:latin typeface="华文新魏" panose="02010800040101010101" pitchFamily="2" charset="-122"/>
                  <a:ea typeface="华文新魏" panose="02010800040101010101" pitchFamily="2" charset="-122"/>
                </a:rPr>
                <a:t>10%-100%</a:t>
              </a:r>
              <a:r>
                <a:rPr lang="zh-CN" altLang="en-US" dirty="0">
                  <a:solidFill>
                    <a:schemeClr val="bg1">
                      <a:lumMod val="50000"/>
                    </a:schemeClr>
                  </a:solidFill>
                  <a:latin typeface="华文新魏" panose="02010800040101010101" pitchFamily="2" charset="-122"/>
                  <a:ea typeface="华文新魏" panose="02010800040101010101" pitchFamily="2" charset="-122"/>
                </a:rPr>
                <a:t>的范围内时，应用模型诊断会获得更多的净收益；</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测试组，当阈值概率在</a:t>
              </a:r>
              <a:r>
                <a:rPr lang="en-US" altLang="zh-CN" dirty="0">
                  <a:solidFill>
                    <a:schemeClr val="bg1">
                      <a:lumMod val="50000"/>
                    </a:schemeClr>
                  </a:solidFill>
                  <a:latin typeface="华文新魏" panose="02010800040101010101" pitchFamily="2" charset="-122"/>
                  <a:ea typeface="华文新魏" panose="02010800040101010101" pitchFamily="2" charset="-122"/>
                </a:rPr>
                <a:t>30%-90%</a:t>
              </a:r>
              <a:r>
                <a:rPr lang="zh-CN" altLang="en-US" dirty="0">
                  <a:solidFill>
                    <a:schemeClr val="bg1">
                      <a:lumMod val="50000"/>
                    </a:schemeClr>
                  </a:solidFill>
                  <a:latin typeface="华文新魏" panose="02010800040101010101" pitchFamily="2" charset="-122"/>
                  <a:ea typeface="华文新魏" panose="02010800040101010101" pitchFamily="2" charset="-122"/>
                </a:rPr>
                <a:t>的范围内时，应用模型诊断会获得更多的净收益</a:t>
              </a:r>
            </a:p>
          </p:txBody>
        </p:sp>
      </p:grpSp>
      <p:sp>
        <p:nvSpPr>
          <p:cNvPr id="11" name="TextBox 74"/>
          <p:cNvSpPr txBox="1">
            <a:spLocks/>
          </p:cNvSpPr>
          <p:nvPr/>
        </p:nvSpPr>
        <p:spPr bwMode="auto">
          <a:xfrm>
            <a:off x="110120" y="4487740"/>
            <a:ext cx="1531613" cy="309958"/>
          </a:xfrm>
          <a:prstGeom prst="rect">
            <a:avLst/>
          </a:prstGeom>
          <a:noFill/>
        </p:spPr>
        <p:txBody>
          <a:bodyPr wrap="none" lIns="120000" tIns="62400" rIns="480000" bIns="62400">
            <a:noAutofit/>
          </a:bodyPr>
          <a:lstStyle/>
          <a:p>
            <a:pPr algn="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校准度</a:t>
            </a:r>
          </a:p>
        </p:txBody>
      </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7D00AB56-D0FD-4ABD-898A-D5121E0802A3}"/>
              </a:ext>
            </a:extLst>
          </p:cNvPr>
          <p:cNvPicPr/>
          <p:nvPr/>
        </p:nvPicPr>
        <p:blipFill rotWithShape="1">
          <a:blip r:embed="rId3" cstate="print">
            <a:extLst>
              <a:ext uri="{28A0092B-C50C-407E-A947-70E740481C1C}">
                <a14:useLocalDpi xmlns:a14="http://schemas.microsoft.com/office/drawing/2010/main" val="0"/>
              </a:ext>
            </a:extLst>
          </a:blip>
          <a:srcRect t="54495" b="375"/>
          <a:stretch/>
        </p:blipFill>
        <p:spPr>
          <a:xfrm>
            <a:off x="4853437" y="231893"/>
            <a:ext cx="7097365" cy="3512127"/>
          </a:xfrm>
          <a:prstGeom prst="rect">
            <a:avLst/>
          </a:prstGeom>
        </p:spPr>
      </p:pic>
    </p:spTree>
    <p:extLst>
      <p:ext uri="{BB962C8B-B14F-4D97-AF65-F5344CB8AC3E}">
        <p14:creationId xmlns:p14="http://schemas.microsoft.com/office/powerpoint/2010/main" val="18713638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90"/>
          <p:cNvSpPr txBox="1">
            <a:spLocks/>
          </p:cNvSpPr>
          <p:nvPr/>
        </p:nvSpPr>
        <p:spPr bwMode="auto">
          <a:xfrm>
            <a:off x="7669943" y="4533851"/>
            <a:ext cx="3530649"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endParaRPr lang="zh-CN" altLang="en-US" sz="1467"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1"/>
          <p:cNvGrpSpPr/>
          <p:nvPr/>
        </p:nvGrpSpPr>
        <p:grpSpPr>
          <a:xfrm>
            <a:off x="613750" y="2093866"/>
            <a:ext cx="11466491" cy="4341605"/>
            <a:chOff x="6331502" y="1719475"/>
            <a:chExt cx="11466491"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a:spLocks/>
            </p:cNvSpPr>
            <p:nvPr/>
          </p:nvSpPr>
          <p:spPr bwMode="auto">
            <a:xfrm>
              <a:off x="7216313"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zh-CN" altLang="en-US" sz="1867" b="1" dirty="0">
                  <a:solidFill>
                    <a:schemeClr val="bg1"/>
                  </a:solidFill>
                  <a:latin typeface="华文新魏" panose="02010800040101010101" pitchFamily="2" charset="-122"/>
                  <a:ea typeface="华文新魏" panose="02010800040101010101" pitchFamily="2" charset="-122"/>
                </a:rPr>
                <a:t>静脉期诊断模型</a:t>
              </a:r>
            </a:p>
          </p:txBody>
        </p:sp>
        <p:sp>
          <p:nvSpPr>
            <p:cNvPr id="8" name="TextBox 42"/>
            <p:cNvSpPr txBox="1">
              <a:spLocks/>
            </p:cNvSpPr>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endParaRPr lang="zh-CN" altLang="en-US" sz="10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grpSp>
          <p:nvGrpSpPr>
            <p:cNvPr id="15" name="Group 51"/>
            <p:cNvGrpSpPr/>
            <p:nvPr/>
          </p:nvGrpSpPr>
          <p:grpSpPr>
            <a:xfrm>
              <a:off x="10474461" y="4284751"/>
              <a:ext cx="655421" cy="1563811"/>
              <a:chOff x="5310189" y="1930400"/>
              <a:chExt cx="995363" cy="2374900"/>
            </a:xfrm>
          </p:grpSpPr>
          <p:sp>
            <p:nvSpPr>
              <p:cNvPr id="34" name="Freeform: Shape 52"/>
              <p:cNvSpPr>
                <a:spLocks/>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Freeform: Shape 53"/>
              <p:cNvSpPr>
                <a:spLocks/>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Freeform: Shape 54"/>
              <p:cNvSpPr>
                <a:spLocks/>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Freeform: Shape 55"/>
              <p:cNvSpPr>
                <a:spLocks/>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Freeform: Shape 56"/>
              <p:cNvSpPr>
                <a:spLocks/>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sp>
          <p:nvSpPr>
            <p:cNvPr id="16" name="Freeform: Shape 57"/>
            <p:cNvSpPr>
              <a:spLocks/>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headEnd/>
              <a:tailE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a:spLocks/>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a:spLocks/>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3" name="Freeform: Shape 62"/>
                <p:cNvSpPr>
                  <a:spLocks/>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grpSp>
        <p:sp>
          <p:nvSpPr>
            <p:cNvPr id="18" name="TextBox 63"/>
            <p:cNvSpPr txBox="1">
              <a:spLocks/>
            </p:cNvSpPr>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7" b="1" dirty="0">
                  <a:solidFill>
                    <a:schemeClr val="bg1"/>
                  </a:solidFill>
                  <a:latin typeface="华文新魏" panose="02010800040101010101" pitchFamily="2" charset="-122"/>
                  <a:ea typeface="华文新魏" panose="02010800040101010101" pitchFamily="2" charset="-122"/>
                </a:rPr>
                <a:t>平扫图像诊断模型</a:t>
              </a: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1" name="TextBox 96"/>
            <p:cNvSpPr txBox="1">
              <a:spLocks/>
            </p:cNvSpPr>
            <p:nvPr/>
          </p:nvSpPr>
          <p:spPr bwMode="auto">
            <a:xfrm>
              <a:off x="11660591" y="4212888"/>
              <a:ext cx="6137402" cy="632290"/>
            </a:xfrm>
            <a:prstGeom prst="rect">
              <a:avLst/>
            </a:prstGeom>
          </p:spPr>
          <p:txBody>
            <a:bodyPr wrap="square" lIns="192000" tIns="0" rIns="288000" bIns="0" anchor="ctr" anchorCtr="0">
              <a:noAutofit/>
              <a:scene3d>
                <a:camera prst="orthographicFront"/>
                <a:lightRig rig="threePt" dir="t"/>
              </a:scene3d>
              <a:sp3d>
                <a:bevelT w="0" h="0"/>
              </a:sp3d>
            </a:bodyPr>
            <a:lstStyle/>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本研究还构建了一个基于平扫</a:t>
              </a:r>
              <a:r>
                <a:rPr lang="zh-CN" altLang="en-US" sz="2000">
                  <a:solidFill>
                    <a:schemeClr val="bg1">
                      <a:lumMod val="50000"/>
                    </a:schemeClr>
                  </a:solidFill>
                  <a:latin typeface="华文新魏" panose="02010800040101010101" pitchFamily="2" charset="-122"/>
                  <a:ea typeface="华文新魏" panose="02010800040101010101" pitchFamily="2" charset="-122"/>
                </a:rPr>
                <a:t>图像的模型</a:t>
              </a:r>
              <a:endParaRPr lang="en-US" altLang="zh-CN" sz="2000"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训练组的精确性、敏感性、特异性和</a:t>
              </a:r>
              <a:r>
                <a:rPr lang="en-US" altLang="zh-CN" sz="2000" dirty="0">
                  <a:solidFill>
                    <a:schemeClr val="bg1">
                      <a:lumMod val="50000"/>
                    </a:schemeClr>
                  </a:solidFill>
                  <a:latin typeface="华文新魏" panose="02010800040101010101" pitchFamily="2" charset="-122"/>
                  <a:ea typeface="华文新魏" panose="02010800040101010101" pitchFamily="2" charset="-122"/>
                </a:rPr>
                <a:t>AUC</a:t>
              </a:r>
              <a:r>
                <a:rPr lang="zh-CN" altLang="en-US" sz="2000"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0.771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0.821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0.696</a:t>
              </a:r>
              <a:r>
                <a:rPr lang="zh-CN" altLang="en-US" sz="2000" dirty="0">
                  <a:solidFill>
                    <a:schemeClr val="bg1">
                      <a:lumMod val="50000"/>
                    </a:schemeClr>
                  </a:solidFill>
                  <a:latin typeface="华文新魏" panose="02010800040101010101" pitchFamily="2" charset="-122"/>
                  <a:ea typeface="华文新魏" panose="02010800040101010101" pitchFamily="2" charset="-122"/>
                </a:rPr>
                <a:t>以及</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0.845</a:t>
              </a:r>
            </a:p>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测试组的精确性、敏感性、特异性和</a:t>
              </a:r>
              <a:r>
                <a:rPr lang="en-US" altLang="zh-CN" sz="2000" dirty="0">
                  <a:solidFill>
                    <a:schemeClr val="bg1">
                      <a:lumMod val="50000"/>
                    </a:schemeClr>
                  </a:solidFill>
                  <a:latin typeface="华文新魏" panose="02010800040101010101" pitchFamily="2" charset="-122"/>
                  <a:ea typeface="华文新魏" panose="02010800040101010101" pitchFamily="2" charset="-122"/>
                </a:rPr>
                <a:t>AUC</a:t>
              </a:r>
              <a:r>
                <a:rPr lang="zh-CN" altLang="en-US" sz="2000"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0.721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0.667</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0.800</a:t>
              </a:r>
              <a:r>
                <a:rPr lang="zh-CN" altLang="en-US" sz="2000" dirty="0">
                  <a:solidFill>
                    <a:schemeClr val="bg1">
                      <a:lumMod val="50000"/>
                    </a:schemeClr>
                  </a:solidFill>
                  <a:latin typeface="华文新魏" panose="02010800040101010101" pitchFamily="2" charset="-122"/>
                  <a:ea typeface="华文新魏" panose="02010800040101010101" pitchFamily="2" charset="-122"/>
                </a:rPr>
                <a:t>以及</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0.807</a:t>
              </a:r>
              <a:endParaRPr lang="zh-CN" altLang="en-US" sz="2000" dirty="0">
                <a:solidFill>
                  <a:schemeClr val="bg1">
                    <a:lumMod val="50000"/>
                  </a:schemeClr>
                </a:solidFill>
                <a:latin typeface="华文新魏" panose="02010800040101010101" pitchFamily="2" charset="-122"/>
                <a:ea typeface="华文新魏" panose="02010800040101010101" pitchFamily="2" charset="-122"/>
              </a:endParaRPr>
            </a:p>
          </p:txBody>
        </p:sp>
      </p:grpSp>
      <p:sp>
        <p:nvSpPr>
          <p:cNvPr id="57" name="文本框 56">
            <a:extLst>
              <a:ext uri="{FF2B5EF4-FFF2-40B4-BE49-F238E27FC236}">
                <a16:creationId xmlns:a16="http://schemas.microsoft.com/office/drawing/2014/main" id="{68E4A29D-C60F-4BFA-8884-8E83AE34FB16}"/>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60" name="图片 59">
            <a:extLst>
              <a:ext uri="{FF2B5EF4-FFF2-40B4-BE49-F238E27FC236}">
                <a16:creationId xmlns:a16="http://schemas.microsoft.com/office/drawing/2014/main" id="{F4EC16CF-B21D-4C97-80E6-5985BBECD08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91222" y="466846"/>
            <a:ext cx="6763606" cy="2997442"/>
          </a:xfrm>
          <a:prstGeom prst="rect">
            <a:avLst/>
          </a:prstGeom>
        </p:spPr>
      </p:pic>
      <p:pic>
        <p:nvPicPr>
          <p:cNvPr id="61" name="图片 60">
            <a:extLst>
              <a:ext uri="{FF2B5EF4-FFF2-40B4-BE49-F238E27FC236}">
                <a16:creationId xmlns:a16="http://schemas.microsoft.com/office/drawing/2014/main" id="{ABD872EB-F6CF-41C3-A36E-75D7A969D8DB}"/>
              </a:ext>
            </a:extLst>
          </p:cNvPr>
          <p:cNvPicPr>
            <a:picLocks noChangeAspect="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535140" y="3205768"/>
            <a:ext cx="2017113" cy="1512835"/>
          </a:xfrm>
          <a:prstGeom prst="rect">
            <a:avLst/>
          </a:prstGeom>
        </p:spPr>
      </p:pic>
    </p:spTree>
    <p:extLst>
      <p:ext uri="{BB962C8B-B14F-4D97-AF65-F5344CB8AC3E}">
        <p14:creationId xmlns:p14="http://schemas.microsoft.com/office/powerpoint/2010/main" val="284367262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分类性能</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662389" y="499902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143743" y="5926767"/>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355322" y="5449938"/>
            <a:ext cx="9557317" cy="953659"/>
          </a:xfrm>
          <a:prstGeom prst="rect">
            <a:avLst/>
          </a:prstGeom>
          <a:noFill/>
          <a:ln w="9525">
            <a:noFill/>
            <a:miter lim="800000"/>
            <a:headEnd/>
            <a:tailEnd/>
          </a:ln>
        </p:spPr>
        <p:txBody>
          <a:bodyPr wrap="square">
            <a:spAutoFit/>
          </a:bodyPr>
          <a:lstStyle/>
          <a:p>
            <a:pPr>
              <a:lnSpc>
                <a:spcPct val="120000"/>
              </a:lnSpc>
              <a:spcBef>
                <a:spcPct val="0"/>
              </a:spcBef>
            </a:pP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DeLong</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检测结果显示任意两个亚组之间都没有统计学差异（</a:t>
            </a: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P</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0.05</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）放射组学诊断模型在不同的因素间具有较强的泛化能力</a:t>
            </a:r>
            <a:endPar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pic>
        <p:nvPicPr>
          <p:cNvPr id="10" name="图片 9">
            <a:extLst>
              <a:ext uri="{FF2B5EF4-FFF2-40B4-BE49-F238E27FC236}">
                <a16:creationId xmlns:a16="http://schemas.microsoft.com/office/drawing/2014/main" id="{C7D96B53-5AB8-4CB5-87B1-92417DAFB95E}"/>
              </a:ext>
            </a:extLst>
          </p:cNvPr>
          <p:cNvPicPr/>
          <p:nvPr/>
        </p:nvPicPr>
        <p:blipFill rotWithShape="1">
          <a:blip r:embed="rId2" cstate="print">
            <a:extLst>
              <a:ext uri="{28A0092B-C50C-407E-A947-70E740481C1C}">
                <a14:useLocalDpi xmlns:a14="http://schemas.microsoft.com/office/drawing/2010/main" val="0"/>
              </a:ext>
            </a:extLst>
          </a:blip>
          <a:srcRect t="51287"/>
          <a:stretch/>
        </p:blipFill>
        <p:spPr>
          <a:xfrm>
            <a:off x="1631211" y="1053319"/>
            <a:ext cx="8929577" cy="3911074"/>
          </a:xfrm>
          <a:prstGeom prst="rect">
            <a:avLst/>
          </a:prstGeom>
        </p:spPr>
      </p:pic>
    </p:spTree>
    <p:extLst>
      <p:ext uri="{BB962C8B-B14F-4D97-AF65-F5344CB8AC3E}">
        <p14:creationId xmlns:p14="http://schemas.microsoft.com/office/powerpoint/2010/main" val="38465850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讨  论</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420068" y="169120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592037" y="561640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29669" y="2297562"/>
            <a:ext cx="9984527" cy="3246594"/>
          </a:xfrm>
          <a:prstGeom prst="rect">
            <a:avLst/>
          </a:prstGeom>
          <a:noFill/>
          <a:ln w="9525">
            <a:noFill/>
            <a:miter lim="800000"/>
            <a:headEnd/>
            <a:tailEnd/>
          </a:ln>
        </p:spPr>
        <p:txBody>
          <a:bodyPr wrap="square">
            <a:spAutoFit/>
          </a:bodyPr>
          <a:lstStyle/>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CT</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图像内含有很多裸眼无法观测的信息，</a:t>
            </a:r>
            <a:r>
              <a:rPr lang="zh-CN" altLang="zh-CN" sz="2400" dirty="0">
                <a:latin typeface="华文新魏" panose="02010800040101010101" pitchFamily="2" charset="-122"/>
                <a:ea typeface="华文新魏" panose="02010800040101010101" pitchFamily="2" charset="-122"/>
              </a:rPr>
              <a:t>而这部分</a:t>
            </a:r>
            <a:r>
              <a:rPr lang="zh-CN" altLang="en-US" sz="2400" dirty="0">
                <a:latin typeface="华文新魏" panose="02010800040101010101" pitchFamily="2" charset="-122"/>
                <a:ea typeface="华文新魏" panose="02010800040101010101" pitchFamily="2" charset="-122"/>
              </a:rPr>
              <a:t>信息</a:t>
            </a:r>
            <a:r>
              <a:rPr lang="zh-CN" altLang="zh-CN" sz="2400" dirty="0">
                <a:latin typeface="华文新魏" panose="02010800040101010101" pitchFamily="2" charset="-122"/>
                <a:ea typeface="华文新魏" panose="02010800040101010101" pitchFamily="2" charset="-122"/>
              </a:rPr>
              <a:t>与肿瘤的代谢、分期</a:t>
            </a:r>
            <a:r>
              <a:rPr lang="zh-CN" altLang="en-US" sz="2400" dirty="0">
                <a:latin typeface="华文新魏" panose="02010800040101010101" pitchFamily="2" charset="-122"/>
                <a:ea typeface="华文新魏" panose="02010800040101010101" pitchFamily="2" charset="-122"/>
              </a:rPr>
              <a:t>、治疗方案的选择</a:t>
            </a:r>
            <a:r>
              <a:rPr lang="zh-CN" altLang="zh-CN" sz="2400" dirty="0">
                <a:latin typeface="华文新魏" panose="02010800040101010101" pitchFamily="2" charset="-122"/>
                <a:ea typeface="华文新魏" panose="02010800040101010101" pitchFamily="2" charset="-122"/>
              </a:rPr>
              <a:t>及生存率</a:t>
            </a:r>
            <a:r>
              <a:rPr lang="zh-CN" altLang="en-US" sz="2400" dirty="0">
                <a:latin typeface="华文新魏" panose="02010800040101010101" pitchFamily="2" charset="-122"/>
                <a:ea typeface="华文新魏" panose="02010800040101010101" pitchFamily="2" charset="-122"/>
              </a:rPr>
              <a:t>高度</a:t>
            </a:r>
            <a:r>
              <a:rPr lang="zh-CN" altLang="zh-CN" sz="2400" dirty="0">
                <a:latin typeface="华文新魏" panose="02010800040101010101" pitchFamily="2" charset="-122"/>
                <a:ea typeface="华文新魏" panose="02010800040101010101" pitchFamily="2" charset="-122"/>
              </a:rPr>
              <a:t>相关</a:t>
            </a:r>
            <a:r>
              <a:rPr lang="zh-CN" altLang="en-US" sz="2400" dirty="0">
                <a:latin typeface="华文新魏" panose="02010800040101010101" pitchFamily="2" charset="-122"/>
                <a:ea typeface="华文新魏" panose="02010800040101010101" pitchFamily="2" charset="-122"/>
              </a:rPr>
              <a:t>。放射组学可以运用自动化数据特征化算法将影像数据转化为高维度的、可发掘的空间数据</a:t>
            </a:r>
            <a:endParaRPr lang="en-US" altLang="zh-CN" sz="2400" dirty="0">
              <a:latin typeface="华文新魏" panose="02010800040101010101" pitchFamily="2" charset="-122"/>
              <a:ea typeface="华文新魏" panose="02010800040101010101" pitchFamily="2" charset="-122"/>
            </a:endParaRPr>
          </a:p>
          <a:p>
            <a:pPr>
              <a:lnSpc>
                <a:spcPct val="120000"/>
              </a:lnSpc>
              <a:spcAft>
                <a:spcPts val="600"/>
              </a:spcAft>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分类模型最终保留了</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个相关性最强的放射组学特征，其中包括一阶直方图（</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Percentile20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Haralick</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Sum Average</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GLCMEnergy, Cluster Shade, Inertia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GLRLM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HGLRE, LRHGLE</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）以及</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1</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个形态学特征（</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Surface Area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6565713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讨  论</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420068" y="1505675"/>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469397" y="583444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29668" y="2047866"/>
            <a:ext cx="10204387" cy="3920625"/>
          </a:xfrm>
          <a:prstGeom prst="rect">
            <a:avLst/>
          </a:prstGeom>
          <a:noFill/>
          <a:ln w="9525">
            <a:noFill/>
            <a:miter lim="800000"/>
            <a:headEnd/>
            <a:tailEnd/>
          </a:ln>
        </p:spPr>
        <p:txBody>
          <a:bodyPr wrap="square">
            <a:spAutoFit/>
          </a:bodyPr>
          <a:lstStyle/>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Surface Area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是唯一的形态学特征，近似于所勾画的</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的面积；纵隔淋巴结最大横截面的面积越大，其为恶性的可能性就越大</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其它的特征在进行计算时，均是基于单个的像素或像素对而得来的</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Percentile20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与淋巴结为恶性的可能性呈负相关，表示图像一组观测值其中</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的观测值低于该密度值</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GLCM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这类特征描述的是具有某种空间位置关系的两个像素的联合分布，可以看成是两个像素灰度对的联合概率</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GLRLM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这类特征用于描述图像某一像素沿某一方向上连续相邻的个数</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23012695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结  论</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3169650"/>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分类模型具有良好的分类性能</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分类模型具有鲁棒性，不受扫描仪器及层厚的影响</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分类模型具有较好的拟合优度</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分类模型具有较大的临床应用潜能</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70801289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创新性分析</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本研究直接提取淋巴结的放射组学特征，而非通过肿瘤的特征来鉴别淋巴结的良恶性</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本研究进行了分层分析来探索不同的扫描仪或扫描层厚对模型性能的影响</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054294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局限性分析</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本研究为单中心研究，样本量相对较小</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为</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2D</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，而非</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3D</a:t>
            </a: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本研究没有外部验证集</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230590315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研究背景</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118743"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015421" y="5087781"/>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525143" y="2730420"/>
            <a:ext cx="5585336"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纵隔淋巴结为肺癌、食管癌等恶性肿瘤常见的转移部位。</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术前明确恶性肿瘤患者纵隔淋巴结分期情况对治疗方案的选择及预后起着至关重要的作用。</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812819"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未来研究展望</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进行多中心合作，增大样本量</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勾画</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3D</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加入外部验证集</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18680534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2220308"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在读期间科研成果</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508721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3325719"/>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 Hou G, Li S, Li N, Zhang L, Xu K*: Preoperatively Estimating the Malignant Potential of Mediastinal Lymph Nodes: A Pilot Study Toward Establishing a Robust Radiomics Model Based on Contrast-Enhanced CT Imaging. Front Oncol 2020, 10:558428. [IF = 4.8]</a:t>
            </a:r>
          </a:p>
          <a:p>
            <a:pPr marL="342900" indent="-342900">
              <a:lnSpc>
                <a:spcPct val="120000"/>
              </a:lnSpc>
              <a:spcBef>
                <a:spcPct val="0"/>
              </a:spcBef>
              <a:buFont typeface="Wingdings" panose="05000000000000000000" pitchFamily="2" charset="2"/>
              <a:buChar char="l"/>
            </a:pP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 Xia L#, Lu M, Li C, Xu K*, Zhang L*: A failed top-down control from the prefrontal cortex to the amygdala in generalized anxiety disorder: Evidence from resting-state fMRI with Granger causality analysis. Neurosci Lett 2019, 707:134314. [IF = 2.3]</a:t>
            </a:r>
          </a:p>
          <a:p>
            <a:pPr marL="342900" indent="-342900">
              <a:lnSpc>
                <a:spcPct val="120000"/>
              </a:lnSpc>
              <a:spcBef>
                <a:spcPct val="0"/>
              </a:spcBef>
              <a:buFont typeface="Wingdings" panose="05000000000000000000" pitchFamily="2" charset="2"/>
              <a:buChar char="l"/>
            </a:pP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Li C#, Dong M#, Womer FY, Han S, Yin Y, Jiang X, Wei Y, Duan J, Feng R, Zhang L et al: Transdiagnostic time-varying dysconnectivity across major psychiatric disorders. Hum Brain Mapp 2020. [IF = 4.4]</a:t>
            </a:r>
          </a:p>
        </p:txBody>
      </p:sp>
    </p:spTree>
    <p:extLst>
      <p:ext uri="{BB962C8B-B14F-4D97-AF65-F5344CB8AC3E}">
        <p14:creationId xmlns:p14="http://schemas.microsoft.com/office/powerpoint/2010/main" val="8854457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2220308"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致谢</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828037" y="1516037"/>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956548" y="6134180"/>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1516012" y="1935042"/>
            <a:ext cx="9239487" cy="4595745"/>
          </a:xfrm>
          <a:prstGeom prst="rect">
            <a:avLst/>
          </a:prstGeom>
          <a:noFill/>
          <a:ln w="9525">
            <a:noFill/>
            <a:miter lim="800000"/>
            <a:headEnd/>
            <a:tailEnd/>
          </a:ln>
        </p:spPr>
        <p:txBody>
          <a:bodyPr wrap="square">
            <a:spAutoFit/>
          </a:bodyPr>
          <a:lstStyle/>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感谢我的恩师徐克教授，在科研学习和临床工作中对我的耐心指导与帮助，为我指明前进的方向，使我不再迷茫，无所畏惧，勇敢前行。</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感谢我的指导老师张立娜教授，在科研学习和生活中对我的细心指导和关怀，如春风化雨，润物而无声。</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感谢李松柏教授、范国光教授、李佩玲教授、邵海波教授、刘屹教授、戚勋教授在开题及中期审查过程中为我提出的宝贵意见。 </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感谢科研秘书王慈在研究生培养过程中认真负责的幸苦工作。</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感谢曹际斌老师、朱婧怡老师在数据收集过程中给予我的指导和帮助。</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感谢中国上海</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GE</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医疗集团的郭妍老师在科研工作中对我的耐心指导和宝贵意见。</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感谢吴启润师兄、王鹏师兄、郭梁存师妹、赵睿萌师妹以及所有的师兄师姐师弟师妹，感谢你们对我的帮助和陪伴。</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7" name="文本框 16">
            <a:extLst>
              <a:ext uri="{FF2B5EF4-FFF2-40B4-BE49-F238E27FC236}">
                <a16:creationId xmlns:a16="http://schemas.microsoft.com/office/drawing/2014/main" id="{DC4D7C25-E672-4D93-AA62-BBF79466B282}"/>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致  谢</a:t>
            </a:r>
          </a:p>
        </p:txBody>
      </p:sp>
    </p:spTree>
    <p:extLst>
      <p:ext uri="{BB962C8B-B14F-4D97-AF65-F5344CB8AC3E}">
        <p14:creationId xmlns:p14="http://schemas.microsoft.com/office/powerpoint/2010/main" val="90916433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2310633" y="1685328"/>
            <a:ext cx="8582654" cy="2308324"/>
          </a:xfrm>
          <a:prstGeom prst="rect">
            <a:avLst/>
          </a:prstGeom>
          <a:noFill/>
        </p:spPr>
        <p:txBody>
          <a:bodyPr wrap="square" rtlCol="0">
            <a:spAutoFit/>
          </a:bodyPr>
          <a:lstStyle/>
          <a:p>
            <a:pPr algn="ctr"/>
            <a:r>
              <a:rPr lang="zh-CN" altLang="en-US" sz="7200" b="1" dirty="0">
                <a:solidFill>
                  <a:srgbClr val="1C1C73"/>
                </a:solidFill>
                <a:latin typeface="华文隶书" panose="02010800040101010101" pitchFamily="2" charset="-122"/>
                <a:ea typeface="华文隶书" panose="02010800040101010101" pitchFamily="2" charset="-122"/>
              </a:rPr>
              <a:t>感谢各位评委老师！敬请批评指正！</a:t>
            </a:r>
            <a:endParaRPr lang="zh-CN" altLang="en-US" sz="7200" dirty="0">
              <a:solidFill>
                <a:srgbClr val="AAA4D1"/>
              </a:solidFill>
              <a:latin typeface="华文隶书" panose="02010800040101010101" pitchFamily="2" charset="-122"/>
              <a:ea typeface="华文隶书" panose="02010800040101010101" pitchFamily="2" charset="-122"/>
            </a:endParaRP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2476306" y="2711644"/>
            <a:ext cx="7621851"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2476306" y="2720797"/>
            <a:ext cx="3720742"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502087" y="138691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182908" y="536073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908487" y="1897907"/>
            <a:ext cx="7931549"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目前，穿刺活检为诊断转移性淋巴结的有效方法。</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穿刺活检为一种侵入性的诊断方法</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，存在一定的局限性。</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可能产生严重的并发症</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对医生的专业性有较高的要求</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经济成本较高</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pic>
        <p:nvPicPr>
          <p:cNvPr id="23" name="图片 22">
            <a:extLst>
              <a:ext uri="{FF2B5EF4-FFF2-40B4-BE49-F238E27FC236}">
                <a16:creationId xmlns:a16="http://schemas.microsoft.com/office/drawing/2014/main" id="{5D83559E-7587-439A-BE69-45262935FDEF}"/>
              </a:ext>
            </a:extLst>
          </p:cNvPr>
          <p:cNvPicPr>
            <a:picLocks noChangeAspect="1"/>
          </p:cNvPicPr>
          <p:nvPr/>
        </p:nvPicPr>
        <p:blipFill rotWithShape="1">
          <a:blip r:embed="rId2">
            <a:extLst>
              <a:ext uri="{28A0092B-C50C-407E-A947-70E740481C1C}">
                <a14:useLocalDpi xmlns:a14="http://schemas.microsoft.com/office/drawing/2010/main" val="0"/>
              </a:ext>
            </a:extLst>
          </a:blip>
          <a:srcRect t="17851"/>
          <a:stretch/>
        </p:blipFill>
        <p:spPr>
          <a:xfrm>
            <a:off x="7180920" y="3659812"/>
            <a:ext cx="2760715" cy="1700924"/>
          </a:xfrm>
          <a:prstGeom prst="rect">
            <a:avLst/>
          </a:prstGeom>
        </p:spPr>
      </p:pic>
    </p:spTree>
    <p:extLst>
      <p:ext uri="{BB962C8B-B14F-4D97-AF65-F5344CB8AC3E}">
        <p14:creationId xmlns:p14="http://schemas.microsoft.com/office/powerpoint/2010/main" val="215086557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897874" y="1796347"/>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293431" y="3982155"/>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304274" y="2307341"/>
            <a:ext cx="7931549" cy="1840056"/>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为尽量减少恶性肿瘤患者的侵入性手术次数，从而减少与侵入性相关的并发症，我们应找到一种对鉴别纵隔淋巴结良恶性有着</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良好效果、非侵入性的、客观的诊断方法来辅助临床决策</a:t>
            </a:r>
          </a:p>
        </p:txBody>
      </p:sp>
    </p:spTree>
    <p:extLst>
      <p:ext uri="{BB962C8B-B14F-4D97-AF65-F5344CB8AC3E}">
        <p14:creationId xmlns:p14="http://schemas.microsoft.com/office/powerpoint/2010/main" val="20636626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10" name="组合 9">
            <a:extLst>
              <a:ext uri="{FF2B5EF4-FFF2-40B4-BE49-F238E27FC236}">
                <a16:creationId xmlns:a16="http://schemas.microsoft.com/office/drawing/2014/main" id="{D2C4E5B4-E339-43B7-A288-3ECB5D772320}"/>
              </a:ext>
            </a:extLst>
          </p:cNvPr>
          <p:cNvGrpSpPr/>
          <p:nvPr/>
        </p:nvGrpSpPr>
        <p:grpSpPr>
          <a:xfrm>
            <a:off x="8666252" y="5274499"/>
            <a:ext cx="688019" cy="687983"/>
            <a:chOff x="671649" y="4012622"/>
            <a:chExt cx="468008" cy="468008"/>
          </a:xfrm>
        </p:grpSpPr>
        <p:sp>
          <p:nvSpPr>
            <p:cNvPr id="11" name="矩形 10">
              <a:extLst>
                <a:ext uri="{FF2B5EF4-FFF2-40B4-BE49-F238E27FC236}">
                  <a16:creationId xmlns:a16="http://schemas.microsoft.com/office/drawing/2014/main" id="{0EFC011B-ABFF-48B8-B5DF-0CF83E9108D9}"/>
                </a:ext>
              </a:extLst>
            </p:cNvPr>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Freeform 217">
              <a:extLst>
                <a:ext uri="{FF2B5EF4-FFF2-40B4-BE49-F238E27FC236}">
                  <a16:creationId xmlns:a16="http://schemas.microsoft.com/office/drawing/2014/main" id="{79AAEB6E-46ED-4362-8F63-0006278E77F7}"/>
                </a:ext>
              </a:extLst>
            </p:cNvPr>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9B65BB56-3A50-40C0-9B6A-2A60192D632E}"/>
              </a:ext>
            </a:extLst>
          </p:cNvPr>
          <p:cNvGrpSpPr/>
          <p:nvPr/>
        </p:nvGrpSpPr>
        <p:grpSpPr>
          <a:xfrm>
            <a:off x="9645730" y="5273487"/>
            <a:ext cx="738973" cy="687983"/>
            <a:chOff x="1197283" y="4012622"/>
            <a:chExt cx="502669" cy="468008"/>
          </a:xfrm>
        </p:grpSpPr>
        <p:sp>
          <p:nvSpPr>
            <p:cNvPr id="14" name="矩形 13">
              <a:extLst>
                <a:ext uri="{FF2B5EF4-FFF2-40B4-BE49-F238E27FC236}">
                  <a16:creationId xmlns:a16="http://schemas.microsoft.com/office/drawing/2014/main" id="{18BC49E5-8946-4777-8CC0-3E9C281326E3}"/>
                </a:ext>
              </a:extLst>
            </p:cNvPr>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Picture 2" descr="\\MAGNUM\Projects\Microsoft\Cloud Power FY12\Design\ICONS_PNG\Building.png">
              <a:extLst>
                <a:ext uri="{FF2B5EF4-FFF2-40B4-BE49-F238E27FC236}">
                  <a16:creationId xmlns:a16="http://schemas.microsoft.com/office/drawing/2014/main" id="{5D943ED8-72B4-4967-8B00-A0D8C8BF6CFA}"/>
                </a:ext>
              </a:extLst>
            </p:cNvPr>
            <p:cNvPicPr>
              <a:picLocks noChangeAspect="1" noChangeArrowheads="1"/>
            </p:cNvPicPr>
            <p:nvPr/>
          </p:nvPicPr>
          <p:blipFill>
            <a:blip r:embed="rId2" cstate="screen">
              <a:biLevel thresh="50000"/>
            </a:blip>
            <a:srcRect/>
            <a:stretch>
              <a:fillRect/>
            </a:stretch>
          </p:blipFill>
          <p:spPr bwMode="auto">
            <a:xfrm>
              <a:off x="1197283" y="4012622"/>
              <a:ext cx="489073" cy="429309"/>
            </a:xfrm>
            <a:prstGeom prst="rect">
              <a:avLst/>
            </a:prstGeom>
            <a:noFill/>
          </p:spPr>
        </p:pic>
      </p:grpSp>
      <p:grpSp>
        <p:nvGrpSpPr>
          <p:cNvPr id="16" name="组合 15">
            <a:extLst>
              <a:ext uri="{FF2B5EF4-FFF2-40B4-BE49-F238E27FC236}">
                <a16:creationId xmlns:a16="http://schemas.microsoft.com/office/drawing/2014/main" id="{F9FE11B6-9D6D-403A-ABD4-A89FE086642E}"/>
              </a:ext>
            </a:extLst>
          </p:cNvPr>
          <p:cNvGrpSpPr/>
          <p:nvPr/>
        </p:nvGrpSpPr>
        <p:grpSpPr>
          <a:xfrm>
            <a:off x="10707127" y="5273487"/>
            <a:ext cx="737740" cy="687983"/>
            <a:chOff x="1775328" y="4012622"/>
            <a:chExt cx="501830" cy="468008"/>
          </a:xfrm>
        </p:grpSpPr>
        <p:sp>
          <p:nvSpPr>
            <p:cNvPr id="17" name="矩形 16">
              <a:extLst>
                <a:ext uri="{FF2B5EF4-FFF2-40B4-BE49-F238E27FC236}">
                  <a16:creationId xmlns:a16="http://schemas.microsoft.com/office/drawing/2014/main" id="{46881F2E-1285-48B0-9A2D-6D7575BFD635}"/>
                </a:ext>
              </a:extLst>
            </p:cNvPr>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 name="Picture 2" descr="\\MAGNUM\Projects\Microsoft\Cloud Power FY12\Design\Icons\PNGs\Cloud_on_your_terms.png">
              <a:extLst>
                <a:ext uri="{FF2B5EF4-FFF2-40B4-BE49-F238E27FC236}">
                  <a16:creationId xmlns:a16="http://schemas.microsoft.com/office/drawing/2014/main" id="{8A258E8C-6C44-4F4F-8EAD-6D476E75394A}"/>
                </a:ext>
              </a:extLst>
            </p:cNvPr>
            <p:cNvPicPr>
              <a:picLocks noChangeAspect="1" noChangeArrowheads="1"/>
            </p:cNvPicPr>
            <p:nvPr/>
          </p:nvPicPr>
          <p:blipFill>
            <a:blip r:embed="rId3" cstate="screen">
              <a:lum bright="100000"/>
            </a:blip>
            <a:stretch>
              <a:fillRect/>
            </a:stretch>
          </p:blipFill>
          <p:spPr bwMode="auto">
            <a:xfrm>
              <a:off x="1775328" y="4026372"/>
              <a:ext cx="501830" cy="440508"/>
            </a:xfrm>
            <a:prstGeom prst="rect">
              <a:avLst/>
            </a:prstGeom>
            <a:noFill/>
            <a:ln>
              <a:noFill/>
            </a:ln>
          </p:spPr>
        </p:pic>
      </p:grpSp>
      <p:sp>
        <p:nvSpPr>
          <p:cNvPr id="21" name="文本框 41">
            <a:extLst>
              <a:ext uri="{FF2B5EF4-FFF2-40B4-BE49-F238E27FC236}">
                <a16:creationId xmlns:a16="http://schemas.microsoft.com/office/drawing/2014/main" id="{5B21E927-9B0E-4323-8E78-A5CDDD437343}"/>
              </a:ext>
            </a:extLst>
          </p:cNvPr>
          <p:cNvSpPr txBox="1"/>
          <p:nvPr/>
        </p:nvSpPr>
        <p:spPr>
          <a:xfrm>
            <a:off x="1113607" y="1700816"/>
            <a:ext cx="5691337" cy="707856"/>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sz="2000" dirty="0">
                <a:sym typeface="+mn-lt"/>
              </a:rPr>
              <a:t>放射组学产生于大数据的背景下</a:t>
            </a:r>
            <a:endParaRPr lang="en-US" altLang="zh-CN" sz="2000" dirty="0">
              <a:sym typeface="+mn-lt"/>
            </a:endParaRPr>
          </a:p>
          <a:p>
            <a:r>
              <a:rPr lang="zh-CN" altLang="en-US" sz="2000" dirty="0">
                <a:sym typeface="微软雅黑" panose="020B0503020204020204" pitchFamily="34" charset="-122"/>
              </a:rPr>
              <a:t>是大数据时代精准影像医学的重要组成部分</a:t>
            </a:r>
          </a:p>
        </p:txBody>
      </p:sp>
      <p:grpSp>
        <p:nvGrpSpPr>
          <p:cNvPr id="22" name="组合 35">
            <a:extLst>
              <a:ext uri="{FF2B5EF4-FFF2-40B4-BE49-F238E27FC236}">
                <a16:creationId xmlns:a16="http://schemas.microsoft.com/office/drawing/2014/main" id="{E2306298-F84F-4889-BD63-8A170E1976EC}"/>
              </a:ext>
            </a:extLst>
          </p:cNvPr>
          <p:cNvGrpSpPr/>
          <p:nvPr/>
        </p:nvGrpSpPr>
        <p:grpSpPr>
          <a:xfrm>
            <a:off x="769595" y="2417899"/>
            <a:ext cx="8257132" cy="2752187"/>
            <a:chOff x="751383" y="2406592"/>
            <a:chExt cx="8258605" cy="2752823"/>
          </a:xfrm>
        </p:grpSpPr>
        <p:sp>
          <p:nvSpPr>
            <p:cNvPr id="23" name="流程图: 数据 22">
              <a:extLst>
                <a:ext uri="{FF2B5EF4-FFF2-40B4-BE49-F238E27FC236}">
                  <a16:creationId xmlns:a16="http://schemas.microsoft.com/office/drawing/2014/main" id="{CDDCD017-B484-40C0-9C98-D239461C0CFD}"/>
                </a:ext>
              </a:extLst>
            </p:cNvPr>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24" name="流程图: 数据 23">
              <a:extLst>
                <a:ext uri="{FF2B5EF4-FFF2-40B4-BE49-F238E27FC236}">
                  <a16:creationId xmlns:a16="http://schemas.microsoft.com/office/drawing/2014/main" id="{785EAA7C-C22E-45F5-BD8B-9A29A4EF7792}"/>
                </a:ext>
              </a:extLst>
            </p:cNvPr>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grpSp>
          <p:nvGrpSpPr>
            <p:cNvPr id="25" name="组合 14">
              <a:extLst>
                <a:ext uri="{FF2B5EF4-FFF2-40B4-BE49-F238E27FC236}">
                  <a16:creationId xmlns:a16="http://schemas.microsoft.com/office/drawing/2014/main" id="{9389008C-8CD6-4261-AC70-258967104543}"/>
                </a:ext>
              </a:extLst>
            </p:cNvPr>
            <p:cNvGrpSpPr/>
            <p:nvPr/>
          </p:nvGrpSpPr>
          <p:grpSpPr>
            <a:xfrm>
              <a:off x="751383" y="4524147"/>
              <a:ext cx="3176332" cy="635266"/>
              <a:chOff x="751383" y="4374208"/>
              <a:chExt cx="3176332" cy="635266"/>
            </a:xfrm>
          </p:grpSpPr>
          <p:sp>
            <p:nvSpPr>
              <p:cNvPr id="34" name="流程图: 数据 33">
                <a:extLst>
                  <a:ext uri="{FF2B5EF4-FFF2-40B4-BE49-F238E27FC236}">
                    <a16:creationId xmlns:a16="http://schemas.microsoft.com/office/drawing/2014/main" id="{96423F39-2662-4BD8-B029-860D46C9A06A}"/>
                  </a:ext>
                </a:extLst>
              </p:cNvPr>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1"/>
                  </a:solidFill>
                  <a:latin typeface="华文新魏" panose="02010800040101010101" pitchFamily="2" charset="-122"/>
                  <a:ea typeface="华文新魏" panose="02010800040101010101" pitchFamily="2" charset="-122"/>
                </a:endParaRPr>
              </a:p>
            </p:txBody>
          </p:sp>
          <p:sp>
            <p:nvSpPr>
              <p:cNvPr id="35" name="文本框 42">
                <a:extLst>
                  <a:ext uri="{FF2B5EF4-FFF2-40B4-BE49-F238E27FC236}">
                    <a16:creationId xmlns:a16="http://schemas.microsoft.com/office/drawing/2014/main" id="{D40D7A00-FDA0-471A-AB33-BFC84BC7BEAA}"/>
                  </a:ext>
                </a:extLst>
              </p:cNvPr>
              <p:cNvSpPr txBox="1"/>
              <p:nvPr/>
            </p:nvSpPr>
            <p:spPr>
              <a:xfrm>
                <a:off x="1281019" y="4525307"/>
                <a:ext cx="1826467" cy="338632"/>
              </a:xfrm>
              <a:prstGeom prst="rect">
                <a:avLst/>
              </a:prstGeom>
              <a:noFill/>
            </p:spPr>
            <p:txBody>
              <a:bodyPr wrap="squar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rPr>
                  <a:t>1986</a:t>
                </a:r>
                <a:r>
                  <a:rPr lang="zh-CN" altLang="en-US" sz="16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rPr>
                  <a:t>年</a:t>
                </a:r>
                <a:endParaRPr lang="zh-CN" altLang="en-US" sz="1600" dirty="0">
                  <a:solidFill>
                    <a:schemeClr val="bg1"/>
                  </a:solidFill>
                  <a:latin typeface="华文新魏" panose="02010800040101010101" pitchFamily="2" charset="-122"/>
                  <a:ea typeface="华文新魏" panose="02010800040101010101" pitchFamily="2" charset="-122"/>
                </a:endParaRPr>
              </a:p>
            </p:txBody>
          </p:sp>
        </p:grpSp>
        <p:grpSp>
          <p:nvGrpSpPr>
            <p:cNvPr id="26" name="组合 17">
              <a:extLst>
                <a:ext uri="{FF2B5EF4-FFF2-40B4-BE49-F238E27FC236}">
                  <a16:creationId xmlns:a16="http://schemas.microsoft.com/office/drawing/2014/main" id="{AE9BE95F-2E91-4566-8FD2-A5B2E13D298B}"/>
                </a:ext>
              </a:extLst>
            </p:cNvPr>
            <p:cNvGrpSpPr/>
            <p:nvPr/>
          </p:nvGrpSpPr>
          <p:grpSpPr>
            <a:xfrm>
              <a:off x="3292519" y="3613726"/>
              <a:ext cx="2003617" cy="1545689"/>
              <a:chOff x="3292519" y="3463787"/>
              <a:chExt cx="2003617" cy="1545689"/>
            </a:xfrm>
          </p:grpSpPr>
          <p:sp>
            <p:nvSpPr>
              <p:cNvPr id="31" name="矩形 12">
                <a:extLst>
                  <a:ext uri="{FF2B5EF4-FFF2-40B4-BE49-F238E27FC236}">
                    <a16:creationId xmlns:a16="http://schemas.microsoft.com/office/drawing/2014/main" id="{75A611BA-FF56-48C9-BB69-8A3B53BEFA8D}"/>
                  </a:ext>
                </a:extLst>
              </p:cNvPr>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2" name="矩形 12">
                <a:extLst>
                  <a:ext uri="{FF2B5EF4-FFF2-40B4-BE49-F238E27FC236}">
                    <a16:creationId xmlns:a16="http://schemas.microsoft.com/office/drawing/2014/main" id="{5E616A88-F5DB-4786-880D-AF7D5D4B3B47}"/>
                  </a:ext>
                </a:extLst>
              </p:cNvPr>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3" name="文本框 43">
                <a:extLst>
                  <a:ext uri="{FF2B5EF4-FFF2-40B4-BE49-F238E27FC236}">
                    <a16:creationId xmlns:a16="http://schemas.microsoft.com/office/drawing/2014/main" id="{18204326-A70B-4E76-8D88-3C408DD5811A}"/>
                  </a:ext>
                </a:extLst>
              </p:cNvPr>
              <p:cNvSpPr txBox="1"/>
              <p:nvPr/>
            </p:nvSpPr>
            <p:spPr>
              <a:xfrm>
                <a:off x="4431643" y="3463787"/>
                <a:ext cx="864493" cy="338632"/>
              </a:xfrm>
              <a:prstGeom prst="rect">
                <a:avLst/>
              </a:prstGeom>
              <a:noFill/>
            </p:spPr>
            <p:txBody>
              <a:bodyPr wrap="none" rtlCol="0">
                <a:spAutoFit/>
              </a:bodyPr>
              <a:lstStyle/>
              <a:p>
                <a:r>
                  <a:rPr lang="en-US" altLang="zh-CN" sz="1600" dirty="0">
                    <a:solidFill>
                      <a:schemeClr val="bg1"/>
                    </a:solidFill>
                    <a:latin typeface="华文新魏" panose="02010800040101010101" pitchFamily="2" charset="-122"/>
                    <a:ea typeface="华文新魏" panose="02010800040101010101" pitchFamily="2" charset="-122"/>
                  </a:rPr>
                  <a:t>2003</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nvGrpSpPr>
            <p:cNvPr id="27" name="组合 21">
              <a:extLst>
                <a:ext uri="{FF2B5EF4-FFF2-40B4-BE49-F238E27FC236}">
                  <a16:creationId xmlns:a16="http://schemas.microsoft.com/office/drawing/2014/main" id="{91A8136D-A217-426D-B58D-C3587CF7F08D}"/>
                </a:ext>
              </a:extLst>
            </p:cNvPr>
            <p:cNvGrpSpPr/>
            <p:nvPr/>
          </p:nvGrpSpPr>
          <p:grpSpPr>
            <a:xfrm>
              <a:off x="5833656" y="2549719"/>
              <a:ext cx="2004901" cy="1550918"/>
              <a:chOff x="5833656" y="2399780"/>
              <a:chExt cx="2004901" cy="1550918"/>
            </a:xfrm>
          </p:grpSpPr>
          <p:sp>
            <p:nvSpPr>
              <p:cNvPr id="28" name="矩形 12">
                <a:extLst>
                  <a:ext uri="{FF2B5EF4-FFF2-40B4-BE49-F238E27FC236}">
                    <a16:creationId xmlns:a16="http://schemas.microsoft.com/office/drawing/2014/main" id="{B56B1A6A-E28C-498A-8639-78BD832DE530}"/>
                  </a:ext>
                </a:extLst>
              </p:cNvPr>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29" name="矩形 12">
                <a:extLst>
                  <a:ext uri="{FF2B5EF4-FFF2-40B4-BE49-F238E27FC236}">
                    <a16:creationId xmlns:a16="http://schemas.microsoft.com/office/drawing/2014/main" id="{6D484742-3904-47DF-835E-53FFF6958851}"/>
                  </a:ext>
                </a:extLst>
              </p:cNvPr>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0" name="文本框 44">
                <a:extLst>
                  <a:ext uri="{FF2B5EF4-FFF2-40B4-BE49-F238E27FC236}">
                    <a16:creationId xmlns:a16="http://schemas.microsoft.com/office/drawing/2014/main" id="{D084348A-044F-4B7D-A28A-36EC5C6AEDC3}"/>
                  </a:ext>
                </a:extLst>
              </p:cNvPr>
              <p:cNvSpPr txBox="1"/>
              <p:nvPr/>
            </p:nvSpPr>
            <p:spPr>
              <a:xfrm>
                <a:off x="7012543" y="2399780"/>
                <a:ext cx="826014" cy="338632"/>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sp>
        <p:nvSpPr>
          <p:cNvPr id="36" name="文本框 46">
            <a:extLst>
              <a:ext uri="{FF2B5EF4-FFF2-40B4-BE49-F238E27FC236}">
                <a16:creationId xmlns:a16="http://schemas.microsoft.com/office/drawing/2014/main" id="{AD8F816D-5445-42B3-A588-FE72BFBEB03C}"/>
              </a:ext>
            </a:extLst>
          </p:cNvPr>
          <p:cNvSpPr txBox="1"/>
          <p:nvPr/>
        </p:nvSpPr>
        <p:spPr>
          <a:xfrm>
            <a:off x="1010298" y="5361962"/>
            <a:ext cx="2004585" cy="1323409"/>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微软雅黑" panose="020B0503020204020204" pitchFamily="34" charset="-122"/>
              </a:rPr>
              <a:t>美国遗传学家</a:t>
            </a:r>
            <a:r>
              <a:rPr lang="en-US" altLang="zh-CN" dirty="0">
                <a:sym typeface="微软雅黑" panose="020B0503020204020204" pitchFamily="34" charset="-122"/>
              </a:rPr>
              <a:t>Thomas H. Roderick</a:t>
            </a:r>
            <a:r>
              <a:rPr lang="zh-CN" altLang="en-US" dirty="0">
                <a:sym typeface="微软雅黑" panose="020B0503020204020204" pitchFamily="34" charset="-122"/>
              </a:rPr>
              <a:t>最早提出基因组学（</a:t>
            </a:r>
            <a:r>
              <a:rPr lang="en-US" altLang="zh-CN" dirty="0">
                <a:sym typeface="微软雅黑" panose="020B0503020204020204" pitchFamily="34" charset="-122"/>
              </a:rPr>
              <a:t>genomics</a:t>
            </a:r>
            <a:r>
              <a:rPr lang="zh-CN" altLang="en-US" dirty="0">
                <a:sym typeface="微软雅黑" panose="020B0503020204020204" pitchFamily="34" charset="-122"/>
              </a:rPr>
              <a:t>）的概念</a:t>
            </a:r>
          </a:p>
        </p:txBody>
      </p:sp>
      <p:sp>
        <p:nvSpPr>
          <p:cNvPr id="37" name="文本框 47">
            <a:extLst>
              <a:ext uri="{FF2B5EF4-FFF2-40B4-BE49-F238E27FC236}">
                <a16:creationId xmlns:a16="http://schemas.microsoft.com/office/drawing/2014/main" id="{28BEA885-C55D-47F1-84A1-24BE1B6B26CB}"/>
              </a:ext>
            </a:extLst>
          </p:cNvPr>
          <p:cNvSpPr txBox="1"/>
          <p:nvPr/>
        </p:nvSpPr>
        <p:spPr>
          <a:xfrm>
            <a:off x="4058269" y="4252695"/>
            <a:ext cx="2004585" cy="1077188"/>
          </a:xfrm>
          <a:prstGeom prst="rect">
            <a:avLst/>
          </a:prstGeom>
          <a:noFill/>
        </p:spPr>
        <p:txBody>
          <a:bodyPr wrap="square" lIns="91412" tIns="45705" rIns="91412" bIns="45705" rtlCol="0">
            <a:spAutoFit/>
          </a:bodyPr>
          <a:lstStyle/>
          <a:p>
            <a:pPr algn="just">
              <a:spcBef>
                <a:spcPct val="0"/>
              </a:spcBef>
              <a:buNone/>
            </a:pPr>
            <a:r>
              <a:rPr lang="zh-CN" altLang="en-US" sz="1600" dirty="0">
                <a:latin typeface="华文新魏" panose="02010800040101010101" pitchFamily="2" charset="-122"/>
                <a:ea typeface="华文新魏" panose="02010800040101010101" pitchFamily="2" charset="-122"/>
                <a:sym typeface="+mn-lt"/>
              </a:rPr>
              <a:t>学者</a:t>
            </a:r>
            <a:r>
              <a:rPr lang="en-US" altLang="zh-CN" sz="1600" dirty="0">
                <a:latin typeface="华文新魏" panose="02010800040101010101" pitchFamily="2" charset="-122"/>
                <a:ea typeface="华文新魏" panose="02010800040101010101" pitchFamily="2" charset="-122"/>
                <a:sym typeface="+mn-lt"/>
              </a:rPr>
              <a:t>Baumann</a:t>
            </a:r>
            <a:r>
              <a:rPr lang="zh-CN" altLang="en-US" sz="1600" dirty="0">
                <a:latin typeface="华文新魏" panose="02010800040101010101" pitchFamily="2" charset="-122"/>
                <a:ea typeface="华文新魏" panose="02010800040101010101" pitchFamily="2" charset="-122"/>
                <a:sym typeface="+mn-lt"/>
              </a:rPr>
              <a:t>首次提出了放射基因组学（</a:t>
            </a:r>
            <a:r>
              <a:rPr lang="en-US" altLang="zh-CN" sz="1600" dirty="0" err="1">
                <a:latin typeface="华文新魏" panose="02010800040101010101" pitchFamily="2" charset="-122"/>
                <a:ea typeface="华文新魏" panose="02010800040101010101" pitchFamily="2" charset="-122"/>
                <a:sym typeface="+mn-lt"/>
              </a:rPr>
              <a:t>radiogenomics</a:t>
            </a:r>
            <a:r>
              <a:rPr lang="zh-CN" altLang="en-US" sz="1600" dirty="0">
                <a:latin typeface="华文新魏" panose="02010800040101010101" pitchFamily="2" charset="-122"/>
                <a:ea typeface="华文新魏" panose="02010800040101010101" pitchFamily="2" charset="-122"/>
                <a:sym typeface="+mn-lt"/>
              </a:rPr>
              <a:t>）的概念</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文本框 48">
            <a:extLst>
              <a:ext uri="{FF2B5EF4-FFF2-40B4-BE49-F238E27FC236}">
                <a16:creationId xmlns:a16="http://schemas.microsoft.com/office/drawing/2014/main" id="{DFBB3035-3300-4285-970E-5D96E3B2DDCF}"/>
              </a:ext>
            </a:extLst>
          </p:cNvPr>
          <p:cNvSpPr txBox="1"/>
          <p:nvPr/>
        </p:nvSpPr>
        <p:spPr>
          <a:xfrm>
            <a:off x="6800273" y="3275315"/>
            <a:ext cx="2004585" cy="1077188"/>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mn-lt"/>
              </a:rPr>
              <a:t>学者</a:t>
            </a:r>
            <a:r>
              <a:rPr lang="en-US" altLang="zh-CN" dirty="0">
                <a:sym typeface="+mn-lt"/>
              </a:rPr>
              <a:t>Philippe </a:t>
            </a:r>
            <a:r>
              <a:rPr lang="en-US" altLang="zh-CN" dirty="0" err="1">
                <a:sym typeface="+mn-lt"/>
              </a:rPr>
              <a:t>Lambin</a:t>
            </a:r>
            <a:r>
              <a:rPr lang="zh-CN" altLang="en-US" dirty="0">
                <a:sym typeface="+mn-lt"/>
              </a:rPr>
              <a:t>首次提出放射组学（</a:t>
            </a:r>
            <a:r>
              <a:rPr lang="en-US" altLang="zh-CN" dirty="0">
                <a:sym typeface="+mn-lt"/>
              </a:rPr>
              <a:t>Radiomics</a:t>
            </a:r>
            <a:r>
              <a:rPr lang="zh-CN" altLang="en-US" dirty="0">
                <a:sym typeface="+mn-lt"/>
              </a:rPr>
              <a:t>）的概念。</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流程图: 数据 38">
            <a:extLst>
              <a:ext uri="{FF2B5EF4-FFF2-40B4-BE49-F238E27FC236}">
                <a16:creationId xmlns:a16="http://schemas.microsoft.com/office/drawing/2014/main" id="{2447F907-B41C-4E9F-A57B-0A66D796E647}"/>
              </a:ext>
            </a:extLst>
          </p:cNvPr>
          <p:cNvSpPr/>
          <p:nvPr/>
        </p:nvSpPr>
        <p:spPr>
          <a:xfrm>
            <a:off x="8378983" y="1359365"/>
            <a:ext cx="3175765" cy="635120"/>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40" name="矩形 12">
            <a:extLst>
              <a:ext uri="{FF2B5EF4-FFF2-40B4-BE49-F238E27FC236}">
                <a16:creationId xmlns:a16="http://schemas.microsoft.com/office/drawing/2014/main" id="{AB502EED-EFC4-41F3-87E1-040DF62B2EF3}"/>
              </a:ext>
            </a:extLst>
          </p:cNvPr>
          <p:cNvSpPr/>
          <p:nvPr/>
        </p:nvSpPr>
        <p:spPr>
          <a:xfrm flipH="1" flipV="1">
            <a:off x="8378983" y="1994486"/>
            <a:ext cx="635083" cy="1058533"/>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41" name="文本框 44">
            <a:extLst>
              <a:ext uri="{FF2B5EF4-FFF2-40B4-BE49-F238E27FC236}">
                <a16:creationId xmlns:a16="http://schemas.microsoft.com/office/drawing/2014/main" id="{08C1BDD2-EA5F-4A37-9532-8DFCEB3122E0}"/>
              </a:ext>
            </a:extLst>
          </p:cNvPr>
          <p:cNvSpPr txBox="1"/>
          <p:nvPr/>
        </p:nvSpPr>
        <p:spPr>
          <a:xfrm>
            <a:off x="9605109" y="1507648"/>
            <a:ext cx="825867" cy="338554"/>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sp>
        <p:nvSpPr>
          <p:cNvPr id="42" name="文本框 48">
            <a:extLst>
              <a:ext uri="{FF2B5EF4-FFF2-40B4-BE49-F238E27FC236}">
                <a16:creationId xmlns:a16="http://schemas.microsoft.com/office/drawing/2014/main" id="{A41A587B-28C4-48DF-8BEF-DAEA567CA300}"/>
              </a:ext>
            </a:extLst>
          </p:cNvPr>
          <p:cNvSpPr txBox="1"/>
          <p:nvPr/>
        </p:nvSpPr>
        <p:spPr>
          <a:xfrm>
            <a:off x="9299953" y="2283185"/>
            <a:ext cx="2004585" cy="2554515"/>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en-US" altLang="zh-CN" dirty="0">
                <a:sym typeface="+mn-lt"/>
              </a:rPr>
              <a:t>Kumar</a:t>
            </a:r>
            <a:r>
              <a:rPr lang="zh-CN" altLang="en-US" dirty="0">
                <a:sym typeface="+mn-lt"/>
              </a:rPr>
              <a:t>等学者将放射组学定义为一种</a:t>
            </a:r>
            <a:r>
              <a:rPr lang="zh-CN" altLang="zh-CN" dirty="0"/>
              <a:t>从 </a:t>
            </a:r>
            <a:r>
              <a:rPr lang="en-US" altLang="zh-CN" dirty="0"/>
              <a:t>CT</a:t>
            </a:r>
            <a:r>
              <a:rPr lang="zh-CN" altLang="zh-CN" dirty="0"/>
              <a:t>、</a:t>
            </a:r>
            <a:r>
              <a:rPr lang="en-US" altLang="zh-CN" dirty="0"/>
              <a:t>MRI </a:t>
            </a:r>
            <a:r>
              <a:rPr lang="zh-CN" altLang="zh-CN" dirty="0"/>
              <a:t>或</a:t>
            </a:r>
            <a:r>
              <a:rPr lang="en-US" altLang="zh-CN" dirty="0"/>
              <a:t>PET </a:t>
            </a:r>
            <a:r>
              <a:rPr lang="zh-CN" altLang="zh-CN" dirty="0"/>
              <a:t>等</a:t>
            </a:r>
            <a:r>
              <a:rPr lang="zh-CN" altLang="en-US" dirty="0"/>
              <a:t>数字化</a:t>
            </a:r>
            <a:r>
              <a:rPr lang="zh-CN" altLang="zh-CN" dirty="0"/>
              <a:t>医学影像图像中高通量地提取大量高级、定量的</a:t>
            </a:r>
            <a:r>
              <a:rPr lang="zh-CN" altLang="en-US" dirty="0"/>
              <a:t>放射组</a:t>
            </a:r>
            <a:r>
              <a:rPr lang="zh-CN" altLang="zh-CN" dirty="0"/>
              <a:t>学特征，并对其进行分析</a:t>
            </a:r>
            <a:r>
              <a:rPr lang="zh-CN" altLang="en-US" dirty="0"/>
              <a:t>的方法</a:t>
            </a:r>
            <a:r>
              <a:rPr lang="zh-CN" altLang="zh-CN" dirty="0"/>
              <a:t>。</a:t>
            </a:r>
            <a:endParaRPr lang="en-US" altLang="zh-CN" dirty="0"/>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矩形 12">
            <a:extLst>
              <a:ext uri="{FF2B5EF4-FFF2-40B4-BE49-F238E27FC236}">
                <a16:creationId xmlns:a16="http://schemas.microsoft.com/office/drawing/2014/main" id="{BB382B77-D09B-49C3-A594-40F0C024B150}"/>
              </a:ext>
            </a:extLst>
          </p:cNvPr>
          <p:cNvSpPr/>
          <p:nvPr/>
        </p:nvSpPr>
        <p:spPr>
          <a:xfrm rot="16200000" flipH="1" flipV="1">
            <a:off x="8386672" y="2003700"/>
            <a:ext cx="476287" cy="476312"/>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098900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1500"/>
                                        <p:tgtEl>
                                          <p:spTgt spid="22"/>
                                        </p:tgtEl>
                                      </p:cBhvr>
                                    </p:animEffect>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down)">
                                      <p:cBhvr>
                                        <p:cTn id="32" dur="500"/>
                                        <p:tgtEl>
                                          <p:spTgt spid="4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childTnLst>
                          </p:cTn>
                        </p:par>
                        <p:par>
                          <p:cTn id="36" fill="hold">
                            <p:stCondLst>
                              <p:cond delay="3000"/>
                            </p:stCondLst>
                            <p:childTnLst>
                              <p:par>
                                <p:cTn id="37" presetID="2" presetClass="entr" presetSubtype="4"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ppt_x"/>
                                          </p:val>
                                        </p:tav>
                                        <p:tav tm="100000">
                                          <p:val>
                                            <p:strVal val="#ppt_x"/>
                                          </p:val>
                                        </p:tav>
                                      </p:tavLst>
                                    </p:anim>
                                    <p:anim calcmode="lin" valueType="num">
                                      <p:cBhvr additive="base">
                                        <p:cTn id="45" dur="500" fill="hold"/>
                                        <p:tgtEl>
                                          <p:spTgt spid="38"/>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4"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6" grpId="0"/>
      <p:bldP spid="37" grpId="0"/>
      <p:bldP spid="38" grpId="0"/>
      <p:bldP spid="39" grpId="0" animBg="1"/>
      <p:bldP spid="40" grpId="0" animBg="1"/>
      <p:bldP spid="42" grpId="0"/>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1" name="Rectangle 73"/>
          <p:cNvSpPr>
            <a:spLocks/>
          </p:cNvSpPr>
          <p:nvPr/>
        </p:nvSpPr>
        <p:spPr bwMode="auto">
          <a:xfrm>
            <a:off x="1552591" y="3792528"/>
            <a:ext cx="3341221"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en-US" altLang="zh-CN" dirty="0">
                <a:latin typeface="华文新魏" panose="02010800040101010101" pitchFamily="2" charset="-122"/>
                <a:ea typeface="华文新魏" panose="02010800040101010101" pitchFamily="2" charset="-122"/>
              </a:rPr>
              <a:t>CT</a:t>
            </a:r>
            <a:r>
              <a:rPr lang="zh-CN" altLang="zh-CN" dirty="0">
                <a:latin typeface="华文新魏" panose="02010800040101010101" pitchFamily="2" charset="-122"/>
                <a:ea typeface="华文新魏" panose="02010800040101010101" pitchFamily="2" charset="-122"/>
              </a:rPr>
              <a:t>图像</a:t>
            </a:r>
            <a:r>
              <a:rPr lang="zh-CN" altLang="en-US" dirty="0">
                <a:latin typeface="华文新魏" panose="02010800040101010101" pitchFamily="2" charset="-122"/>
                <a:ea typeface="华文新魏" panose="02010800040101010101" pitchFamily="2" charset="-122"/>
              </a:rPr>
              <a:t>内</a:t>
            </a:r>
            <a:r>
              <a:rPr lang="zh-CN" altLang="zh-CN" dirty="0">
                <a:latin typeface="华文新魏" panose="02010800040101010101" pitchFamily="2" charset="-122"/>
                <a:ea typeface="华文新魏" panose="02010800040101010101" pitchFamily="2" charset="-122"/>
              </a:rPr>
              <a:t>包含</a:t>
            </a:r>
            <a:r>
              <a:rPr lang="zh-CN" altLang="en-US" dirty="0">
                <a:latin typeface="华文新魏" panose="02010800040101010101" pitchFamily="2" charset="-122"/>
                <a:ea typeface="华文新魏" panose="02010800040101010101" pitchFamily="2" charset="-122"/>
              </a:rPr>
              <a:t>着</a:t>
            </a:r>
            <a:r>
              <a:rPr lang="zh-CN" altLang="zh-CN" dirty="0">
                <a:latin typeface="华文新魏" panose="02010800040101010101" pitchFamily="2" charset="-122"/>
                <a:ea typeface="华文新魏" panose="02010800040101010101" pitchFamily="2" charset="-122"/>
              </a:rPr>
              <a:t>很多隐藏的、</a:t>
            </a:r>
            <a:r>
              <a:rPr lang="zh-CN" altLang="en-US" dirty="0">
                <a:latin typeface="华文新魏" panose="02010800040101010101" pitchFamily="2" charset="-122"/>
                <a:ea typeface="华文新魏" panose="02010800040101010101" pitchFamily="2" charset="-122"/>
              </a:rPr>
              <a:t>裸眼无法观测到</a:t>
            </a:r>
            <a:r>
              <a:rPr lang="zh-CN" altLang="zh-CN" dirty="0">
                <a:latin typeface="华文新魏" panose="02010800040101010101" pitchFamily="2" charset="-122"/>
                <a:ea typeface="华文新魏" panose="02010800040101010101" pitchFamily="2" charset="-122"/>
              </a:rPr>
              <a:t>的特征，而这部分特征与肿瘤的代谢、分期</a:t>
            </a:r>
            <a:r>
              <a:rPr lang="zh-CN" altLang="en-US" dirty="0">
                <a:latin typeface="华文新魏" panose="02010800040101010101" pitchFamily="2" charset="-122"/>
                <a:ea typeface="华文新魏" panose="02010800040101010101" pitchFamily="2" charset="-122"/>
              </a:rPr>
              <a:t>、治疗方案的选择</a:t>
            </a:r>
            <a:r>
              <a:rPr lang="zh-CN" altLang="zh-CN" dirty="0">
                <a:latin typeface="华文新魏" panose="02010800040101010101" pitchFamily="2" charset="-122"/>
                <a:ea typeface="华文新魏" panose="02010800040101010101" pitchFamily="2" charset="-122"/>
              </a:rPr>
              <a:t>及生存率</a:t>
            </a:r>
            <a:r>
              <a:rPr lang="zh-CN" altLang="en-US" dirty="0">
                <a:latin typeface="华文新魏" panose="02010800040101010101" pitchFamily="2" charset="-122"/>
                <a:ea typeface="华文新魏" panose="02010800040101010101" pitchFamily="2" charset="-122"/>
              </a:rPr>
              <a:t>高度</a:t>
            </a:r>
            <a:r>
              <a:rPr lang="zh-CN" altLang="zh-CN" dirty="0">
                <a:latin typeface="华文新魏" panose="02010800040101010101" pitchFamily="2" charset="-122"/>
                <a:ea typeface="华文新魏" panose="02010800040101010101" pitchFamily="2" charset="-122"/>
              </a:rPr>
              <a:t>相关</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a:spLocks/>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0" name="Rectangle 6"/>
          <p:cNvSpPr/>
          <p:nvPr/>
        </p:nvSpPr>
        <p:spPr>
          <a:xfrm>
            <a:off x="8491381" y="1623670"/>
            <a:ext cx="2981481" cy="1183981"/>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zh-CN" dirty="0">
                <a:solidFill>
                  <a:schemeClr val="bg1">
                    <a:lumMod val="50000"/>
                  </a:schemeClr>
                </a:solidFill>
                <a:latin typeface="华文新魏" panose="02010800040101010101" pitchFamily="2" charset="-122"/>
                <a:ea typeface="华文新魏" panose="02010800040101010101" pitchFamily="2" charset="-122"/>
              </a:rPr>
              <a:t>利用结直肠恶性肿瘤原发灶的放射组学特征预测淋巴结转移</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Rectangle 78"/>
          <p:cNvSpPr/>
          <p:nvPr/>
        </p:nvSpPr>
        <p:spPr>
          <a:xfrm>
            <a:off x="7446592" y="3152891"/>
            <a:ext cx="3940162" cy="52655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dirty="0">
                <a:solidFill>
                  <a:schemeClr val="bg1">
                    <a:lumMod val="50000"/>
                  </a:schemeClr>
                </a:solidFill>
                <a:latin typeface="华文新魏" panose="02010800040101010101" pitchFamily="2" charset="-122"/>
                <a:ea typeface="华文新魏" panose="02010800040101010101" pitchFamily="2" charset="-122"/>
              </a:rPr>
              <a:t>基于多参数的放射组学特征进行膀胱癌分级</a:t>
            </a:r>
          </a:p>
        </p:txBody>
      </p:sp>
      <p:sp>
        <p:nvSpPr>
          <p:cNvPr id="16" name="Rectangle 81"/>
          <p:cNvSpPr/>
          <p:nvPr/>
        </p:nvSpPr>
        <p:spPr>
          <a:xfrm>
            <a:off x="8477123" y="5156805"/>
            <a:ext cx="2995739" cy="80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zh-CN" altLang="en-US" dirty="0">
                <a:latin typeface="华文新魏" panose="02010800040101010101" pitchFamily="2" charset="-122"/>
                <a:ea typeface="华文新魏" panose="02010800040101010101" pitchFamily="2" charset="-122"/>
              </a:rPr>
              <a:t>放射组学可以运用自动化数据特征化算法将影像数据转化为高维度的、可发掘的空间数据。</a:t>
            </a:r>
          </a:p>
        </p:txBody>
      </p:sp>
      <p:sp>
        <p:nvSpPr>
          <p:cNvPr id="72" name="文本框 71">
            <a:extLst>
              <a:ext uri="{FF2B5EF4-FFF2-40B4-BE49-F238E27FC236}">
                <a16:creationId xmlns:a16="http://schemas.microsoft.com/office/drawing/2014/main" id="{903D93A6-2E99-4BA4-A14F-81B235D649C2}"/>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cxnSp>
        <p:nvCxnSpPr>
          <p:cNvPr id="73" name="Straight Connector 75">
            <a:extLst>
              <a:ext uri="{FF2B5EF4-FFF2-40B4-BE49-F238E27FC236}">
                <a16:creationId xmlns:a16="http://schemas.microsoft.com/office/drawing/2014/main" id="{A51129A9-07F9-42D6-9487-68DB21B20D9E}"/>
              </a:ext>
            </a:extLst>
          </p:cNvPr>
          <p:cNvCxnSpPr/>
          <p:nvPr/>
        </p:nvCxnSpPr>
        <p:spPr bwMode="auto">
          <a:xfrm flipV="1">
            <a:off x="3573171" y="1473149"/>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4" name="Rectangle 81">
            <a:extLst>
              <a:ext uri="{FF2B5EF4-FFF2-40B4-BE49-F238E27FC236}">
                <a16:creationId xmlns:a16="http://schemas.microsoft.com/office/drawing/2014/main" id="{0A8CF38B-0EAB-455D-9736-4606D610B978}"/>
              </a:ext>
            </a:extLst>
          </p:cNvPr>
          <p:cNvSpPr/>
          <p:nvPr/>
        </p:nvSpPr>
        <p:spPr>
          <a:xfrm>
            <a:off x="2102209" y="698289"/>
            <a:ext cx="2995739" cy="80594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a:solidFill>
                  <a:schemeClr val="bg1">
                    <a:lumMod val="50000"/>
                  </a:schemeClr>
                </a:solidFill>
                <a:latin typeface="华文新魏" panose="02010800040101010101" pitchFamily="2" charset="-122"/>
                <a:ea typeface="华文新魏" panose="02010800040101010101" pitchFamily="2" charset="-122"/>
              </a:rPr>
              <a:t>利用乳腺癌</a:t>
            </a:r>
            <a:r>
              <a:rPr lang="en-US" altLang="zh-CN" dirty="0">
                <a:solidFill>
                  <a:schemeClr val="bg1">
                    <a:lumMod val="50000"/>
                  </a:schemeClr>
                </a:solidFill>
                <a:latin typeface="华文新魏" panose="02010800040101010101" pitchFamily="2" charset="-122"/>
                <a:ea typeface="华文新魏" panose="02010800040101010101" pitchFamily="2" charset="-122"/>
              </a:rPr>
              <a:t>MRI</a:t>
            </a:r>
            <a:r>
              <a:rPr lang="zh-CN" altLang="en-US" dirty="0">
                <a:solidFill>
                  <a:schemeClr val="bg1">
                    <a:lumMod val="50000"/>
                  </a:schemeClr>
                </a:solidFill>
                <a:latin typeface="华文新魏" panose="02010800040101010101" pitchFamily="2" charset="-122"/>
                <a:ea typeface="华文新魏" panose="02010800040101010101" pitchFamily="2" charset="-122"/>
              </a:rPr>
              <a:t>图像的放射组学特征预测前哨淋巴结转移</a:t>
            </a:r>
          </a:p>
        </p:txBody>
      </p:sp>
      <p:cxnSp>
        <p:nvCxnSpPr>
          <p:cNvPr id="75" name="Straight Connector 74">
            <a:extLst>
              <a:ext uri="{FF2B5EF4-FFF2-40B4-BE49-F238E27FC236}">
                <a16:creationId xmlns:a16="http://schemas.microsoft.com/office/drawing/2014/main" id="{6AB95269-EB18-4AD5-AA21-2ED8A62CD202}"/>
              </a:ext>
            </a:extLst>
          </p:cNvPr>
          <p:cNvCxnSpPr/>
          <p:nvPr/>
        </p:nvCxnSpPr>
        <p:spPr bwMode="auto">
          <a:xfrm flipV="1">
            <a:off x="3573171" y="1940315"/>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37499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down)">
                                      <p:cBhvr>
                                        <p:cTn id="39" dur="500"/>
                                        <p:tgtEl>
                                          <p:spTgt spid="7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研究目标</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427027" y="4750990"/>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726452"/>
          </a:xfrm>
          <a:prstGeom prst="rect">
            <a:avLst/>
          </a:prstGeom>
          <a:noFill/>
          <a:ln w="9525">
            <a:noFill/>
            <a:miter lim="800000"/>
            <a:headEnd/>
            <a:tailEnd/>
          </a:ln>
        </p:spPr>
        <p:txBody>
          <a:bodyPr wrap="square">
            <a:spAutoFit/>
          </a:bodyPr>
          <a:lstStyle>
            <a:defPPr>
              <a:defRPr lang="zh-CN"/>
            </a:defPPr>
            <a:lvl1pPr>
              <a:lnSpc>
                <a:spcPct val="120000"/>
              </a:lnSpc>
              <a:spcBef>
                <a:spcPct val="0"/>
              </a:spcBef>
              <a:defRPr sz="2400">
                <a:latin typeface="华文新魏" panose="02010800040101010101" pitchFamily="2" charset="-122"/>
                <a:ea typeface="华文新魏" panose="02010800040101010101" pitchFamily="2" charset="-122"/>
              </a:defRPr>
            </a:lvl1pPr>
          </a:lstStyle>
          <a:p>
            <a:pPr marL="457200" indent="-457200">
              <a:buFont typeface="Wingdings" panose="05000000000000000000" charset="0"/>
              <a:buChar char="l"/>
              <a:defRPr/>
            </a:pPr>
            <a:r>
              <a:rPr lang="zh-CN" altLang="en-US" noProof="1">
                <a:latin typeface="+mn-ea"/>
                <a:sym typeface="+mn-ea"/>
              </a:rPr>
              <a:t>本研究拟用非侵入性的、客观的放射组学的方法探索组学特征对鉴别纵隔淋巴结良恶性的临床价值</a:t>
            </a:r>
          </a:p>
          <a:p>
            <a:pPr marL="457200" indent="-457200">
              <a:buFont typeface="Wingdings" panose="05000000000000000000" charset="0"/>
              <a:buChar char="l"/>
              <a:defRPr/>
            </a:pPr>
            <a:endParaRPr lang="zh-CN" altLang="en-US" noProof="1">
              <a:latin typeface="+mn-ea"/>
              <a:sym typeface="+mn-ea"/>
            </a:endParaRPr>
          </a:p>
          <a:p>
            <a:pPr marL="457200" indent="-457200">
              <a:buFont typeface="Wingdings" panose="05000000000000000000" charset="0"/>
              <a:buChar char="l"/>
              <a:defRPr/>
            </a:pPr>
            <a:r>
              <a:rPr lang="zh-CN" altLang="en-US" noProof="1">
                <a:latin typeface="+mn-ea"/>
                <a:sym typeface="+mn-ea"/>
              </a:rPr>
              <a:t>更好的辅助临床决策及改善患者预后。</a:t>
            </a:r>
            <a:endParaRPr lang="zh-CN" altLang="en-US" sz="2000" noProof="1">
              <a:latin typeface="+mn-ea"/>
              <a:sym typeface="+mn-ea"/>
            </a:endParaRPr>
          </a:p>
          <a:p>
            <a:endParaRPr lang="zh-CN" altLang="en-US" dirty="0">
              <a:sym typeface="+mn-lt"/>
            </a:endParaRPr>
          </a:p>
        </p:txBody>
      </p:sp>
    </p:spTree>
    <p:extLst>
      <p:ext uri="{BB962C8B-B14F-4D97-AF65-F5344CB8AC3E}">
        <p14:creationId xmlns:p14="http://schemas.microsoft.com/office/powerpoint/2010/main" val="46880151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sym typeface="Arial" panose="020B0604020202020204" pitchFamily="34" charset="0"/>
              </a:rPr>
              <a:t>研究内容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1987788"/>
          </a:xfrm>
          <a:prstGeom prst="rect">
            <a:avLst/>
          </a:prstGeom>
          <a:noFill/>
          <a:ln w="9525">
            <a:noFill/>
            <a:miter lim="800000"/>
            <a:headEnd/>
            <a:tailEnd/>
          </a:ln>
        </p:spPr>
        <p:txBody>
          <a:bodyPr wrap="square">
            <a:spAutoFit/>
          </a:bodyPr>
          <a:lstStyle/>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提取纵隔淋巴结的放射组学特征</a:t>
            </a:r>
            <a:endParaRPr lang="en-US" altLang="zh-CN" sz="2400" noProof="1">
              <a:latin typeface="华文新魏" panose="02010800040101010101" pitchFamily="2" charset="-122"/>
              <a:ea typeface="华文新魏" panose="02010800040101010101" pitchFamily="2" charset="-122"/>
              <a:sym typeface="+mn-ea"/>
            </a:endParaRPr>
          </a:p>
          <a:p>
            <a:pPr marL="457200" indent="-457200">
              <a:defRPr/>
            </a:pPr>
            <a:endParaRPr lang="en-US" altLang="zh-CN" sz="2400" noProof="1">
              <a:latin typeface="华文新魏" panose="02010800040101010101" pitchFamily="2" charset="-122"/>
              <a:ea typeface="华文新魏" panose="02010800040101010101" pitchFamily="2" charset="-122"/>
              <a:sym typeface="+mn-ea"/>
            </a:endParaRPr>
          </a:p>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使用放射组特征构建纵隔淋巴结的分类模型</a:t>
            </a:r>
          </a:p>
          <a:p>
            <a:pPr>
              <a:lnSpc>
                <a:spcPct val="120000"/>
              </a:lnSpc>
              <a:spcBef>
                <a:spcPct val="0"/>
              </a:spcBef>
            </a:pPr>
            <a:endParaRPr lang="zh-CN" altLang="en-US" sz="2400" dirty="0">
              <a:solidFill>
                <a:schemeClr val="tx1">
                  <a:lumMod val="95000"/>
                  <a:lumOff val="5000"/>
                </a:schemeClr>
              </a:solidFill>
              <a:latin typeface="华文新魏" panose="02010800040101010101" pitchFamily="2" charset="-122"/>
              <a:ea typeface="华文新魏" panose="02010800040101010101" pitchFamily="2" charset="-122"/>
              <a:cs typeface="+mn-ea"/>
              <a:sym typeface="+mn-lt"/>
            </a:endParaRPr>
          </a:p>
        </p:txBody>
      </p:sp>
    </p:spTree>
    <p:extLst>
      <p:ext uri="{BB962C8B-B14F-4D97-AF65-F5344CB8AC3E}">
        <p14:creationId xmlns:p14="http://schemas.microsoft.com/office/powerpoint/2010/main" val="325978339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CCE8C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2109</Words>
  <Application>Microsoft Office PowerPoint</Application>
  <PresentationFormat>宽屏</PresentationFormat>
  <Paragraphs>211</Paragraphs>
  <Slides>33</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等线</vt:lpstr>
      <vt:lpstr>等线 Light</vt:lpstr>
      <vt:lpstr>华文行楷</vt:lpstr>
      <vt:lpstr>华文隶书</vt:lpstr>
      <vt:lpstr>华文新魏</vt:lpstr>
      <vt:lpstr>微软雅黑</vt:lpstr>
      <vt:lpstr>幼圆</vt:lpstr>
      <vt:lpstr>Arial</vt:lpstr>
      <vt:lpstr>Impact</vt:lpstr>
      <vt:lpstr>Wingdings</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lenovo</cp:lastModifiedBy>
  <cp:revision>94</cp:revision>
  <dcterms:created xsi:type="dcterms:W3CDTF">2018-05-16T09:32:41Z</dcterms:created>
  <dcterms:modified xsi:type="dcterms:W3CDTF">2021-02-25T13:53:56Z</dcterms:modified>
</cp:coreProperties>
</file>