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264" r:id="rId6"/>
    <p:sldId id="266" r:id="rId7"/>
    <p:sldId id="270" r:id="rId8"/>
    <p:sldId id="271" r:id="rId9"/>
    <p:sldId id="272" r:id="rId10"/>
    <p:sldId id="274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1223D-4682-4B92-BDFB-55EDA5E741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23520497-C89B-4E22-980D-3A475FCDF377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일별 누적 </a:t>
          </a:r>
          <a:r>
            <a:rPr lang="ko-KR" altLang="en-US" noProof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확진자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07D622A-F661-4A9B-86BA-AD6A679CB054}" type="parTrans" cxnId="{858E80A2-E9B6-40C0-A799-8D42045BEE6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9454AC-B114-4F07-945F-F584BBF6AB48}" type="sibTrans" cxnId="{858E80A2-E9B6-40C0-A799-8D42045BEE6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5102FE9-C455-48DE-AE91-866A3EDCF266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자치구별 일일 </a:t>
          </a:r>
          <a:r>
            <a:rPr lang="ko-KR" altLang="en-US" noProof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확진자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F4633E6-23D0-434A-898A-027702AE27A6}" type="parTrans" cxnId="{85B6A0B0-5081-4CD3-9D77-2C5426E8C5A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F33CD00-AD04-4F61-9832-114AD90BF415}" type="sibTrans" cxnId="{85B6A0B0-5081-4CD3-9D77-2C5426E8C5A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E1D199-1473-4F9F-926C-3645393CDAD4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noProof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날씨별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일일 </a:t>
          </a:r>
          <a:r>
            <a:rPr lang="ko-KR" altLang="en-US" noProof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확진자</a:t>
          </a:r>
          <a:endParaRPr lang="en-US" altLang="ko-KR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7DF448-2BA7-43EC-96E0-374816623C46}" type="parTrans" cxnId="{62341FBE-50EB-4A9E-BC01-F97977AA83F9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97DDA33-E642-4597-AD65-FEA144E6A245}" type="sibTrans" cxnId="{62341FBE-50EB-4A9E-BC01-F97977AA83F9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909079B-5AB5-4577-B2D0-819D768A0880}" type="pres">
      <dgm:prSet presAssocID="{93A1223D-4682-4B92-BDFB-55EDA5E7415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3A7D5-2312-4E0A-8043-7840CBEFA9B0}" type="pres">
      <dgm:prSet presAssocID="{23520497-C89B-4E22-980D-3A475FCDF377}" presName="compNode" presStyleCnt="0"/>
      <dgm:spPr/>
    </dgm:pt>
    <dgm:pt modelId="{3F2988F4-F854-4198-917B-2F2AF99FE1C6}" type="pres">
      <dgm:prSet presAssocID="{23520497-C89B-4E22-980D-3A475FCDF377}" presName="iconBgRect" presStyleLbl="bgShp" presStyleIdx="0" presStyleCnt="3"/>
      <dgm:spPr/>
    </dgm:pt>
    <dgm:pt modelId="{884C5FD1-2BBA-4A1E-A4FA-FAC4358FDDAE}" type="pres">
      <dgm:prSet presAssocID="{23520497-C89B-4E22-980D-3A475FCDF377}" presName="iconRect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6242D9D-D0F3-4460-86D4-C74998B37E06}" type="pres">
      <dgm:prSet presAssocID="{23520497-C89B-4E22-980D-3A475FCDF377}" presName="spaceRect" presStyleCnt="0"/>
      <dgm:spPr/>
    </dgm:pt>
    <dgm:pt modelId="{DF45354B-99FF-4CB9-841D-ACA58122D4E9}" type="pres">
      <dgm:prSet presAssocID="{23520497-C89B-4E22-980D-3A475FCDF377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7EABA9-09A0-4DDF-8872-CA97A5CEB2A1}" type="pres">
      <dgm:prSet presAssocID="{979454AC-B114-4F07-945F-F584BBF6AB48}" presName="sibTrans" presStyleCnt="0"/>
      <dgm:spPr/>
    </dgm:pt>
    <dgm:pt modelId="{5101B337-F383-4C90-BA0F-7A3190003D0A}" type="pres">
      <dgm:prSet presAssocID="{D5102FE9-C455-48DE-AE91-866A3EDCF266}" presName="compNode" presStyleCnt="0"/>
      <dgm:spPr/>
    </dgm:pt>
    <dgm:pt modelId="{B119AF96-C4B7-42C0-B242-65C6AED2D8E5}" type="pres">
      <dgm:prSet presAssocID="{D5102FE9-C455-48DE-AE91-866A3EDCF266}" presName="iconBgRect" presStyleLbl="bgShp" presStyleIdx="1" presStyleCnt="3"/>
      <dgm:spPr/>
    </dgm:pt>
    <dgm:pt modelId="{648B62B4-A675-40DB-8061-6084319AFF42}" type="pres">
      <dgm:prSet presAssocID="{D5102FE9-C455-48DE-AE91-866A3EDCF266}" presName="iconRect" presStyleLbl="nod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6FD5D2-5E17-4D04-BA25-59785FD4E0B2}" type="pres">
      <dgm:prSet presAssocID="{D5102FE9-C455-48DE-AE91-866A3EDCF266}" presName="spaceRect" presStyleCnt="0"/>
      <dgm:spPr/>
    </dgm:pt>
    <dgm:pt modelId="{A2CE3DDD-0549-4F26-B28E-4FD794F4686B}" type="pres">
      <dgm:prSet presAssocID="{D5102FE9-C455-48DE-AE91-866A3EDCF266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53ED7D-4EE6-4062-912E-36B81F6488C2}" type="pres">
      <dgm:prSet presAssocID="{3F33CD00-AD04-4F61-9832-114AD90BF415}" presName="sibTrans" presStyleCnt="0"/>
      <dgm:spPr/>
    </dgm:pt>
    <dgm:pt modelId="{C5B77A06-0B86-4E83-9847-5EE42D0C1766}" type="pres">
      <dgm:prSet presAssocID="{32E1D199-1473-4F9F-926C-3645393CDAD4}" presName="compNode" presStyleCnt="0"/>
      <dgm:spPr/>
    </dgm:pt>
    <dgm:pt modelId="{0D1D0EBE-6000-44FD-9AA5-63A977CDE33D}" type="pres">
      <dgm:prSet presAssocID="{32E1D199-1473-4F9F-926C-3645393CDAD4}" presName="iconBgRect" presStyleLbl="bgShp" presStyleIdx="2" presStyleCnt="3"/>
      <dgm:spPr/>
    </dgm:pt>
    <dgm:pt modelId="{96D1A705-8206-4508-95BA-49088C1C1E2B}" type="pres">
      <dgm:prSet presAssocID="{32E1D199-1473-4F9F-926C-3645393CDAD4}" presName="iconRect" presStyleLbl="nod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7F35F95-6D90-4658-BD1D-74512C8F0D1F}" type="pres">
      <dgm:prSet presAssocID="{32E1D199-1473-4F9F-926C-3645393CDAD4}" presName="spaceRect" presStyleCnt="0"/>
      <dgm:spPr/>
    </dgm:pt>
    <dgm:pt modelId="{8570A1F5-EB03-4646-9D75-BCC8DC5AD77E}" type="pres">
      <dgm:prSet presAssocID="{32E1D199-1473-4F9F-926C-3645393CDAD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52D89D9-DCF4-4977-878A-57B473EBE5F6}" type="presOf" srcId="{23520497-C89B-4E22-980D-3A475FCDF377}" destId="{DF45354B-99FF-4CB9-841D-ACA58122D4E9}" srcOrd="0" destOrd="0" presId="urn:microsoft.com/office/officeart/2018/5/layout/IconCircleLabelList"/>
    <dgm:cxn modelId="{858E80A2-E9B6-40C0-A799-8D42045BEE63}" srcId="{93A1223D-4682-4B92-BDFB-55EDA5E74155}" destId="{23520497-C89B-4E22-980D-3A475FCDF377}" srcOrd="0" destOrd="0" parTransId="{707D622A-F661-4A9B-86BA-AD6A679CB054}" sibTransId="{979454AC-B114-4F07-945F-F584BBF6AB48}"/>
    <dgm:cxn modelId="{9D065381-2B95-43EA-80B4-7E0DEB38FD05}" type="presOf" srcId="{D5102FE9-C455-48DE-AE91-866A3EDCF266}" destId="{A2CE3DDD-0549-4F26-B28E-4FD794F4686B}" srcOrd="0" destOrd="0" presId="urn:microsoft.com/office/officeart/2018/5/layout/IconCircleLabelList"/>
    <dgm:cxn modelId="{62341FBE-50EB-4A9E-BC01-F97977AA83F9}" srcId="{93A1223D-4682-4B92-BDFB-55EDA5E74155}" destId="{32E1D199-1473-4F9F-926C-3645393CDAD4}" srcOrd="2" destOrd="0" parTransId="{9A7DF448-2BA7-43EC-96E0-374816623C46}" sibTransId="{E97DDA33-E642-4597-AD65-FEA144E6A245}"/>
    <dgm:cxn modelId="{85B6A0B0-5081-4CD3-9D77-2C5426E8C5AA}" srcId="{93A1223D-4682-4B92-BDFB-55EDA5E74155}" destId="{D5102FE9-C455-48DE-AE91-866A3EDCF266}" srcOrd="1" destOrd="0" parTransId="{AF4633E6-23D0-434A-898A-027702AE27A6}" sibTransId="{3F33CD00-AD04-4F61-9832-114AD90BF415}"/>
    <dgm:cxn modelId="{278EAF2E-6E0A-4848-AFAD-AC2D1ABED995}" type="presOf" srcId="{93A1223D-4682-4B92-BDFB-55EDA5E74155}" destId="{D909079B-5AB5-4577-B2D0-819D768A0880}" srcOrd="0" destOrd="0" presId="urn:microsoft.com/office/officeart/2018/5/layout/IconCircleLabelList"/>
    <dgm:cxn modelId="{CB9AE0CD-D7A7-4E48-87AF-229BB56A390C}" type="presOf" srcId="{32E1D199-1473-4F9F-926C-3645393CDAD4}" destId="{8570A1F5-EB03-4646-9D75-BCC8DC5AD77E}" srcOrd="0" destOrd="0" presId="urn:microsoft.com/office/officeart/2018/5/layout/IconCircleLabelList"/>
    <dgm:cxn modelId="{CC62F09C-A38B-4E05-9576-B8F884F15AA5}" type="presParOf" srcId="{D909079B-5AB5-4577-B2D0-819D768A0880}" destId="{2463A7D5-2312-4E0A-8043-7840CBEFA9B0}" srcOrd="0" destOrd="0" presId="urn:microsoft.com/office/officeart/2018/5/layout/IconCircleLabelList"/>
    <dgm:cxn modelId="{B3C7AE20-CE79-46B4-A3E7-0B06B73BFE9A}" type="presParOf" srcId="{2463A7D5-2312-4E0A-8043-7840CBEFA9B0}" destId="{3F2988F4-F854-4198-917B-2F2AF99FE1C6}" srcOrd="0" destOrd="0" presId="urn:microsoft.com/office/officeart/2018/5/layout/IconCircleLabelList"/>
    <dgm:cxn modelId="{7751C675-5F64-476C-A009-F1482FC05FD8}" type="presParOf" srcId="{2463A7D5-2312-4E0A-8043-7840CBEFA9B0}" destId="{884C5FD1-2BBA-4A1E-A4FA-FAC4358FDDAE}" srcOrd="1" destOrd="0" presId="urn:microsoft.com/office/officeart/2018/5/layout/IconCircleLabelList"/>
    <dgm:cxn modelId="{47812A27-26FD-4ECA-9440-C6D4DA47F0E5}" type="presParOf" srcId="{2463A7D5-2312-4E0A-8043-7840CBEFA9B0}" destId="{86242D9D-D0F3-4460-86D4-C74998B37E06}" srcOrd="2" destOrd="0" presId="urn:microsoft.com/office/officeart/2018/5/layout/IconCircleLabelList"/>
    <dgm:cxn modelId="{5F00A941-D6E4-442C-96B3-D08B2AAE7584}" type="presParOf" srcId="{2463A7D5-2312-4E0A-8043-7840CBEFA9B0}" destId="{DF45354B-99FF-4CB9-841D-ACA58122D4E9}" srcOrd="3" destOrd="0" presId="urn:microsoft.com/office/officeart/2018/5/layout/IconCircleLabelList"/>
    <dgm:cxn modelId="{E722901F-95EF-46EC-97C9-7C9C29A89A20}" type="presParOf" srcId="{D909079B-5AB5-4577-B2D0-819D768A0880}" destId="{AA7EABA9-09A0-4DDF-8872-CA97A5CEB2A1}" srcOrd="1" destOrd="0" presId="urn:microsoft.com/office/officeart/2018/5/layout/IconCircleLabelList"/>
    <dgm:cxn modelId="{20059ADE-8346-44E9-B021-51FE1D5F329A}" type="presParOf" srcId="{D909079B-5AB5-4577-B2D0-819D768A0880}" destId="{5101B337-F383-4C90-BA0F-7A3190003D0A}" srcOrd="2" destOrd="0" presId="urn:microsoft.com/office/officeart/2018/5/layout/IconCircleLabelList"/>
    <dgm:cxn modelId="{0B21443D-66C4-4F9E-BF0C-81DF12FF8BBD}" type="presParOf" srcId="{5101B337-F383-4C90-BA0F-7A3190003D0A}" destId="{B119AF96-C4B7-42C0-B242-65C6AED2D8E5}" srcOrd="0" destOrd="0" presId="urn:microsoft.com/office/officeart/2018/5/layout/IconCircleLabelList"/>
    <dgm:cxn modelId="{3DA34ADF-0D37-46E3-8FE1-40057AFB54A3}" type="presParOf" srcId="{5101B337-F383-4C90-BA0F-7A3190003D0A}" destId="{648B62B4-A675-40DB-8061-6084319AFF42}" srcOrd="1" destOrd="0" presId="urn:microsoft.com/office/officeart/2018/5/layout/IconCircleLabelList"/>
    <dgm:cxn modelId="{ED666B9C-8FFD-4B66-B831-A9D2DE03100D}" type="presParOf" srcId="{5101B337-F383-4C90-BA0F-7A3190003D0A}" destId="{D46FD5D2-5E17-4D04-BA25-59785FD4E0B2}" srcOrd="2" destOrd="0" presId="urn:microsoft.com/office/officeart/2018/5/layout/IconCircleLabelList"/>
    <dgm:cxn modelId="{9AA80BC4-861E-4E72-AADD-20BD895BDECF}" type="presParOf" srcId="{5101B337-F383-4C90-BA0F-7A3190003D0A}" destId="{A2CE3DDD-0549-4F26-B28E-4FD794F4686B}" srcOrd="3" destOrd="0" presId="urn:microsoft.com/office/officeart/2018/5/layout/IconCircleLabelList"/>
    <dgm:cxn modelId="{5A7A4C6F-2CDE-4A20-AC71-547EACF66049}" type="presParOf" srcId="{D909079B-5AB5-4577-B2D0-819D768A0880}" destId="{B253ED7D-4EE6-4062-912E-36B81F6488C2}" srcOrd="3" destOrd="0" presId="urn:microsoft.com/office/officeart/2018/5/layout/IconCircleLabelList"/>
    <dgm:cxn modelId="{A59008A1-5C9C-4799-BF5F-0C907EE49B21}" type="presParOf" srcId="{D909079B-5AB5-4577-B2D0-819D768A0880}" destId="{C5B77A06-0B86-4E83-9847-5EE42D0C1766}" srcOrd="4" destOrd="0" presId="urn:microsoft.com/office/officeart/2018/5/layout/IconCircleLabelList"/>
    <dgm:cxn modelId="{6465CB8F-7094-4EDF-94B8-F08AE21D4360}" type="presParOf" srcId="{C5B77A06-0B86-4E83-9847-5EE42D0C1766}" destId="{0D1D0EBE-6000-44FD-9AA5-63A977CDE33D}" srcOrd="0" destOrd="0" presId="urn:microsoft.com/office/officeart/2018/5/layout/IconCircleLabelList"/>
    <dgm:cxn modelId="{3FD144D0-15B6-4E77-BD45-B4765C98438B}" type="presParOf" srcId="{C5B77A06-0B86-4E83-9847-5EE42D0C1766}" destId="{96D1A705-8206-4508-95BA-49088C1C1E2B}" srcOrd="1" destOrd="0" presId="urn:microsoft.com/office/officeart/2018/5/layout/IconCircleLabelList"/>
    <dgm:cxn modelId="{639F6E96-AEB9-4472-A489-45FDD99905BE}" type="presParOf" srcId="{C5B77A06-0B86-4E83-9847-5EE42D0C1766}" destId="{97F35F95-6D90-4658-BD1D-74512C8F0D1F}" srcOrd="2" destOrd="0" presId="urn:microsoft.com/office/officeart/2018/5/layout/IconCircleLabelList"/>
    <dgm:cxn modelId="{22C6D4CB-6821-43BF-BCF0-4ADD6A0093BF}" type="presParOf" srcId="{C5B77A06-0B86-4E83-9847-5EE42D0C1766}" destId="{8570A1F5-EB03-4646-9D75-BCC8DC5AD7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988F4-F854-4198-917B-2F2AF99FE1C6}">
      <dsp:nvSpPr>
        <dsp:cNvPr id="0" name=""/>
        <dsp:cNvSpPr/>
      </dsp:nvSpPr>
      <dsp:spPr>
        <a:xfrm>
          <a:off x="935850" y="7033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C5FD1-2BBA-4A1E-A4FA-FAC4358FDDAE}">
      <dsp:nvSpPr>
        <dsp:cNvPr id="0" name=""/>
        <dsp:cNvSpPr/>
      </dsp:nvSpPr>
      <dsp:spPr>
        <a:xfrm>
          <a:off x="1308787" y="379971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5354B-99FF-4CB9-841D-ACA58122D4E9}">
      <dsp:nvSpPr>
        <dsp:cNvPr id="0" name=""/>
        <dsp:cNvSpPr/>
      </dsp:nvSpPr>
      <dsp:spPr>
        <a:xfrm>
          <a:off x="376443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일별 누적 </a:t>
          </a:r>
          <a:r>
            <a:rPr lang="ko-KR" altLang="en-US" sz="2300" kern="1200" noProof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확진자</a:t>
          </a:r>
          <a:endParaRPr lang="en-US" altLang="ko-KR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76443" y="2302033"/>
        <a:ext cx="2868750" cy="720000"/>
      </dsp:txXfrm>
    </dsp:sp>
    <dsp:sp modelId="{B119AF96-C4B7-42C0-B242-65C6AED2D8E5}">
      <dsp:nvSpPr>
        <dsp:cNvPr id="0" name=""/>
        <dsp:cNvSpPr/>
      </dsp:nvSpPr>
      <dsp:spPr>
        <a:xfrm>
          <a:off x="4306631" y="7033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B62B4-A675-40DB-8061-6084319AFF42}">
      <dsp:nvSpPr>
        <dsp:cNvPr id="0" name=""/>
        <dsp:cNvSpPr/>
      </dsp:nvSpPr>
      <dsp:spPr>
        <a:xfrm>
          <a:off x="4679568" y="379971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E3DDD-0549-4F26-B28E-4FD794F4686B}">
      <dsp:nvSpPr>
        <dsp:cNvPr id="0" name=""/>
        <dsp:cNvSpPr/>
      </dsp:nvSpPr>
      <dsp:spPr>
        <a:xfrm>
          <a:off x="3747225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자치구별 일일 </a:t>
          </a:r>
          <a:r>
            <a:rPr lang="ko-KR" altLang="en-US" sz="2300" kern="1200" noProof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확진자</a:t>
          </a:r>
          <a:endParaRPr lang="en-US" altLang="ko-KR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747225" y="2302033"/>
        <a:ext cx="2868750" cy="720000"/>
      </dsp:txXfrm>
    </dsp:sp>
    <dsp:sp modelId="{0D1D0EBE-6000-44FD-9AA5-63A977CDE33D}">
      <dsp:nvSpPr>
        <dsp:cNvPr id="0" name=""/>
        <dsp:cNvSpPr/>
      </dsp:nvSpPr>
      <dsp:spPr>
        <a:xfrm>
          <a:off x="7677412" y="7033"/>
          <a:ext cx="1749937" cy="1749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1A705-8206-4508-95BA-49088C1C1E2B}">
      <dsp:nvSpPr>
        <dsp:cNvPr id="0" name=""/>
        <dsp:cNvSpPr/>
      </dsp:nvSpPr>
      <dsp:spPr>
        <a:xfrm>
          <a:off x="8050350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0A1F5-EB03-4646-9D75-BCC8DC5AD77E}">
      <dsp:nvSpPr>
        <dsp:cNvPr id="0" name=""/>
        <dsp:cNvSpPr/>
      </dsp:nvSpPr>
      <dsp:spPr>
        <a:xfrm>
          <a:off x="7118006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ko-KR" altLang="en-US" sz="2300" kern="1200" noProof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날씨별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일일 </a:t>
          </a:r>
          <a:r>
            <a:rPr lang="ko-KR" altLang="en-US" sz="2300" kern="1200" noProof="0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확진자</a:t>
          </a:r>
          <a:endParaRPr lang="en-US" altLang="ko-KR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118006" y="2302033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02F48C-79DA-4F50-9C88-745D6EE53BF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2022-03-11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5E49E66-28DE-4E47-87FE-6714561BA152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CC149C-479E-4175-B238-B83A279FCF5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93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45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1AB4E2-5F60-4192-9151-423EA72E1CB9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3B66B7-8A85-472F-8B5D-81268E65E627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0B7348-DF04-4657-B03A-233EFBD4FE0B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F76735-C407-438C-8CCF-2F68CB4A0E23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E6B1EF-8D4F-4E06-B654-CC84604BB66D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C9F554-4577-4A87-B147-2F11F806D280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" noProof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" noProof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" noProof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306140-FED6-455D-B335-96E14DD8616C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1" name="세로 텍스트 개체 틀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ABF809-9988-499F-B5F2-C51A175D3097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17C9F7-4591-4B79-8DDE-C537FB7DA872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2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9BBC3-EEF5-4910-847E-1F2F8977A40F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DBAF07-917B-4925-AADB-8F8993A0AC76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2" name="내용 개체 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13" name="내용 개체 틀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A77EDF-E8DB-451A-BFE3-7DB8A52C8DA7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3" name="내용 개체 틀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14AF8-E011-4161-8028-6A6CC4228F8D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3A8722-5E86-4DF3-B75A-7FC3CF8F3B85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0C7BDB-1E1B-4392-BF48-60007CA2B992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75BFB1-24A2-4837-827C-2B4B84A0E4A9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4C8CDA-5906-40B1-B033-66A34AA997EB}" type="datetime1">
              <a:rPr lang="ko-KR" altLang="en-US" smtClean="0"/>
              <a:pPr/>
              <a:t>2022-03-11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DE478F-5CC6-4F26-BC9B-B55C7EAB5E78}" type="datetime1">
              <a:rPr lang="ko-KR" altLang="en-US" smtClean="0"/>
              <a:pPr/>
              <a:t>2022-03-11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직사각형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나무 표면의 줄무늬 클로즈업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서울 코로나 데이터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양재 코로나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맥주팀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962E0-C097-45EA-9C7D-76C9E67F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/>
              <a:t>사회적 </a:t>
            </a:r>
            <a:r>
              <a:rPr lang="ko-KR" altLang="en-US" dirty="0" err="1" smtClean="0"/>
              <a:t>거리두기에</a:t>
            </a:r>
            <a:r>
              <a:rPr lang="ko-KR" altLang="en-US" dirty="0" smtClean="0"/>
              <a:t> 따른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시각화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2" descr="SmartArt 아이콘 그래픽 개체 틀">
            <a:extLst>
              <a:ext uri="{FF2B5EF4-FFF2-40B4-BE49-F238E27FC236}">
                <a16:creationId xmlns:a16="http://schemas.microsoft.com/office/drawing/2014/main" id="{040CF8B7-5E78-4C98-B567-BE37EF9527E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255585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3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4115425" cy="20232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서울시 일별 유동인구와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일별 </a:t>
            </a:r>
            <a:r>
              <a:rPr lang="ko-KR" altLang="en-US" sz="2800" dirty="0" err="1"/>
              <a:t>누적확진자</a:t>
            </a:r>
            <a:r>
              <a:rPr lang="ko-KR" altLang="en-US" sz="2800" dirty="0"/>
              <a:t> 수</a:t>
            </a:r>
            <a:br>
              <a:rPr lang="ko-KR" altLang="en-US" sz="2800" dirty="0"/>
            </a:br>
            <a:endParaRPr lang="ko-KR" altLang="en-US" sz="2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01" y="1534592"/>
            <a:ext cx="6199187" cy="3880256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상관관계 분석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서울시의 </a:t>
            </a:r>
            <a:r>
              <a:rPr lang="ko-KR" altLang="en-US" dirty="0" err="1"/>
              <a:t>확진자</a:t>
            </a:r>
            <a:r>
              <a:rPr lang="ko-KR" altLang="en-US" dirty="0"/>
              <a:t> 수 증가는 유동인구 감소에 영향을 주지 않음</a:t>
            </a:r>
            <a:r>
              <a:rPr lang="en-US" altLang="ko-KR" dirty="0"/>
              <a:t>.</a:t>
            </a:r>
          </a:p>
          <a:p>
            <a:pPr algn="l"/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12925"/>
              </p:ext>
            </p:extLst>
          </p:nvPr>
        </p:nvGraphicFramePr>
        <p:xfrm>
          <a:off x="1325879" y="3099506"/>
          <a:ext cx="2304288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68096">
                  <a:extLst>
                    <a:ext uri="{9D8B030D-6E8A-4147-A177-3AD203B41FA5}">
                      <a16:colId xmlns:a16="http://schemas.microsoft.com/office/drawing/2014/main" val="1873368954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680927656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427694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유동인구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확진자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00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/>
                        <a:t>유동인구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1.000000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-0.179281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20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err="1" smtClean="0"/>
                        <a:t>확진자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-0.179281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17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5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ko-KR" altLang="en-US" dirty="0" smtClean="0"/>
              <a:t>서울시 자치구별 누적 </a:t>
            </a:r>
            <a:r>
              <a:rPr lang="ko-KR" altLang="en-US" dirty="0" err="1" smtClean="0"/>
              <a:t>확진자와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유동인구에 따른 상관관계 분석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24326515"/>
              </p:ext>
            </p:extLst>
          </p:nvPr>
        </p:nvGraphicFramePr>
        <p:xfrm>
          <a:off x="913776" y="2502700"/>
          <a:ext cx="10364448" cy="7863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1852">
                  <a:extLst>
                    <a:ext uri="{9D8B030D-6E8A-4147-A177-3AD203B41FA5}">
                      <a16:colId xmlns:a16="http://schemas.microsoft.com/office/drawing/2014/main" val="3440273187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3693745092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1644423764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3337130981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2864993877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2323188431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1127820801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556745173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2475098543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3663134513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540959144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3662079753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721527665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3852851852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685426879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3220543688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1713720716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2557345538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3929131678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1924656515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1252350119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257814686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3484482370"/>
                    </a:ext>
                  </a:extLst>
                </a:gridCol>
                <a:gridCol w="431852">
                  <a:extLst>
                    <a:ext uri="{9D8B030D-6E8A-4147-A177-3AD203B41FA5}">
                      <a16:colId xmlns:a16="http://schemas.microsoft.com/office/drawing/2014/main" val="997426274"/>
                    </a:ext>
                  </a:extLst>
                </a:gridCol>
              </a:tblGrid>
              <a:tr h="393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자치구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강북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강동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도봉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양천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광진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중량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성동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은평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노원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용산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송파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동대문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영동포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동작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마포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강남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종로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63277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-0.34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-0.14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-0.07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-0.02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-0.02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-0.01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0.02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0.04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0.08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0.07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8747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577090"/>
            <a:ext cx="3114675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7764" y="3842132"/>
            <a:ext cx="6860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주거 지역에서 유동인구 소폭 감소세가 보임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(</a:t>
            </a:r>
            <a:r>
              <a:rPr lang="ko-KR" altLang="en-US" dirty="0" smtClean="0"/>
              <a:t>강북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도봉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확진자</a:t>
            </a:r>
            <a:r>
              <a:rPr lang="ko-KR" altLang="en-US" dirty="0" smtClean="0"/>
              <a:t> 증가세와 유동인구 감소에서 뚜렷한 상관관계를 보기는</a:t>
            </a:r>
            <a:r>
              <a:rPr lang="en-US" altLang="ko-KR" dirty="0"/>
              <a:t> 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2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자치구 일별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증가 수 대비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 연령층 유동인구 감소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유동인구 감소 시각화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일일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~ 13</a:t>
            </a:r>
            <a:r>
              <a:rPr lang="ko-KR" altLang="en-US" sz="1600" dirty="0"/>
              <a:t>일의 평균 </a:t>
            </a:r>
            <a:r>
              <a:rPr lang="ko-KR" altLang="en-US" sz="1600" dirty="0" smtClean="0"/>
              <a:t>유동인구 퍼센트</a:t>
            </a:r>
            <a:endParaRPr lang="ko-KR" altLang="en-US" sz="16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85" y="2943355"/>
            <a:ext cx="3298975" cy="290427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443210" y="3205908"/>
            <a:ext cx="627961" cy="13440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99083"/>
              </p:ext>
            </p:extLst>
          </p:nvPr>
        </p:nvGraphicFramePr>
        <p:xfrm>
          <a:off x="4699389" y="2943355"/>
          <a:ext cx="2787268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70057">
                  <a:extLst>
                    <a:ext uri="{9D8B030D-6E8A-4147-A177-3AD203B41FA5}">
                      <a16:colId xmlns:a16="http://schemas.microsoft.com/office/drawing/2014/main" val="3028011148"/>
                    </a:ext>
                  </a:extLst>
                </a:gridCol>
                <a:gridCol w="1317211">
                  <a:extLst>
                    <a:ext uri="{9D8B030D-6E8A-4147-A177-3AD203B41FA5}">
                      <a16:colId xmlns:a16="http://schemas.microsoft.com/office/drawing/2014/main" val="2026641943"/>
                    </a:ext>
                  </a:extLst>
                </a:gridCol>
              </a:tblGrid>
              <a:tr h="342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확진자수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438486"/>
                  </a:ext>
                </a:extLst>
              </a:tr>
              <a:tr h="34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2020-02-28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54133"/>
                  </a:ext>
                </a:extLst>
              </a:tr>
              <a:tr h="34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2020-03-11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76946"/>
                  </a:ext>
                </a:extLst>
              </a:tr>
              <a:tr h="34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2020-02-20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49853"/>
                  </a:ext>
                </a:extLst>
              </a:tr>
              <a:tr h="34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2020-03-10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28246"/>
                  </a:ext>
                </a:extLst>
              </a:tr>
              <a:tr h="34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2020-03-31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56160"/>
                  </a:ext>
                </a:extLst>
              </a:tr>
              <a:tr h="34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2020-05-27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4643"/>
                  </a:ext>
                </a:extLst>
              </a:tr>
              <a:tr h="34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2020-05-10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900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509" y="2943355"/>
            <a:ext cx="3305717" cy="28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날씨별</a:t>
            </a:r>
            <a:r>
              <a:rPr lang="ko-KR" altLang="en-US" dirty="0"/>
              <a:t> 일일 </a:t>
            </a:r>
            <a:r>
              <a:rPr lang="ko-KR" altLang="en-US" dirty="0" err="1"/>
              <a:t>확진자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4" y="2529429"/>
            <a:ext cx="6199187" cy="3079301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온도 변화에 따른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수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75389"/>
              </p:ext>
            </p:extLst>
          </p:nvPr>
        </p:nvGraphicFramePr>
        <p:xfrm>
          <a:off x="1104365" y="3200399"/>
          <a:ext cx="299391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7180">
                  <a:extLst>
                    <a:ext uri="{9D8B030D-6E8A-4147-A177-3AD203B41FA5}">
                      <a16:colId xmlns:a16="http://schemas.microsoft.com/office/drawing/2014/main" val="1186691092"/>
                    </a:ext>
                  </a:extLst>
                </a:gridCol>
                <a:gridCol w="803800">
                  <a:extLst>
                    <a:ext uri="{9D8B030D-6E8A-4147-A177-3AD203B41FA5}">
                      <a16:colId xmlns:a16="http://schemas.microsoft.com/office/drawing/2014/main" val="1366845808"/>
                    </a:ext>
                  </a:extLst>
                </a:gridCol>
                <a:gridCol w="762930">
                  <a:extLst>
                    <a:ext uri="{9D8B030D-6E8A-4147-A177-3AD203B41FA5}">
                      <a16:colId xmlns:a16="http://schemas.microsoft.com/office/drawing/2014/main" val="147706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날짜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확진자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온도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4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6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effectLst/>
                        </a:rPr>
                        <a:t>2020-01-21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9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1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22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나무 표면의 줄무늬 클로즈업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임동민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팀원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문덕종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강지유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김아네스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502479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789_TF34316244.potx" id="{87E2CBF9-AB0B-44FD-AE66-0EEAD27B0FE1}" vid="{4C987AB8-5FBB-40E2-AD40-F8E4C4770E4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99C30C-D4EF-40A1-90A6-0C8077024112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16c05727-aa75-4e4a-9b5f-8a80a1165891"/>
    <ds:schemaRef ds:uri="http://www.w3.org/XML/1998/namespace"/>
    <ds:schemaRef ds:uri="http://purl.org/dc/dcmitype/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물방울 디자인</Template>
  <TotalTime>0</TotalTime>
  <Words>219</Words>
  <Application>Microsoft Office PowerPoint</Application>
  <PresentationFormat>와이드스크린</PresentationFormat>
  <Paragraphs>120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Tw Cen MT</vt:lpstr>
      <vt:lpstr>물방울</vt:lpstr>
      <vt:lpstr>서울 코로나 데이터</vt:lpstr>
      <vt:lpstr>사회적 거리두기에 따른 확진자 시각화</vt:lpstr>
      <vt:lpstr>서울시 일별 유동인구와  일별 누적확진자 수 </vt:lpstr>
      <vt:lpstr>서울시 자치구별 누적 확진자와  유동인구에 따른 상관관계 분석</vt:lpstr>
      <vt:lpstr>자치구 일별 확진자 증가 수 대비  전 연령층 유동인구 감소</vt:lpstr>
      <vt:lpstr>날씨별 일일 확진자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2022-03-10T08:32:13Z</dcterms:created>
  <dcterms:modified xsi:type="dcterms:W3CDTF">2022-03-10T21:03:54Z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