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59" autoAdjust="0"/>
  </p:normalViewPr>
  <p:slideViewPr>
    <p:cSldViewPr>
      <p:cViewPr>
        <p:scale>
          <a:sx n="23" d="100"/>
          <a:sy n="23" d="100"/>
        </p:scale>
        <p:origin x="1454" y="-2993"/>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12/6/2017</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extLst>
      <p:ext uri="{BB962C8B-B14F-4D97-AF65-F5344CB8AC3E}">
        <p14:creationId xmlns:p14="http://schemas.microsoft.com/office/powerpoint/2010/main" val="327534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76F7F0-7CB2-44DF-8187-F3931CF59CB8}"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76F7F0-7CB2-44DF-8187-F3931CF59CB8}"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6F7F0-7CB2-44DF-8187-F3931CF59CB8}" type="datetimeFigureOut">
              <a:rPr lang="en-US" smtClean="0"/>
              <a:pPr/>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76F7F0-7CB2-44DF-8187-F3931CF59CB8}" type="datetimeFigureOut">
              <a:rPr lang="en-US" smtClean="0"/>
              <a:pPr/>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12/6/2017</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32918400" cy="3170099"/>
          </a:xfrm>
          <a:prstGeom prst="rect">
            <a:avLst/>
          </a:prstGeom>
          <a:solidFill>
            <a:schemeClr val="bg1"/>
          </a:solidFill>
        </p:spPr>
        <p:txBody>
          <a:bodyPr wrap="square" lIns="91440" tIns="45720" rIns="91440" bIns="45720">
            <a:spAutoFit/>
          </a:bodyPr>
          <a:lstStyle/>
          <a:p>
            <a:pPr algn="ctr"/>
            <a:r>
              <a:rPr lang="en-US" sz="20000" b="1"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rPr>
              <a:t>Fantasy Tower Defense</a:t>
            </a:r>
            <a:endParaRPr lang="en-US" sz="20000" b="1" cap="none" spc="0"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endParaRPr>
          </a:p>
        </p:txBody>
      </p:sp>
      <p:sp>
        <p:nvSpPr>
          <p:cNvPr id="8" name="TextBox 7"/>
          <p:cNvSpPr txBox="1"/>
          <p:nvPr/>
        </p:nvSpPr>
        <p:spPr>
          <a:xfrm>
            <a:off x="14616520" y="3117356"/>
            <a:ext cx="8750024" cy="8032968"/>
          </a:xfrm>
          <a:prstGeom prst="rect">
            <a:avLst/>
          </a:prstGeom>
          <a:noFill/>
        </p:spPr>
        <p:txBody>
          <a:bodyPr wrap="none" rtlCol="0">
            <a:spAutoFit/>
          </a:bodyPr>
          <a:lstStyle/>
          <a:p>
            <a:pPr algn="ctr"/>
            <a:r>
              <a:rPr lang="en-US" dirty="0"/>
              <a:t>Jeremy Chee</a:t>
            </a:r>
          </a:p>
          <a:p>
            <a:pPr algn="ctr"/>
            <a:r>
              <a:rPr lang="en-US" dirty="0"/>
              <a:t>Alex Nicklaus</a:t>
            </a:r>
          </a:p>
          <a:p>
            <a:pPr algn="ctr"/>
            <a:r>
              <a:rPr lang="en-US" dirty="0"/>
              <a:t>Joe Ward</a:t>
            </a:r>
          </a:p>
          <a:p>
            <a:pPr algn="ctr"/>
            <a:r>
              <a:rPr lang="en-US" dirty="0"/>
              <a:t>Johan Lanzrein</a:t>
            </a:r>
          </a:p>
          <a:p>
            <a:pPr algn="ctr"/>
            <a:r>
              <a:rPr lang="en-US" dirty="0"/>
              <a:t>COM S 309 FALL 17</a:t>
            </a:r>
          </a:p>
          <a:p>
            <a:pPr algn="ctr"/>
            <a:endParaRPr lang="en-US" dirty="0"/>
          </a:p>
        </p:txBody>
      </p:sp>
      <p:sp>
        <p:nvSpPr>
          <p:cNvPr id="9" name="Rounded Rectangle 8"/>
          <p:cNvSpPr/>
          <p:nvPr/>
        </p:nvSpPr>
        <p:spPr>
          <a:xfrm>
            <a:off x="762000" y="8298956"/>
            <a:ext cx="14097000" cy="13716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6459200" y="11673914"/>
            <a:ext cx="14859000" cy="15697200"/>
          </a:xfrm>
          <a:prstGeom prst="roundRect">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ounded Rectangle 10"/>
          <p:cNvSpPr/>
          <p:nvPr/>
        </p:nvSpPr>
        <p:spPr>
          <a:xfrm>
            <a:off x="6730410" y="17449800"/>
            <a:ext cx="15316200" cy="188976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02760" y="9291102"/>
            <a:ext cx="12573000" cy="12034064"/>
          </a:xfrm>
          <a:prstGeom prst="rect">
            <a:avLst/>
          </a:prstGeom>
          <a:noFill/>
        </p:spPr>
        <p:txBody>
          <a:bodyPr wrap="square" rtlCol="0">
            <a:spAutoFit/>
          </a:bodyPr>
          <a:lstStyle/>
          <a:p>
            <a:r>
              <a:rPr lang="en-US" sz="6600" b="1" dirty="0"/>
              <a:t>Project Description:</a:t>
            </a:r>
          </a:p>
          <a:p>
            <a:r>
              <a:rPr lang="en-US" sz="4400" dirty="0"/>
              <a:t>A new spin on the classic tower defense game. </a:t>
            </a:r>
          </a:p>
          <a:p>
            <a:r>
              <a:rPr lang="en-US" sz="4400" dirty="0"/>
              <a:t>In this application, the players can : </a:t>
            </a:r>
          </a:p>
          <a:p>
            <a:pPr marL="571500" indent="-571500">
              <a:buFontTx/>
              <a:buChar char="-"/>
            </a:pPr>
            <a:r>
              <a:rPr lang="en-US" sz="4400" dirty="0"/>
              <a:t>The game includes two main mechanics: attack and defend</a:t>
            </a:r>
          </a:p>
          <a:p>
            <a:pPr marL="571500" indent="-571500">
              <a:buFontTx/>
              <a:buChar char="-"/>
            </a:pPr>
            <a:r>
              <a:rPr lang="en-US" sz="4400" dirty="0"/>
              <a:t>Have friends and message them</a:t>
            </a:r>
          </a:p>
          <a:p>
            <a:pPr marL="571500" indent="-571500">
              <a:buFontTx/>
              <a:buChar char="-"/>
            </a:pPr>
            <a:r>
              <a:rPr lang="en-US" sz="4400" dirty="0"/>
              <a:t>Create their own map and let other players use them</a:t>
            </a:r>
          </a:p>
          <a:p>
            <a:pPr marL="571500" indent="-571500">
              <a:buFontTx/>
              <a:buChar char="-"/>
            </a:pPr>
            <a:r>
              <a:rPr lang="en-US" sz="4400" dirty="0"/>
              <a:t>Play the game vs AI or 1v1</a:t>
            </a:r>
          </a:p>
          <a:p>
            <a:r>
              <a:rPr lang="en-US" sz="5400" b="1" dirty="0"/>
              <a:t>Users:</a:t>
            </a:r>
          </a:p>
          <a:p>
            <a:r>
              <a:rPr lang="en-US" sz="4400" dirty="0"/>
              <a:t>Admin (take care of bad maps/player)</a:t>
            </a:r>
          </a:p>
          <a:p>
            <a:r>
              <a:rPr lang="en-US" sz="4400" dirty="0"/>
              <a:t>Players</a:t>
            </a:r>
          </a:p>
          <a:p>
            <a:r>
              <a:rPr lang="en-US" sz="4400" dirty="0"/>
              <a:t>Map editor</a:t>
            </a:r>
          </a:p>
          <a:p>
            <a:endParaRPr lang="en-US" dirty="0"/>
          </a:p>
          <a:p>
            <a:endParaRPr lang="en-US" dirty="0"/>
          </a:p>
        </p:txBody>
      </p:sp>
      <p:sp>
        <p:nvSpPr>
          <p:cNvPr id="13" name="Rounded Rectangle 12"/>
          <p:cNvSpPr/>
          <p:nvPr/>
        </p:nvSpPr>
        <p:spPr>
          <a:xfrm>
            <a:off x="18091872" y="26134841"/>
            <a:ext cx="13409208" cy="17449800"/>
          </a:xfrm>
          <a:prstGeom prst="roundRect">
            <a:avLst/>
          </a:prstGeom>
          <a:solidFill>
            <a:srgbClr val="FA8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640300" y="12910187"/>
            <a:ext cx="12801600" cy="16004381"/>
          </a:xfrm>
          <a:prstGeom prst="rect">
            <a:avLst/>
          </a:prstGeom>
          <a:noFill/>
        </p:spPr>
        <p:txBody>
          <a:bodyPr wrap="square" rtlCol="0">
            <a:spAutoFit/>
          </a:bodyPr>
          <a:lstStyle/>
          <a:p>
            <a:r>
              <a:rPr lang="en-US" sz="6600" b="1" dirty="0"/>
              <a:t>User Interfaces</a:t>
            </a:r>
          </a:p>
          <a:p>
            <a:pPr marL="571500" indent="-571500">
              <a:buFontTx/>
              <a:buChar char="-"/>
            </a:pPr>
            <a:r>
              <a:rPr lang="en-US" sz="4400" dirty="0"/>
              <a:t>Main menu : Access all the menus</a:t>
            </a:r>
          </a:p>
          <a:p>
            <a:pPr marL="857250" indent="-857250">
              <a:buFontTx/>
              <a:buChar char="-"/>
            </a:pPr>
            <a:r>
              <a:rPr lang="en-US" sz="4400" dirty="0"/>
              <a:t>Login/Register : Login to the app</a:t>
            </a:r>
          </a:p>
          <a:p>
            <a:pPr marL="857250" indent="-857250">
              <a:buFontTx/>
              <a:buChar char="-"/>
            </a:pPr>
            <a:r>
              <a:rPr lang="en-US" sz="4400" dirty="0"/>
              <a:t>Game lobby : Choose the game mode and setup the game</a:t>
            </a:r>
          </a:p>
          <a:p>
            <a:pPr marL="857250" indent="-857250">
              <a:buFontTx/>
              <a:buChar char="-"/>
            </a:pPr>
            <a:r>
              <a:rPr lang="en-US" sz="4400" dirty="0"/>
              <a:t>- Game : Play the game !</a:t>
            </a:r>
          </a:p>
          <a:p>
            <a:pPr marL="5246370" lvl="2" indent="-857250">
              <a:buFontTx/>
              <a:buChar char="-"/>
            </a:pPr>
            <a:r>
              <a:rPr lang="en-US" sz="4400" dirty="0"/>
              <a:t>Map editor : Edit your own map and publish them</a:t>
            </a:r>
          </a:p>
          <a:p>
            <a:pPr marL="5246370" lvl="2" indent="-857250">
              <a:buFontTx/>
              <a:buChar char="-"/>
            </a:pPr>
            <a:r>
              <a:rPr lang="en-US" sz="4400" dirty="0"/>
              <a:t>Friends : add other user and talk with them</a:t>
            </a:r>
          </a:p>
          <a:p>
            <a:pPr marL="5246370" lvl="2" indent="-857250">
              <a:buFontTx/>
              <a:buChar char="-"/>
            </a:pPr>
            <a:r>
              <a:rPr lang="en-US" sz="4400" dirty="0"/>
              <a:t>My profile : your profile. </a:t>
            </a:r>
          </a:p>
          <a:p>
            <a:pPr marL="5246370" lvl="2" indent="-857250">
              <a:buFontTx/>
              <a:buChar char="-"/>
            </a:pPr>
            <a:r>
              <a:rPr lang="en-US" sz="4400" dirty="0"/>
              <a:t>Settings : customize your profile </a:t>
            </a:r>
          </a:p>
          <a:p>
            <a:pPr marL="5246370" lvl="2" indent="-857250">
              <a:buFontTx/>
              <a:buChar char="-"/>
            </a:pPr>
            <a:r>
              <a:rPr lang="en-US" sz="4400" dirty="0"/>
              <a:t>Admin : (ONLY FOR ADMIN) handle the reported maps and players and decide whether or not to ban them. </a:t>
            </a:r>
          </a:p>
          <a:p>
            <a:pPr marL="5246370" lvl="2" indent="-857250">
              <a:buFontTx/>
              <a:buChar char="-"/>
            </a:pPr>
            <a:endParaRPr lang="en-US" sz="4400" dirty="0"/>
          </a:p>
          <a:p>
            <a:pPr lvl="3">
              <a:buFont typeface="Arial" pitchFamily="34" charset="0"/>
              <a:buChar char="•"/>
            </a:pPr>
            <a:endParaRPr lang="en-US" sz="4400" dirty="0"/>
          </a:p>
          <a:p>
            <a:pPr lvl="3">
              <a:buFont typeface="Arial" pitchFamily="34" charset="0"/>
              <a:buChar char="•"/>
            </a:pPr>
            <a:endParaRPr lang="en-US" sz="4400" dirty="0"/>
          </a:p>
          <a:p>
            <a:pPr lvl="3">
              <a:buFont typeface="Arial" pitchFamily="34" charset="0"/>
              <a:buChar char="•"/>
            </a:pPr>
            <a:endParaRPr lang="en-US" sz="4400" dirty="0"/>
          </a:p>
          <a:p>
            <a:pPr lvl="3">
              <a:buFont typeface="Arial" pitchFamily="34" charset="0"/>
              <a:buChar char="•"/>
            </a:pPr>
            <a:endParaRPr lang="en-US" sz="4400" dirty="0"/>
          </a:p>
          <a:p>
            <a:pPr lvl="3">
              <a:buFont typeface="Arial" pitchFamily="34" charset="0"/>
              <a:buChar char="•"/>
            </a:pPr>
            <a:endParaRPr lang="en-US" sz="4400" dirty="0"/>
          </a:p>
          <a:p>
            <a:pPr lvl="3">
              <a:buFont typeface="Arial" pitchFamily="34" charset="0"/>
              <a:buChar char="•"/>
            </a:pPr>
            <a:endParaRPr lang="en-US" sz="4400" dirty="0"/>
          </a:p>
        </p:txBody>
      </p:sp>
      <p:sp>
        <p:nvSpPr>
          <p:cNvPr id="12" name="Rounded Rectangle 11"/>
          <p:cNvSpPr/>
          <p:nvPr/>
        </p:nvSpPr>
        <p:spPr>
          <a:xfrm>
            <a:off x="144780" y="27247632"/>
            <a:ext cx="12115800" cy="16611600"/>
          </a:xfrm>
          <a:prstGeom prst="roundRect">
            <a:avLst/>
          </a:prstGeom>
          <a:solidFill>
            <a:srgbClr val="19F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10640" y="27851876"/>
            <a:ext cx="10668000" cy="13973056"/>
          </a:xfrm>
          <a:prstGeom prst="rect">
            <a:avLst/>
          </a:prstGeom>
          <a:noFill/>
        </p:spPr>
        <p:txBody>
          <a:bodyPr wrap="square" rtlCol="0">
            <a:spAutoFit/>
          </a:bodyPr>
          <a:lstStyle/>
          <a:p>
            <a:r>
              <a:rPr lang="en-US" sz="6000" b="1" dirty="0"/>
              <a:t>Module Interfaces:</a:t>
            </a:r>
          </a:p>
          <a:p>
            <a:pPr marL="285750" indent="-285750">
              <a:buFont typeface="Arial" panose="020B0604020202020204" pitchFamily="34" charset="0"/>
              <a:buChar char="•"/>
            </a:pPr>
            <a:endParaRPr lang="en-US" sz="1800" b="1" dirty="0"/>
          </a:p>
          <a:p>
            <a:endParaRPr lang="en-US" sz="1800" dirty="0"/>
          </a:p>
          <a:p>
            <a:r>
              <a:rPr lang="en-US" sz="1800" b="1" dirty="0" err="1"/>
              <a:t>GameObject</a:t>
            </a:r>
            <a:endParaRPr lang="en-US" sz="1800" b="1" dirty="0"/>
          </a:p>
          <a:p>
            <a:r>
              <a:rPr lang="en-US" sz="1800" dirty="0"/>
              <a:t>Basic interface for objects in game such as Units or Turrets; provides them with an update and </a:t>
            </a:r>
            <a:r>
              <a:rPr lang="en-US" sz="1800" dirty="0" err="1"/>
              <a:t>getPosition</a:t>
            </a:r>
            <a:r>
              <a:rPr lang="en-US" sz="1800" dirty="0"/>
              <a:t> functions</a:t>
            </a:r>
          </a:p>
          <a:p>
            <a:r>
              <a:rPr lang="en-US" sz="1800" b="1" dirty="0"/>
              <a:t>Position(float x, float y)</a:t>
            </a:r>
          </a:p>
          <a:p>
            <a:r>
              <a:rPr lang="en-US" sz="1800" dirty="0"/>
              <a:t>Gives the floating point x and y </a:t>
            </a:r>
            <a:r>
              <a:rPr lang="en-US" sz="1800" dirty="0" err="1"/>
              <a:t>postitions</a:t>
            </a:r>
            <a:r>
              <a:rPr lang="en-US" sz="1800" dirty="0"/>
              <a:t> for any </a:t>
            </a:r>
            <a:r>
              <a:rPr lang="en-US" sz="1800" dirty="0" err="1"/>
              <a:t>GameObject</a:t>
            </a:r>
            <a:endParaRPr lang="en-US" sz="1800" dirty="0"/>
          </a:p>
          <a:p>
            <a:r>
              <a:rPr lang="en-US" sz="1800" b="1" dirty="0"/>
              <a:t>Units (</a:t>
            </a:r>
            <a:r>
              <a:rPr lang="en-US" sz="1800" b="1" dirty="0" err="1"/>
              <a:t>GameLogic</a:t>
            </a:r>
            <a:r>
              <a:rPr lang="en-US" sz="1800" b="1" dirty="0"/>
              <a:t> game, </a:t>
            </a:r>
            <a:r>
              <a:rPr lang="en-US" sz="1800" b="1" dirty="0" err="1"/>
              <a:t>ArrayList</a:t>
            </a:r>
            <a:r>
              <a:rPr lang="en-US" sz="1800" b="1" dirty="0"/>
              <a:t>&lt;Position&gt; path, </a:t>
            </a:r>
            <a:r>
              <a:rPr lang="en-US" sz="1800" b="1" dirty="0" err="1"/>
              <a:t>int</a:t>
            </a:r>
            <a:r>
              <a:rPr lang="en-US" sz="1800" b="1" dirty="0"/>
              <a:t> ID, </a:t>
            </a:r>
            <a:r>
              <a:rPr lang="en-US" sz="1800" b="1" dirty="0" err="1"/>
              <a:t>int</a:t>
            </a:r>
            <a:r>
              <a:rPr lang="en-US" sz="1800" b="1" dirty="0"/>
              <a:t> health, </a:t>
            </a:r>
            <a:r>
              <a:rPr lang="en-US" sz="1800" b="1" dirty="0" err="1"/>
              <a:t>int</a:t>
            </a:r>
            <a:r>
              <a:rPr lang="en-US" sz="1800" b="1" dirty="0"/>
              <a:t> speed, </a:t>
            </a:r>
            <a:r>
              <a:rPr lang="en-US" sz="1800" b="1" dirty="0" err="1"/>
              <a:t>DamamgeTyoes</a:t>
            </a:r>
            <a:r>
              <a:rPr lang="en-US" sz="1800" b="1" dirty="0"/>
              <a:t> </a:t>
            </a:r>
            <a:r>
              <a:rPr lang="en-US" sz="1800" b="1" dirty="0" err="1"/>
              <a:t>unitTypes</a:t>
            </a:r>
            <a:r>
              <a:rPr lang="en-US" sz="1800" b="1" dirty="0"/>
              <a:t>, </a:t>
            </a:r>
            <a:r>
              <a:rPr lang="en-US" sz="1800" b="1" dirty="0" err="1"/>
              <a:t>int</a:t>
            </a:r>
            <a:r>
              <a:rPr lang="en-US" sz="1800" b="1" dirty="0"/>
              <a:t> </a:t>
            </a:r>
            <a:r>
              <a:rPr lang="en-US" sz="1800" b="1" dirty="0" err="1"/>
              <a:t>killReward</a:t>
            </a:r>
            <a:r>
              <a:rPr lang="en-US" sz="1800" b="1" dirty="0"/>
              <a:t>)</a:t>
            </a:r>
          </a:p>
          <a:p>
            <a:r>
              <a:rPr lang="en-US" sz="1800" dirty="0"/>
              <a:t>Base unit class from which all other Units </a:t>
            </a:r>
            <a:r>
              <a:rPr lang="en-US" sz="1800" dirty="0" err="1"/>
              <a:t>inheirit</a:t>
            </a:r>
            <a:r>
              <a:rPr lang="en-US" sz="1800" dirty="0"/>
              <a:t> their properties and basic functionality</a:t>
            </a:r>
          </a:p>
          <a:p>
            <a:r>
              <a:rPr lang="en-US" sz="1800" dirty="0"/>
              <a:t>Turret(</a:t>
            </a:r>
            <a:r>
              <a:rPr lang="en-US" sz="1800" dirty="0" err="1"/>
              <a:t>GameLogic</a:t>
            </a:r>
            <a:r>
              <a:rPr lang="en-US" sz="1800" dirty="0"/>
              <a:t> game, </a:t>
            </a:r>
            <a:r>
              <a:rPr lang="en-US" sz="1800" dirty="0" err="1"/>
              <a:t>int</a:t>
            </a:r>
            <a:r>
              <a:rPr lang="en-US" sz="1800" dirty="0"/>
              <a:t> range, </a:t>
            </a:r>
            <a:r>
              <a:rPr lang="en-US" sz="1800" dirty="0" err="1"/>
              <a:t>int</a:t>
            </a:r>
            <a:r>
              <a:rPr lang="en-US" sz="1800" dirty="0"/>
              <a:t> </a:t>
            </a:r>
            <a:r>
              <a:rPr lang="en-US" sz="1800" dirty="0" err="1"/>
              <a:t>fireRate</a:t>
            </a:r>
            <a:r>
              <a:rPr lang="en-US" sz="1800" dirty="0"/>
              <a:t>, </a:t>
            </a:r>
            <a:r>
              <a:rPr lang="en-US" sz="1800" dirty="0" err="1"/>
              <a:t>DamageTypes</a:t>
            </a:r>
            <a:r>
              <a:rPr lang="en-US" sz="1800" dirty="0"/>
              <a:t> type, </a:t>
            </a:r>
            <a:r>
              <a:rPr lang="en-US" sz="1800" dirty="0" err="1"/>
              <a:t>int</a:t>
            </a:r>
            <a:r>
              <a:rPr lang="en-US" sz="1800" dirty="0"/>
              <a:t> power, Position position)</a:t>
            </a:r>
          </a:p>
          <a:p>
            <a:r>
              <a:rPr lang="en-US" sz="1800" b="1" dirty="0" err="1"/>
              <a:t>GameStore</a:t>
            </a:r>
            <a:r>
              <a:rPr lang="en-US" sz="1800" b="1" dirty="0"/>
              <a:t>()</a:t>
            </a:r>
          </a:p>
          <a:p>
            <a:r>
              <a:rPr lang="en-US" sz="1800" dirty="0"/>
              <a:t>Interacts with the player who purchases Units which will be sent to attack the enemy player</a:t>
            </a:r>
          </a:p>
          <a:p>
            <a:r>
              <a:rPr lang="en-US" sz="1800" b="1" dirty="0"/>
              <a:t>Buyable</a:t>
            </a:r>
          </a:p>
          <a:p>
            <a:r>
              <a:rPr lang="en-US" sz="1800" dirty="0"/>
              <a:t>Basic interface for any buyable used for </a:t>
            </a:r>
            <a:r>
              <a:rPr lang="en-US" sz="1800" dirty="0" err="1"/>
              <a:t>GameStore</a:t>
            </a:r>
            <a:endParaRPr lang="en-US" sz="1800" dirty="0"/>
          </a:p>
          <a:p>
            <a:r>
              <a:rPr lang="en-US" sz="1800" b="1" dirty="0" err="1"/>
              <a:t>DamageTypes</a:t>
            </a:r>
            <a:endParaRPr lang="en-US" sz="1800" b="1" dirty="0"/>
          </a:p>
          <a:p>
            <a:r>
              <a:rPr lang="en-US" sz="1800" dirty="0" err="1"/>
              <a:t>Enum</a:t>
            </a:r>
            <a:r>
              <a:rPr lang="en-US" sz="1800" dirty="0"/>
              <a:t> specifying different types of damage used by Turrets and Units for damage and resistance</a:t>
            </a:r>
          </a:p>
          <a:p>
            <a:r>
              <a:rPr lang="en-US" sz="1800" b="1" dirty="0" err="1"/>
              <a:t>GameLogic</a:t>
            </a:r>
            <a:r>
              <a:rPr lang="en-US" sz="1800" b="1" dirty="0"/>
              <a:t>(Map </a:t>
            </a:r>
            <a:r>
              <a:rPr lang="en-US" sz="1800" b="1" dirty="0" err="1"/>
              <a:t>map</a:t>
            </a:r>
            <a:r>
              <a:rPr lang="en-US" sz="1800" b="1" dirty="0"/>
              <a:t>, </a:t>
            </a:r>
            <a:r>
              <a:rPr lang="en-US" sz="1800" b="1" dirty="0" err="1"/>
              <a:t>GameStore</a:t>
            </a:r>
            <a:r>
              <a:rPr lang="en-US" sz="1800" b="1" dirty="0"/>
              <a:t> store)</a:t>
            </a:r>
          </a:p>
          <a:p>
            <a:r>
              <a:rPr lang="en-US" sz="1800" dirty="0"/>
              <a:t>Holds the state of the game and updates the state from user input such as the Units in play, Towers in play, currency of each player, and directs Units to calculate damage from Turrets</a:t>
            </a:r>
          </a:p>
          <a:p>
            <a:r>
              <a:rPr lang="en-US" sz="1800" b="1" dirty="0" err="1"/>
              <a:t>GamePannel</a:t>
            </a:r>
            <a:r>
              <a:rPr lang="en-US" sz="1800" b="1" dirty="0"/>
              <a:t>(Context </a:t>
            </a:r>
            <a:r>
              <a:rPr lang="en-US" sz="1800" b="1" dirty="0" err="1"/>
              <a:t>context</a:t>
            </a:r>
            <a:r>
              <a:rPr lang="en-US" sz="1800" b="1" dirty="0"/>
              <a:t>, </a:t>
            </a:r>
            <a:r>
              <a:rPr lang="en-US" sz="1800" b="1" dirty="0" err="1"/>
              <a:t>AttributeSet</a:t>
            </a:r>
            <a:r>
              <a:rPr lang="en-US" sz="1800" b="1" dirty="0"/>
              <a:t> </a:t>
            </a:r>
            <a:r>
              <a:rPr lang="en-US" sz="1800" b="1" dirty="0" err="1"/>
              <a:t>attributeSet</a:t>
            </a:r>
            <a:r>
              <a:rPr lang="en-US" sz="1800" b="1" dirty="0"/>
              <a:t>)</a:t>
            </a:r>
          </a:p>
          <a:p>
            <a:r>
              <a:rPr lang="en-US" sz="1800" dirty="0"/>
              <a:t>Initializes the game and is responsible for interpreting and translating user inputs</a:t>
            </a:r>
          </a:p>
          <a:p>
            <a:r>
              <a:rPr lang="en-US" sz="1800" b="1" dirty="0" err="1"/>
              <a:t>UnitWave</a:t>
            </a:r>
            <a:r>
              <a:rPr lang="en-US" sz="1800" b="1" dirty="0"/>
              <a:t>(</a:t>
            </a:r>
            <a:r>
              <a:rPr lang="en-US" sz="1800" b="1" dirty="0" err="1"/>
              <a:t>ArrayList</a:t>
            </a:r>
            <a:r>
              <a:rPr lang="en-US" sz="1800" b="1" dirty="0"/>
              <a:t>&lt;Units&gt; units, </a:t>
            </a:r>
            <a:r>
              <a:rPr lang="en-US" sz="1800" b="1" dirty="0" err="1"/>
              <a:t>int</a:t>
            </a:r>
            <a:r>
              <a:rPr lang="en-US" sz="1800" b="1" dirty="0"/>
              <a:t> </a:t>
            </a:r>
            <a:r>
              <a:rPr lang="en-US" sz="1800" b="1" dirty="0" err="1"/>
              <a:t>unitDensity</a:t>
            </a:r>
            <a:r>
              <a:rPr lang="en-US" sz="1800" b="1" dirty="0"/>
              <a:t>)</a:t>
            </a:r>
          </a:p>
          <a:p>
            <a:r>
              <a:rPr lang="en-US" sz="1800" dirty="0"/>
              <a:t>Contains an </a:t>
            </a:r>
            <a:r>
              <a:rPr lang="en-US" sz="1800" dirty="0" err="1"/>
              <a:t>ArrayList</a:t>
            </a:r>
            <a:r>
              <a:rPr lang="en-US" sz="1800" dirty="0"/>
              <a:t> of Units which is processed converted into a string of integers. These integers are sent over the internet to opposing player the opposing player reads the sting and converts it into an </a:t>
            </a:r>
            <a:r>
              <a:rPr lang="en-US" sz="1800" dirty="0" err="1"/>
              <a:t>ArrayList</a:t>
            </a:r>
            <a:endParaRPr lang="en-US" sz="1800" dirty="0"/>
          </a:p>
          <a:p>
            <a:endParaRPr lang="en-US" sz="1800" b="1" dirty="0"/>
          </a:p>
          <a:p>
            <a:r>
              <a:rPr lang="en-US" sz="6000" b="1" dirty="0"/>
              <a:t>Design Decisions:</a:t>
            </a:r>
          </a:p>
          <a:p>
            <a:pPr>
              <a:buFont typeface="Arial" pitchFamily="34" charset="0"/>
              <a:buChar char="•"/>
            </a:pPr>
            <a:r>
              <a:rPr lang="en-US" sz="2800" dirty="0"/>
              <a:t>Database for everything stored on the server</a:t>
            </a:r>
          </a:p>
          <a:p>
            <a:pPr>
              <a:buFont typeface="Arial" pitchFamily="34" charset="0"/>
              <a:buChar char="•"/>
            </a:pPr>
            <a:r>
              <a:rPr lang="en-US" sz="2800" dirty="0"/>
              <a:t>Client computes the game state (So the game is not totally synchronized on both clients)</a:t>
            </a:r>
          </a:p>
          <a:p>
            <a:pPr>
              <a:buFont typeface="Arial" pitchFamily="34" charset="0"/>
              <a:buChar char="•"/>
            </a:pPr>
            <a:r>
              <a:rPr lang="en-US" sz="2800" dirty="0"/>
              <a:t>All of the assets will be in the client to avoid network latency</a:t>
            </a:r>
          </a:p>
          <a:p>
            <a:pPr>
              <a:buFont typeface="Arial" pitchFamily="34" charset="0"/>
              <a:buChar char="•"/>
            </a:pPr>
            <a:endParaRPr lang="en-US" sz="2800" dirty="0"/>
          </a:p>
          <a:p>
            <a:endParaRPr lang="en-US" sz="5400" dirty="0"/>
          </a:p>
          <a:p>
            <a:endParaRPr lang="en-US" sz="6000" b="1" dirty="0"/>
          </a:p>
          <a:p>
            <a:endParaRPr lang="en-US" sz="6000" b="1" dirty="0"/>
          </a:p>
        </p:txBody>
      </p:sp>
      <p:sp>
        <p:nvSpPr>
          <p:cNvPr id="23" name="TextBox 22"/>
          <p:cNvSpPr txBox="1"/>
          <p:nvPr/>
        </p:nvSpPr>
        <p:spPr>
          <a:xfrm>
            <a:off x="19036412" y="26590113"/>
            <a:ext cx="12420600" cy="28838664"/>
          </a:xfrm>
          <a:prstGeom prst="rect">
            <a:avLst/>
          </a:prstGeom>
          <a:noFill/>
        </p:spPr>
        <p:txBody>
          <a:bodyPr wrap="square" rtlCol="0">
            <a:spAutoFit/>
          </a:bodyPr>
          <a:lstStyle/>
          <a:p>
            <a:r>
              <a:rPr lang="en-US" sz="6600" b="1" dirty="0"/>
              <a:t>Team Info:</a:t>
            </a:r>
          </a:p>
          <a:p>
            <a:r>
              <a:rPr lang="en-US" sz="4400" dirty="0"/>
              <a:t>Team VC_B_4</a:t>
            </a:r>
          </a:p>
          <a:p>
            <a:r>
              <a:rPr lang="en-US" sz="4400" dirty="0"/>
              <a:t>Jeremy Chee – CPRE (Jr)</a:t>
            </a:r>
          </a:p>
          <a:p>
            <a:r>
              <a:rPr lang="en-US" sz="4400" dirty="0"/>
              <a:t>Alex Nicklaus – CPRE (Sr)</a:t>
            </a:r>
          </a:p>
          <a:p>
            <a:r>
              <a:rPr lang="en-US" sz="4400" dirty="0"/>
              <a:t>Joe Ward – COMS  (Jr)</a:t>
            </a:r>
          </a:p>
          <a:p>
            <a:r>
              <a:rPr lang="en-US" sz="4400" dirty="0"/>
              <a:t>Johan </a:t>
            </a:r>
            <a:r>
              <a:rPr lang="en-US" sz="4400" dirty="0" err="1"/>
              <a:t>Lanzrien</a:t>
            </a:r>
            <a:r>
              <a:rPr lang="en-US" sz="4400" dirty="0"/>
              <a:t>– COMS  (N.D.)</a:t>
            </a:r>
            <a:endParaRPr lang="en-US" sz="6600" dirty="0"/>
          </a:p>
          <a:p>
            <a:endParaRPr lang="en-US" sz="6600" b="1" dirty="0"/>
          </a:p>
          <a:p>
            <a:r>
              <a:rPr lang="en-US" sz="6600" b="1" dirty="0"/>
              <a:t>What went wrong:</a:t>
            </a:r>
          </a:p>
          <a:p>
            <a:pPr>
              <a:buFont typeface="Arial" pitchFamily="34" charset="0"/>
              <a:buChar char="•"/>
            </a:pPr>
            <a:r>
              <a:rPr lang="en-US" sz="4400" dirty="0"/>
              <a:t>We didn’t have time to implement more game modes. </a:t>
            </a:r>
          </a:p>
          <a:p>
            <a:pPr>
              <a:buFont typeface="Arial" pitchFamily="34" charset="0"/>
              <a:buChar char="•"/>
            </a:pPr>
            <a:r>
              <a:rPr lang="en-US" sz="4400" dirty="0"/>
              <a:t>The game part of the map is not 100% stable</a:t>
            </a:r>
          </a:p>
          <a:p>
            <a:endParaRPr lang="en-US" sz="6600" b="1" dirty="0"/>
          </a:p>
          <a:p>
            <a:r>
              <a:rPr lang="en-US" sz="6600" b="1" dirty="0"/>
              <a:t>      What went right:</a:t>
            </a:r>
          </a:p>
          <a:p>
            <a:pPr lvl="1">
              <a:buFont typeface="Arial" pitchFamily="34" charset="0"/>
              <a:buChar char="•"/>
            </a:pPr>
            <a:r>
              <a:rPr lang="en-US" sz="4400" dirty="0"/>
              <a:t> The app is a full fledge app with possibility to have friends, edit maps etc..</a:t>
            </a:r>
          </a:p>
          <a:p>
            <a:pPr lvl="1">
              <a:buFont typeface="Arial" pitchFamily="34" charset="0"/>
              <a:buChar char="•"/>
            </a:pPr>
            <a:r>
              <a:rPr lang="en-US" sz="4400" dirty="0"/>
              <a:t> The game is playable. 	</a:t>
            </a:r>
          </a:p>
          <a:p>
            <a:r>
              <a:rPr lang="en-US" sz="6600" b="1" dirty="0"/>
              <a:t>      </a:t>
            </a:r>
          </a:p>
          <a:p>
            <a:r>
              <a:rPr lang="en-US" sz="6600" b="1" dirty="0"/>
              <a:t>      Lessons Learned:</a:t>
            </a:r>
          </a:p>
          <a:p>
            <a:pPr lvl="1">
              <a:buFont typeface="Arial" pitchFamily="34" charset="0"/>
              <a:buChar char="•"/>
            </a:pPr>
            <a:r>
              <a:rPr lang="en-US" sz="4400" dirty="0"/>
              <a:t>  PHP code for server</a:t>
            </a:r>
          </a:p>
          <a:p>
            <a:pPr lvl="1">
              <a:buFont typeface="Arial" pitchFamily="34" charset="0"/>
              <a:buChar char="•"/>
            </a:pPr>
            <a:r>
              <a:rPr lang="en-US" sz="4400" dirty="0"/>
              <a:t>  Android for applications</a:t>
            </a:r>
          </a:p>
          <a:p>
            <a:pPr lvl="1">
              <a:buFont typeface="Arial" pitchFamily="34" charset="0"/>
              <a:buChar char="•"/>
            </a:pPr>
            <a:r>
              <a:rPr lang="en-US" sz="4400" dirty="0"/>
              <a:t> Push often to avoid bad merges.</a:t>
            </a:r>
          </a:p>
          <a:p>
            <a:pPr lvl="1">
              <a:buFont typeface="Arial" pitchFamily="34" charset="0"/>
              <a:buChar char="•"/>
            </a:pPr>
            <a:endParaRPr lang="en-US" sz="4400"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b="1" dirty="0"/>
          </a:p>
        </p:txBody>
      </p:sp>
      <p:pic>
        <p:nvPicPr>
          <p:cNvPr id="3" name="Image 2">
            <a:extLst>
              <a:ext uri="{FF2B5EF4-FFF2-40B4-BE49-F238E27FC236}">
                <a16:creationId xmlns:a16="http://schemas.microsoft.com/office/drawing/2014/main" id="{B000A81A-5DD8-4D79-9F9F-66F3156EBFEA}"/>
              </a:ext>
            </a:extLst>
          </p:cNvPr>
          <p:cNvPicPr>
            <a:picLocks noChangeAspect="1"/>
          </p:cNvPicPr>
          <p:nvPr/>
        </p:nvPicPr>
        <p:blipFill rotWithShape="1">
          <a:blip r:embed="rId3">
            <a:extLst>
              <a:ext uri="{28A0092B-C50C-407E-A947-70E740481C1C}">
                <a14:useLocalDpi xmlns:a14="http://schemas.microsoft.com/office/drawing/2010/main" val="0"/>
              </a:ext>
            </a:extLst>
          </a:blip>
          <a:srcRect r="42494" b="18962"/>
          <a:stretch/>
        </p:blipFill>
        <p:spPr>
          <a:xfrm>
            <a:off x="6593292" y="17863187"/>
            <a:ext cx="12822128" cy="10400285"/>
          </a:xfrm>
          <a:prstGeom prst="rect">
            <a:avLst/>
          </a:prstGeom>
        </p:spPr>
      </p:pic>
      <p:pic>
        <p:nvPicPr>
          <p:cNvPr id="6" name="Picture 5">
            <a:extLst>
              <a:ext uri="{FF2B5EF4-FFF2-40B4-BE49-F238E27FC236}">
                <a16:creationId xmlns:a16="http://schemas.microsoft.com/office/drawing/2014/main" id="{F7DF7C09-304F-407F-B7C6-2C6B6FC85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2401" y="9829800"/>
            <a:ext cx="6165312" cy="3025402"/>
          </a:xfrm>
          <a:prstGeom prst="rect">
            <a:avLst/>
          </a:prstGeom>
        </p:spPr>
      </p:pic>
      <p:pic>
        <p:nvPicPr>
          <p:cNvPr id="19" name="Picture 18">
            <a:extLst>
              <a:ext uri="{FF2B5EF4-FFF2-40B4-BE49-F238E27FC236}">
                <a16:creationId xmlns:a16="http://schemas.microsoft.com/office/drawing/2014/main" id="{E3C2C932-2EB8-4DF6-AA60-D8EC8AD61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30421" y="6690339"/>
            <a:ext cx="6165312" cy="3025402"/>
          </a:xfrm>
          <a:prstGeom prst="rect">
            <a:avLst/>
          </a:prstGeom>
        </p:spPr>
      </p:pic>
      <p:pic>
        <p:nvPicPr>
          <p:cNvPr id="24" name="Picture 23">
            <a:extLst>
              <a:ext uri="{FF2B5EF4-FFF2-40B4-BE49-F238E27FC236}">
                <a16:creationId xmlns:a16="http://schemas.microsoft.com/office/drawing/2014/main" id="{87BEED8A-2BDB-4C88-B264-9E1D31167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55400" y="3438832"/>
            <a:ext cx="6092580" cy="2989712"/>
          </a:xfrm>
          <a:prstGeom prst="rect">
            <a:avLst/>
          </a:prstGeom>
        </p:spPr>
      </p:pic>
      <p:pic>
        <p:nvPicPr>
          <p:cNvPr id="28" name="Picture 27">
            <a:extLst>
              <a:ext uri="{FF2B5EF4-FFF2-40B4-BE49-F238E27FC236}">
                <a16:creationId xmlns:a16="http://schemas.microsoft.com/office/drawing/2014/main" id="{4591A904-F2D1-428F-98E5-1AC70A65D9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6400" y="3649756"/>
            <a:ext cx="3040110" cy="6195284"/>
          </a:xfrm>
          <a:prstGeom prst="rect">
            <a:avLst/>
          </a:prstGeom>
        </p:spPr>
      </p:pic>
      <p:pic>
        <p:nvPicPr>
          <p:cNvPr id="30" name="Picture 29">
            <a:extLst>
              <a:ext uri="{FF2B5EF4-FFF2-40B4-BE49-F238E27FC236}">
                <a16:creationId xmlns:a16="http://schemas.microsoft.com/office/drawing/2014/main" id="{65738689-12B3-48F1-B7AC-47CBC73FCB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260" y="1736207"/>
            <a:ext cx="3005397" cy="6124545"/>
          </a:xfrm>
          <a:prstGeom prst="rect">
            <a:avLst/>
          </a:prstGeom>
        </p:spPr>
      </p:pic>
      <p:pic>
        <p:nvPicPr>
          <p:cNvPr id="32" name="Picture 31">
            <a:extLst>
              <a:ext uri="{FF2B5EF4-FFF2-40B4-BE49-F238E27FC236}">
                <a16:creationId xmlns:a16="http://schemas.microsoft.com/office/drawing/2014/main" id="{0DFD703B-6ECE-409F-A8F7-9983E64E60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8794" y="20433075"/>
            <a:ext cx="3195740" cy="6512435"/>
          </a:xfrm>
          <a:prstGeom prst="rect">
            <a:avLst/>
          </a:prstGeom>
        </p:spPr>
      </p:pic>
      <p:pic>
        <p:nvPicPr>
          <p:cNvPr id="35" name="Picture 34">
            <a:extLst>
              <a:ext uri="{FF2B5EF4-FFF2-40B4-BE49-F238E27FC236}">
                <a16:creationId xmlns:a16="http://schemas.microsoft.com/office/drawing/2014/main" id="{B4F0BB20-F614-45B0-83A4-738E03B922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980219" y="30878741"/>
            <a:ext cx="6460181" cy="3170099"/>
          </a:xfrm>
          <a:prstGeom prst="rect">
            <a:avLst/>
          </a:prstGeom>
        </p:spPr>
      </p:pic>
      <p:pic>
        <p:nvPicPr>
          <p:cNvPr id="1026" name="Picture 2" descr="https://i.groupme.com/1632x1224.jpeg.ae99a9ceee554a3b9156c3d19ca96c5b.large">
            <a:extLst>
              <a:ext uri="{FF2B5EF4-FFF2-40B4-BE49-F238E27FC236}">
                <a16:creationId xmlns:a16="http://schemas.microsoft.com/office/drawing/2014/main" id="{203D7B11-7C4F-4348-A045-D4DFC33EC2C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23923" y="38713141"/>
            <a:ext cx="6443597" cy="4832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564</Words>
  <Application>Microsoft Office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Student nicklaus AT iastate.edu</cp:lastModifiedBy>
  <cp:revision>37</cp:revision>
  <dcterms:created xsi:type="dcterms:W3CDTF">2008-12-12T03:57:41Z</dcterms:created>
  <dcterms:modified xsi:type="dcterms:W3CDTF">2017-12-07T01:19:19Z</dcterms:modified>
</cp:coreProperties>
</file>