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8" r:id="rId2"/>
    <p:sldId id="290" r:id="rId3"/>
    <p:sldId id="279" r:id="rId4"/>
    <p:sldId id="289" r:id="rId5"/>
    <p:sldId id="272"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78"/>
          </p14:sldIdLst>
        </p14:section>
        <p14:section name="Commands, Comments, Teamwork, Selection Pane, Sign In" id="{B9B51309-D148-4332-87C2-07BE32FBCA3B}">
          <p14:sldIdLst>
            <p14:sldId id="290"/>
            <p14:sldId id="279"/>
            <p14:sldId id="289"/>
            <p14:sldId id="272"/>
            <p14:sldId id="280"/>
            <p14:sldId id="281"/>
            <p14:sldId id="282"/>
            <p14:sldId id="283"/>
            <p14:sldId id="284"/>
            <p14:sldId id="285"/>
            <p14:sldId id="286"/>
            <p14:sldId id="287"/>
            <p14:sldId id="28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34626"/>
    <a:srgbClr val="F8F8F8"/>
    <a:srgbClr val="EBEBEB"/>
    <a:srgbClr val="D2B4A6"/>
    <a:srgbClr val="734F29"/>
    <a:srgbClr val="DD462F"/>
    <a:srgbClr val="AEB785"/>
    <a:srgbClr val="EFD5A2"/>
    <a:srgbClr val="3B3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136" autoAdjust="0"/>
    <p:restoredTop sz="94274" autoAdjust="0"/>
  </p:normalViewPr>
  <p:slideViewPr>
    <p:cSldViewPr snapToGrid="0">
      <p:cViewPr varScale="1">
        <p:scale>
          <a:sx n="68" d="100"/>
          <a:sy n="68" d="100"/>
        </p:scale>
        <p:origin x="224" y="7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15368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lIns="0" tIns="0" rIns="0" bIns="0">
            <a:normAutofit/>
          </a:bodyPr>
          <a:lstStyle>
            <a:lvl1pPr marL="0" indent="0">
              <a:lnSpc>
                <a:spcPct val="130000"/>
              </a:lnSpc>
              <a:spcBef>
                <a:spcPts val="500"/>
              </a:spcBef>
              <a:spcAft>
                <a:spcPts val="1000"/>
              </a:spcAft>
              <a:buNone/>
              <a:defRPr sz="1600" baseline="0">
                <a:solidFill>
                  <a:schemeClr val="tx1">
                    <a:lumMod val="65000"/>
                    <a:lumOff val="35000"/>
                  </a:schemeClr>
                </a:solidFill>
              </a:defRPr>
            </a:lvl1pPr>
            <a:lvl2pPr>
              <a:lnSpc>
                <a:spcPct val="130000"/>
              </a:lnSpc>
              <a:spcBef>
                <a:spcPts val="500"/>
              </a:spcBef>
              <a:spcAft>
                <a:spcPts val="1000"/>
              </a:spcAft>
              <a:defRPr sz="1400" baseline="0">
                <a:solidFill>
                  <a:schemeClr val="tx1">
                    <a:lumMod val="65000"/>
                    <a:lumOff val="35000"/>
                  </a:schemeClr>
                </a:solidFill>
              </a:defRPr>
            </a:lvl2pPr>
            <a:lvl3pPr>
              <a:lnSpc>
                <a:spcPct val="130000"/>
              </a:lnSpc>
              <a:spcAft>
                <a:spcPts val="1000"/>
              </a:spcAft>
              <a:defRPr sz="1200" baseline="0">
                <a:solidFill>
                  <a:schemeClr val="tx1">
                    <a:lumMod val="65000"/>
                    <a:lumOff val="35000"/>
                  </a:schemeClr>
                </a:solidFill>
              </a:defRPr>
            </a:lvl3pPr>
            <a:lvl4pPr>
              <a:lnSpc>
                <a:spcPct val="130000"/>
              </a:lnSpc>
              <a:spcAft>
                <a:spcPts val="1000"/>
              </a:spcAft>
              <a:defRPr sz="1100" baseline="0">
                <a:solidFill>
                  <a:schemeClr val="tx1">
                    <a:lumMod val="65000"/>
                    <a:lumOff val="35000"/>
                  </a:schemeClr>
                </a:solidFill>
              </a:defRPr>
            </a:lvl4pPr>
            <a:lvl5pPr>
              <a:lnSpc>
                <a:spcPct val="130000"/>
              </a:lnSpc>
              <a:spcAft>
                <a:spcPts val="1000"/>
              </a:spcAft>
              <a:defRPr sz="1100" baseline="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aseline="0">
                <a:solidFill>
                  <a:schemeClr val="tx1">
                    <a:lumMod val="65000"/>
                    <a:lumOff val="35000"/>
                  </a:schemeClr>
                </a:solidFill>
              </a:defRPr>
            </a:lvl1pPr>
          </a:lstStyle>
          <a:p>
            <a:fld id="{8BEEBAAA-29B5-4AF5-BC5F-7E580C29002D}" type="datetimeFigureOut">
              <a:rPr lang="en-US" smtClean="0"/>
              <a:pPr/>
              <a:t>12/10/21</a:t>
            </a:fld>
            <a:endParaRPr lang="en-US"/>
          </a:p>
        </p:txBody>
      </p:sp>
      <p:sp>
        <p:nvSpPr>
          <p:cNvPr id="5" name="Footer Placeholder 4"/>
          <p:cNvSpPr>
            <a:spLocks noGrp="1"/>
          </p:cNvSpPr>
          <p:nvPr>
            <p:ph type="ftr" sz="quarter" idx="11"/>
          </p:nvPr>
        </p:nvSpPr>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12/10/21</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36671-DCFE-DD4F-821C-C655BE45C3B6}"/>
              </a:ext>
            </a:extLst>
          </p:cNvPr>
          <p:cNvSpPr txBox="1"/>
          <p:nvPr/>
        </p:nvSpPr>
        <p:spPr>
          <a:xfrm>
            <a:off x="404947" y="2379341"/>
            <a:ext cx="8634549" cy="1569660"/>
          </a:xfrm>
          <a:prstGeom prst="rect">
            <a:avLst/>
          </a:prstGeom>
          <a:noFill/>
        </p:spPr>
        <p:txBody>
          <a:bodyPr wrap="square" rtlCol="0">
            <a:spAutoFit/>
          </a:bodyPr>
          <a:lstStyle/>
          <a:p>
            <a:r>
              <a:rPr lang="en-US" sz="4800" b="1" dirty="0">
                <a:solidFill>
                  <a:schemeClr val="bg1"/>
                </a:solidFill>
              </a:rPr>
              <a:t>Twitters analysis relate to Covid-19 infection</a:t>
            </a:r>
          </a:p>
        </p:txBody>
      </p:sp>
      <p:pic>
        <p:nvPicPr>
          <p:cNvPr id="6" name="Picture 5" descr="Diagram&#10;&#10;Description automatically generated with low confidence">
            <a:extLst>
              <a:ext uri="{FF2B5EF4-FFF2-40B4-BE49-F238E27FC236}">
                <a16:creationId xmlns:a16="http://schemas.microsoft.com/office/drawing/2014/main" id="{427B94DB-5666-6047-AD4C-F1A0952F5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250" y="21661"/>
            <a:ext cx="5873750" cy="1047750"/>
          </a:xfrm>
          <a:prstGeom prst="rect">
            <a:avLst/>
          </a:prstGeom>
        </p:spPr>
      </p:pic>
      <p:sp>
        <p:nvSpPr>
          <p:cNvPr id="9" name="TextBox 8">
            <a:extLst>
              <a:ext uri="{FF2B5EF4-FFF2-40B4-BE49-F238E27FC236}">
                <a16:creationId xmlns:a16="http://schemas.microsoft.com/office/drawing/2014/main" id="{FDDC5471-3540-8A41-93E4-22248B203A4F}"/>
              </a:ext>
            </a:extLst>
          </p:cNvPr>
          <p:cNvSpPr txBox="1"/>
          <p:nvPr/>
        </p:nvSpPr>
        <p:spPr>
          <a:xfrm>
            <a:off x="404947" y="4199467"/>
            <a:ext cx="3302000" cy="369332"/>
          </a:xfrm>
          <a:prstGeom prst="rect">
            <a:avLst/>
          </a:prstGeom>
          <a:noFill/>
        </p:spPr>
        <p:txBody>
          <a:bodyPr wrap="square" rtlCol="0">
            <a:spAutoFit/>
          </a:bodyPr>
          <a:lstStyle/>
          <a:p>
            <a:r>
              <a:rPr lang="en-US" b="1" dirty="0">
                <a:solidFill>
                  <a:schemeClr val="bg1"/>
                </a:solidFill>
              </a:rPr>
              <a:t>Presenter: </a:t>
            </a:r>
            <a:r>
              <a:rPr lang="en-US" b="1" dirty="0" err="1">
                <a:solidFill>
                  <a:schemeClr val="bg1"/>
                </a:solidFill>
              </a:rPr>
              <a:t>Dongni</a:t>
            </a:r>
            <a:r>
              <a:rPr lang="en-US" b="1" dirty="0">
                <a:solidFill>
                  <a:schemeClr val="bg1"/>
                </a:solidFill>
              </a:rPr>
              <a:t> Yang</a:t>
            </a:r>
          </a:p>
        </p:txBody>
      </p:sp>
    </p:spTree>
    <p:extLst>
      <p:ext uri="{BB962C8B-B14F-4D97-AF65-F5344CB8AC3E}">
        <p14:creationId xmlns:p14="http://schemas.microsoft.com/office/powerpoint/2010/main" val="3218324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lendar&#10;&#10;Description automatically generated">
            <a:extLst>
              <a:ext uri="{FF2B5EF4-FFF2-40B4-BE49-F238E27FC236}">
                <a16:creationId xmlns:a16="http://schemas.microsoft.com/office/drawing/2014/main" id="{02B6B8CE-3028-2246-ABE1-44FFAA4CE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2413462"/>
            <a:ext cx="3336036" cy="3050519"/>
          </a:xfrm>
          <a:prstGeom prst="rect">
            <a:avLst/>
          </a:prstGeom>
        </p:spPr>
      </p:pic>
      <p:pic>
        <p:nvPicPr>
          <p:cNvPr id="6" name="Picture 5" descr="Calendar&#10;&#10;Description automatically generated">
            <a:extLst>
              <a:ext uri="{FF2B5EF4-FFF2-40B4-BE49-F238E27FC236}">
                <a16:creationId xmlns:a16="http://schemas.microsoft.com/office/drawing/2014/main" id="{6C7514AE-2D47-D246-AD33-08FE237ED8E0}"/>
              </a:ext>
            </a:extLst>
          </p:cNvPr>
          <p:cNvPicPr>
            <a:picLocks noChangeAspect="1"/>
          </p:cNvPicPr>
          <p:nvPr/>
        </p:nvPicPr>
        <p:blipFill rotWithShape="1">
          <a:blip r:embed="rId3">
            <a:extLst>
              <a:ext uri="{28A0092B-C50C-407E-A947-70E740481C1C}">
                <a14:useLocalDpi xmlns:a14="http://schemas.microsoft.com/office/drawing/2010/main" val="0"/>
              </a:ext>
            </a:extLst>
          </a:blip>
          <a:srcRect b="3366"/>
          <a:stretch/>
        </p:blipFill>
        <p:spPr>
          <a:xfrm>
            <a:off x="4159926" y="2476619"/>
            <a:ext cx="3336036" cy="2924207"/>
          </a:xfrm>
          <a:prstGeom prst="rect">
            <a:avLst/>
          </a:prstGeom>
        </p:spPr>
      </p:pic>
      <p:sp>
        <p:nvSpPr>
          <p:cNvPr id="7" name="5-Point Star 6">
            <a:extLst>
              <a:ext uri="{FF2B5EF4-FFF2-40B4-BE49-F238E27FC236}">
                <a16:creationId xmlns:a16="http://schemas.microsoft.com/office/drawing/2014/main" id="{1289660D-5CDE-3345-800D-2637EBD5B8EF}"/>
              </a:ext>
            </a:extLst>
          </p:cNvPr>
          <p:cNvSpPr/>
          <p:nvPr/>
        </p:nvSpPr>
        <p:spPr>
          <a:xfrm>
            <a:off x="3499104" y="4091975"/>
            <a:ext cx="268224" cy="231648"/>
          </a:xfrm>
          <a:prstGeom prst="star5">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569758F8-67B7-8545-BA10-DE88E0C66340}"/>
              </a:ext>
            </a:extLst>
          </p:cNvPr>
          <p:cNvSpPr/>
          <p:nvPr/>
        </p:nvSpPr>
        <p:spPr>
          <a:xfrm>
            <a:off x="725424" y="4500407"/>
            <a:ext cx="268224" cy="231648"/>
          </a:xfrm>
          <a:prstGeom prst="star5">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ECDD84B-2306-4D4B-A8CD-848E4CE32623}"/>
              </a:ext>
            </a:extLst>
          </p:cNvPr>
          <p:cNvSpPr/>
          <p:nvPr/>
        </p:nvSpPr>
        <p:spPr>
          <a:xfrm>
            <a:off x="3499104" y="4500407"/>
            <a:ext cx="268224" cy="231648"/>
          </a:xfrm>
          <a:prstGeom prst="star5">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BCAC4A1F-7D0C-5F4E-B0A1-C4CEDF86EC97}"/>
              </a:ext>
            </a:extLst>
          </p:cNvPr>
          <p:cNvSpPr/>
          <p:nvPr/>
        </p:nvSpPr>
        <p:spPr>
          <a:xfrm>
            <a:off x="725424" y="4866370"/>
            <a:ext cx="268224" cy="231648"/>
          </a:xfrm>
          <a:prstGeom prst="star5">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A0F86E06-158C-0E4C-919F-5C1773957F5B}"/>
              </a:ext>
            </a:extLst>
          </p:cNvPr>
          <p:cNvSpPr/>
          <p:nvPr/>
        </p:nvSpPr>
        <p:spPr>
          <a:xfrm>
            <a:off x="3499104" y="4866370"/>
            <a:ext cx="268224" cy="231648"/>
          </a:xfrm>
          <a:prstGeom prst="star5">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2689E53A-7DB6-0C48-9E9F-3452A6D90CDD}"/>
              </a:ext>
            </a:extLst>
          </p:cNvPr>
          <p:cNvSpPr/>
          <p:nvPr/>
        </p:nvSpPr>
        <p:spPr>
          <a:xfrm>
            <a:off x="713232" y="5232333"/>
            <a:ext cx="268224" cy="231648"/>
          </a:xfrm>
          <a:prstGeom prst="star5">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D20DB095-20A4-1045-84BD-E096BD7F1334}"/>
              </a:ext>
            </a:extLst>
          </p:cNvPr>
          <p:cNvSpPr/>
          <p:nvPr/>
        </p:nvSpPr>
        <p:spPr>
          <a:xfrm>
            <a:off x="6979920" y="3378743"/>
            <a:ext cx="268224" cy="231648"/>
          </a:xfrm>
          <a:prstGeom prst="star5">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E143871-6BE9-2F47-A709-36BF4127DAF1}"/>
              </a:ext>
            </a:extLst>
          </p:cNvPr>
          <p:cNvSpPr/>
          <p:nvPr/>
        </p:nvSpPr>
        <p:spPr>
          <a:xfrm>
            <a:off x="4248912" y="3759743"/>
            <a:ext cx="268224" cy="231648"/>
          </a:xfrm>
          <a:prstGeom prst="star5">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F3F0F841-6D05-C14E-9E81-EA57073FC11A}"/>
              </a:ext>
            </a:extLst>
          </p:cNvPr>
          <p:cNvSpPr>
            <a:spLocks noGrp="1"/>
          </p:cNvSpPr>
          <p:nvPr>
            <p:ph type="title"/>
          </p:nvPr>
        </p:nvSpPr>
        <p:spPr>
          <a:xfrm>
            <a:off x="231901" y="81338"/>
            <a:ext cx="10749367" cy="1208868"/>
          </a:xfrm>
        </p:spPr>
        <p:txBody>
          <a:bodyPr>
            <a:normAutofit/>
          </a:bodyPr>
          <a:lstStyle/>
          <a:p>
            <a:r>
              <a:rPr lang="en-US" sz="3400" b="1" dirty="0">
                <a:solidFill>
                  <a:srgbClr val="FDFBF9"/>
                </a:solidFill>
              </a:rPr>
              <a:t>Timeline analysis</a:t>
            </a:r>
            <a:endParaRPr lang="en-US" sz="3400" dirty="0"/>
          </a:p>
        </p:txBody>
      </p:sp>
      <p:sp>
        <p:nvSpPr>
          <p:cNvPr id="17" name="Rectangle 16">
            <a:extLst>
              <a:ext uri="{FF2B5EF4-FFF2-40B4-BE49-F238E27FC236}">
                <a16:creationId xmlns:a16="http://schemas.microsoft.com/office/drawing/2014/main" id="{6ACFF11C-5CD9-D14D-9135-75BFD5592C16}"/>
              </a:ext>
            </a:extLst>
          </p:cNvPr>
          <p:cNvSpPr/>
          <p:nvPr/>
        </p:nvSpPr>
        <p:spPr>
          <a:xfrm>
            <a:off x="8196627" y="2583433"/>
            <a:ext cx="3157174" cy="2764724"/>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2DAAE2-A05B-7346-9265-FEF05CBA522F}"/>
              </a:ext>
            </a:extLst>
          </p:cNvPr>
          <p:cNvSpPr txBox="1"/>
          <p:nvPr/>
        </p:nvSpPr>
        <p:spPr>
          <a:xfrm>
            <a:off x="8355429" y="3304075"/>
            <a:ext cx="2998372" cy="1323439"/>
          </a:xfrm>
          <a:prstGeom prst="rect">
            <a:avLst/>
          </a:prstGeom>
          <a:noFill/>
        </p:spPr>
        <p:txBody>
          <a:bodyPr wrap="square" rtlCol="0">
            <a:spAutoFit/>
          </a:bodyPr>
          <a:lstStyle/>
          <a:p>
            <a:r>
              <a:rPr lang="en-US" sz="2000" dirty="0"/>
              <a:t>From the calendar, we can see that the valleys of the volume are every weekend of the month.</a:t>
            </a:r>
          </a:p>
        </p:txBody>
      </p:sp>
    </p:spTree>
    <p:extLst>
      <p:ext uri="{BB962C8B-B14F-4D97-AF65-F5344CB8AC3E}">
        <p14:creationId xmlns:p14="http://schemas.microsoft.com/office/powerpoint/2010/main" val="132822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0BF-5320-6848-A032-BA3DEBC885C9}"/>
              </a:ext>
            </a:extLst>
          </p:cNvPr>
          <p:cNvSpPr>
            <a:spLocks noGrp="1"/>
          </p:cNvSpPr>
          <p:nvPr>
            <p:ph type="title"/>
          </p:nvPr>
        </p:nvSpPr>
        <p:spPr/>
        <p:txBody>
          <a:bodyPr>
            <a:normAutofit/>
          </a:bodyPr>
          <a:lstStyle/>
          <a:p>
            <a:r>
              <a:rPr lang="en-US" sz="3400" b="1" dirty="0">
                <a:solidFill>
                  <a:srgbClr val="FDFBF9"/>
                </a:solidFill>
              </a:rPr>
              <a:t>Messages unique analysis</a:t>
            </a:r>
            <a:endParaRPr lang="en-US" sz="3400" dirty="0"/>
          </a:p>
        </p:txBody>
      </p:sp>
      <p:sp>
        <p:nvSpPr>
          <p:cNvPr id="6" name="Rectangle 5">
            <a:extLst>
              <a:ext uri="{FF2B5EF4-FFF2-40B4-BE49-F238E27FC236}">
                <a16:creationId xmlns:a16="http://schemas.microsoft.com/office/drawing/2014/main" id="{92113653-DD83-3944-A901-44EAC6348DA5}"/>
              </a:ext>
            </a:extLst>
          </p:cNvPr>
          <p:cNvSpPr/>
          <p:nvPr/>
        </p:nvSpPr>
        <p:spPr>
          <a:xfrm>
            <a:off x="990600" y="2637260"/>
            <a:ext cx="4078880" cy="2764724"/>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93BE70B-61BE-8F41-9E13-9A30D8CB74BD}"/>
              </a:ext>
            </a:extLst>
          </p:cNvPr>
          <p:cNvSpPr txBox="1"/>
          <p:nvPr/>
        </p:nvSpPr>
        <p:spPr>
          <a:xfrm>
            <a:off x="1161360" y="3204014"/>
            <a:ext cx="3908120" cy="1631216"/>
          </a:xfrm>
          <a:prstGeom prst="rect">
            <a:avLst/>
          </a:prstGeom>
          <a:noFill/>
        </p:spPr>
        <p:txBody>
          <a:bodyPr wrap="square" rtlCol="0">
            <a:spAutoFit/>
          </a:bodyPr>
          <a:lstStyle/>
          <a:p>
            <a:r>
              <a:rPr lang="en-US" sz="2000" dirty="0"/>
              <a:t>By the LSH method (</a:t>
            </a:r>
            <a:r>
              <a:rPr lang="en-US" sz="2000" dirty="0" err="1"/>
              <a:t>Minhash</a:t>
            </a:r>
            <a:r>
              <a:rPr lang="en-US" sz="2000" dirty="0"/>
              <a:t> to measure uniqueness), after setting the Jaccard distance to 0.7. We can see most of the tweets are unique.</a:t>
            </a:r>
          </a:p>
        </p:txBody>
      </p:sp>
      <p:pic>
        <p:nvPicPr>
          <p:cNvPr id="10" name="Picture 9" descr="Chart, waterfall chart&#10;&#10;Description automatically generated">
            <a:extLst>
              <a:ext uri="{FF2B5EF4-FFF2-40B4-BE49-F238E27FC236}">
                <a16:creationId xmlns:a16="http://schemas.microsoft.com/office/drawing/2014/main" id="{5AB0E9CA-3E1E-104A-9D2F-AEB6F9402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709" y="2222572"/>
            <a:ext cx="5842000" cy="3594100"/>
          </a:xfrm>
          <a:prstGeom prst="rect">
            <a:avLst/>
          </a:prstGeom>
        </p:spPr>
      </p:pic>
    </p:spTree>
    <p:extLst>
      <p:ext uri="{BB962C8B-B14F-4D97-AF65-F5344CB8AC3E}">
        <p14:creationId xmlns:p14="http://schemas.microsoft.com/office/powerpoint/2010/main" val="401266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55DDA6-DEF9-6B4A-8E94-36050AEEBC4C}"/>
              </a:ext>
            </a:extLst>
          </p:cNvPr>
          <p:cNvSpPr txBox="1">
            <a:spLocks/>
          </p:cNvSpPr>
          <p:nvPr/>
        </p:nvSpPr>
        <p:spPr>
          <a:xfrm>
            <a:off x="488317" y="-20418"/>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z="3400" b="1" dirty="0">
                <a:solidFill>
                  <a:srgbClr val="FDFBF9"/>
                </a:solidFill>
              </a:rPr>
              <a:t>Messages unique analysis</a:t>
            </a:r>
            <a:endParaRPr lang="en-US" sz="3400" dirty="0"/>
          </a:p>
        </p:txBody>
      </p:sp>
      <p:pic>
        <p:nvPicPr>
          <p:cNvPr id="6" name="Picture 5" descr="Chart, waterfall chart, treemap chart&#10;&#10;Description automatically generated">
            <a:extLst>
              <a:ext uri="{FF2B5EF4-FFF2-40B4-BE49-F238E27FC236}">
                <a16:creationId xmlns:a16="http://schemas.microsoft.com/office/drawing/2014/main" id="{B5E54CA6-12F6-524D-857A-9B1F7BF2B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272" y="1732537"/>
            <a:ext cx="3081486" cy="2074366"/>
          </a:xfrm>
          <a:prstGeom prst="rect">
            <a:avLst/>
          </a:prstGeom>
        </p:spPr>
      </p:pic>
      <p:pic>
        <p:nvPicPr>
          <p:cNvPr id="8" name="Picture 7" descr="Chart, waterfall chart&#10;&#10;Description automatically generated">
            <a:extLst>
              <a:ext uri="{FF2B5EF4-FFF2-40B4-BE49-F238E27FC236}">
                <a16:creationId xmlns:a16="http://schemas.microsoft.com/office/drawing/2014/main" id="{9C27CC1A-C6A1-4148-8A61-9F121BAC3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272" y="4102483"/>
            <a:ext cx="3110918" cy="2147833"/>
          </a:xfrm>
          <a:prstGeom prst="rect">
            <a:avLst/>
          </a:prstGeom>
        </p:spPr>
      </p:pic>
      <p:pic>
        <p:nvPicPr>
          <p:cNvPr id="10" name="Picture 9" descr="Chart, waterfall chart&#10;&#10;Description automatically generated">
            <a:extLst>
              <a:ext uri="{FF2B5EF4-FFF2-40B4-BE49-F238E27FC236}">
                <a16:creationId xmlns:a16="http://schemas.microsoft.com/office/drawing/2014/main" id="{7CADD07E-5EB0-4D41-9093-CD7602B71F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80" y="4102483"/>
            <a:ext cx="3227322" cy="2221299"/>
          </a:xfrm>
          <a:prstGeom prst="rect">
            <a:avLst/>
          </a:prstGeom>
        </p:spPr>
      </p:pic>
      <p:pic>
        <p:nvPicPr>
          <p:cNvPr id="12" name="Picture 11" descr="Chart&#10;&#10;Description automatically generated">
            <a:extLst>
              <a:ext uri="{FF2B5EF4-FFF2-40B4-BE49-F238E27FC236}">
                <a16:creationId xmlns:a16="http://schemas.microsoft.com/office/drawing/2014/main" id="{880C49D8-7687-C741-9523-8DB060E14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080" y="1666671"/>
            <a:ext cx="3198041" cy="2221299"/>
          </a:xfrm>
          <a:prstGeom prst="rect">
            <a:avLst/>
          </a:prstGeom>
        </p:spPr>
      </p:pic>
      <p:sp>
        <p:nvSpPr>
          <p:cNvPr id="16" name="Rectangle 15">
            <a:extLst>
              <a:ext uri="{FF2B5EF4-FFF2-40B4-BE49-F238E27FC236}">
                <a16:creationId xmlns:a16="http://schemas.microsoft.com/office/drawing/2014/main" id="{BDA1FD69-0210-A642-99B6-50FE0815416A}"/>
              </a:ext>
            </a:extLst>
          </p:cNvPr>
          <p:cNvSpPr/>
          <p:nvPr/>
        </p:nvSpPr>
        <p:spPr>
          <a:xfrm>
            <a:off x="7158804" y="4069382"/>
            <a:ext cx="4078880" cy="2147833"/>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hart, waterfall chart, treemap chart&#10;&#10;Description automatically generated">
            <a:extLst>
              <a:ext uri="{FF2B5EF4-FFF2-40B4-BE49-F238E27FC236}">
                <a16:creationId xmlns:a16="http://schemas.microsoft.com/office/drawing/2014/main" id="{55A451A1-4ABE-E44C-BB8B-DBBCA767BA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936" y="1681092"/>
            <a:ext cx="2968616" cy="2074366"/>
          </a:xfrm>
          <a:prstGeom prst="rect">
            <a:avLst/>
          </a:prstGeom>
        </p:spPr>
      </p:pic>
      <p:sp>
        <p:nvSpPr>
          <p:cNvPr id="19" name="TextBox 18">
            <a:extLst>
              <a:ext uri="{FF2B5EF4-FFF2-40B4-BE49-F238E27FC236}">
                <a16:creationId xmlns:a16="http://schemas.microsoft.com/office/drawing/2014/main" id="{3E5A5BA9-DD65-F245-A6E9-1CA4E1BC40D1}"/>
              </a:ext>
            </a:extLst>
          </p:cNvPr>
          <p:cNvSpPr txBox="1"/>
          <p:nvPr/>
        </p:nvSpPr>
        <p:spPr>
          <a:xfrm>
            <a:off x="7348649" y="4173802"/>
            <a:ext cx="3889035" cy="1938992"/>
          </a:xfrm>
          <a:prstGeom prst="rect">
            <a:avLst/>
          </a:prstGeom>
          <a:noFill/>
        </p:spPr>
        <p:txBody>
          <a:bodyPr wrap="square" rtlCol="0">
            <a:spAutoFit/>
          </a:bodyPr>
          <a:lstStyle/>
          <a:p>
            <a:r>
              <a:rPr lang="en-US" sz="2000" dirty="0"/>
              <a:t>After we classify Twitter to each organization, we see that the group Social media influencers has the lowest duplicates rate and the group Someone else has the highest duplicates rate.</a:t>
            </a:r>
          </a:p>
        </p:txBody>
      </p:sp>
    </p:spTree>
    <p:extLst>
      <p:ext uri="{BB962C8B-B14F-4D97-AF65-F5344CB8AC3E}">
        <p14:creationId xmlns:p14="http://schemas.microsoft.com/office/powerpoint/2010/main" val="149535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C1D3-0BE4-1143-96CA-FAB9FF3F7533}"/>
              </a:ext>
            </a:extLst>
          </p:cNvPr>
          <p:cNvSpPr>
            <a:spLocks noGrp="1"/>
          </p:cNvSpPr>
          <p:nvPr>
            <p:ph type="title"/>
          </p:nvPr>
        </p:nvSpPr>
        <p:spPr>
          <a:xfrm>
            <a:off x="433953" y="76603"/>
            <a:ext cx="10749367" cy="1208868"/>
          </a:xfrm>
        </p:spPr>
        <p:txBody>
          <a:bodyPr>
            <a:normAutofit/>
          </a:bodyPr>
          <a:lstStyle/>
          <a:p>
            <a:r>
              <a:rPr lang="en-US" sz="3400" b="1" dirty="0"/>
              <a:t>Conclusions and Actionable recommendations</a:t>
            </a:r>
          </a:p>
        </p:txBody>
      </p:sp>
      <p:sp>
        <p:nvSpPr>
          <p:cNvPr id="4" name="Rectangle 3">
            <a:extLst>
              <a:ext uri="{FF2B5EF4-FFF2-40B4-BE49-F238E27FC236}">
                <a16:creationId xmlns:a16="http://schemas.microsoft.com/office/drawing/2014/main" id="{6E0BC12B-956D-6044-A3F5-B45578BA9749}"/>
              </a:ext>
            </a:extLst>
          </p:cNvPr>
          <p:cNvSpPr/>
          <p:nvPr/>
        </p:nvSpPr>
        <p:spPr>
          <a:xfrm>
            <a:off x="506278" y="1456862"/>
            <a:ext cx="6034007" cy="5226554"/>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59C852-32DB-CE48-812F-85F3574980EE}"/>
              </a:ext>
            </a:extLst>
          </p:cNvPr>
          <p:cNvSpPr/>
          <p:nvPr/>
        </p:nvSpPr>
        <p:spPr>
          <a:xfrm>
            <a:off x="6731432" y="1456862"/>
            <a:ext cx="5145438" cy="5226553"/>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7B88FE-BC7C-A943-BE53-EF44C9A7DF63}"/>
              </a:ext>
            </a:extLst>
          </p:cNvPr>
          <p:cNvSpPr txBox="1"/>
          <p:nvPr/>
        </p:nvSpPr>
        <p:spPr>
          <a:xfrm>
            <a:off x="516614" y="1975407"/>
            <a:ext cx="614766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From the previous slides, we can conclude that Twitter can be considered a credible source of information, which reflects the risk of contracting a COVID infection. </a:t>
            </a:r>
          </a:p>
          <a:p>
            <a:pPr marL="342900" indent="-342900">
              <a:buFont typeface="Arial" panose="020B0604020202020204" pitchFamily="34" charset="0"/>
              <a:buChar char="•"/>
            </a:pPr>
            <a:r>
              <a:rPr lang="en-US" sz="2000" dirty="0"/>
              <a:t>There exist spikes in Twitter activity and collections in the geographical distribution of Twitterers. </a:t>
            </a:r>
          </a:p>
          <a:p>
            <a:pPr marL="342900" indent="-342900">
              <a:buFont typeface="Arial" panose="020B0604020202020204" pitchFamily="34" charset="0"/>
              <a:buChar char="•"/>
            </a:pPr>
            <a:r>
              <a:rPr lang="en-US" sz="2000" dirty="0"/>
              <a:t>Higher Tweet volumes were somehow reflective of the increased COVID risks.</a:t>
            </a:r>
          </a:p>
          <a:p>
            <a:pPr marL="342900" indent="-342900">
              <a:buFont typeface="Arial" panose="020B0604020202020204" pitchFamily="34" charset="0"/>
              <a:buChar char="•"/>
            </a:pPr>
            <a:r>
              <a:rPr lang="en-US" sz="2000" dirty="0"/>
              <a:t>The Twitterers who have the highest tweet volume tweeting about COVID are random users.</a:t>
            </a:r>
          </a:p>
          <a:p>
            <a:pPr marL="342900" indent="-342900">
              <a:buFont typeface="Arial" panose="020B0604020202020204" pitchFamily="34" charset="0"/>
              <a:buChar char="•"/>
            </a:pPr>
            <a:r>
              <a:rPr lang="en-US" sz="2000" dirty="0"/>
              <a:t>However, Twitterers who belong to one of the organizations can get more retweet volume.</a:t>
            </a:r>
          </a:p>
          <a:p>
            <a:pPr marL="342900" indent="-342900">
              <a:buFont typeface="Arial" panose="020B0604020202020204" pitchFamily="34" charset="0"/>
              <a:buChar char="•"/>
            </a:pPr>
            <a:r>
              <a:rPr lang="en-US" sz="2000" dirty="0"/>
              <a:t>Most messages are being original content.</a:t>
            </a:r>
          </a:p>
        </p:txBody>
      </p:sp>
      <p:sp>
        <p:nvSpPr>
          <p:cNvPr id="7" name="TextBox 6">
            <a:extLst>
              <a:ext uri="{FF2B5EF4-FFF2-40B4-BE49-F238E27FC236}">
                <a16:creationId xmlns:a16="http://schemas.microsoft.com/office/drawing/2014/main" id="{8030BC34-A440-D74E-820F-A74882648B83}"/>
              </a:ext>
            </a:extLst>
          </p:cNvPr>
          <p:cNvSpPr txBox="1"/>
          <p:nvPr/>
        </p:nvSpPr>
        <p:spPr>
          <a:xfrm>
            <a:off x="516614" y="1512769"/>
            <a:ext cx="2402237" cy="461665"/>
          </a:xfrm>
          <a:prstGeom prst="rect">
            <a:avLst/>
          </a:prstGeom>
          <a:noFill/>
        </p:spPr>
        <p:txBody>
          <a:bodyPr wrap="square" rtlCol="0">
            <a:spAutoFit/>
          </a:bodyPr>
          <a:lstStyle/>
          <a:p>
            <a:r>
              <a:rPr lang="en-US" sz="2400" b="1" dirty="0">
                <a:solidFill>
                  <a:srgbClr val="D24726"/>
                </a:solidFill>
              </a:rPr>
              <a:t>Conclusions</a:t>
            </a:r>
          </a:p>
        </p:txBody>
      </p:sp>
      <p:sp>
        <p:nvSpPr>
          <p:cNvPr id="8" name="TextBox 7">
            <a:extLst>
              <a:ext uri="{FF2B5EF4-FFF2-40B4-BE49-F238E27FC236}">
                <a16:creationId xmlns:a16="http://schemas.microsoft.com/office/drawing/2014/main" id="{3FFB53AA-BC3E-4648-81DC-F209A1810D83}"/>
              </a:ext>
            </a:extLst>
          </p:cNvPr>
          <p:cNvSpPr txBox="1"/>
          <p:nvPr/>
        </p:nvSpPr>
        <p:spPr>
          <a:xfrm>
            <a:off x="6765012" y="1512770"/>
            <a:ext cx="4729564" cy="461665"/>
          </a:xfrm>
          <a:prstGeom prst="rect">
            <a:avLst/>
          </a:prstGeom>
          <a:noFill/>
        </p:spPr>
        <p:txBody>
          <a:bodyPr wrap="square" rtlCol="0">
            <a:spAutoFit/>
          </a:bodyPr>
          <a:lstStyle/>
          <a:p>
            <a:r>
              <a:rPr lang="en-US" sz="2400" b="1" dirty="0">
                <a:solidFill>
                  <a:srgbClr val="D24726"/>
                </a:solidFill>
              </a:rPr>
              <a:t>Actionable Recommendations</a:t>
            </a:r>
          </a:p>
        </p:txBody>
      </p:sp>
      <p:sp>
        <p:nvSpPr>
          <p:cNvPr id="9" name="TextBox 8">
            <a:extLst>
              <a:ext uri="{FF2B5EF4-FFF2-40B4-BE49-F238E27FC236}">
                <a16:creationId xmlns:a16="http://schemas.microsoft.com/office/drawing/2014/main" id="{8B21D28B-2700-E445-9754-636FB025055F}"/>
              </a:ext>
            </a:extLst>
          </p:cNvPr>
          <p:cNvSpPr txBox="1"/>
          <p:nvPr/>
        </p:nvSpPr>
        <p:spPr>
          <a:xfrm>
            <a:off x="6764372" y="1974435"/>
            <a:ext cx="511249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Since we concluded that Twitter could respond to the covid infection process. Therefore, for some areas with low medical standards, if we detected an abnormal increase in tweeting volume relate to the Covid topic, we can consider providing more detecting systems and medical assistance to them.</a:t>
            </a:r>
          </a:p>
          <a:p>
            <a:pPr marL="285750" indent="-285750">
              <a:buFont typeface="Arial" panose="020B0604020202020204" pitchFamily="34" charset="0"/>
              <a:buChar char="•"/>
            </a:pPr>
            <a:r>
              <a:rPr lang="en-US" sz="2000" dirty="0"/>
              <a:t>When analyzing the data, we found that some accounts are similar to bots which have an extremely high tweets volume and few retweets. It affects our judgments about timeline and location. We can consider removing these accounts when analyzing.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00124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5C889-42C5-AB45-B21E-FD9F89932431}"/>
              </a:ext>
            </a:extLst>
          </p:cNvPr>
          <p:cNvSpPr txBox="1"/>
          <p:nvPr/>
        </p:nvSpPr>
        <p:spPr>
          <a:xfrm>
            <a:off x="4326018" y="2813293"/>
            <a:ext cx="8634549" cy="830997"/>
          </a:xfrm>
          <a:prstGeom prst="rect">
            <a:avLst/>
          </a:prstGeom>
          <a:noFill/>
        </p:spPr>
        <p:txBody>
          <a:bodyPr wrap="square" rtlCol="0">
            <a:spAutoFit/>
          </a:bodyPr>
          <a:lstStyle/>
          <a:p>
            <a:r>
              <a:rPr lang="en-US" sz="4800" b="1" dirty="0">
                <a:solidFill>
                  <a:schemeClr val="bg1"/>
                </a:solidFill>
              </a:rPr>
              <a:t>Thank you</a:t>
            </a:r>
          </a:p>
        </p:txBody>
      </p:sp>
    </p:spTree>
    <p:extLst>
      <p:ext uri="{BB962C8B-B14F-4D97-AF65-F5344CB8AC3E}">
        <p14:creationId xmlns:p14="http://schemas.microsoft.com/office/powerpoint/2010/main" val="296694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126519-B24A-524C-B640-1406FA1FDD48}"/>
              </a:ext>
            </a:extLst>
          </p:cNvPr>
          <p:cNvSpPr txBox="1">
            <a:spLocks/>
          </p:cNvSpPr>
          <p:nvPr/>
        </p:nvSpPr>
        <p:spPr>
          <a:xfrm>
            <a:off x="487702" y="0"/>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z="3400" b="1" dirty="0">
                <a:latin typeface="Arial" panose="020B0604020202020204" pitchFamily="34" charset="0"/>
                <a:cs typeface="Arial" panose="020B0604020202020204" pitchFamily="34" charset="0"/>
              </a:rPr>
              <a:t>Executive</a:t>
            </a:r>
            <a:r>
              <a:rPr lang="zh-CN" altLang="en-US" sz="3400" b="1" dirty="0">
                <a:latin typeface="Arial" panose="020B0604020202020204" pitchFamily="34" charset="0"/>
                <a:cs typeface="Arial" panose="020B0604020202020204" pitchFamily="34" charset="0"/>
              </a:rPr>
              <a:t> </a:t>
            </a:r>
            <a:r>
              <a:rPr lang="en-US" altLang="zh-CN" sz="3400" b="1" dirty="0">
                <a:latin typeface="Arial" panose="020B0604020202020204" pitchFamily="34" charset="0"/>
                <a:cs typeface="Arial" panose="020B0604020202020204" pitchFamily="34" charset="0"/>
              </a:rPr>
              <a:t>Summary</a:t>
            </a:r>
            <a:endParaRPr lang="en-US" sz="34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44C2A40-9401-1B4E-82FC-9EC8CB18DBC2}"/>
              </a:ext>
            </a:extLst>
          </p:cNvPr>
          <p:cNvSpPr txBox="1"/>
          <p:nvPr/>
        </p:nvSpPr>
        <p:spPr>
          <a:xfrm>
            <a:off x="1471728" y="1665274"/>
            <a:ext cx="3476257" cy="461665"/>
          </a:xfrm>
          <a:prstGeom prst="rect">
            <a:avLst/>
          </a:prstGeom>
          <a:noFill/>
        </p:spPr>
        <p:txBody>
          <a:bodyPr wrap="square" rtlCol="0">
            <a:spAutoFit/>
          </a:bodyPr>
          <a:lstStyle/>
          <a:p>
            <a:r>
              <a:rPr lang="en-US" sz="2400" b="1" dirty="0"/>
              <a:t>Project</a:t>
            </a:r>
            <a:r>
              <a:rPr lang="zh-CN" altLang="en-US" sz="2400" b="1" dirty="0"/>
              <a:t> </a:t>
            </a:r>
            <a:r>
              <a:rPr lang="en-US" altLang="zh-CN" sz="2400" b="1" dirty="0"/>
              <a:t>Goals</a:t>
            </a:r>
            <a:endParaRPr lang="en-US" sz="2400" b="1" dirty="0"/>
          </a:p>
        </p:txBody>
      </p:sp>
      <p:sp>
        <p:nvSpPr>
          <p:cNvPr id="7" name="TextBox 6">
            <a:extLst>
              <a:ext uri="{FF2B5EF4-FFF2-40B4-BE49-F238E27FC236}">
                <a16:creationId xmlns:a16="http://schemas.microsoft.com/office/drawing/2014/main" id="{DBECABC4-2416-0D4F-8D5C-5BD695E00818}"/>
              </a:ext>
            </a:extLst>
          </p:cNvPr>
          <p:cNvSpPr txBox="1"/>
          <p:nvPr/>
        </p:nvSpPr>
        <p:spPr>
          <a:xfrm>
            <a:off x="944902" y="2513506"/>
            <a:ext cx="4243786" cy="2308324"/>
          </a:xfrm>
          <a:prstGeom prst="rect">
            <a:avLst/>
          </a:prstGeom>
          <a:noFill/>
        </p:spPr>
        <p:txBody>
          <a:bodyPr wrap="square" rtlCol="0">
            <a:spAutoFit/>
          </a:bodyPr>
          <a:lstStyle/>
          <a:p>
            <a:r>
              <a:rPr lang="en-US" sz="2400" dirty="0"/>
              <a:t>This project is going to identify whether Twitter can be considered a credible source of information, which reflects the risk of contracting a COVID infection. </a:t>
            </a:r>
          </a:p>
        </p:txBody>
      </p:sp>
      <p:sp>
        <p:nvSpPr>
          <p:cNvPr id="8" name="Rectangle 7">
            <a:extLst>
              <a:ext uri="{FF2B5EF4-FFF2-40B4-BE49-F238E27FC236}">
                <a16:creationId xmlns:a16="http://schemas.microsoft.com/office/drawing/2014/main" id="{AB6FB434-B96A-3049-91CE-546BD4F55902}"/>
              </a:ext>
            </a:extLst>
          </p:cNvPr>
          <p:cNvSpPr/>
          <p:nvPr/>
        </p:nvSpPr>
        <p:spPr>
          <a:xfrm>
            <a:off x="785108" y="2392813"/>
            <a:ext cx="4403580" cy="2429017"/>
          </a:xfrm>
          <a:prstGeom prst="rect">
            <a:avLst/>
          </a:prstGeom>
          <a:noFill/>
          <a:ln w="57150">
            <a:solidFill>
              <a:srgbClr val="D247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Server with solid fill">
            <a:extLst>
              <a:ext uri="{FF2B5EF4-FFF2-40B4-BE49-F238E27FC236}">
                <a16:creationId xmlns:a16="http://schemas.microsoft.com/office/drawing/2014/main" id="{43EAB5F5-162B-2245-92D6-81153EEF5D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18014" y="1537947"/>
            <a:ext cx="914400" cy="914400"/>
          </a:xfrm>
          <a:prstGeom prst="rect">
            <a:avLst/>
          </a:prstGeom>
        </p:spPr>
      </p:pic>
      <p:pic>
        <p:nvPicPr>
          <p:cNvPr id="12" name="Graphic 11" descr="Statistics with solid fill">
            <a:extLst>
              <a:ext uri="{FF2B5EF4-FFF2-40B4-BE49-F238E27FC236}">
                <a16:creationId xmlns:a16="http://schemas.microsoft.com/office/drawing/2014/main" id="{3E9583B6-6312-1B49-B3D1-29D036EDF4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8014" y="2840313"/>
            <a:ext cx="914400" cy="914400"/>
          </a:xfrm>
          <a:prstGeom prst="rect">
            <a:avLst/>
          </a:prstGeom>
        </p:spPr>
      </p:pic>
      <p:sp>
        <p:nvSpPr>
          <p:cNvPr id="13" name="TextBox 12">
            <a:extLst>
              <a:ext uri="{FF2B5EF4-FFF2-40B4-BE49-F238E27FC236}">
                <a16:creationId xmlns:a16="http://schemas.microsoft.com/office/drawing/2014/main" id="{50B0F3DA-1D0C-2D45-ADFC-73EC7720E7FF}"/>
              </a:ext>
            </a:extLst>
          </p:cNvPr>
          <p:cNvSpPr txBox="1"/>
          <p:nvPr/>
        </p:nvSpPr>
        <p:spPr>
          <a:xfrm>
            <a:off x="6722490" y="1725526"/>
            <a:ext cx="4115229" cy="461665"/>
          </a:xfrm>
          <a:prstGeom prst="rect">
            <a:avLst/>
          </a:prstGeom>
          <a:noFill/>
        </p:spPr>
        <p:txBody>
          <a:bodyPr wrap="none" rtlCol="0">
            <a:spAutoFit/>
          </a:bodyPr>
          <a:lstStyle/>
          <a:p>
            <a:r>
              <a:rPr lang="en-US" sz="2400" b="1" dirty="0"/>
              <a:t>Data</a:t>
            </a:r>
            <a:r>
              <a:rPr lang="zh-CN" altLang="en-US" sz="2400" b="1" dirty="0"/>
              <a:t> </a:t>
            </a:r>
            <a:r>
              <a:rPr lang="en-US" altLang="zh-CN" sz="2400" b="1" dirty="0"/>
              <a:t>cleaning</a:t>
            </a:r>
            <a:r>
              <a:rPr lang="zh-CN" altLang="en-US" sz="2400" b="1" dirty="0"/>
              <a:t> </a:t>
            </a:r>
            <a:r>
              <a:rPr lang="en-US" altLang="zh-CN" sz="2400" b="1" dirty="0"/>
              <a:t>&amp;</a:t>
            </a:r>
            <a:r>
              <a:rPr lang="zh-CN" altLang="en-US" sz="2400" b="1" dirty="0"/>
              <a:t> </a:t>
            </a:r>
            <a:r>
              <a:rPr lang="en-US" sz="2400" b="1" dirty="0"/>
              <a:t>extending </a:t>
            </a:r>
          </a:p>
        </p:txBody>
      </p:sp>
      <p:sp>
        <p:nvSpPr>
          <p:cNvPr id="15" name="TextBox 14">
            <a:extLst>
              <a:ext uri="{FF2B5EF4-FFF2-40B4-BE49-F238E27FC236}">
                <a16:creationId xmlns:a16="http://schemas.microsoft.com/office/drawing/2014/main" id="{5C08311F-9E10-7A40-A47A-6EB47FE6D33C}"/>
              </a:ext>
            </a:extLst>
          </p:cNvPr>
          <p:cNvSpPr txBox="1"/>
          <p:nvPr/>
        </p:nvSpPr>
        <p:spPr>
          <a:xfrm>
            <a:off x="1425212" y="5991288"/>
            <a:ext cx="8398705" cy="830997"/>
          </a:xfrm>
          <a:prstGeom prst="rect">
            <a:avLst/>
          </a:prstGeom>
          <a:noFill/>
        </p:spPr>
        <p:txBody>
          <a:bodyPr wrap="square">
            <a:spAutoFit/>
          </a:bodyPr>
          <a:lstStyle/>
          <a:p>
            <a:r>
              <a:rPr lang="en-US" sz="2400" dirty="0"/>
              <a:t>We conclude that Twitter can reflect the severity of the covid-19 pandemic. </a:t>
            </a:r>
          </a:p>
        </p:txBody>
      </p:sp>
      <p:pic>
        <p:nvPicPr>
          <p:cNvPr id="17" name="Graphic 16" descr="Target with solid fill">
            <a:extLst>
              <a:ext uri="{FF2B5EF4-FFF2-40B4-BE49-F238E27FC236}">
                <a16:creationId xmlns:a16="http://schemas.microsoft.com/office/drawing/2014/main" id="{3FCDCA1E-CF97-5A4C-86D7-A74E9CB297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702" y="1453344"/>
            <a:ext cx="914400" cy="914400"/>
          </a:xfrm>
          <a:prstGeom prst="rect">
            <a:avLst/>
          </a:prstGeom>
        </p:spPr>
      </p:pic>
      <p:sp>
        <p:nvSpPr>
          <p:cNvPr id="19" name="Right Arrow 18">
            <a:extLst>
              <a:ext uri="{FF2B5EF4-FFF2-40B4-BE49-F238E27FC236}">
                <a16:creationId xmlns:a16="http://schemas.microsoft.com/office/drawing/2014/main" id="{9A1197D5-512E-244E-9F74-CB457B69A78E}"/>
              </a:ext>
            </a:extLst>
          </p:cNvPr>
          <p:cNvSpPr/>
          <p:nvPr/>
        </p:nvSpPr>
        <p:spPr>
          <a:xfrm>
            <a:off x="4061637" y="1725526"/>
            <a:ext cx="1127051" cy="4014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083745F-8EA1-4E42-AEC8-9A341382B94C}"/>
              </a:ext>
            </a:extLst>
          </p:cNvPr>
          <p:cNvSpPr txBox="1"/>
          <p:nvPr/>
        </p:nvSpPr>
        <p:spPr>
          <a:xfrm>
            <a:off x="6761740" y="3004185"/>
            <a:ext cx="3062177" cy="461665"/>
          </a:xfrm>
          <a:prstGeom prst="rect">
            <a:avLst/>
          </a:prstGeom>
          <a:noFill/>
        </p:spPr>
        <p:txBody>
          <a:bodyPr wrap="square" rtlCol="0">
            <a:spAutoFit/>
          </a:bodyPr>
          <a:lstStyle/>
          <a:p>
            <a:r>
              <a:rPr lang="en-US" sz="2400" b="1" dirty="0"/>
              <a:t>Data</a:t>
            </a:r>
            <a:r>
              <a:rPr lang="zh-CN" altLang="en-US" sz="2400" b="1" dirty="0"/>
              <a:t> </a:t>
            </a:r>
            <a:r>
              <a:rPr lang="en-US" altLang="zh-CN" sz="2400" b="1" dirty="0"/>
              <a:t>Analysis</a:t>
            </a:r>
            <a:endParaRPr lang="en-US" sz="2400" b="1" dirty="0"/>
          </a:p>
        </p:txBody>
      </p:sp>
      <p:sp>
        <p:nvSpPr>
          <p:cNvPr id="21" name="Right Arrow 20">
            <a:extLst>
              <a:ext uri="{FF2B5EF4-FFF2-40B4-BE49-F238E27FC236}">
                <a16:creationId xmlns:a16="http://schemas.microsoft.com/office/drawing/2014/main" id="{22E7EF0B-F200-4D46-8B6A-8F9754A3C191}"/>
              </a:ext>
            </a:extLst>
          </p:cNvPr>
          <p:cNvSpPr/>
          <p:nvPr/>
        </p:nvSpPr>
        <p:spPr>
          <a:xfrm rot="5400000">
            <a:off x="10614619" y="2575381"/>
            <a:ext cx="684312" cy="4382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BA7235-082B-794C-97A8-E2FDC0B76496}"/>
              </a:ext>
            </a:extLst>
          </p:cNvPr>
          <p:cNvSpPr/>
          <p:nvPr/>
        </p:nvSpPr>
        <p:spPr>
          <a:xfrm>
            <a:off x="5686644" y="3817147"/>
            <a:ext cx="6341165" cy="1302366"/>
          </a:xfrm>
          <a:prstGeom prst="rect">
            <a:avLst/>
          </a:prstGeom>
          <a:noFill/>
          <a:ln w="57150">
            <a:solidFill>
              <a:srgbClr val="D247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endParaRPr lang="en-US" dirty="0"/>
          </a:p>
        </p:txBody>
      </p:sp>
      <p:sp>
        <p:nvSpPr>
          <p:cNvPr id="24" name="TextBox 23">
            <a:extLst>
              <a:ext uri="{FF2B5EF4-FFF2-40B4-BE49-F238E27FC236}">
                <a16:creationId xmlns:a16="http://schemas.microsoft.com/office/drawing/2014/main" id="{A672C12E-C085-4A42-83B5-2712A7368B08}"/>
              </a:ext>
            </a:extLst>
          </p:cNvPr>
          <p:cNvSpPr txBox="1"/>
          <p:nvPr/>
        </p:nvSpPr>
        <p:spPr>
          <a:xfrm>
            <a:off x="5862384" y="4026361"/>
            <a:ext cx="3252814"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a:t>Author Identification</a:t>
            </a:r>
          </a:p>
          <a:p>
            <a:pPr marL="342900" indent="-342900">
              <a:buFont typeface="Arial" panose="020B0604020202020204" pitchFamily="34" charset="0"/>
              <a:buChar char="•"/>
            </a:pPr>
            <a:r>
              <a:rPr lang="en-US" sz="2400" dirty="0"/>
              <a:t>Location analysis</a:t>
            </a:r>
          </a:p>
        </p:txBody>
      </p:sp>
      <p:sp>
        <p:nvSpPr>
          <p:cNvPr id="25" name="TextBox 24">
            <a:extLst>
              <a:ext uri="{FF2B5EF4-FFF2-40B4-BE49-F238E27FC236}">
                <a16:creationId xmlns:a16="http://schemas.microsoft.com/office/drawing/2014/main" id="{9D9FCB71-A3D7-C341-AF4A-4CA74C7E21A7}"/>
              </a:ext>
            </a:extLst>
          </p:cNvPr>
          <p:cNvSpPr txBox="1"/>
          <p:nvPr/>
        </p:nvSpPr>
        <p:spPr>
          <a:xfrm>
            <a:off x="9080474" y="3947511"/>
            <a:ext cx="298205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Timeline analysis</a:t>
            </a:r>
          </a:p>
          <a:p>
            <a:pPr marL="285750" indent="-285750">
              <a:buFont typeface="Arial" panose="020B0604020202020204" pitchFamily="34" charset="0"/>
              <a:buChar char="•"/>
            </a:pPr>
            <a:r>
              <a:rPr lang="en-US" sz="2400" dirty="0"/>
              <a:t>Messages unique</a:t>
            </a:r>
          </a:p>
          <a:p>
            <a:r>
              <a:rPr lang="en-US" sz="2400" dirty="0"/>
              <a:t> analysis</a:t>
            </a:r>
          </a:p>
        </p:txBody>
      </p:sp>
      <p:pic>
        <p:nvPicPr>
          <p:cNvPr id="27" name="Graphic 26" descr="Bookmark with solid fill">
            <a:extLst>
              <a:ext uri="{FF2B5EF4-FFF2-40B4-BE49-F238E27FC236}">
                <a16:creationId xmlns:a16="http://schemas.microsoft.com/office/drawing/2014/main" id="{8920FC83-507A-6244-89A1-963C2B3141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3588" y="5091375"/>
            <a:ext cx="914400" cy="914400"/>
          </a:xfrm>
          <a:prstGeom prst="rect">
            <a:avLst/>
          </a:prstGeom>
        </p:spPr>
      </p:pic>
      <p:sp>
        <p:nvSpPr>
          <p:cNvPr id="28" name="TextBox 27">
            <a:extLst>
              <a:ext uri="{FF2B5EF4-FFF2-40B4-BE49-F238E27FC236}">
                <a16:creationId xmlns:a16="http://schemas.microsoft.com/office/drawing/2014/main" id="{85BBB7A0-5FF2-B146-9ADD-5992A440EBEE}"/>
              </a:ext>
            </a:extLst>
          </p:cNvPr>
          <p:cNvSpPr txBox="1"/>
          <p:nvPr/>
        </p:nvSpPr>
        <p:spPr>
          <a:xfrm>
            <a:off x="1165958" y="5357952"/>
            <a:ext cx="5004896" cy="461665"/>
          </a:xfrm>
          <a:prstGeom prst="rect">
            <a:avLst/>
          </a:prstGeom>
          <a:noFill/>
        </p:spPr>
        <p:txBody>
          <a:bodyPr wrap="none" rtlCol="0">
            <a:spAutoFit/>
          </a:bodyPr>
          <a:lstStyle/>
          <a:p>
            <a:r>
              <a:rPr lang="en-US" sz="2400" b="1" dirty="0"/>
              <a:t>Conclusions</a:t>
            </a:r>
            <a:r>
              <a:rPr lang="zh-CN" altLang="en-US" sz="2400" b="1" dirty="0"/>
              <a:t> </a:t>
            </a:r>
            <a:r>
              <a:rPr lang="en-US" altLang="zh-CN" sz="2400" b="1" dirty="0"/>
              <a:t>&amp;</a:t>
            </a:r>
            <a:r>
              <a:rPr lang="zh-CN" altLang="en-US" sz="2400" b="1" dirty="0"/>
              <a:t> </a:t>
            </a:r>
            <a:r>
              <a:rPr lang="en-US" altLang="zh-CN" sz="2400" b="1" dirty="0"/>
              <a:t>Recommendation</a:t>
            </a:r>
            <a:endParaRPr lang="en-US" sz="2400" b="1" dirty="0"/>
          </a:p>
        </p:txBody>
      </p:sp>
      <p:sp>
        <p:nvSpPr>
          <p:cNvPr id="29" name="Rectangle 28">
            <a:extLst>
              <a:ext uri="{FF2B5EF4-FFF2-40B4-BE49-F238E27FC236}">
                <a16:creationId xmlns:a16="http://schemas.microsoft.com/office/drawing/2014/main" id="{6E24C1DF-71F6-214C-A18A-7F5F0627860E}"/>
              </a:ext>
            </a:extLst>
          </p:cNvPr>
          <p:cNvSpPr/>
          <p:nvPr/>
        </p:nvSpPr>
        <p:spPr>
          <a:xfrm>
            <a:off x="1235225" y="5930365"/>
            <a:ext cx="8588692" cy="839132"/>
          </a:xfrm>
          <a:prstGeom prst="rect">
            <a:avLst/>
          </a:prstGeom>
          <a:noFill/>
          <a:ln w="57150">
            <a:solidFill>
              <a:srgbClr val="D247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endParaRPr lang="en-US" dirty="0"/>
          </a:p>
        </p:txBody>
      </p:sp>
      <p:sp>
        <p:nvSpPr>
          <p:cNvPr id="31" name="Right Arrow 30">
            <a:extLst>
              <a:ext uri="{FF2B5EF4-FFF2-40B4-BE49-F238E27FC236}">
                <a16:creationId xmlns:a16="http://schemas.microsoft.com/office/drawing/2014/main" id="{E05A6DC7-BD4F-A24C-B7CD-56DB3674FFEE}"/>
              </a:ext>
            </a:extLst>
          </p:cNvPr>
          <p:cNvSpPr/>
          <p:nvPr/>
        </p:nvSpPr>
        <p:spPr>
          <a:xfrm rot="10800000">
            <a:off x="10395497" y="5890108"/>
            <a:ext cx="684312" cy="4382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827FF53-DD02-FD43-9DD6-5D99A13DF98F}"/>
              </a:ext>
            </a:extLst>
          </p:cNvPr>
          <p:cNvSpPr/>
          <p:nvPr/>
        </p:nvSpPr>
        <p:spPr>
          <a:xfrm>
            <a:off x="10837719" y="5548575"/>
            <a:ext cx="24209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29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E3C93-349C-2641-AD2D-5B712463B1F8}"/>
              </a:ext>
            </a:extLst>
          </p:cNvPr>
          <p:cNvSpPr txBox="1"/>
          <p:nvPr/>
        </p:nvSpPr>
        <p:spPr>
          <a:xfrm>
            <a:off x="32140" y="6550223"/>
            <a:ext cx="8991600" cy="307777"/>
          </a:xfrm>
          <a:prstGeom prst="rect">
            <a:avLst/>
          </a:prstGeom>
          <a:noFill/>
        </p:spPr>
        <p:txBody>
          <a:bodyPr wrap="square">
            <a:spAutoFit/>
          </a:bodyPr>
          <a:lstStyle/>
          <a:p>
            <a:r>
              <a:rPr lang="en-US" sz="1400" dirty="0">
                <a:solidFill>
                  <a:schemeClr val="tx1">
                    <a:lumMod val="50000"/>
                    <a:lumOff val="50000"/>
                  </a:schemeClr>
                </a:solidFill>
              </a:rPr>
              <a:t>[1]: Covid dictionary: https://</a:t>
            </a:r>
            <a:r>
              <a:rPr lang="en-US" sz="1400" dirty="0" err="1">
                <a:solidFill>
                  <a:schemeClr val="tx1">
                    <a:lumMod val="50000"/>
                    <a:lumOff val="50000"/>
                  </a:schemeClr>
                </a:solidFill>
              </a:rPr>
              <a:t>www.merriam-webster.com</a:t>
            </a:r>
            <a:r>
              <a:rPr lang="en-US" sz="1400" dirty="0">
                <a:solidFill>
                  <a:schemeClr val="tx1">
                    <a:lumMod val="50000"/>
                    <a:lumOff val="50000"/>
                  </a:schemeClr>
                </a:solidFill>
              </a:rPr>
              <a:t>/words-at-play/coronavirus-words-guide/covid-19</a:t>
            </a:r>
          </a:p>
        </p:txBody>
      </p:sp>
      <p:sp>
        <p:nvSpPr>
          <p:cNvPr id="6" name="Oval 5">
            <a:extLst>
              <a:ext uri="{FF2B5EF4-FFF2-40B4-BE49-F238E27FC236}">
                <a16:creationId xmlns:a16="http://schemas.microsoft.com/office/drawing/2014/main" id="{234A29AC-6EB6-E547-9632-9379262261F3}"/>
              </a:ext>
            </a:extLst>
          </p:cNvPr>
          <p:cNvSpPr/>
          <p:nvPr/>
        </p:nvSpPr>
        <p:spPr>
          <a:xfrm>
            <a:off x="588732" y="3338114"/>
            <a:ext cx="1982855" cy="1967384"/>
          </a:xfrm>
          <a:prstGeom prst="ellipse">
            <a:avLst/>
          </a:prstGeom>
          <a:solidFill>
            <a:srgbClr val="D34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Data</a:t>
            </a:r>
          </a:p>
        </p:txBody>
      </p:sp>
      <p:sp>
        <p:nvSpPr>
          <p:cNvPr id="7" name="Right Arrow 6">
            <a:extLst>
              <a:ext uri="{FF2B5EF4-FFF2-40B4-BE49-F238E27FC236}">
                <a16:creationId xmlns:a16="http://schemas.microsoft.com/office/drawing/2014/main" id="{812FA7A9-3196-C643-8B87-886D0C3FE4A5}"/>
              </a:ext>
            </a:extLst>
          </p:cNvPr>
          <p:cNvSpPr/>
          <p:nvPr/>
        </p:nvSpPr>
        <p:spPr>
          <a:xfrm>
            <a:off x="2891310" y="4209039"/>
            <a:ext cx="1071674" cy="541867"/>
          </a:xfrm>
          <a:prstGeom prst="rightArrow">
            <a:avLst/>
          </a:prstGeom>
          <a:solidFill>
            <a:srgbClr val="D34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1A5E462-D413-BF4B-93CA-BCBA162B1119}"/>
              </a:ext>
            </a:extLst>
          </p:cNvPr>
          <p:cNvSpPr txBox="1">
            <a:spLocks/>
          </p:cNvSpPr>
          <p:nvPr/>
        </p:nvSpPr>
        <p:spPr>
          <a:xfrm>
            <a:off x="257228" y="32213"/>
            <a:ext cx="1117181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z="3200" b="1" dirty="0">
                <a:cs typeface="Arial" panose="020B0604020202020204" pitchFamily="34" charset="0"/>
              </a:rPr>
              <a:t>EDA</a:t>
            </a:r>
            <a:r>
              <a:rPr lang="zh-CN" altLang="en-US" sz="3200" b="1" dirty="0">
                <a:cs typeface="Arial" panose="020B0604020202020204" pitchFamily="34" charset="0"/>
              </a:rPr>
              <a:t> </a:t>
            </a:r>
            <a:r>
              <a:rPr lang="en-US" altLang="zh-CN" sz="3200" b="1" dirty="0">
                <a:cs typeface="Arial" panose="020B0604020202020204" pitchFamily="34" charset="0"/>
              </a:rPr>
              <a:t>&amp;</a:t>
            </a:r>
            <a:r>
              <a:rPr lang="en-US" sz="3200" b="1" dirty="0">
                <a:cs typeface="Arial" panose="020B0604020202020204" pitchFamily="34" charset="0"/>
              </a:rPr>
              <a:t> </a:t>
            </a:r>
            <a:r>
              <a:rPr lang="en-US" sz="3200" b="1" dirty="0"/>
              <a:t>Tweet clean-up and filtering</a:t>
            </a:r>
            <a:endParaRPr lang="en-US" sz="3200" b="1" dirty="0">
              <a:cs typeface="Arial" panose="020B0604020202020204" pitchFamily="34" charset="0"/>
            </a:endParaRPr>
          </a:p>
        </p:txBody>
      </p:sp>
      <p:sp>
        <p:nvSpPr>
          <p:cNvPr id="12" name="Rectangle 11">
            <a:extLst>
              <a:ext uri="{FF2B5EF4-FFF2-40B4-BE49-F238E27FC236}">
                <a16:creationId xmlns:a16="http://schemas.microsoft.com/office/drawing/2014/main" id="{0483DADE-3B2D-4B40-88FA-21B782852A3C}"/>
              </a:ext>
            </a:extLst>
          </p:cNvPr>
          <p:cNvSpPr/>
          <p:nvPr/>
        </p:nvSpPr>
        <p:spPr>
          <a:xfrm>
            <a:off x="344047" y="1986552"/>
            <a:ext cx="11606607" cy="1015663"/>
          </a:xfrm>
          <a:prstGeom prst="rect">
            <a:avLst/>
          </a:prstGeom>
          <a:noFill/>
          <a:ln w="57150">
            <a:solidFill>
              <a:srgbClr val="D247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0A06CB8-21D8-E74C-9E06-987E411879AB}"/>
              </a:ext>
            </a:extLst>
          </p:cNvPr>
          <p:cNvSpPr txBox="1"/>
          <p:nvPr/>
        </p:nvSpPr>
        <p:spPr>
          <a:xfrm>
            <a:off x="425763" y="2041911"/>
            <a:ext cx="11524891" cy="830997"/>
          </a:xfrm>
          <a:prstGeom prst="rect">
            <a:avLst/>
          </a:prstGeom>
          <a:noFill/>
        </p:spPr>
        <p:txBody>
          <a:bodyPr wrap="square" rtlCol="0">
            <a:spAutoFit/>
          </a:bodyPr>
          <a:lstStyle/>
          <a:p>
            <a:r>
              <a:rPr lang="en-US" sz="2400" dirty="0"/>
              <a:t>From</a:t>
            </a:r>
            <a:r>
              <a:rPr lang="zh-CN" altLang="en-US" sz="2400" dirty="0"/>
              <a:t> </a:t>
            </a:r>
            <a:r>
              <a:rPr lang="en-US" altLang="zh-CN" sz="2400" dirty="0"/>
              <a:t>Twitter</a:t>
            </a:r>
            <a:r>
              <a:rPr lang="zh-CN" altLang="en-US" sz="2400" dirty="0"/>
              <a:t> </a:t>
            </a:r>
            <a:r>
              <a:rPr lang="en-US" altLang="zh-CN" sz="2400" dirty="0"/>
              <a:t>Data Dictionary, we can roughly know the useful variables we need is stored in the column ‘id’, ‘text’, ‘created at’, ‘retweeted status', 'user’ , and ‘place’.</a:t>
            </a:r>
            <a:endParaRPr lang="en-US" sz="2400" dirty="0"/>
          </a:p>
        </p:txBody>
      </p:sp>
      <p:sp>
        <p:nvSpPr>
          <p:cNvPr id="16" name="TextBox 15">
            <a:extLst>
              <a:ext uri="{FF2B5EF4-FFF2-40B4-BE49-F238E27FC236}">
                <a16:creationId xmlns:a16="http://schemas.microsoft.com/office/drawing/2014/main" id="{4166A24A-3233-AB43-9821-6BA44FF6DB9F}"/>
              </a:ext>
            </a:extLst>
          </p:cNvPr>
          <p:cNvSpPr txBox="1"/>
          <p:nvPr/>
        </p:nvSpPr>
        <p:spPr>
          <a:xfrm>
            <a:off x="425763" y="5503902"/>
            <a:ext cx="2808986" cy="707886"/>
          </a:xfrm>
          <a:prstGeom prst="rect">
            <a:avLst/>
          </a:prstGeom>
          <a:noFill/>
        </p:spPr>
        <p:txBody>
          <a:bodyPr wrap="square" rtlCol="0">
            <a:spAutoFit/>
          </a:bodyPr>
          <a:lstStyle/>
          <a:p>
            <a:r>
              <a:rPr lang="en-US" sz="2000" dirty="0"/>
              <a:t>Extracted from Google Cloud Storage</a:t>
            </a:r>
          </a:p>
        </p:txBody>
      </p:sp>
      <p:sp>
        <p:nvSpPr>
          <p:cNvPr id="18" name="Rectangle 17">
            <a:extLst>
              <a:ext uri="{FF2B5EF4-FFF2-40B4-BE49-F238E27FC236}">
                <a16:creationId xmlns:a16="http://schemas.microsoft.com/office/drawing/2014/main" id="{D32B8DCC-0833-7D4C-91AA-D29AC1266C59}"/>
              </a:ext>
            </a:extLst>
          </p:cNvPr>
          <p:cNvSpPr/>
          <p:nvPr/>
        </p:nvSpPr>
        <p:spPr>
          <a:xfrm>
            <a:off x="4395659" y="3338114"/>
            <a:ext cx="3106921" cy="1967384"/>
          </a:xfrm>
          <a:prstGeom prst="rect">
            <a:avLst/>
          </a:prstGeom>
          <a:solidFill>
            <a:srgbClr val="D34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Covid Dictionary:</a:t>
            </a:r>
          </a:p>
          <a:p>
            <a:pPr algn="ctr"/>
            <a:r>
              <a:rPr lang="en-US" sz="2000" b="1" dirty="0"/>
              <a:t> Covid/ Social Distance/ Fomite/ Pandemic/ Outbreak/ Quarantine/ etc. </a:t>
            </a:r>
            <a:r>
              <a:rPr lang="en-US" sz="2000" b="1" baseline="30000" dirty="0"/>
              <a:t>[1]</a:t>
            </a:r>
            <a:endParaRPr lang="en-US" sz="2000" b="1" dirty="0"/>
          </a:p>
        </p:txBody>
      </p:sp>
      <p:sp>
        <p:nvSpPr>
          <p:cNvPr id="19" name="Right Arrow 18">
            <a:extLst>
              <a:ext uri="{FF2B5EF4-FFF2-40B4-BE49-F238E27FC236}">
                <a16:creationId xmlns:a16="http://schemas.microsoft.com/office/drawing/2014/main" id="{3AC07723-5F50-7D45-8DE7-4DE562C9D779}"/>
              </a:ext>
            </a:extLst>
          </p:cNvPr>
          <p:cNvSpPr/>
          <p:nvPr/>
        </p:nvSpPr>
        <p:spPr>
          <a:xfrm>
            <a:off x="7866549" y="4246719"/>
            <a:ext cx="1071674" cy="541867"/>
          </a:xfrm>
          <a:prstGeom prst="rightArrow">
            <a:avLst/>
          </a:prstGeom>
          <a:solidFill>
            <a:srgbClr val="D34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3095C22-D67A-0143-902E-67065CDDEAE8}"/>
              </a:ext>
            </a:extLst>
          </p:cNvPr>
          <p:cNvSpPr/>
          <p:nvPr/>
        </p:nvSpPr>
        <p:spPr>
          <a:xfrm>
            <a:off x="9326652" y="3338114"/>
            <a:ext cx="1982855" cy="1967384"/>
          </a:xfrm>
          <a:prstGeom prst="ellipse">
            <a:avLst/>
          </a:prstGeom>
          <a:solidFill>
            <a:srgbClr val="D34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15448267 rows tweets</a:t>
            </a:r>
          </a:p>
        </p:txBody>
      </p:sp>
      <p:sp>
        <p:nvSpPr>
          <p:cNvPr id="22" name="TextBox 21">
            <a:extLst>
              <a:ext uri="{FF2B5EF4-FFF2-40B4-BE49-F238E27FC236}">
                <a16:creationId xmlns:a16="http://schemas.microsoft.com/office/drawing/2014/main" id="{5078B14F-CE98-614A-B2CE-5393D4D00444}"/>
              </a:ext>
            </a:extLst>
          </p:cNvPr>
          <p:cNvSpPr txBox="1"/>
          <p:nvPr/>
        </p:nvSpPr>
        <p:spPr>
          <a:xfrm>
            <a:off x="3796904" y="5476799"/>
            <a:ext cx="3884875" cy="1015663"/>
          </a:xfrm>
          <a:prstGeom prst="rect">
            <a:avLst/>
          </a:prstGeom>
          <a:noFill/>
        </p:spPr>
        <p:txBody>
          <a:bodyPr wrap="square" rtlCol="0">
            <a:spAutoFit/>
          </a:bodyPr>
          <a:lstStyle/>
          <a:p>
            <a:r>
              <a:rPr lang="en-US" sz="2000" dirty="0"/>
              <a:t>Changed all the text into lower-case, go through ETA to filter the tweets only relate on Covid.</a:t>
            </a:r>
          </a:p>
        </p:txBody>
      </p:sp>
      <p:sp>
        <p:nvSpPr>
          <p:cNvPr id="23" name="TextBox 22">
            <a:extLst>
              <a:ext uri="{FF2B5EF4-FFF2-40B4-BE49-F238E27FC236}">
                <a16:creationId xmlns:a16="http://schemas.microsoft.com/office/drawing/2014/main" id="{9539231C-9F9B-994E-88AD-8518D6664791}"/>
              </a:ext>
            </a:extLst>
          </p:cNvPr>
          <p:cNvSpPr txBox="1"/>
          <p:nvPr/>
        </p:nvSpPr>
        <p:spPr>
          <a:xfrm>
            <a:off x="8243935" y="5380672"/>
            <a:ext cx="3884875" cy="1323439"/>
          </a:xfrm>
          <a:prstGeom prst="rect">
            <a:avLst/>
          </a:prstGeom>
          <a:noFill/>
        </p:spPr>
        <p:txBody>
          <a:bodyPr wrap="square" rtlCol="0">
            <a:spAutoFit/>
          </a:bodyPr>
          <a:lstStyle/>
          <a:p>
            <a:r>
              <a:rPr lang="en-US" sz="2000" dirty="0"/>
              <a:t>After dropping the tweets which have too many empty columns, we finally get millions of tweets related to the covid topic.</a:t>
            </a:r>
          </a:p>
        </p:txBody>
      </p:sp>
      <p:sp>
        <p:nvSpPr>
          <p:cNvPr id="17" name="TextBox 16">
            <a:extLst>
              <a:ext uri="{FF2B5EF4-FFF2-40B4-BE49-F238E27FC236}">
                <a16:creationId xmlns:a16="http://schemas.microsoft.com/office/drawing/2014/main" id="{E1696633-876D-EB43-81C8-1D190B3DFD60}"/>
              </a:ext>
            </a:extLst>
          </p:cNvPr>
          <p:cNvSpPr txBox="1"/>
          <p:nvPr/>
        </p:nvSpPr>
        <p:spPr>
          <a:xfrm>
            <a:off x="344047" y="1458924"/>
            <a:ext cx="6618716" cy="461665"/>
          </a:xfrm>
          <a:prstGeom prst="rect">
            <a:avLst/>
          </a:prstGeom>
          <a:noFill/>
        </p:spPr>
        <p:txBody>
          <a:bodyPr wrap="square" rtlCol="0">
            <a:spAutoFit/>
          </a:bodyPr>
          <a:lstStyle/>
          <a:p>
            <a:r>
              <a:rPr lang="en-US" sz="2400" b="1" dirty="0"/>
              <a:t>EDA</a:t>
            </a:r>
          </a:p>
        </p:txBody>
      </p:sp>
    </p:spTree>
    <p:extLst>
      <p:ext uri="{BB962C8B-B14F-4D97-AF65-F5344CB8AC3E}">
        <p14:creationId xmlns:p14="http://schemas.microsoft.com/office/powerpoint/2010/main" val="167652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F473-586E-A348-ACE2-24E0A723945A}"/>
              </a:ext>
            </a:extLst>
          </p:cNvPr>
          <p:cNvSpPr>
            <a:spLocks noGrp="1"/>
          </p:cNvSpPr>
          <p:nvPr>
            <p:ph type="title"/>
          </p:nvPr>
        </p:nvSpPr>
        <p:spPr>
          <a:xfrm>
            <a:off x="171916" y="0"/>
            <a:ext cx="12910088" cy="1208868"/>
          </a:xfrm>
        </p:spPr>
        <p:txBody>
          <a:bodyPr>
            <a:normAutofit/>
          </a:bodyPr>
          <a:lstStyle/>
          <a:p>
            <a:r>
              <a:rPr lang="en-US" sz="3200" b="1" dirty="0"/>
              <a:t>Methodology and Extensive usage of available variables</a:t>
            </a:r>
          </a:p>
        </p:txBody>
      </p:sp>
      <p:pic>
        <p:nvPicPr>
          <p:cNvPr id="5" name="Picture 4" descr="Table&#10;&#10;Description automatically generated">
            <a:extLst>
              <a:ext uri="{FF2B5EF4-FFF2-40B4-BE49-F238E27FC236}">
                <a16:creationId xmlns:a16="http://schemas.microsoft.com/office/drawing/2014/main" id="{C806AFD5-05F4-184E-A353-6218B5318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467" y="1820204"/>
            <a:ext cx="3538062" cy="4654296"/>
          </a:xfrm>
          <a:prstGeom prst="rect">
            <a:avLst/>
          </a:prstGeom>
        </p:spPr>
      </p:pic>
      <p:sp>
        <p:nvSpPr>
          <p:cNvPr id="6" name="Rectangle 5">
            <a:extLst>
              <a:ext uri="{FF2B5EF4-FFF2-40B4-BE49-F238E27FC236}">
                <a16:creationId xmlns:a16="http://schemas.microsoft.com/office/drawing/2014/main" id="{4E8A0B66-795E-A242-BE16-1C61D134A66F}"/>
              </a:ext>
            </a:extLst>
          </p:cNvPr>
          <p:cNvSpPr/>
          <p:nvPr/>
        </p:nvSpPr>
        <p:spPr>
          <a:xfrm>
            <a:off x="317716" y="1820204"/>
            <a:ext cx="7764651" cy="4794705"/>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BA90502-C211-A84A-AB7B-E94060E10D05}"/>
              </a:ext>
            </a:extLst>
          </p:cNvPr>
          <p:cNvSpPr txBox="1"/>
          <p:nvPr/>
        </p:nvSpPr>
        <p:spPr>
          <a:xfrm>
            <a:off x="530816" y="2014223"/>
            <a:ext cx="7338449" cy="4801314"/>
          </a:xfrm>
          <a:prstGeom prst="rect">
            <a:avLst/>
          </a:prstGeom>
          <a:noFill/>
        </p:spPr>
        <p:txBody>
          <a:bodyPr wrap="square" rtlCol="0">
            <a:spAutoFit/>
          </a:bodyPr>
          <a:lstStyle/>
          <a:p>
            <a:r>
              <a:rPr lang="en-US" b="1" u="sng" dirty="0"/>
              <a:t>Original Or Not:</a:t>
            </a:r>
            <a:endParaRPr lang="en-US" b="1" dirty="0"/>
          </a:p>
          <a:p>
            <a:r>
              <a:rPr lang="en-US" dirty="0"/>
              <a:t>To detect the tweet is the original tweet or not, we can column ‘Retweeted status’ from the item in the tweets column ‘user’. If ‘Retweeted status’ is null then this tweet is original, either is not.</a:t>
            </a:r>
          </a:p>
          <a:p>
            <a:r>
              <a:rPr lang="en-US" b="1" u="sng" dirty="0"/>
              <a:t>Organization:</a:t>
            </a:r>
            <a:endParaRPr lang="en-US" b="1" dirty="0"/>
          </a:p>
          <a:p>
            <a:r>
              <a:rPr lang="en-US" dirty="0"/>
              <a:t>In order to classify Twitter’s organization, we can get the column ‘verified’ and ‘description’ from the item in the tweet's column ‘user’. By the user description, we can classify them to either one of the organizations.</a:t>
            </a:r>
          </a:p>
          <a:p>
            <a:r>
              <a:rPr lang="en-US" b="1" u="sng" dirty="0"/>
              <a:t>Location:</a:t>
            </a:r>
            <a:endParaRPr lang="en-US" b="1" dirty="0"/>
          </a:p>
          <a:p>
            <a:r>
              <a:rPr lang="en-US" dirty="0"/>
              <a:t>We can get ‘location’ from the item in the tweet's column ‘user’. Also, in other to provide a scatter plot, we also can get ’latitude’ and ‘longitude’ from the item in the tweet’s column ‘coordinates’.</a:t>
            </a:r>
          </a:p>
          <a:p>
            <a:r>
              <a:rPr lang="en-US" b="1" u="sng" dirty="0"/>
              <a:t>Date:</a:t>
            </a:r>
            <a:endParaRPr lang="en-US" b="1" dirty="0"/>
          </a:p>
          <a:p>
            <a:r>
              <a:rPr lang="en-US" dirty="0"/>
              <a:t>We can get ’Date’ from the item in the tweet’s column ‘Created at’ by the function substring.</a:t>
            </a:r>
          </a:p>
          <a:p>
            <a:endParaRPr lang="en-US" dirty="0"/>
          </a:p>
        </p:txBody>
      </p:sp>
      <p:sp>
        <p:nvSpPr>
          <p:cNvPr id="3" name="TextBox 2">
            <a:extLst>
              <a:ext uri="{FF2B5EF4-FFF2-40B4-BE49-F238E27FC236}">
                <a16:creationId xmlns:a16="http://schemas.microsoft.com/office/drawing/2014/main" id="{8BD38493-9C54-A74E-A50C-6A90A1CB57C0}"/>
              </a:ext>
            </a:extLst>
          </p:cNvPr>
          <p:cNvSpPr txBox="1"/>
          <p:nvPr/>
        </p:nvSpPr>
        <p:spPr>
          <a:xfrm>
            <a:off x="171916" y="1358539"/>
            <a:ext cx="4759636" cy="461665"/>
          </a:xfrm>
          <a:prstGeom prst="rect">
            <a:avLst/>
          </a:prstGeom>
          <a:noFill/>
        </p:spPr>
        <p:txBody>
          <a:bodyPr wrap="none" rtlCol="0">
            <a:spAutoFit/>
          </a:bodyPr>
          <a:lstStyle/>
          <a:p>
            <a:r>
              <a:rPr lang="en-US" sz="2400" b="1" dirty="0">
                <a:solidFill>
                  <a:srgbClr val="D24726"/>
                </a:solidFill>
              </a:rPr>
              <a:t>What we need and how to get it</a:t>
            </a:r>
          </a:p>
        </p:txBody>
      </p:sp>
    </p:spTree>
    <p:extLst>
      <p:ext uri="{BB962C8B-B14F-4D97-AF65-F5344CB8AC3E}">
        <p14:creationId xmlns:p14="http://schemas.microsoft.com/office/powerpoint/2010/main" val="169510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16" y="40727"/>
            <a:ext cx="10749367" cy="1208868"/>
          </a:xfrm>
        </p:spPr>
        <p:txBody>
          <a:bodyPr>
            <a:normAutofit/>
          </a:bodyPr>
          <a:lstStyle/>
          <a:p>
            <a:r>
              <a:rPr lang="en-US" b="1" dirty="0"/>
              <a:t>Author identification</a:t>
            </a:r>
            <a:r>
              <a:rPr lang="zh-CN" altLang="en-US" b="1" dirty="0"/>
              <a:t> </a:t>
            </a:r>
            <a:r>
              <a:rPr lang="en-US" sz="3400" b="1" dirty="0">
                <a:solidFill>
                  <a:srgbClr val="FDFBF9"/>
                </a:solidFill>
              </a:rPr>
              <a:t>(Original tweets)</a:t>
            </a:r>
            <a:endParaRPr lang="en-US" sz="3400" b="1" dirty="0">
              <a:latin typeface="Arial" panose="020B0604020202020204" pitchFamily="34" charset="0"/>
              <a:cs typeface="Arial" panose="020B0604020202020204" pitchFamily="34" charset="0"/>
            </a:endParaRPr>
          </a:p>
        </p:txBody>
      </p:sp>
      <p:pic>
        <p:nvPicPr>
          <p:cNvPr id="8" name="Picture 7" descr="Chart, pie chart&#10;&#10;Description automatically generated">
            <a:extLst>
              <a:ext uri="{FF2B5EF4-FFF2-40B4-BE49-F238E27FC236}">
                <a16:creationId xmlns:a16="http://schemas.microsoft.com/office/drawing/2014/main" id="{1EA74E87-9D7C-F84E-8D5D-E93EA2A258D0}"/>
              </a:ext>
            </a:extLst>
          </p:cNvPr>
          <p:cNvPicPr>
            <a:picLocks noChangeAspect="1"/>
          </p:cNvPicPr>
          <p:nvPr/>
        </p:nvPicPr>
        <p:blipFill rotWithShape="1">
          <a:blip r:embed="rId3">
            <a:extLst>
              <a:ext uri="{28A0092B-C50C-407E-A947-70E740481C1C}">
                <a14:useLocalDpi xmlns:a14="http://schemas.microsoft.com/office/drawing/2010/main" val="0"/>
              </a:ext>
            </a:extLst>
          </a:blip>
          <a:srcRect r="4577" b="5019"/>
          <a:stretch/>
        </p:blipFill>
        <p:spPr>
          <a:xfrm>
            <a:off x="6954493" y="1447576"/>
            <a:ext cx="5273747" cy="2829515"/>
          </a:xfrm>
          <a:prstGeom prst="rect">
            <a:avLst/>
          </a:prstGeom>
        </p:spPr>
      </p:pic>
      <p:sp>
        <p:nvSpPr>
          <p:cNvPr id="11" name="Rectangle 10">
            <a:extLst>
              <a:ext uri="{FF2B5EF4-FFF2-40B4-BE49-F238E27FC236}">
                <a16:creationId xmlns:a16="http://schemas.microsoft.com/office/drawing/2014/main" id="{712A8CAC-ADBC-2444-92BF-AB53682DCD01}"/>
              </a:ext>
            </a:extLst>
          </p:cNvPr>
          <p:cNvSpPr/>
          <p:nvPr/>
        </p:nvSpPr>
        <p:spPr>
          <a:xfrm>
            <a:off x="1003004" y="1590597"/>
            <a:ext cx="5820087" cy="2427469"/>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8">
            <a:extLst>
              <a:ext uri="{FF2B5EF4-FFF2-40B4-BE49-F238E27FC236}">
                <a16:creationId xmlns:a16="http://schemas.microsoft.com/office/drawing/2014/main" id="{68256973-DB49-014B-9D87-EF4F14DC0D8F}"/>
              </a:ext>
            </a:extLst>
          </p:cNvPr>
          <p:cNvGraphicFramePr>
            <a:graphicFrameLocks noGrp="1"/>
          </p:cNvGraphicFramePr>
          <p:nvPr>
            <p:extLst>
              <p:ext uri="{D42A27DB-BD31-4B8C-83A1-F6EECF244321}">
                <p14:modId xmlns:p14="http://schemas.microsoft.com/office/powerpoint/2010/main" val="2440086928"/>
              </p:ext>
            </p:extLst>
          </p:nvPr>
        </p:nvGraphicFramePr>
        <p:xfrm>
          <a:off x="439628" y="4468399"/>
          <a:ext cx="11395814" cy="2225040"/>
        </p:xfrm>
        <a:graphic>
          <a:graphicData uri="http://schemas.openxmlformats.org/drawingml/2006/table">
            <a:tbl>
              <a:tblPr firstRow="1" bandRow="1">
                <a:tableStyleId>{284E427A-3D55-4303-BF80-6455036E1DE7}</a:tableStyleId>
              </a:tblPr>
              <a:tblGrid>
                <a:gridCol w="4094546">
                  <a:extLst>
                    <a:ext uri="{9D8B030D-6E8A-4147-A177-3AD203B41FA5}">
                      <a16:colId xmlns:a16="http://schemas.microsoft.com/office/drawing/2014/main" val="3859190212"/>
                    </a:ext>
                  </a:extLst>
                </a:gridCol>
                <a:gridCol w="2433756">
                  <a:extLst>
                    <a:ext uri="{9D8B030D-6E8A-4147-A177-3AD203B41FA5}">
                      <a16:colId xmlns:a16="http://schemas.microsoft.com/office/drawing/2014/main" val="2369122026"/>
                    </a:ext>
                  </a:extLst>
                </a:gridCol>
                <a:gridCol w="2433756">
                  <a:extLst>
                    <a:ext uri="{9D8B030D-6E8A-4147-A177-3AD203B41FA5}">
                      <a16:colId xmlns:a16="http://schemas.microsoft.com/office/drawing/2014/main" val="4228711014"/>
                    </a:ext>
                  </a:extLst>
                </a:gridCol>
                <a:gridCol w="2433756">
                  <a:extLst>
                    <a:ext uri="{9D8B030D-6E8A-4147-A177-3AD203B41FA5}">
                      <a16:colId xmlns:a16="http://schemas.microsoft.com/office/drawing/2014/main" val="1936431773"/>
                    </a:ext>
                  </a:extLst>
                </a:gridCol>
              </a:tblGrid>
              <a:tr h="370840">
                <a:tc>
                  <a:txBody>
                    <a:bodyPr/>
                    <a:lstStyle/>
                    <a:p>
                      <a:r>
                        <a:rPr lang="en-US" dirty="0"/>
                        <a:t>User ID</a:t>
                      </a:r>
                    </a:p>
                  </a:txBody>
                  <a:tcPr/>
                </a:tc>
                <a:tc>
                  <a:txBody>
                    <a:bodyPr/>
                    <a:lstStyle/>
                    <a:p>
                      <a:r>
                        <a:rPr lang="en-US" dirty="0"/>
                        <a:t>Volume</a:t>
                      </a:r>
                    </a:p>
                  </a:txBody>
                  <a:tcPr/>
                </a:tc>
                <a:tc>
                  <a:txBody>
                    <a:bodyPr/>
                    <a:lstStyle/>
                    <a:p>
                      <a:r>
                        <a:rPr lang="en-US" dirty="0"/>
                        <a:t>User Name</a:t>
                      </a:r>
                    </a:p>
                  </a:txBody>
                  <a:tcPr/>
                </a:tc>
                <a:tc>
                  <a:txBody>
                    <a:bodyPr/>
                    <a:lstStyle/>
                    <a:p>
                      <a:r>
                        <a:rPr lang="en-US" dirty="0"/>
                        <a:t>Organization</a:t>
                      </a:r>
                    </a:p>
                  </a:txBody>
                  <a:tcPr/>
                </a:tc>
                <a:extLst>
                  <a:ext uri="{0D108BD9-81ED-4DB2-BD59-A6C34878D82A}">
                    <a16:rowId xmlns:a16="http://schemas.microsoft.com/office/drawing/2014/main" val="255106644"/>
                  </a:ext>
                </a:extLst>
              </a:tr>
              <a:tr h="370840">
                <a:tc>
                  <a:txBody>
                    <a:bodyPr/>
                    <a:lstStyle/>
                    <a:p>
                      <a:r>
                        <a:rPr lang="en-US" sz="1800" b="0" i="0" kern="1200" dirty="0">
                          <a:solidFill>
                            <a:schemeClr val="dk1"/>
                          </a:solidFill>
                          <a:effectLst/>
                          <a:latin typeface="+mn-lt"/>
                          <a:ea typeface="+mn-ea"/>
                          <a:cs typeface="+mn-cs"/>
                        </a:rPr>
                        <a:t>3219670842</a:t>
                      </a:r>
                      <a:endParaRPr lang="en-US" dirty="0"/>
                    </a:p>
                  </a:txBody>
                  <a:tcPr/>
                </a:tc>
                <a:tc>
                  <a:txBody>
                    <a:bodyPr/>
                    <a:lstStyle/>
                    <a:p>
                      <a:r>
                        <a:rPr lang="en-US" sz="1800" b="0" i="0" kern="1200" dirty="0">
                          <a:solidFill>
                            <a:schemeClr val="dk1"/>
                          </a:solidFill>
                          <a:effectLst/>
                          <a:latin typeface="+mn-lt"/>
                          <a:ea typeface="+mn-ea"/>
                          <a:cs typeface="+mn-cs"/>
                        </a:rPr>
                        <a:t>15349</a:t>
                      </a:r>
                      <a:endParaRPr lang="en-US" dirty="0"/>
                    </a:p>
                  </a:txBody>
                  <a:tcPr/>
                </a:tc>
                <a:tc>
                  <a:txBody>
                    <a:bodyPr/>
                    <a:lstStyle/>
                    <a:p>
                      <a:r>
                        <a:rPr lang="en-US" sz="1800" b="0" i="0" kern="1200" dirty="0">
                          <a:solidFill>
                            <a:schemeClr val="dk1"/>
                          </a:solidFill>
                          <a:effectLst/>
                          <a:latin typeface="+mn-lt"/>
                          <a:ea typeface="+mn-ea"/>
                          <a:cs typeface="+mn-cs"/>
                        </a:rPr>
                        <a:t>Nathan Joyner</a:t>
                      </a:r>
                      <a:endParaRPr lang="en-US" dirty="0"/>
                    </a:p>
                  </a:txBody>
                  <a:tcPr/>
                </a:tc>
                <a:tc>
                  <a:txBody>
                    <a:bodyPr/>
                    <a:lstStyle/>
                    <a:p>
                      <a:r>
                        <a:rPr lang="en-US" sz="1800" b="0" i="0" kern="1200" dirty="0">
                          <a:solidFill>
                            <a:schemeClr val="dk1"/>
                          </a:solidFill>
                          <a:effectLst/>
                          <a:latin typeface="+mn-lt"/>
                          <a:ea typeface="+mn-ea"/>
                          <a:cs typeface="+mn-cs"/>
                        </a:rPr>
                        <a:t>someone else</a:t>
                      </a:r>
                      <a:endParaRPr lang="en-US" dirty="0"/>
                    </a:p>
                  </a:txBody>
                  <a:tcPr/>
                </a:tc>
                <a:extLst>
                  <a:ext uri="{0D108BD9-81ED-4DB2-BD59-A6C34878D82A}">
                    <a16:rowId xmlns:a16="http://schemas.microsoft.com/office/drawing/2014/main" val="1220290844"/>
                  </a:ext>
                </a:extLst>
              </a:tr>
              <a:tr h="370840">
                <a:tc>
                  <a:txBody>
                    <a:bodyPr/>
                    <a:lstStyle/>
                    <a:p>
                      <a:r>
                        <a:rPr lang="en-US" sz="1800" b="0" i="0" kern="1200" dirty="0">
                          <a:solidFill>
                            <a:schemeClr val="dk1"/>
                          </a:solidFill>
                          <a:effectLst/>
                          <a:latin typeface="+mn-lt"/>
                          <a:ea typeface="+mn-ea"/>
                          <a:cs typeface="+mn-cs"/>
                        </a:rPr>
                        <a:t>728894570</a:t>
                      </a:r>
                      <a:endParaRPr lang="en-US" dirty="0"/>
                    </a:p>
                  </a:txBody>
                  <a:tcPr/>
                </a:tc>
                <a:tc>
                  <a:txBody>
                    <a:bodyPr/>
                    <a:lstStyle/>
                    <a:p>
                      <a:r>
                        <a:rPr lang="en-US" sz="1800" b="0" i="0" kern="1200" dirty="0">
                          <a:solidFill>
                            <a:schemeClr val="dk1"/>
                          </a:solidFill>
                          <a:effectLst/>
                          <a:latin typeface="+mn-lt"/>
                          <a:ea typeface="+mn-ea"/>
                          <a:cs typeface="+mn-cs"/>
                        </a:rPr>
                        <a:t>4742</a:t>
                      </a:r>
                      <a:endParaRPr lang="en-US" dirty="0"/>
                    </a:p>
                  </a:txBody>
                  <a:tcPr/>
                </a:tc>
                <a:tc>
                  <a:txBody>
                    <a:bodyPr/>
                    <a:lstStyle/>
                    <a:p>
                      <a:r>
                        <a:rPr lang="en-US" sz="1800" b="0" i="0" kern="1200" dirty="0" err="1">
                          <a:solidFill>
                            <a:schemeClr val="dk1"/>
                          </a:solidFill>
                          <a:effectLst/>
                          <a:latin typeface="+mn-lt"/>
                          <a:ea typeface="+mn-ea"/>
                          <a:cs typeface="+mn-cs"/>
                        </a:rPr>
                        <a:t>iWeller.com</a:t>
                      </a:r>
                      <a:endParaRPr lang="en-US" dirty="0"/>
                    </a:p>
                  </a:txBody>
                  <a:tcPr/>
                </a:tc>
                <a:tc>
                  <a:txBody>
                    <a:bodyPr/>
                    <a:lstStyle/>
                    <a:p>
                      <a:r>
                        <a:rPr lang="en-US" sz="1800" b="0" i="0" kern="1200" dirty="0">
                          <a:solidFill>
                            <a:schemeClr val="dk1"/>
                          </a:solidFill>
                          <a:effectLst/>
                          <a:latin typeface="+mn-lt"/>
                          <a:ea typeface="+mn-ea"/>
                          <a:cs typeface="+mn-cs"/>
                        </a:rPr>
                        <a:t>someone else</a:t>
                      </a:r>
                      <a:endParaRPr lang="en-US" dirty="0"/>
                    </a:p>
                  </a:txBody>
                  <a:tcPr/>
                </a:tc>
                <a:extLst>
                  <a:ext uri="{0D108BD9-81ED-4DB2-BD59-A6C34878D82A}">
                    <a16:rowId xmlns:a16="http://schemas.microsoft.com/office/drawing/2014/main" val="471655476"/>
                  </a:ext>
                </a:extLst>
              </a:tr>
              <a:tr h="370840">
                <a:tc>
                  <a:txBody>
                    <a:bodyPr/>
                    <a:lstStyle/>
                    <a:p>
                      <a:r>
                        <a:rPr lang="en-US" sz="1800" b="0" i="0" kern="1200" dirty="0">
                          <a:solidFill>
                            <a:schemeClr val="dk1"/>
                          </a:solidFill>
                          <a:effectLst/>
                          <a:latin typeface="+mn-lt"/>
                          <a:ea typeface="+mn-ea"/>
                          <a:cs typeface="+mn-cs"/>
                        </a:rPr>
                        <a:t>1283765688616628233</a:t>
                      </a:r>
                      <a:endParaRPr lang="en-US" dirty="0"/>
                    </a:p>
                  </a:txBody>
                  <a:tcPr/>
                </a:tc>
                <a:tc>
                  <a:txBody>
                    <a:bodyPr/>
                    <a:lstStyle/>
                    <a:p>
                      <a:r>
                        <a:rPr lang="en-US" sz="1800" b="0" i="0" kern="1200" dirty="0">
                          <a:solidFill>
                            <a:schemeClr val="dk1"/>
                          </a:solidFill>
                          <a:effectLst/>
                          <a:latin typeface="+mn-lt"/>
                          <a:ea typeface="+mn-ea"/>
                          <a:cs typeface="+mn-cs"/>
                        </a:rPr>
                        <a:t>4681</a:t>
                      </a:r>
                      <a:endParaRPr lang="en-US" dirty="0"/>
                    </a:p>
                  </a:txBody>
                  <a:tcPr/>
                </a:tc>
                <a:tc>
                  <a:txBody>
                    <a:bodyPr/>
                    <a:lstStyle/>
                    <a:p>
                      <a:r>
                        <a:rPr lang="en-US" sz="1800" b="0" i="0" kern="1200" dirty="0" err="1">
                          <a:solidFill>
                            <a:schemeClr val="dk1"/>
                          </a:solidFill>
                          <a:effectLst/>
                          <a:latin typeface="+mn-lt"/>
                          <a:ea typeface="+mn-ea"/>
                          <a:cs typeface="+mn-cs"/>
                        </a:rPr>
                        <a:t>Galla</a:t>
                      </a:r>
                      <a:r>
                        <a:rPr lang="en-US" sz="1800" b="0" i="0" kern="1200" dirty="0">
                          <a:solidFill>
                            <a:schemeClr val="dk1"/>
                          </a:solidFill>
                          <a:effectLst/>
                          <a:latin typeface="+mn-lt"/>
                          <a:ea typeface="+mn-ea"/>
                          <a:cs typeface="+mn-cs"/>
                        </a:rPr>
                        <a:t> Go</a:t>
                      </a:r>
                      <a:endParaRPr lang="en-US" dirty="0"/>
                    </a:p>
                  </a:txBody>
                  <a:tcPr/>
                </a:tc>
                <a:tc>
                  <a:txBody>
                    <a:bodyPr/>
                    <a:lstStyle/>
                    <a:p>
                      <a:r>
                        <a:rPr lang="en-US" sz="1800" b="0" i="0" kern="1200" dirty="0">
                          <a:solidFill>
                            <a:schemeClr val="dk1"/>
                          </a:solidFill>
                          <a:effectLst/>
                          <a:latin typeface="+mn-lt"/>
                          <a:ea typeface="+mn-ea"/>
                          <a:cs typeface="+mn-cs"/>
                        </a:rPr>
                        <a:t>someone else</a:t>
                      </a:r>
                      <a:endParaRPr lang="en-US" dirty="0"/>
                    </a:p>
                  </a:txBody>
                  <a:tcPr/>
                </a:tc>
                <a:extLst>
                  <a:ext uri="{0D108BD9-81ED-4DB2-BD59-A6C34878D82A}">
                    <a16:rowId xmlns:a16="http://schemas.microsoft.com/office/drawing/2014/main" val="1363576319"/>
                  </a:ext>
                </a:extLst>
              </a:tr>
              <a:tr h="370840">
                <a:tc>
                  <a:txBody>
                    <a:bodyPr/>
                    <a:lstStyle/>
                    <a:p>
                      <a:r>
                        <a:rPr lang="en-US" sz="1800" b="0" i="0" kern="1200" dirty="0">
                          <a:solidFill>
                            <a:schemeClr val="dk1"/>
                          </a:solidFill>
                          <a:effectLst/>
                          <a:latin typeface="+mn-lt"/>
                          <a:ea typeface="+mn-ea"/>
                          <a:cs typeface="+mn-cs"/>
                        </a:rPr>
                        <a:t>1269612893529444354</a:t>
                      </a:r>
                      <a:endParaRPr lang="en-US" dirty="0"/>
                    </a:p>
                  </a:txBody>
                  <a:tcPr/>
                </a:tc>
                <a:tc>
                  <a:txBody>
                    <a:bodyPr/>
                    <a:lstStyle/>
                    <a:p>
                      <a:r>
                        <a:rPr lang="en-US" sz="1800" b="0" i="0" kern="1200" dirty="0">
                          <a:solidFill>
                            <a:schemeClr val="dk1"/>
                          </a:solidFill>
                          <a:effectLst/>
                          <a:latin typeface="+mn-lt"/>
                          <a:ea typeface="+mn-ea"/>
                          <a:cs typeface="+mn-cs"/>
                        </a:rPr>
                        <a:t>4510</a:t>
                      </a:r>
                      <a:endParaRPr lang="en-US" dirty="0"/>
                    </a:p>
                  </a:txBody>
                  <a:tcPr/>
                </a:tc>
                <a:tc>
                  <a:txBody>
                    <a:bodyPr/>
                    <a:lstStyle/>
                    <a:p>
                      <a:r>
                        <a:rPr lang="en-US" sz="1800" b="0" i="0" kern="1200" dirty="0">
                          <a:solidFill>
                            <a:schemeClr val="dk1"/>
                          </a:solidFill>
                          <a:effectLst/>
                          <a:latin typeface="+mn-lt"/>
                          <a:ea typeface="+mn-ea"/>
                          <a:cs typeface="+mn-cs"/>
                        </a:rPr>
                        <a:t>News </a:t>
                      </a:r>
                      <a:r>
                        <a:rPr lang="en-US" sz="1800" b="0" i="0" kern="1200" dirty="0" err="1">
                          <a:solidFill>
                            <a:schemeClr val="dk1"/>
                          </a:solidFill>
                          <a:effectLst/>
                          <a:latin typeface="+mn-lt"/>
                          <a:ea typeface="+mn-ea"/>
                          <a:cs typeface="+mn-cs"/>
                        </a:rPr>
                        <a:t>Bht</a:t>
                      </a:r>
                      <a:endParaRPr lang="en-US" dirty="0"/>
                    </a:p>
                  </a:txBody>
                  <a:tcPr/>
                </a:tc>
                <a:tc>
                  <a:txBody>
                    <a:bodyPr/>
                    <a:lstStyle/>
                    <a:p>
                      <a:r>
                        <a:rPr lang="en-US" sz="1800" b="0" i="0" kern="1200" dirty="0">
                          <a:solidFill>
                            <a:schemeClr val="dk1"/>
                          </a:solidFill>
                          <a:effectLst/>
                          <a:latin typeface="+mn-lt"/>
                          <a:ea typeface="+mn-ea"/>
                          <a:cs typeface="+mn-cs"/>
                        </a:rPr>
                        <a:t>someone else</a:t>
                      </a:r>
                      <a:endParaRPr lang="en-US" dirty="0"/>
                    </a:p>
                  </a:txBody>
                  <a:tcPr/>
                </a:tc>
                <a:extLst>
                  <a:ext uri="{0D108BD9-81ED-4DB2-BD59-A6C34878D82A}">
                    <a16:rowId xmlns:a16="http://schemas.microsoft.com/office/drawing/2014/main" val="3820557796"/>
                  </a:ext>
                </a:extLst>
              </a:tr>
              <a:tr h="370840">
                <a:tc>
                  <a:txBody>
                    <a:bodyPr/>
                    <a:lstStyle/>
                    <a:p>
                      <a:r>
                        <a:rPr lang="en-US" sz="1800" b="0" i="0" kern="1200" dirty="0">
                          <a:solidFill>
                            <a:schemeClr val="dk1"/>
                          </a:solidFill>
                          <a:effectLst/>
                          <a:latin typeface="+mn-lt"/>
                          <a:ea typeface="+mn-ea"/>
                          <a:cs typeface="+mn-cs"/>
                        </a:rPr>
                        <a:t>1015456945447170048</a:t>
                      </a:r>
                      <a:endParaRPr lang="en-US" dirty="0"/>
                    </a:p>
                  </a:txBody>
                  <a:tcPr/>
                </a:tc>
                <a:tc>
                  <a:txBody>
                    <a:bodyPr/>
                    <a:lstStyle/>
                    <a:p>
                      <a:r>
                        <a:rPr lang="en-US" sz="1800" b="0" i="0" kern="1200" dirty="0">
                          <a:solidFill>
                            <a:schemeClr val="dk1"/>
                          </a:solidFill>
                          <a:effectLst/>
                          <a:latin typeface="+mn-lt"/>
                          <a:ea typeface="+mn-ea"/>
                          <a:cs typeface="+mn-cs"/>
                        </a:rPr>
                        <a:t>4333</a:t>
                      </a:r>
                      <a:endParaRPr lang="en-US" dirty="0"/>
                    </a:p>
                  </a:txBody>
                  <a:tcPr/>
                </a:tc>
                <a:tc>
                  <a:txBody>
                    <a:bodyPr/>
                    <a:lstStyle/>
                    <a:p>
                      <a:r>
                        <a:rPr lang="en-US" sz="1800" b="0" i="0" kern="1200" dirty="0" err="1">
                          <a:solidFill>
                            <a:schemeClr val="dk1"/>
                          </a:solidFill>
                          <a:effectLst/>
                          <a:latin typeface="+mn-lt"/>
                          <a:ea typeface="+mn-ea"/>
                          <a:cs typeface="+mn-cs"/>
                        </a:rPr>
                        <a:t>hiremaid.com.sg</a:t>
                      </a:r>
                      <a:endParaRPr lang="en-US" dirty="0"/>
                    </a:p>
                  </a:txBody>
                  <a:tcPr/>
                </a:tc>
                <a:tc>
                  <a:txBody>
                    <a:bodyPr/>
                    <a:lstStyle/>
                    <a:p>
                      <a:r>
                        <a:rPr lang="en-US" sz="1800" b="0" i="0" kern="1200" dirty="0">
                          <a:solidFill>
                            <a:schemeClr val="dk1"/>
                          </a:solidFill>
                          <a:effectLst/>
                          <a:latin typeface="+mn-lt"/>
                          <a:ea typeface="+mn-ea"/>
                          <a:cs typeface="+mn-cs"/>
                        </a:rPr>
                        <a:t>someone else</a:t>
                      </a:r>
                      <a:endParaRPr lang="en-US" dirty="0"/>
                    </a:p>
                  </a:txBody>
                  <a:tcPr/>
                </a:tc>
                <a:extLst>
                  <a:ext uri="{0D108BD9-81ED-4DB2-BD59-A6C34878D82A}">
                    <a16:rowId xmlns:a16="http://schemas.microsoft.com/office/drawing/2014/main" val="2890826537"/>
                  </a:ext>
                </a:extLst>
              </a:tr>
            </a:tbl>
          </a:graphicData>
        </a:graphic>
      </p:graphicFrame>
      <p:sp>
        <p:nvSpPr>
          <p:cNvPr id="19" name="TextBox 18">
            <a:extLst>
              <a:ext uri="{FF2B5EF4-FFF2-40B4-BE49-F238E27FC236}">
                <a16:creationId xmlns:a16="http://schemas.microsoft.com/office/drawing/2014/main" id="{85B88F3E-5F26-4542-B318-BBD366A81023}"/>
              </a:ext>
            </a:extLst>
          </p:cNvPr>
          <p:cNvSpPr txBox="1"/>
          <p:nvPr/>
        </p:nvSpPr>
        <p:spPr>
          <a:xfrm>
            <a:off x="1134406" y="1726170"/>
            <a:ext cx="5557283" cy="2246769"/>
          </a:xfrm>
          <a:prstGeom prst="rect">
            <a:avLst/>
          </a:prstGeom>
          <a:noFill/>
        </p:spPr>
        <p:txBody>
          <a:bodyPr wrap="square" rtlCol="0">
            <a:spAutoFit/>
          </a:bodyPr>
          <a:lstStyle/>
          <a:p>
            <a:r>
              <a:rPr lang="en-US" sz="2000" dirty="0"/>
              <a:t>For Original tweets, after we group by the User ID, we can easily find the top five Twitters with the highest original tweets volume, none of them belong to any organization. After we group the original tweets by the organization, we can find that in the classification someone else tweeted most of the original tweets.</a:t>
            </a:r>
          </a:p>
        </p:txBody>
      </p:sp>
    </p:spTree>
    <p:extLst>
      <p:ext uri="{BB962C8B-B14F-4D97-AF65-F5344CB8AC3E}">
        <p14:creationId xmlns:p14="http://schemas.microsoft.com/office/powerpoint/2010/main" val="376638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78E6-C1D5-D24E-829A-F01C4A49C4A5}"/>
              </a:ext>
            </a:extLst>
          </p:cNvPr>
          <p:cNvSpPr>
            <a:spLocks noGrp="1"/>
          </p:cNvSpPr>
          <p:nvPr>
            <p:ph type="title"/>
          </p:nvPr>
        </p:nvSpPr>
        <p:spPr>
          <a:xfrm>
            <a:off x="245568" y="7997"/>
            <a:ext cx="10749367" cy="1208868"/>
          </a:xfrm>
        </p:spPr>
        <p:txBody>
          <a:bodyPr>
            <a:normAutofit/>
          </a:bodyPr>
          <a:lstStyle/>
          <a:p>
            <a:r>
              <a:rPr lang="en-US" b="1" dirty="0"/>
              <a:t>Author identification</a:t>
            </a:r>
            <a:r>
              <a:rPr lang="zh-CN" altLang="en-US" b="1" dirty="0"/>
              <a:t> </a:t>
            </a:r>
            <a:r>
              <a:rPr lang="en-US" sz="3400" b="1" dirty="0">
                <a:solidFill>
                  <a:srgbClr val="FDFBF9"/>
                </a:solidFill>
              </a:rPr>
              <a:t>(Retweets)</a:t>
            </a:r>
            <a:endParaRPr lang="en-US" sz="3400" dirty="0"/>
          </a:p>
        </p:txBody>
      </p:sp>
      <p:pic>
        <p:nvPicPr>
          <p:cNvPr id="4" name="Picture 3" descr="Chart, pie chart&#10;&#10;Description automatically generated">
            <a:extLst>
              <a:ext uri="{FF2B5EF4-FFF2-40B4-BE49-F238E27FC236}">
                <a16:creationId xmlns:a16="http://schemas.microsoft.com/office/drawing/2014/main" id="{36985B9A-5467-1546-8DB5-1ED1B69BBFDC}"/>
              </a:ext>
            </a:extLst>
          </p:cNvPr>
          <p:cNvPicPr>
            <a:picLocks noChangeAspect="1"/>
          </p:cNvPicPr>
          <p:nvPr/>
        </p:nvPicPr>
        <p:blipFill rotWithShape="1">
          <a:blip r:embed="rId2">
            <a:extLst>
              <a:ext uri="{28A0092B-C50C-407E-A947-70E740481C1C}">
                <a14:useLocalDpi xmlns:a14="http://schemas.microsoft.com/office/drawing/2010/main" val="0"/>
              </a:ext>
            </a:extLst>
          </a:blip>
          <a:srcRect r="13288"/>
          <a:stretch/>
        </p:blipFill>
        <p:spPr>
          <a:xfrm>
            <a:off x="7007343" y="1442031"/>
            <a:ext cx="4725530" cy="2905682"/>
          </a:xfrm>
          <a:prstGeom prst="rect">
            <a:avLst/>
          </a:prstGeom>
        </p:spPr>
      </p:pic>
      <p:graphicFrame>
        <p:nvGraphicFramePr>
          <p:cNvPr id="5" name="Table 18">
            <a:extLst>
              <a:ext uri="{FF2B5EF4-FFF2-40B4-BE49-F238E27FC236}">
                <a16:creationId xmlns:a16="http://schemas.microsoft.com/office/drawing/2014/main" id="{02CFE9B7-49D2-DF4C-BC55-EADA3DEDE23E}"/>
              </a:ext>
            </a:extLst>
          </p:cNvPr>
          <p:cNvGraphicFramePr>
            <a:graphicFrameLocks noGrp="1"/>
          </p:cNvGraphicFramePr>
          <p:nvPr>
            <p:extLst>
              <p:ext uri="{D42A27DB-BD31-4B8C-83A1-F6EECF244321}">
                <p14:modId xmlns:p14="http://schemas.microsoft.com/office/powerpoint/2010/main" val="3249611442"/>
              </p:ext>
            </p:extLst>
          </p:nvPr>
        </p:nvGraphicFramePr>
        <p:xfrm>
          <a:off x="352348" y="4448780"/>
          <a:ext cx="11487304" cy="2225040"/>
        </p:xfrm>
        <a:graphic>
          <a:graphicData uri="http://schemas.openxmlformats.org/drawingml/2006/table">
            <a:tbl>
              <a:tblPr firstRow="1" bandRow="1">
                <a:tableStyleId>{284E427A-3D55-4303-BF80-6455036E1DE7}</a:tableStyleId>
              </a:tblPr>
              <a:tblGrid>
                <a:gridCol w="4127419">
                  <a:extLst>
                    <a:ext uri="{9D8B030D-6E8A-4147-A177-3AD203B41FA5}">
                      <a16:colId xmlns:a16="http://schemas.microsoft.com/office/drawing/2014/main" val="3859190212"/>
                    </a:ext>
                  </a:extLst>
                </a:gridCol>
                <a:gridCol w="2453295">
                  <a:extLst>
                    <a:ext uri="{9D8B030D-6E8A-4147-A177-3AD203B41FA5}">
                      <a16:colId xmlns:a16="http://schemas.microsoft.com/office/drawing/2014/main" val="2369122026"/>
                    </a:ext>
                  </a:extLst>
                </a:gridCol>
                <a:gridCol w="2453295">
                  <a:extLst>
                    <a:ext uri="{9D8B030D-6E8A-4147-A177-3AD203B41FA5}">
                      <a16:colId xmlns:a16="http://schemas.microsoft.com/office/drawing/2014/main" val="4228711014"/>
                    </a:ext>
                  </a:extLst>
                </a:gridCol>
                <a:gridCol w="2453295">
                  <a:extLst>
                    <a:ext uri="{9D8B030D-6E8A-4147-A177-3AD203B41FA5}">
                      <a16:colId xmlns:a16="http://schemas.microsoft.com/office/drawing/2014/main" val="1936431773"/>
                    </a:ext>
                  </a:extLst>
                </a:gridCol>
              </a:tblGrid>
              <a:tr h="370840">
                <a:tc>
                  <a:txBody>
                    <a:bodyPr/>
                    <a:lstStyle/>
                    <a:p>
                      <a:r>
                        <a:rPr lang="en-US" dirty="0"/>
                        <a:t>User ID</a:t>
                      </a:r>
                    </a:p>
                  </a:txBody>
                  <a:tcPr/>
                </a:tc>
                <a:tc>
                  <a:txBody>
                    <a:bodyPr/>
                    <a:lstStyle/>
                    <a:p>
                      <a:r>
                        <a:rPr lang="en-US" dirty="0"/>
                        <a:t>Retweeted</a:t>
                      </a:r>
                      <a:r>
                        <a:rPr lang="zh-CN" altLang="en-US" dirty="0"/>
                        <a:t> </a:t>
                      </a:r>
                      <a:r>
                        <a:rPr lang="en-US" dirty="0"/>
                        <a:t>Volume</a:t>
                      </a:r>
                    </a:p>
                  </a:txBody>
                  <a:tcPr/>
                </a:tc>
                <a:tc>
                  <a:txBody>
                    <a:bodyPr/>
                    <a:lstStyle/>
                    <a:p>
                      <a:r>
                        <a:rPr lang="en-US" dirty="0"/>
                        <a:t>User Name</a:t>
                      </a:r>
                    </a:p>
                  </a:txBody>
                  <a:tcPr/>
                </a:tc>
                <a:tc>
                  <a:txBody>
                    <a:bodyPr/>
                    <a:lstStyle/>
                    <a:p>
                      <a:r>
                        <a:rPr lang="en-US" dirty="0"/>
                        <a:t>Organization</a:t>
                      </a:r>
                    </a:p>
                  </a:txBody>
                  <a:tcPr/>
                </a:tc>
                <a:extLst>
                  <a:ext uri="{0D108BD9-81ED-4DB2-BD59-A6C34878D82A}">
                    <a16:rowId xmlns:a16="http://schemas.microsoft.com/office/drawing/2014/main" val="255106644"/>
                  </a:ext>
                </a:extLst>
              </a:tr>
              <a:tr h="370840">
                <a:tc>
                  <a:txBody>
                    <a:bodyPr/>
                    <a:lstStyle/>
                    <a:p>
                      <a:r>
                        <a:rPr lang="en-US" sz="1800" b="0" i="0" kern="1200" dirty="0">
                          <a:solidFill>
                            <a:schemeClr val="dk1"/>
                          </a:solidFill>
                          <a:effectLst/>
                          <a:latin typeface="+mn-lt"/>
                          <a:ea typeface="+mn-ea"/>
                          <a:cs typeface="+mn-cs"/>
                        </a:rPr>
                        <a:t>707231479047315456</a:t>
                      </a:r>
                      <a:endParaRPr lang="en-US" dirty="0"/>
                    </a:p>
                  </a:txBody>
                  <a:tcPr/>
                </a:tc>
                <a:tc>
                  <a:txBody>
                    <a:bodyPr/>
                    <a:lstStyle/>
                    <a:p>
                      <a:r>
                        <a:rPr lang="en-US" sz="1800" b="0" i="0" kern="1200" dirty="0">
                          <a:solidFill>
                            <a:schemeClr val="dk1"/>
                          </a:solidFill>
                          <a:effectLst/>
                          <a:latin typeface="+mn-lt"/>
                          <a:ea typeface="+mn-ea"/>
                          <a:cs typeface="+mn-cs"/>
                        </a:rPr>
                        <a:t>431198</a:t>
                      </a:r>
                      <a:endParaRPr lang="en-US" dirty="0"/>
                    </a:p>
                  </a:txBody>
                  <a:tcPr/>
                </a:tc>
                <a:tc>
                  <a:txBody>
                    <a:bodyPr/>
                    <a:lstStyle/>
                    <a:p>
                      <a:r>
                        <a:rPr lang="en-US" sz="1800" b="0" i="0" kern="1200" dirty="0" err="1">
                          <a:solidFill>
                            <a:schemeClr val="dk1"/>
                          </a:solidFill>
                          <a:effectLst/>
                          <a:latin typeface="+mn-lt"/>
                          <a:ea typeface="+mn-ea"/>
                          <a:cs typeface="+mn-cs"/>
                        </a:rPr>
                        <a:t>PeterSweden</a:t>
                      </a:r>
                      <a:endParaRPr lang="en-US" dirty="0"/>
                    </a:p>
                  </a:txBody>
                  <a:tcPr/>
                </a:tc>
                <a:tc>
                  <a:txBody>
                    <a:bodyPr/>
                    <a:lstStyle/>
                    <a:p>
                      <a:r>
                        <a:rPr lang="en-US" sz="1800" b="0" i="0" kern="1200" dirty="0">
                          <a:solidFill>
                            <a:schemeClr val="dk1"/>
                          </a:solidFill>
                          <a:effectLst/>
                          <a:latin typeface="+mn-lt"/>
                          <a:ea typeface="+mn-ea"/>
                          <a:cs typeface="+mn-cs"/>
                        </a:rPr>
                        <a:t>social media </a:t>
                      </a:r>
                      <a:r>
                        <a:rPr lang="en-US" sz="1800" b="0" i="0" kern="1200" dirty="0" err="1">
                          <a:solidFill>
                            <a:schemeClr val="dk1"/>
                          </a:solidFill>
                          <a:effectLst/>
                          <a:latin typeface="+mn-lt"/>
                          <a:ea typeface="+mn-ea"/>
                          <a:cs typeface="+mn-cs"/>
                        </a:rPr>
                        <a:t>influenc</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220290844"/>
                  </a:ext>
                </a:extLst>
              </a:tr>
              <a:tr h="370840">
                <a:tc>
                  <a:txBody>
                    <a:bodyPr/>
                    <a:lstStyle/>
                    <a:p>
                      <a:r>
                        <a:rPr lang="en-US" sz="1800" b="0" i="0" kern="1200" dirty="0">
                          <a:solidFill>
                            <a:schemeClr val="dk1"/>
                          </a:solidFill>
                          <a:effectLst/>
                          <a:latin typeface="+mn-lt"/>
                          <a:ea typeface="+mn-ea"/>
                          <a:cs typeface="+mn-cs"/>
                        </a:rPr>
                        <a:t>18831926</a:t>
                      </a:r>
                      <a:endParaRPr lang="en-US" dirty="0"/>
                    </a:p>
                  </a:txBody>
                  <a:tcPr/>
                </a:tc>
                <a:tc>
                  <a:txBody>
                    <a:bodyPr/>
                    <a:lstStyle/>
                    <a:p>
                      <a:r>
                        <a:rPr lang="en-US" sz="1800" b="0" i="0" kern="1200" dirty="0">
                          <a:solidFill>
                            <a:schemeClr val="dk1"/>
                          </a:solidFill>
                          <a:effectLst/>
                          <a:latin typeface="+mn-lt"/>
                          <a:ea typeface="+mn-ea"/>
                          <a:cs typeface="+mn-cs"/>
                        </a:rPr>
                        <a:t>418509</a:t>
                      </a:r>
                      <a:endParaRPr lang="en-US" dirty="0"/>
                    </a:p>
                  </a:txBody>
                  <a:tcPr/>
                </a:tc>
                <a:tc>
                  <a:txBody>
                    <a:bodyPr/>
                    <a:lstStyle/>
                    <a:p>
                      <a:r>
                        <a:rPr lang="en-US" sz="1800" b="0" i="0" kern="1200" dirty="0">
                          <a:solidFill>
                            <a:schemeClr val="dk1"/>
                          </a:solidFill>
                          <a:effectLst/>
                          <a:latin typeface="+mn-lt"/>
                          <a:ea typeface="+mn-ea"/>
                          <a:cs typeface="+mn-cs"/>
                        </a:rPr>
                        <a:t>Eric Feigl-Ding</a:t>
                      </a:r>
                      <a:endParaRPr lang="en-US" dirty="0"/>
                    </a:p>
                  </a:txBody>
                  <a:tcPr/>
                </a:tc>
                <a:tc>
                  <a:txBody>
                    <a:bodyPr/>
                    <a:lstStyle/>
                    <a:p>
                      <a:r>
                        <a:rPr lang="en-US" sz="1800" b="0" i="0" kern="1200" dirty="0">
                          <a:solidFill>
                            <a:schemeClr val="dk1"/>
                          </a:solidFill>
                          <a:effectLst/>
                          <a:latin typeface="+mn-lt"/>
                          <a:ea typeface="+mn-ea"/>
                          <a:cs typeface="+mn-cs"/>
                        </a:rPr>
                        <a:t>health organizations</a:t>
                      </a:r>
                      <a:endParaRPr lang="en-US" dirty="0"/>
                    </a:p>
                  </a:txBody>
                  <a:tcPr/>
                </a:tc>
                <a:extLst>
                  <a:ext uri="{0D108BD9-81ED-4DB2-BD59-A6C34878D82A}">
                    <a16:rowId xmlns:a16="http://schemas.microsoft.com/office/drawing/2014/main" val="471655476"/>
                  </a:ext>
                </a:extLst>
              </a:tr>
              <a:tr h="370840">
                <a:tc>
                  <a:txBody>
                    <a:bodyPr/>
                    <a:lstStyle/>
                    <a:p>
                      <a:r>
                        <a:rPr lang="en-US" sz="1800" b="0" i="0" kern="1200" dirty="0">
                          <a:solidFill>
                            <a:schemeClr val="dk1"/>
                          </a:solidFill>
                          <a:effectLst/>
                          <a:latin typeface="+mn-lt"/>
                          <a:ea typeface="+mn-ea"/>
                          <a:cs typeface="+mn-cs"/>
                        </a:rPr>
                        <a:t>39844876</a:t>
                      </a:r>
                      <a:endParaRPr lang="en-US" dirty="0"/>
                    </a:p>
                  </a:txBody>
                  <a:tcPr/>
                </a:tc>
                <a:tc>
                  <a:txBody>
                    <a:bodyPr/>
                    <a:lstStyle/>
                    <a:p>
                      <a:r>
                        <a:rPr lang="en-US" sz="1800" b="0" i="0" kern="1200" dirty="0">
                          <a:solidFill>
                            <a:schemeClr val="dk1"/>
                          </a:solidFill>
                          <a:effectLst/>
                          <a:latin typeface="+mn-lt"/>
                          <a:ea typeface="+mn-ea"/>
                          <a:cs typeface="+mn-cs"/>
                        </a:rPr>
                        <a:t>400338</a:t>
                      </a:r>
                      <a:endParaRPr lang="en-US" dirty="0"/>
                    </a:p>
                  </a:txBody>
                  <a:tcPr/>
                </a:tc>
                <a:tc>
                  <a:txBody>
                    <a:bodyPr/>
                    <a:lstStyle/>
                    <a:p>
                      <a:r>
                        <a:rPr lang="en-US" sz="1800" b="0" i="0" kern="1200" dirty="0">
                          <a:solidFill>
                            <a:schemeClr val="dk1"/>
                          </a:solidFill>
                          <a:effectLst/>
                          <a:latin typeface="+mn-lt"/>
                          <a:ea typeface="+mn-ea"/>
                          <a:cs typeface="+mn-cs"/>
                        </a:rPr>
                        <a:t>Robert W Malone, MD</a:t>
                      </a:r>
                      <a:endParaRPr lang="en-US" dirty="0"/>
                    </a:p>
                  </a:txBody>
                  <a:tcPr/>
                </a:tc>
                <a:tc>
                  <a:txBody>
                    <a:bodyPr/>
                    <a:lstStyle/>
                    <a:p>
                      <a:r>
                        <a:rPr lang="en-US" sz="1800" b="0" i="0" kern="1200" dirty="0">
                          <a:solidFill>
                            <a:schemeClr val="dk1"/>
                          </a:solidFill>
                          <a:effectLst/>
                          <a:latin typeface="+mn-lt"/>
                          <a:ea typeface="+mn-ea"/>
                          <a:cs typeface="+mn-cs"/>
                        </a:rPr>
                        <a:t>someone else</a:t>
                      </a:r>
                      <a:endParaRPr lang="en-US" dirty="0"/>
                    </a:p>
                  </a:txBody>
                  <a:tcPr/>
                </a:tc>
                <a:extLst>
                  <a:ext uri="{0D108BD9-81ED-4DB2-BD59-A6C34878D82A}">
                    <a16:rowId xmlns:a16="http://schemas.microsoft.com/office/drawing/2014/main" val="1363576319"/>
                  </a:ext>
                </a:extLst>
              </a:tr>
              <a:tr h="370840">
                <a:tc>
                  <a:txBody>
                    <a:bodyPr/>
                    <a:lstStyle/>
                    <a:p>
                      <a:r>
                        <a:rPr lang="en-US" sz="1800" b="0" i="0" kern="1200" dirty="0">
                          <a:solidFill>
                            <a:schemeClr val="dk1"/>
                          </a:solidFill>
                          <a:effectLst/>
                          <a:latin typeface="+mn-lt"/>
                          <a:ea typeface="+mn-ea"/>
                          <a:cs typeface="+mn-cs"/>
                        </a:rPr>
                        <a:t>1349149096909668363</a:t>
                      </a:r>
                      <a:endParaRPr lang="en-US" dirty="0"/>
                    </a:p>
                  </a:txBody>
                  <a:tcPr/>
                </a:tc>
                <a:tc>
                  <a:txBody>
                    <a:bodyPr/>
                    <a:lstStyle/>
                    <a:p>
                      <a:r>
                        <a:rPr lang="en-US" sz="1800" b="0" i="0" kern="1200" dirty="0">
                          <a:solidFill>
                            <a:schemeClr val="dk1"/>
                          </a:solidFill>
                          <a:effectLst/>
                          <a:latin typeface="+mn-lt"/>
                          <a:ea typeface="+mn-ea"/>
                          <a:cs typeface="+mn-cs"/>
                        </a:rPr>
                        <a:t>378544</a:t>
                      </a:r>
                      <a:endParaRPr lang="en-US" dirty="0"/>
                    </a:p>
                  </a:txBody>
                  <a:tcPr/>
                </a:tc>
                <a:tc>
                  <a:txBody>
                    <a:bodyPr/>
                    <a:lstStyle/>
                    <a:p>
                      <a:r>
                        <a:rPr lang="en-US" sz="1800" b="0" i="0" kern="1200" dirty="0">
                          <a:solidFill>
                            <a:schemeClr val="dk1"/>
                          </a:solidFill>
                          <a:effectLst/>
                          <a:latin typeface="+mn-lt"/>
                          <a:ea typeface="+mn-ea"/>
                          <a:cs typeface="+mn-cs"/>
                        </a:rPr>
                        <a:t>President Biden</a:t>
                      </a:r>
                      <a:endParaRPr lang="en-US" dirty="0"/>
                    </a:p>
                  </a:txBody>
                  <a:tcPr/>
                </a:tc>
                <a:tc>
                  <a:txBody>
                    <a:bodyPr/>
                    <a:lstStyle/>
                    <a:p>
                      <a:r>
                        <a:rPr lang="en-US" sz="1800" b="0" i="0" kern="1200" dirty="0">
                          <a:solidFill>
                            <a:schemeClr val="dk1"/>
                          </a:solidFill>
                          <a:effectLst/>
                          <a:latin typeface="+mn-lt"/>
                          <a:ea typeface="+mn-ea"/>
                          <a:cs typeface="+mn-cs"/>
                        </a:rPr>
                        <a:t>government entities</a:t>
                      </a:r>
                      <a:endParaRPr lang="en-US" dirty="0"/>
                    </a:p>
                  </a:txBody>
                  <a:tcPr/>
                </a:tc>
                <a:extLst>
                  <a:ext uri="{0D108BD9-81ED-4DB2-BD59-A6C34878D82A}">
                    <a16:rowId xmlns:a16="http://schemas.microsoft.com/office/drawing/2014/main" val="3820557796"/>
                  </a:ext>
                </a:extLst>
              </a:tr>
              <a:tr h="370840">
                <a:tc>
                  <a:txBody>
                    <a:bodyPr/>
                    <a:lstStyle/>
                    <a:p>
                      <a:r>
                        <a:rPr lang="en-US" sz="1800" b="0" i="0" kern="1200" dirty="0">
                          <a:solidFill>
                            <a:schemeClr val="dk1"/>
                          </a:solidFill>
                          <a:effectLst/>
                          <a:latin typeface="+mn-lt"/>
                          <a:ea typeface="+mn-ea"/>
                          <a:cs typeface="+mn-cs"/>
                        </a:rPr>
                        <a:t>18839785</a:t>
                      </a:r>
                      <a:endParaRPr lang="en-US" dirty="0"/>
                    </a:p>
                  </a:txBody>
                  <a:tcPr/>
                </a:tc>
                <a:tc>
                  <a:txBody>
                    <a:bodyPr/>
                    <a:lstStyle/>
                    <a:p>
                      <a:r>
                        <a:rPr lang="en-US" sz="1800" b="0" i="0" kern="1200" dirty="0">
                          <a:solidFill>
                            <a:schemeClr val="dk1"/>
                          </a:solidFill>
                          <a:effectLst/>
                          <a:latin typeface="+mn-lt"/>
                          <a:ea typeface="+mn-ea"/>
                          <a:cs typeface="+mn-cs"/>
                        </a:rPr>
                        <a:t>248354</a:t>
                      </a:r>
                      <a:endParaRPr lang="en-US" dirty="0"/>
                    </a:p>
                  </a:txBody>
                  <a:tcPr/>
                </a:tc>
                <a:tc>
                  <a:txBody>
                    <a:bodyPr/>
                    <a:lstStyle/>
                    <a:p>
                      <a:r>
                        <a:rPr lang="en-US" sz="1800" b="0" i="0" kern="1200" dirty="0">
                          <a:solidFill>
                            <a:schemeClr val="dk1"/>
                          </a:solidFill>
                          <a:effectLst/>
                          <a:latin typeface="+mn-lt"/>
                          <a:ea typeface="+mn-ea"/>
                          <a:cs typeface="+mn-cs"/>
                        </a:rPr>
                        <a:t>Narendra Modi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government entities</a:t>
                      </a:r>
                      <a:endParaRPr lang="en-US" dirty="0"/>
                    </a:p>
                  </a:txBody>
                  <a:tcPr/>
                </a:tc>
                <a:extLst>
                  <a:ext uri="{0D108BD9-81ED-4DB2-BD59-A6C34878D82A}">
                    <a16:rowId xmlns:a16="http://schemas.microsoft.com/office/drawing/2014/main" val="2890826537"/>
                  </a:ext>
                </a:extLst>
              </a:tr>
            </a:tbl>
          </a:graphicData>
        </a:graphic>
      </p:graphicFrame>
      <p:sp>
        <p:nvSpPr>
          <p:cNvPr id="6" name="Rectangle 5">
            <a:extLst>
              <a:ext uri="{FF2B5EF4-FFF2-40B4-BE49-F238E27FC236}">
                <a16:creationId xmlns:a16="http://schemas.microsoft.com/office/drawing/2014/main" id="{78484408-1BC2-B946-BB10-CE2AA31AB417}"/>
              </a:ext>
            </a:extLst>
          </p:cNvPr>
          <p:cNvSpPr/>
          <p:nvPr/>
        </p:nvSpPr>
        <p:spPr>
          <a:xfrm>
            <a:off x="1003004" y="1590597"/>
            <a:ext cx="5820087" cy="2690118"/>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766C19B-7787-B340-B285-53BBD5A411EE}"/>
              </a:ext>
            </a:extLst>
          </p:cNvPr>
          <p:cNvSpPr txBox="1"/>
          <p:nvPr/>
        </p:nvSpPr>
        <p:spPr>
          <a:xfrm>
            <a:off x="1134406" y="1726170"/>
            <a:ext cx="5688685" cy="2554545"/>
          </a:xfrm>
          <a:prstGeom prst="rect">
            <a:avLst/>
          </a:prstGeom>
          <a:noFill/>
        </p:spPr>
        <p:txBody>
          <a:bodyPr wrap="square" rtlCol="0">
            <a:spAutoFit/>
          </a:bodyPr>
          <a:lstStyle/>
          <a:p>
            <a:r>
              <a:rPr lang="en-US" sz="2000" dirty="0"/>
              <a:t>For Retweets, after we group by the User ID, we find that the top five Twitters with the highest retweeted volume belong to some of the organizations. Like Biden and Modi are the presidents of the USA and India. After we group the original tweets by the organization, we can see the first is someone else and the second is media influencers.</a:t>
            </a:r>
          </a:p>
        </p:txBody>
      </p:sp>
    </p:spTree>
    <p:extLst>
      <p:ext uri="{BB962C8B-B14F-4D97-AF65-F5344CB8AC3E}">
        <p14:creationId xmlns:p14="http://schemas.microsoft.com/office/powerpoint/2010/main" val="79957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072B-F571-DF41-86FE-A140F08EECCC}"/>
              </a:ext>
            </a:extLst>
          </p:cNvPr>
          <p:cNvSpPr>
            <a:spLocks noGrp="1"/>
          </p:cNvSpPr>
          <p:nvPr>
            <p:ph type="title"/>
          </p:nvPr>
        </p:nvSpPr>
        <p:spPr>
          <a:xfrm>
            <a:off x="312587" y="0"/>
            <a:ext cx="10749367" cy="1208868"/>
          </a:xfrm>
        </p:spPr>
        <p:txBody>
          <a:bodyPr>
            <a:normAutofit/>
          </a:bodyPr>
          <a:lstStyle/>
          <a:p>
            <a:r>
              <a:rPr lang="en-US" sz="3400" b="1" dirty="0">
                <a:solidFill>
                  <a:srgbClr val="FDFBF9"/>
                </a:solidFill>
              </a:rPr>
              <a:t>Location analysis</a:t>
            </a:r>
            <a:endParaRPr lang="en-US" sz="3400" dirty="0"/>
          </a:p>
        </p:txBody>
      </p:sp>
      <p:pic>
        <p:nvPicPr>
          <p:cNvPr id="5" name="Picture 4" descr="Chart, bar chart&#10;&#10;Description automatically generated">
            <a:extLst>
              <a:ext uri="{FF2B5EF4-FFF2-40B4-BE49-F238E27FC236}">
                <a16:creationId xmlns:a16="http://schemas.microsoft.com/office/drawing/2014/main" id="{676C6869-EA8C-1840-8B3F-51DC504F8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83" y="1683026"/>
            <a:ext cx="5722230" cy="5189612"/>
          </a:xfrm>
          <a:prstGeom prst="rect">
            <a:avLst/>
          </a:prstGeom>
        </p:spPr>
      </p:pic>
      <p:sp>
        <p:nvSpPr>
          <p:cNvPr id="8" name="Rectangle 7">
            <a:extLst>
              <a:ext uri="{FF2B5EF4-FFF2-40B4-BE49-F238E27FC236}">
                <a16:creationId xmlns:a16="http://schemas.microsoft.com/office/drawing/2014/main" id="{B5C4AE88-736C-8944-B660-D21B66212B50}"/>
              </a:ext>
            </a:extLst>
          </p:cNvPr>
          <p:cNvSpPr/>
          <p:nvPr/>
        </p:nvSpPr>
        <p:spPr>
          <a:xfrm>
            <a:off x="6639526" y="2005473"/>
            <a:ext cx="4422428" cy="3702427"/>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094DEC-577F-C44A-9BEF-FCB4DDAF19B2}"/>
              </a:ext>
            </a:extLst>
          </p:cNvPr>
          <p:cNvSpPr txBox="1"/>
          <p:nvPr/>
        </p:nvSpPr>
        <p:spPr>
          <a:xfrm>
            <a:off x="7005744" y="2117748"/>
            <a:ext cx="4056210" cy="3477875"/>
          </a:xfrm>
          <a:prstGeom prst="rect">
            <a:avLst/>
          </a:prstGeom>
          <a:noFill/>
        </p:spPr>
        <p:txBody>
          <a:bodyPr wrap="square" rtlCol="0">
            <a:spAutoFit/>
          </a:bodyPr>
          <a:lstStyle/>
          <a:p>
            <a:r>
              <a:rPr lang="en-US" altLang="zh-CN" sz="2000" dirty="0"/>
              <a:t>After we group by the location of Twitter. From the top fifteen cities of these twitters lived in. We can see most of them are from the cities of the United States, England, and India. Which also matches the result of the scatter plot in the next slide.</a:t>
            </a:r>
            <a:r>
              <a:rPr lang="zh-CN" altLang="en-US" sz="2000" dirty="0"/>
              <a:t> </a:t>
            </a:r>
            <a:endParaRPr lang="en-US" altLang="zh-CN" sz="2000" dirty="0"/>
          </a:p>
          <a:p>
            <a:r>
              <a:rPr lang="en-US" altLang="zh-CN" sz="2000" dirty="0"/>
              <a:t>These three regions also are hardest hit by the Covid-19 pandemic.</a:t>
            </a:r>
          </a:p>
        </p:txBody>
      </p:sp>
    </p:spTree>
    <p:extLst>
      <p:ext uri="{BB962C8B-B14F-4D97-AF65-F5344CB8AC3E}">
        <p14:creationId xmlns:p14="http://schemas.microsoft.com/office/powerpoint/2010/main" val="91684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p&#10;&#10;Description automatically generated">
            <a:extLst>
              <a:ext uri="{FF2B5EF4-FFF2-40B4-BE49-F238E27FC236}">
                <a16:creationId xmlns:a16="http://schemas.microsoft.com/office/drawing/2014/main" id="{847C15DF-03C9-7643-933E-7A712BF9E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277" y="1791342"/>
            <a:ext cx="8995446" cy="4359219"/>
          </a:xfrm>
          <a:prstGeom prst="rect">
            <a:avLst/>
          </a:prstGeom>
        </p:spPr>
      </p:pic>
      <p:sp>
        <p:nvSpPr>
          <p:cNvPr id="5" name="Title 1">
            <a:extLst>
              <a:ext uri="{FF2B5EF4-FFF2-40B4-BE49-F238E27FC236}">
                <a16:creationId xmlns:a16="http://schemas.microsoft.com/office/drawing/2014/main" id="{2F0AD0C6-A692-B941-9365-3A54C675E1AB}"/>
              </a:ext>
            </a:extLst>
          </p:cNvPr>
          <p:cNvSpPr>
            <a:spLocks noGrp="1"/>
          </p:cNvSpPr>
          <p:nvPr>
            <p:ph type="title"/>
          </p:nvPr>
        </p:nvSpPr>
        <p:spPr>
          <a:xfrm>
            <a:off x="328388" y="0"/>
            <a:ext cx="10749367" cy="1208868"/>
          </a:xfrm>
        </p:spPr>
        <p:txBody>
          <a:bodyPr>
            <a:normAutofit/>
          </a:bodyPr>
          <a:lstStyle/>
          <a:p>
            <a:r>
              <a:rPr lang="en-US" sz="3400" b="1" dirty="0">
                <a:solidFill>
                  <a:srgbClr val="FDFBF9"/>
                </a:solidFill>
              </a:rPr>
              <a:t>Location analysis</a:t>
            </a:r>
            <a:endParaRPr lang="en-US" sz="3400" dirty="0"/>
          </a:p>
        </p:txBody>
      </p:sp>
      <p:sp>
        <p:nvSpPr>
          <p:cNvPr id="6" name="Oval 5">
            <a:extLst>
              <a:ext uri="{FF2B5EF4-FFF2-40B4-BE49-F238E27FC236}">
                <a16:creationId xmlns:a16="http://schemas.microsoft.com/office/drawing/2014/main" id="{7EA11568-C7E9-E640-A62E-CCFD369DCAAC}"/>
              </a:ext>
            </a:extLst>
          </p:cNvPr>
          <p:cNvSpPr/>
          <p:nvPr/>
        </p:nvSpPr>
        <p:spPr>
          <a:xfrm>
            <a:off x="3283137" y="2483708"/>
            <a:ext cx="1725283" cy="983412"/>
          </a:xfrm>
          <a:prstGeom prst="ellipse">
            <a:avLst/>
          </a:prstGeom>
          <a:noFill/>
          <a:ln w="5715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18798EA-1DBA-7F49-A816-CE0026433AD7}"/>
              </a:ext>
            </a:extLst>
          </p:cNvPr>
          <p:cNvSpPr/>
          <p:nvPr/>
        </p:nvSpPr>
        <p:spPr>
          <a:xfrm>
            <a:off x="5876122" y="2377691"/>
            <a:ext cx="851140" cy="850285"/>
          </a:xfrm>
          <a:prstGeom prst="ellipse">
            <a:avLst/>
          </a:prstGeom>
          <a:noFill/>
          <a:ln w="5715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61C6964-0C78-CB43-845E-5DAAE994B715}"/>
              </a:ext>
            </a:extLst>
          </p:cNvPr>
          <p:cNvSpPr/>
          <p:nvPr/>
        </p:nvSpPr>
        <p:spPr>
          <a:xfrm>
            <a:off x="7433008" y="2862769"/>
            <a:ext cx="736126" cy="850285"/>
          </a:xfrm>
          <a:prstGeom prst="ellipse">
            <a:avLst/>
          </a:prstGeom>
          <a:noFill/>
          <a:ln w="5715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AF74F77-161B-3D48-9E82-EA8AB0774C40}"/>
              </a:ext>
            </a:extLst>
          </p:cNvPr>
          <p:cNvCxnSpPr>
            <a:stCxn id="6" idx="3"/>
          </p:cNvCxnSpPr>
          <p:nvPr/>
        </p:nvCxnSpPr>
        <p:spPr>
          <a:xfrm flipH="1">
            <a:off x="1404730" y="3323103"/>
            <a:ext cx="2131069" cy="1540445"/>
          </a:xfrm>
          <a:prstGeom prst="straightConnector1">
            <a:avLst/>
          </a:prstGeom>
          <a:ln w="57150">
            <a:solidFill>
              <a:srgbClr val="D3462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D269D3-AAB7-BA4C-BE71-07319694E4D8}"/>
              </a:ext>
            </a:extLst>
          </p:cNvPr>
          <p:cNvCxnSpPr>
            <a:stCxn id="7" idx="5"/>
          </p:cNvCxnSpPr>
          <p:nvPr/>
        </p:nvCxnSpPr>
        <p:spPr>
          <a:xfrm>
            <a:off x="6602615" y="3103455"/>
            <a:ext cx="2700411" cy="3164823"/>
          </a:xfrm>
          <a:prstGeom prst="straightConnector1">
            <a:avLst/>
          </a:prstGeom>
          <a:ln w="57150">
            <a:solidFill>
              <a:srgbClr val="D3462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D766C02-CBAD-FE41-8B12-B17139F02BB4}"/>
              </a:ext>
            </a:extLst>
          </p:cNvPr>
          <p:cNvCxnSpPr>
            <a:cxnSpLocks/>
            <a:stCxn id="8" idx="6"/>
          </p:cNvCxnSpPr>
          <p:nvPr/>
        </p:nvCxnSpPr>
        <p:spPr>
          <a:xfrm>
            <a:off x="8169134" y="3287912"/>
            <a:ext cx="2401240" cy="35191"/>
          </a:xfrm>
          <a:prstGeom prst="straightConnector1">
            <a:avLst/>
          </a:prstGeom>
          <a:ln w="57150">
            <a:solidFill>
              <a:srgbClr val="D34626"/>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0B77BEB-4D49-E34D-92B2-CC8ECD57B081}"/>
              </a:ext>
            </a:extLst>
          </p:cNvPr>
          <p:cNvSpPr txBox="1"/>
          <p:nvPr/>
        </p:nvSpPr>
        <p:spPr>
          <a:xfrm>
            <a:off x="328388" y="4953056"/>
            <a:ext cx="1822935" cy="400110"/>
          </a:xfrm>
          <a:prstGeom prst="rect">
            <a:avLst/>
          </a:prstGeom>
          <a:noFill/>
        </p:spPr>
        <p:txBody>
          <a:bodyPr wrap="none" rtlCol="0">
            <a:spAutoFit/>
          </a:bodyPr>
          <a:lstStyle/>
          <a:p>
            <a:r>
              <a:rPr lang="en-US" sz="2000" b="1" u="sng" dirty="0">
                <a:solidFill>
                  <a:srgbClr val="D24726"/>
                </a:solidFill>
              </a:rPr>
              <a:t>United States</a:t>
            </a:r>
          </a:p>
        </p:txBody>
      </p:sp>
      <p:sp>
        <p:nvSpPr>
          <p:cNvPr id="20" name="TextBox 19">
            <a:extLst>
              <a:ext uri="{FF2B5EF4-FFF2-40B4-BE49-F238E27FC236}">
                <a16:creationId xmlns:a16="http://schemas.microsoft.com/office/drawing/2014/main" id="{257E2978-E034-984B-8560-0ABA9D1ED414}"/>
              </a:ext>
            </a:extLst>
          </p:cNvPr>
          <p:cNvSpPr txBox="1"/>
          <p:nvPr/>
        </p:nvSpPr>
        <p:spPr>
          <a:xfrm>
            <a:off x="8959995" y="6263199"/>
            <a:ext cx="1069524" cy="400110"/>
          </a:xfrm>
          <a:prstGeom prst="rect">
            <a:avLst/>
          </a:prstGeom>
          <a:noFill/>
        </p:spPr>
        <p:txBody>
          <a:bodyPr wrap="none" rtlCol="0">
            <a:spAutoFit/>
          </a:bodyPr>
          <a:lstStyle/>
          <a:p>
            <a:r>
              <a:rPr lang="en-US" sz="2000" b="1" u="sng" dirty="0">
                <a:solidFill>
                  <a:srgbClr val="D24726"/>
                </a:solidFill>
              </a:rPr>
              <a:t>Europe</a:t>
            </a:r>
          </a:p>
        </p:txBody>
      </p:sp>
      <p:sp>
        <p:nvSpPr>
          <p:cNvPr id="21" name="TextBox 20">
            <a:extLst>
              <a:ext uri="{FF2B5EF4-FFF2-40B4-BE49-F238E27FC236}">
                <a16:creationId xmlns:a16="http://schemas.microsoft.com/office/drawing/2014/main" id="{40155272-43D9-6D4D-A3EF-58100EED2E9A}"/>
              </a:ext>
            </a:extLst>
          </p:cNvPr>
          <p:cNvSpPr txBox="1"/>
          <p:nvPr/>
        </p:nvSpPr>
        <p:spPr>
          <a:xfrm>
            <a:off x="10686461" y="3123048"/>
            <a:ext cx="782587" cy="400110"/>
          </a:xfrm>
          <a:prstGeom prst="rect">
            <a:avLst/>
          </a:prstGeom>
          <a:noFill/>
        </p:spPr>
        <p:txBody>
          <a:bodyPr wrap="none" rtlCol="0">
            <a:spAutoFit/>
          </a:bodyPr>
          <a:lstStyle/>
          <a:p>
            <a:r>
              <a:rPr lang="en-US" sz="2000" b="1" u="sng" dirty="0">
                <a:solidFill>
                  <a:srgbClr val="D24726"/>
                </a:solidFill>
              </a:rPr>
              <a:t>India</a:t>
            </a:r>
          </a:p>
        </p:txBody>
      </p:sp>
      <p:sp>
        <p:nvSpPr>
          <p:cNvPr id="2" name="TextBox 1">
            <a:extLst>
              <a:ext uri="{FF2B5EF4-FFF2-40B4-BE49-F238E27FC236}">
                <a16:creationId xmlns:a16="http://schemas.microsoft.com/office/drawing/2014/main" id="{A72EAE01-9C0E-554C-8659-A20CE0DCBE8D}"/>
              </a:ext>
            </a:extLst>
          </p:cNvPr>
          <p:cNvSpPr txBox="1"/>
          <p:nvPr/>
        </p:nvSpPr>
        <p:spPr>
          <a:xfrm>
            <a:off x="3975206" y="1506978"/>
            <a:ext cx="4177490" cy="338554"/>
          </a:xfrm>
          <a:prstGeom prst="rect">
            <a:avLst/>
          </a:prstGeom>
          <a:noFill/>
        </p:spPr>
        <p:txBody>
          <a:bodyPr wrap="none" rtlCol="0">
            <a:spAutoFit/>
          </a:bodyPr>
          <a:lstStyle/>
          <a:p>
            <a:r>
              <a:rPr lang="en-US" sz="1600" dirty="0">
                <a:solidFill>
                  <a:schemeClr val="tx1">
                    <a:lumMod val="75000"/>
                    <a:lumOff val="25000"/>
                  </a:schemeClr>
                </a:solidFill>
              </a:rPr>
              <a:t>Scatter Plot for Twitters’ Location over world</a:t>
            </a:r>
          </a:p>
        </p:txBody>
      </p:sp>
    </p:spTree>
    <p:extLst>
      <p:ext uri="{BB962C8B-B14F-4D97-AF65-F5344CB8AC3E}">
        <p14:creationId xmlns:p14="http://schemas.microsoft.com/office/powerpoint/2010/main" val="160857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93E7-7548-5444-86BA-852780823A9C}"/>
              </a:ext>
            </a:extLst>
          </p:cNvPr>
          <p:cNvSpPr>
            <a:spLocks noGrp="1"/>
          </p:cNvSpPr>
          <p:nvPr>
            <p:ph type="title"/>
          </p:nvPr>
        </p:nvSpPr>
        <p:spPr>
          <a:xfrm>
            <a:off x="325415" y="-31841"/>
            <a:ext cx="10749367" cy="1208868"/>
          </a:xfrm>
        </p:spPr>
        <p:txBody>
          <a:bodyPr>
            <a:normAutofit/>
          </a:bodyPr>
          <a:lstStyle/>
          <a:p>
            <a:r>
              <a:rPr lang="en-US" sz="3400" b="1" dirty="0">
                <a:solidFill>
                  <a:srgbClr val="FDFBF9"/>
                </a:solidFill>
              </a:rPr>
              <a:t>Timelines analysis</a:t>
            </a:r>
            <a:endParaRPr lang="en-US" sz="3400" dirty="0"/>
          </a:p>
        </p:txBody>
      </p:sp>
      <p:pic>
        <p:nvPicPr>
          <p:cNvPr id="5" name="Picture 4" descr="Chart, bar chart&#10;&#10;Description automatically generated">
            <a:extLst>
              <a:ext uri="{FF2B5EF4-FFF2-40B4-BE49-F238E27FC236}">
                <a16:creationId xmlns:a16="http://schemas.microsoft.com/office/drawing/2014/main" id="{6DC18BA7-62EE-414A-BBAC-3C8001460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6" y="1516917"/>
            <a:ext cx="3203075" cy="2150110"/>
          </a:xfrm>
          <a:prstGeom prst="rect">
            <a:avLst/>
          </a:prstGeom>
        </p:spPr>
      </p:pic>
      <p:pic>
        <p:nvPicPr>
          <p:cNvPr id="7" name="Picture 6" descr="Chart, bar chart&#10;&#10;Description automatically generated">
            <a:extLst>
              <a:ext uri="{FF2B5EF4-FFF2-40B4-BE49-F238E27FC236}">
                <a16:creationId xmlns:a16="http://schemas.microsoft.com/office/drawing/2014/main" id="{CC91F813-DA17-9C40-960F-FA3C5028135D}"/>
              </a:ext>
            </a:extLst>
          </p:cNvPr>
          <p:cNvPicPr>
            <a:picLocks noChangeAspect="1"/>
          </p:cNvPicPr>
          <p:nvPr/>
        </p:nvPicPr>
        <p:blipFill rotWithShape="1">
          <a:blip r:embed="rId3">
            <a:extLst>
              <a:ext uri="{28A0092B-C50C-407E-A947-70E740481C1C}">
                <a14:useLocalDpi xmlns:a14="http://schemas.microsoft.com/office/drawing/2010/main" val="0"/>
              </a:ext>
            </a:extLst>
          </a:blip>
          <a:srcRect b="33556"/>
          <a:stretch/>
        </p:blipFill>
        <p:spPr>
          <a:xfrm>
            <a:off x="2865669" y="3964905"/>
            <a:ext cx="2956758" cy="1799678"/>
          </a:xfrm>
          <a:prstGeom prst="rect">
            <a:avLst/>
          </a:prstGeom>
        </p:spPr>
      </p:pic>
      <p:pic>
        <p:nvPicPr>
          <p:cNvPr id="9" name="Picture 8" descr="Text&#10;&#10;Description automatically generated">
            <a:extLst>
              <a:ext uri="{FF2B5EF4-FFF2-40B4-BE49-F238E27FC236}">
                <a16:creationId xmlns:a16="http://schemas.microsoft.com/office/drawing/2014/main" id="{0D1AFC30-62EA-0F44-B797-7A19330C8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9244" y="5778749"/>
            <a:ext cx="2508699" cy="521739"/>
          </a:xfrm>
          <a:prstGeom prst="rect">
            <a:avLst/>
          </a:prstGeom>
        </p:spPr>
      </p:pic>
      <p:pic>
        <p:nvPicPr>
          <p:cNvPr id="11" name="Picture 10" descr="Chart, bar chart, histogram&#10;&#10;Description automatically generated">
            <a:extLst>
              <a:ext uri="{FF2B5EF4-FFF2-40B4-BE49-F238E27FC236}">
                <a16:creationId xmlns:a16="http://schemas.microsoft.com/office/drawing/2014/main" id="{5E02B896-3112-2A42-9127-7323819CC6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424" y="3964906"/>
            <a:ext cx="2684952" cy="1780396"/>
          </a:xfrm>
          <a:prstGeom prst="rect">
            <a:avLst/>
          </a:prstGeom>
        </p:spPr>
      </p:pic>
      <p:pic>
        <p:nvPicPr>
          <p:cNvPr id="12" name="Picture 11" descr="Text&#10;&#10;Description automatically generated">
            <a:extLst>
              <a:ext uri="{FF2B5EF4-FFF2-40B4-BE49-F238E27FC236}">
                <a16:creationId xmlns:a16="http://schemas.microsoft.com/office/drawing/2014/main" id="{B14AA5FD-3647-6344-8E81-F88E4BEB4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970" y="5745302"/>
            <a:ext cx="2508699" cy="521739"/>
          </a:xfrm>
          <a:prstGeom prst="rect">
            <a:avLst/>
          </a:prstGeom>
        </p:spPr>
      </p:pic>
      <p:pic>
        <p:nvPicPr>
          <p:cNvPr id="14" name="Picture 13" descr="Chart, bar chart&#10;&#10;Description automatically generated">
            <a:extLst>
              <a:ext uri="{FF2B5EF4-FFF2-40B4-BE49-F238E27FC236}">
                <a16:creationId xmlns:a16="http://schemas.microsoft.com/office/drawing/2014/main" id="{C79C24B3-461B-E141-8990-227070AF70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2376" y="1583349"/>
            <a:ext cx="2841754" cy="2150110"/>
          </a:xfrm>
          <a:prstGeom prst="rect">
            <a:avLst/>
          </a:prstGeom>
        </p:spPr>
      </p:pic>
      <p:sp>
        <p:nvSpPr>
          <p:cNvPr id="15" name="Oval 14">
            <a:extLst>
              <a:ext uri="{FF2B5EF4-FFF2-40B4-BE49-F238E27FC236}">
                <a16:creationId xmlns:a16="http://schemas.microsoft.com/office/drawing/2014/main" id="{C0804CD2-F267-4A47-8D5B-AF686E6F1F83}"/>
              </a:ext>
            </a:extLst>
          </p:cNvPr>
          <p:cNvSpPr/>
          <p:nvPr/>
        </p:nvSpPr>
        <p:spPr>
          <a:xfrm>
            <a:off x="3905956" y="1930400"/>
            <a:ext cx="699911" cy="1603022"/>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6CCA764-1CF1-E843-9925-321C4C538CC6}"/>
              </a:ext>
            </a:extLst>
          </p:cNvPr>
          <p:cNvSpPr/>
          <p:nvPr/>
        </p:nvSpPr>
        <p:spPr>
          <a:xfrm>
            <a:off x="507146" y="2275075"/>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B00040-B0FC-2E41-9E21-ED7884AE4D94}"/>
              </a:ext>
            </a:extLst>
          </p:cNvPr>
          <p:cNvSpPr/>
          <p:nvPr/>
        </p:nvSpPr>
        <p:spPr>
          <a:xfrm>
            <a:off x="1086277" y="2254476"/>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0DFE559-93FE-7E42-99FF-46045B1FD1BC}"/>
              </a:ext>
            </a:extLst>
          </p:cNvPr>
          <p:cNvSpPr/>
          <p:nvPr/>
        </p:nvSpPr>
        <p:spPr>
          <a:xfrm>
            <a:off x="1688497" y="2254476"/>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4B13AFA-EDC4-9B43-8941-6D09C3D23B7E}"/>
              </a:ext>
            </a:extLst>
          </p:cNvPr>
          <p:cNvSpPr/>
          <p:nvPr/>
        </p:nvSpPr>
        <p:spPr>
          <a:xfrm>
            <a:off x="2290717" y="2238066"/>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CF177AE-B3BE-4046-8DC9-8BB837412F3D}"/>
              </a:ext>
            </a:extLst>
          </p:cNvPr>
          <p:cNvSpPr/>
          <p:nvPr/>
        </p:nvSpPr>
        <p:spPr>
          <a:xfrm>
            <a:off x="453356" y="4652195"/>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892A8FB-EBC5-B24B-8A6D-7B04F12A68D1}"/>
              </a:ext>
            </a:extLst>
          </p:cNvPr>
          <p:cNvSpPr/>
          <p:nvPr/>
        </p:nvSpPr>
        <p:spPr>
          <a:xfrm>
            <a:off x="1017452" y="4652195"/>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F131D1C-EC99-CE40-BAA5-D37EC50E4744}"/>
              </a:ext>
            </a:extLst>
          </p:cNvPr>
          <p:cNvSpPr/>
          <p:nvPr/>
        </p:nvSpPr>
        <p:spPr>
          <a:xfrm>
            <a:off x="1591770" y="4652195"/>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4F7C221-F37F-D740-91C8-4D808FE44068}"/>
              </a:ext>
            </a:extLst>
          </p:cNvPr>
          <p:cNvSpPr/>
          <p:nvPr/>
        </p:nvSpPr>
        <p:spPr>
          <a:xfrm>
            <a:off x="2175456" y="4618748"/>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063F93A-4608-2B45-ADC7-4CAB2A4A959D}"/>
              </a:ext>
            </a:extLst>
          </p:cNvPr>
          <p:cNvSpPr/>
          <p:nvPr/>
        </p:nvSpPr>
        <p:spPr>
          <a:xfrm>
            <a:off x="3255951" y="4618748"/>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F52F8F3-26E8-C348-AC44-63B083BAE1D8}"/>
              </a:ext>
            </a:extLst>
          </p:cNvPr>
          <p:cNvSpPr/>
          <p:nvPr/>
        </p:nvSpPr>
        <p:spPr>
          <a:xfrm>
            <a:off x="3803125" y="4652195"/>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FC28A25-A584-5047-B5A5-0E935C736F87}"/>
              </a:ext>
            </a:extLst>
          </p:cNvPr>
          <p:cNvSpPr/>
          <p:nvPr/>
        </p:nvSpPr>
        <p:spPr>
          <a:xfrm>
            <a:off x="4426597" y="4645112"/>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115E65-C355-EC47-B9DE-70C4D7942D32}"/>
              </a:ext>
            </a:extLst>
          </p:cNvPr>
          <p:cNvSpPr/>
          <p:nvPr/>
        </p:nvSpPr>
        <p:spPr>
          <a:xfrm>
            <a:off x="5015777" y="4650208"/>
            <a:ext cx="230521" cy="1126554"/>
          </a:xfrm>
          <a:prstGeom prst="ellipse">
            <a:avLst/>
          </a:prstGeom>
          <a:noFill/>
          <a:ln w="38100">
            <a:solidFill>
              <a:srgbClr val="D34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911D0B9-B83F-8B45-B83B-DBAC42FEC79A}"/>
              </a:ext>
            </a:extLst>
          </p:cNvPr>
          <p:cNvSpPr/>
          <p:nvPr/>
        </p:nvSpPr>
        <p:spPr>
          <a:xfrm>
            <a:off x="6505122" y="2307274"/>
            <a:ext cx="5023574" cy="3082375"/>
          </a:xfrm>
          <a:prstGeom prst="rect">
            <a:avLst/>
          </a:prstGeom>
          <a:noFill/>
          <a:ln w="57150">
            <a:solidFill>
              <a:srgbClr val="D346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BA8EB2F-BB65-184B-A15B-B17797A62540}"/>
              </a:ext>
            </a:extLst>
          </p:cNvPr>
          <p:cNvSpPr txBox="1"/>
          <p:nvPr/>
        </p:nvSpPr>
        <p:spPr>
          <a:xfrm>
            <a:off x="6984180" y="2417301"/>
            <a:ext cx="4422428" cy="2862322"/>
          </a:xfrm>
          <a:prstGeom prst="rect">
            <a:avLst/>
          </a:prstGeom>
          <a:noFill/>
        </p:spPr>
        <p:txBody>
          <a:bodyPr wrap="square" rtlCol="0">
            <a:spAutoFit/>
          </a:bodyPr>
          <a:lstStyle/>
          <a:p>
            <a:r>
              <a:rPr lang="en-US" sz="2000" dirty="0"/>
              <a:t>We can clearly see that there excited significant peaks and valleys, the valleys of volume is the date 10/16, 10/17,10/23, 10/24, 10/30, 10/31, 11/06, 11/07 and peaks of volume is 10/20, 10/27, 11/3, 11/10. Which also match the peaks and valleys results from the plot of daily confirm cases and the plot of daily dead cases.</a:t>
            </a:r>
          </a:p>
        </p:txBody>
      </p:sp>
    </p:spTree>
    <p:extLst>
      <p:ext uri="{BB962C8B-B14F-4D97-AF65-F5344CB8AC3E}">
        <p14:creationId xmlns:p14="http://schemas.microsoft.com/office/powerpoint/2010/main" val="368664096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BDCB38D-89A7-4028-9490-C6CFD8B9ACEE}" vid="{AD1CAB8A-25D8-47C1-9714-E89BAB2EE4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WelcomeDoc</Template>
  <TotalTime>1275</TotalTime>
  <Words>1056</Words>
  <Application>Microsoft Macintosh PowerPoint</Application>
  <PresentationFormat>Widescreen</PresentationFormat>
  <Paragraphs>118</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WelcomeDoc</vt:lpstr>
      <vt:lpstr>PowerPoint Presentation</vt:lpstr>
      <vt:lpstr>PowerPoint Presentation</vt:lpstr>
      <vt:lpstr>PowerPoint Presentation</vt:lpstr>
      <vt:lpstr>Methodology and Extensive usage of available variables</vt:lpstr>
      <vt:lpstr>Author identification (Original tweets)</vt:lpstr>
      <vt:lpstr>Author identification (Retweets)</vt:lpstr>
      <vt:lpstr>Location analysis</vt:lpstr>
      <vt:lpstr>Location analysis</vt:lpstr>
      <vt:lpstr>Timelines analysis</vt:lpstr>
      <vt:lpstr>Timeline analysis</vt:lpstr>
      <vt:lpstr>Messages unique analysis</vt:lpstr>
      <vt:lpstr>PowerPoint Presentation</vt:lpstr>
      <vt:lpstr>Conclusions and Actionable recommendations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Yang, Dongni</dc:creator>
  <cp:keywords/>
  <dc:description/>
  <cp:lastModifiedBy>Yang, Dongni</cp:lastModifiedBy>
  <cp:revision>7</cp:revision>
  <dcterms:created xsi:type="dcterms:W3CDTF">2021-12-10T06:44:48Z</dcterms:created>
  <dcterms:modified xsi:type="dcterms:W3CDTF">2021-12-11T04:17:44Z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rogh@microsoft.com</vt:lpwstr>
  </property>
  <property fmtid="{D5CDD505-2E9C-101B-9397-08002B2CF9AE}" pid="5" name="MSIP_Label_f42aa342-8706-4288-bd11-ebb85995028c_SetDate">
    <vt:lpwstr>2018-02-05T19:56:32.6740186Z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