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35"/>
  </p:notesMasterIdLst>
  <p:handoutMasterIdLst>
    <p:handoutMasterId r:id="rId36"/>
  </p:handoutMasterIdLst>
  <p:sldIdLst>
    <p:sldId id="354" r:id="rId3"/>
    <p:sldId id="356" r:id="rId4"/>
    <p:sldId id="507" r:id="rId5"/>
    <p:sldId id="508" r:id="rId6"/>
    <p:sldId id="661" r:id="rId7"/>
    <p:sldId id="571"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637" r:id="rId24"/>
    <p:sldId id="648" r:id="rId25"/>
    <p:sldId id="540" r:id="rId26"/>
    <p:sldId id="659" r:id="rId27"/>
    <p:sldId id="541" r:id="rId28"/>
    <p:sldId id="555" r:id="rId29"/>
    <p:sldId id="556" r:id="rId30"/>
    <p:sldId id="662" r:id="rId31"/>
    <p:sldId id="557" r:id="rId32"/>
    <p:sldId id="647" r:id="rId33"/>
    <p:sldId id="663" r:id="rId34"/>
  </p:sldIdLst>
  <p:sldSz cx="9144000" cy="6858000" type="screen4x3"/>
  <p:notesSz cx="6797675" cy="99282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B0F0"/>
    <a:srgbClr val="CCE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3" autoAdjust="0"/>
    <p:restoredTop sz="94659" autoAdjust="0"/>
  </p:normalViewPr>
  <p:slideViewPr>
    <p:cSldViewPr>
      <p:cViewPr>
        <p:scale>
          <a:sx n="90" d="100"/>
          <a:sy n="90" d="100"/>
        </p:scale>
        <p:origin x="-2244" y="-492"/>
      </p:cViewPr>
      <p:guideLst>
        <p:guide orient="horz" pos="2318"/>
        <p:guide pos="29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3EB648-476D-448E-ADB6-6DBFA6AAECF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878DA4C-1E16-4DF7-A0F4-D20BCDD1CE1E}">
      <dgm:prSet phldrT="[文本]" custT="1"/>
      <dgm:spPr/>
      <dgm:t>
        <a:bodyPr/>
        <a:lstStyle/>
        <a:p>
          <a:r>
            <a:rPr lang="zh-CN" altLang="en-US" sz="2000" dirty="0" smtClean="0"/>
            <a:t>一</a:t>
          </a:r>
          <a:endParaRPr lang="zh-CN" altLang="en-US" sz="2000" dirty="0"/>
        </a:p>
      </dgm:t>
    </dgm:pt>
    <dgm:pt modelId="{ECCDF152-CBFE-4AD3-B778-CB4004D85E9D}" type="parTrans" cxnId="{5B30513E-66F4-4598-9966-5255B767D789}">
      <dgm:prSet/>
      <dgm:spPr/>
      <dgm:t>
        <a:bodyPr/>
        <a:lstStyle/>
        <a:p>
          <a:endParaRPr lang="zh-CN" altLang="en-US"/>
        </a:p>
      </dgm:t>
    </dgm:pt>
    <dgm:pt modelId="{F28F70B8-D2BF-42A4-8A65-ED60B1B10D08}" type="sibTrans" cxnId="{5B30513E-66F4-4598-9966-5255B767D789}">
      <dgm:prSet/>
      <dgm:spPr/>
      <dgm:t>
        <a:bodyPr/>
        <a:lstStyle/>
        <a:p>
          <a:endParaRPr lang="zh-CN" altLang="en-US"/>
        </a:p>
      </dgm:t>
    </dgm:pt>
    <dgm:pt modelId="{C010776E-885E-414F-96A5-38B3D709CF2E}">
      <dgm:prSet phldrT="[文本]" custT="1"/>
      <dgm:spPr/>
      <dgm:t>
        <a:bodyPr/>
        <a:lstStyle/>
        <a:p>
          <a:r>
            <a:rPr lang="zh-CN" altLang="en-US" sz="2000" b="1" dirty="0" smtClean="0">
              <a:solidFill>
                <a:srgbClr val="0855A7"/>
              </a:solidFill>
              <a:latin typeface="Impact" panose="020B0806030902050204" pitchFamily="34" charset="0"/>
              <a:ea typeface="微软雅黑" panose="020B0503020204020204" pitchFamily="34" charset="-122"/>
              <a:sym typeface="+mn-ea"/>
            </a:rPr>
            <a:t>专项附加扣除政策的主要内容</a:t>
          </a:r>
          <a:endParaRPr lang="zh-CN" altLang="en-US" sz="2000" dirty="0"/>
        </a:p>
      </dgm:t>
    </dgm:pt>
    <dgm:pt modelId="{5B4A504A-B824-447B-A9F2-D6057898C4F1}" type="parTrans" cxnId="{0EB29513-E51E-4964-B252-221D3698C1EE}">
      <dgm:prSet/>
      <dgm:spPr/>
      <dgm:t>
        <a:bodyPr/>
        <a:lstStyle/>
        <a:p>
          <a:endParaRPr lang="zh-CN" altLang="en-US"/>
        </a:p>
      </dgm:t>
    </dgm:pt>
    <dgm:pt modelId="{7C1E3374-4202-4D12-BB2A-50695B376206}" type="sibTrans" cxnId="{0EB29513-E51E-4964-B252-221D3698C1EE}">
      <dgm:prSet/>
      <dgm:spPr/>
      <dgm:t>
        <a:bodyPr/>
        <a:lstStyle/>
        <a:p>
          <a:endParaRPr lang="zh-CN" altLang="en-US"/>
        </a:p>
      </dgm:t>
    </dgm:pt>
    <dgm:pt modelId="{93167215-6EB7-4DC5-A007-85665CD8FF03}">
      <dgm:prSet phldrT="[文本]" custT="1"/>
      <dgm:spPr/>
      <dgm:t>
        <a:bodyPr/>
        <a:lstStyle/>
        <a:p>
          <a:r>
            <a:rPr lang="zh-CN" altLang="en-US" sz="2000" dirty="0" smtClean="0"/>
            <a:t>三</a:t>
          </a:r>
          <a:endParaRPr lang="zh-CN" altLang="en-US" sz="2000" dirty="0"/>
        </a:p>
      </dgm:t>
    </dgm:pt>
    <dgm:pt modelId="{33E8CE44-5B52-420F-BD32-3FC8DC2B015E}" type="parTrans" cxnId="{B2A30556-7EB5-46C2-B519-FEC78E83C6C0}">
      <dgm:prSet/>
      <dgm:spPr/>
      <dgm:t>
        <a:bodyPr/>
        <a:lstStyle/>
        <a:p>
          <a:endParaRPr lang="zh-CN" altLang="en-US"/>
        </a:p>
      </dgm:t>
    </dgm:pt>
    <dgm:pt modelId="{FBC51969-1C7B-4ED2-B1AD-2E007ADA7A71}" type="sibTrans" cxnId="{B2A30556-7EB5-46C2-B519-FEC78E83C6C0}">
      <dgm:prSet/>
      <dgm:spPr/>
      <dgm:t>
        <a:bodyPr/>
        <a:lstStyle/>
        <a:p>
          <a:endParaRPr lang="zh-CN" altLang="en-US"/>
        </a:p>
      </dgm:t>
    </dgm:pt>
    <dgm:pt modelId="{92935431-7924-4E68-AF89-FD1D307A9E09}">
      <dgm:prSet phldrT="[文本]" custT="1"/>
      <dgm:spPr/>
      <dgm:t>
        <a:bodyPr/>
        <a:lstStyle/>
        <a:p>
          <a:r>
            <a:rPr lang="zh-CN" altLang="en-US" sz="2000" b="1" dirty="0" smtClean="0">
              <a:solidFill>
                <a:srgbClr val="0855A7"/>
              </a:solidFill>
              <a:latin typeface="Impact" panose="020B0806030902050204" pitchFamily="34" charset="0"/>
              <a:ea typeface="微软雅黑" panose="020B0503020204020204" pitchFamily="34" charset="-122"/>
              <a:sym typeface="+mn-ea"/>
            </a:rPr>
            <a:t>专项附加扣除政策的条件和标准</a:t>
          </a:r>
          <a:endParaRPr lang="zh-CN" altLang="en-US" sz="2000" b="1" dirty="0">
            <a:solidFill>
              <a:srgbClr val="0855A7"/>
            </a:solidFill>
            <a:latin typeface="Impact" panose="020B0806030902050204" pitchFamily="34" charset="0"/>
            <a:ea typeface="微软雅黑" panose="020B0503020204020204" pitchFamily="34" charset="-122"/>
          </a:endParaRPr>
        </a:p>
      </dgm:t>
    </dgm:pt>
    <dgm:pt modelId="{23116984-C82F-4BCD-A4B7-3CF5A7F1C5DC}" type="parTrans" cxnId="{89DCC11F-D061-4E28-806E-C993D8434024}">
      <dgm:prSet/>
      <dgm:spPr/>
      <dgm:t>
        <a:bodyPr/>
        <a:lstStyle/>
        <a:p>
          <a:endParaRPr lang="zh-CN" altLang="en-US"/>
        </a:p>
      </dgm:t>
    </dgm:pt>
    <dgm:pt modelId="{0BD4D785-6250-4B06-B58F-3277BD975A97}" type="sibTrans" cxnId="{89DCC11F-D061-4E28-806E-C993D8434024}">
      <dgm:prSet/>
      <dgm:spPr/>
      <dgm:t>
        <a:bodyPr/>
        <a:lstStyle/>
        <a:p>
          <a:endParaRPr lang="zh-CN" altLang="en-US"/>
        </a:p>
      </dgm:t>
    </dgm:pt>
    <dgm:pt modelId="{167A5FEC-18BA-4488-8B73-D89E7198CF75}">
      <dgm:prSet phldrT="[文本]" custT="1"/>
      <dgm:spPr/>
      <dgm:t>
        <a:bodyPr/>
        <a:lstStyle/>
        <a:p>
          <a:r>
            <a:rPr lang="zh-CN" altLang="en-US" sz="2000" dirty="0" smtClean="0"/>
            <a:t>四</a:t>
          </a:r>
          <a:endParaRPr lang="zh-CN" altLang="en-US" sz="2000" dirty="0"/>
        </a:p>
      </dgm:t>
    </dgm:pt>
    <dgm:pt modelId="{85FDFFEA-D10E-4122-AB39-A8CC8B37754F}" type="parTrans" cxnId="{37F0B37F-F09C-4F33-847A-B4CC5178BAB8}">
      <dgm:prSet/>
      <dgm:spPr/>
      <dgm:t>
        <a:bodyPr/>
        <a:lstStyle/>
        <a:p>
          <a:endParaRPr lang="zh-CN" altLang="en-US"/>
        </a:p>
      </dgm:t>
    </dgm:pt>
    <dgm:pt modelId="{D41A0818-BB4C-4ABE-B950-CF3257665908}" type="sibTrans" cxnId="{37F0B37F-F09C-4F33-847A-B4CC5178BAB8}">
      <dgm:prSet/>
      <dgm:spPr/>
      <dgm:t>
        <a:bodyPr/>
        <a:lstStyle/>
        <a:p>
          <a:endParaRPr lang="zh-CN" altLang="en-US"/>
        </a:p>
      </dgm:t>
    </dgm:pt>
    <dgm:pt modelId="{48F48AAF-743F-4588-8BFD-BAE718E3CB12}">
      <dgm:prSet phldrT="[文本]" custT="1"/>
      <dgm:spPr/>
      <dgm:t>
        <a:bodyPr/>
        <a:lstStyle/>
        <a:p>
          <a:r>
            <a:rPr lang="zh-CN" altLang="en-US" sz="2000" dirty="0" smtClean="0"/>
            <a:t>五</a:t>
          </a:r>
          <a:endParaRPr lang="zh-CN" altLang="en-US" sz="2000" dirty="0"/>
        </a:p>
      </dgm:t>
    </dgm:pt>
    <dgm:pt modelId="{13867860-3AA0-4878-810A-84B682A8EC19}" type="parTrans" cxnId="{DBD50FFA-F27C-4398-A2AE-3DA6E0A8C5FE}">
      <dgm:prSet/>
      <dgm:spPr/>
      <dgm:t>
        <a:bodyPr/>
        <a:lstStyle/>
        <a:p>
          <a:endParaRPr lang="zh-CN" altLang="en-US"/>
        </a:p>
      </dgm:t>
    </dgm:pt>
    <dgm:pt modelId="{21F8E955-36D0-4FAF-980A-9E862E642F3B}" type="sibTrans" cxnId="{DBD50FFA-F27C-4398-A2AE-3DA6E0A8C5FE}">
      <dgm:prSet/>
      <dgm:spPr/>
      <dgm:t>
        <a:bodyPr/>
        <a:lstStyle/>
        <a:p>
          <a:endParaRPr lang="zh-CN" altLang="en-US"/>
        </a:p>
      </dgm:t>
    </dgm:pt>
    <dgm:pt modelId="{357A7ECC-FDF0-41B8-B668-3C590F57A853}">
      <dgm:prSet phldrT="[文本]" custT="1"/>
      <dgm:spPr/>
      <dgm:t>
        <a:bodyPr/>
        <a:lstStyle/>
        <a:p>
          <a:r>
            <a:rPr lang="zh-CN" altLang="en-US" sz="2000" dirty="0" smtClean="0"/>
            <a:t>二</a:t>
          </a:r>
          <a:endParaRPr lang="zh-CN" altLang="en-US" sz="2000" dirty="0"/>
        </a:p>
      </dgm:t>
    </dgm:pt>
    <dgm:pt modelId="{95FE81B9-8A2B-4ACA-824F-651B65E5DB0E}" type="parTrans" cxnId="{74889B77-6FFE-44A3-A297-DD919BD812DF}">
      <dgm:prSet/>
      <dgm:spPr/>
      <dgm:t>
        <a:bodyPr/>
        <a:lstStyle/>
        <a:p>
          <a:endParaRPr lang="zh-CN" altLang="en-US"/>
        </a:p>
      </dgm:t>
    </dgm:pt>
    <dgm:pt modelId="{52F1D3AE-C978-4669-A2E5-A456BF0A71FB}" type="sibTrans" cxnId="{74889B77-6FFE-44A3-A297-DD919BD812DF}">
      <dgm:prSet/>
      <dgm:spPr/>
      <dgm:t>
        <a:bodyPr/>
        <a:lstStyle/>
        <a:p>
          <a:endParaRPr lang="zh-CN" altLang="en-US"/>
        </a:p>
      </dgm:t>
    </dgm:pt>
    <dgm:pt modelId="{520E0E49-9B98-4795-810C-CBF66F40E606}">
      <dgm:prSet phldrT="[文本]" custT="1"/>
      <dgm:spPr/>
      <dgm:t>
        <a:bodyPr/>
        <a:lstStyle/>
        <a:p>
          <a:r>
            <a:rPr lang="zh-CN" altLang="en-US" sz="2000" b="1" dirty="0" smtClean="0">
              <a:solidFill>
                <a:srgbClr val="0855A7"/>
              </a:solidFill>
              <a:latin typeface="Impact" panose="020B0806030902050204" pitchFamily="34" charset="0"/>
              <a:ea typeface="微软雅黑" panose="020B0503020204020204" pitchFamily="34" charset="-122"/>
            </a:rPr>
            <a:t>专项附加扣除政策的办理方法</a:t>
          </a:r>
          <a:endParaRPr lang="zh-CN" altLang="en-US" sz="2000" b="1" dirty="0">
            <a:solidFill>
              <a:srgbClr val="0855A7"/>
            </a:solidFill>
            <a:latin typeface="Impact" panose="020B0806030902050204" pitchFamily="34" charset="0"/>
            <a:ea typeface="微软雅黑" panose="020B0503020204020204" pitchFamily="34" charset="-122"/>
          </a:endParaRPr>
        </a:p>
      </dgm:t>
    </dgm:pt>
    <dgm:pt modelId="{3AD39410-55B6-41CF-9C94-E7AB2ED60FFE}" type="parTrans" cxnId="{99C93124-1C55-475F-A58D-962E42CAF9DE}">
      <dgm:prSet/>
      <dgm:spPr/>
      <dgm:t>
        <a:bodyPr/>
        <a:lstStyle/>
        <a:p>
          <a:endParaRPr lang="zh-CN" altLang="en-US"/>
        </a:p>
      </dgm:t>
    </dgm:pt>
    <dgm:pt modelId="{B39CC694-9B96-4C25-B2A7-4B1C2FC9073C}" type="sibTrans" cxnId="{99C93124-1C55-475F-A58D-962E42CAF9DE}">
      <dgm:prSet/>
      <dgm:spPr/>
      <dgm:t>
        <a:bodyPr/>
        <a:lstStyle/>
        <a:p>
          <a:endParaRPr lang="zh-CN" altLang="en-US"/>
        </a:p>
      </dgm:t>
    </dgm:pt>
    <dgm:pt modelId="{D566701A-2C2F-4A29-87A8-3629209655DA}">
      <dgm:prSet phldrT="[文本]" custT="1"/>
      <dgm:spPr/>
      <dgm:t>
        <a:bodyPr/>
        <a:lstStyle/>
        <a:p>
          <a:r>
            <a:rPr lang="zh-CN" altLang="en-US" sz="2000" b="1" dirty="0" smtClean="0">
              <a:solidFill>
                <a:srgbClr val="0855A7"/>
              </a:solidFill>
              <a:latin typeface="Impact" panose="020B0806030902050204" pitchFamily="34" charset="0"/>
              <a:ea typeface="微软雅黑" panose="020B0503020204020204" pitchFamily="34" charset="-122"/>
            </a:rPr>
            <a:t>专项附加扣除政策的操作方法</a:t>
          </a:r>
          <a:endParaRPr lang="zh-CN" altLang="en-US" sz="2000" b="1" dirty="0">
            <a:solidFill>
              <a:srgbClr val="0855A7"/>
            </a:solidFill>
            <a:latin typeface="Impact" panose="020B0806030902050204" pitchFamily="34" charset="0"/>
            <a:ea typeface="微软雅黑" panose="020B0503020204020204" pitchFamily="34" charset="-122"/>
          </a:endParaRPr>
        </a:p>
      </dgm:t>
    </dgm:pt>
    <dgm:pt modelId="{A2961C85-BE54-48E2-B71D-0E76A48AB4B1}" type="parTrans" cxnId="{9C33082C-D5F6-4578-8A64-F1C749D37E07}">
      <dgm:prSet/>
      <dgm:spPr/>
      <dgm:t>
        <a:bodyPr/>
        <a:lstStyle/>
        <a:p>
          <a:endParaRPr lang="zh-CN" altLang="en-US"/>
        </a:p>
      </dgm:t>
    </dgm:pt>
    <dgm:pt modelId="{50CB4037-FB9A-4F47-BDE4-4F7F00DFBB61}" type="sibTrans" cxnId="{9C33082C-D5F6-4578-8A64-F1C749D37E07}">
      <dgm:prSet/>
      <dgm:spPr/>
      <dgm:t>
        <a:bodyPr/>
        <a:lstStyle/>
        <a:p>
          <a:endParaRPr lang="zh-CN" altLang="en-US"/>
        </a:p>
      </dgm:t>
    </dgm:pt>
    <dgm:pt modelId="{170F91B8-CD0A-400E-86BF-67DFBA6B260D}">
      <dgm:prSet phldrT="[文本]" custT="1"/>
      <dgm:spPr/>
      <dgm:t>
        <a:bodyPr/>
        <a:lstStyle/>
        <a:p>
          <a:r>
            <a:rPr lang="zh-CN" altLang="en-US" sz="2000" b="1" dirty="0" smtClean="0">
              <a:solidFill>
                <a:srgbClr val="0855A7"/>
              </a:solidFill>
              <a:latin typeface="Impact" panose="020B0806030902050204" pitchFamily="34" charset="0"/>
              <a:ea typeface="微软雅黑" panose="020B0503020204020204" pitchFamily="34" charset="-122"/>
            </a:rPr>
            <a:t>新个人所得税计算方法</a:t>
          </a:r>
          <a:endParaRPr lang="zh-CN" altLang="en-US" sz="2000" b="1" dirty="0">
            <a:solidFill>
              <a:srgbClr val="0855A7"/>
            </a:solidFill>
            <a:latin typeface="Impact" panose="020B0806030902050204" pitchFamily="34" charset="0"/>
            <a:ea typeface="微软雅黑" panose="020B0503020204020204" pitchFamily="34" charset="-122"/>
          </a:endParaRPr>
        </a:p>
      </dgm:t>
    </dgm:pt>
    <dgm:pt modelId="{D7671B00-390C-4A13-AF62-3A19F29F270D}" type="parTrans" cxnId="{F2CB4D51-3E1F-405A-A830-8E1DE9987F4B}">
      <dgm:prSet/>
      <dgm:spPr/>
      <dgm:t>
        <a:bodyPr/>
        <a:lstStyle/>
        <a:p>
          <a:endParaRPr lang="zh-CN" altLang="en-US"/>
        </a:p>
      </dgm:t>
    </dgm:pt>
    <dgm:pt modelId="{5C78566A-135C-4B4B-8B13-43D35E8977B8}" type="sibTrans" cxnId="{F2CB4D51-3E1F-405A-A830-8E1DE9987F4B}">
      <dgm:prSet/>
      <dgm:spPr/>
      <dgm:t>
        <a:bodyPr/>
        <a:lstStyle/>
        <a:p>
          <a:endParaRPr lang="zh-CN" altLang="en-US"/>
        </a:p>
      </dgm:t>
    </dgm:pt>
    <dgm:pt modelId="{305B5688-61F4-4F11-888F-A35943CE2D17}">
      <dgm:prSet custT="1"/>
      <dgm:spPr/>
      <dgm:t>
        <a:bodyPr/>
        <a:lstStyle/>
        <a:p>
          <a:endParaRPr lang="zh-CN" altLang="en-US" sz="1800" b="1" dirty="0">
            <a:solidFill>
              <a:srgbClr val="0855A7"/>
            </a:solidFill>
            <a:latin typeface="Impact" panose="020B0806030902050204" pitchFamily="34" charset="0"/>
            <a:ea typeface="微软雅黑" panose="020B0503020204020204" pitchFamily="34" charset="-122"/>
          </a:endParaRPr>
        </a:p>
      </dgm:t>
    </dgm:pt>
    <dgm:pt modelId="{5C764505-A099-4967-AED3-2C398B09ECD6}" type="parTrans" cxnId="{E5523060-F560-43E6-9C50-6057682A7E62}">
      <dgm:prSet/>
      <dgm:spPr/>
      <dgm:t>
        <a:bodyPr/>
        <a:lstStyle/>
        <a:p>
          <a:endParaRPr lang="zh-CN" altLang="en-US"/>
        </a:p>
      </dgm:t>
    </dgm:pt>
    <dgm:pt modelId="{6129D17A-3E7E-4B6C-868F-0551AFD2EF03}" type="sibTrans" cxnId="{E5523060-F560-43E6-9C50-6057682A7E62}">
      <dgm:prSet/>
      <dgm:spPr/>
      <dgm:t>
        <a:bodyPr/>
        <a:lstStyle/>
        <a:p>
          <a:endParaRPr lang="zh-CN" altLang="en-US"/>
        </a:p>
      </dgm:t>
    </dgm:pt>
    <dgm:pt modelId="{CE966037-80F1-435E-8CE4-663E1E100551}">
      <dgm:prSet phldrT="[文本]" custT="1"/>
      <dgm:spPr/>
      <dgm:t>
        <a:bodyPr/>
        <a:lstStyle/>
        <a:p>
          <a:endParaRPr lang="zh-CN" altLang="en-US" sz="1800" b="1" dirty="0">
            <a:solidFill>
              <a:srgbClr val="0855A7"/>
            </a:solidFill>
            <a:latin typeface="Impact" panose="020B0806030902050204" pitchFamily="34" charset="0"/>
            <a:ea typeface="微软雅黑" panose="020B0503020204020204" pitchFamily="34" charset="-122"/>
          </a:endParaRPr>
        </a:p>
      </dgm:t>
    </dgm:pt>
    <dgm:pt modelId="{36D4663A-77EC-4490-8D90-89E2595A4289}" type="parTrans" cxnId="{75C6E499-44D1-4CE8-A23E-EA239ACAC85D}">
      <dgm:prSet/>
      <dgm:spPr/>
      <dgm:t>
        <a:bodyPr/>
        <a:lstStyle/>
        <a:p>
          <a:endParaRPr lang="zh-CN" altLang="en-US"/>
        </a:p>
      </dgm:t>
    </dgm:pt>
    <dgm:pt modelId="{12094FBA-C1BF-4FF2-B695-075A64280D09}" type="sibTrans" cxnId="{75C6E499-44D1-4CE8-A23E-EA239ACAC85D}">
      <dgm:prSet/>
      <dgm:spPr/>
      <dgm:t>
        <a:bodyPr/>
        <a:lstStyle/>
        <a:p>
          <a:endParaRPr lang="zh-CN" altLang="en-US"/>
        </a:p>
      </dgm:t>
    </dgm:pt>
    <dgm:pt modelId="{B7A0A572-238E-44C5-880F-C39447362911}" type="pres">
      <dgm:prSet presAssocID="{BA3EB648-476D-448E-ADB6-6DBFA6AAECF9}" presName="linearFlow" presStyleCnt="0">
        <dgm:presLayoutVars>
          <dgm:dir/>
          <dgm:animLvl val="lvl"/>
          <dgm:resizeHandles val="exact"/>
        </dgm:presLayoutVars>
      </dgm:prSet>
      <dgm:spPr/>
      <dgm:t>
        <a:bodyPr/>
        <a:lstStyle/>
        <a:p>
          <a:endParaRPr lang="zh-CN" altLang="en-US"/>
        </a:p>
      </dgm:t>
    </dgm:pt>
    <dgm:pt modelId="{D10C50F3-A1D6-4618-9A5F-5637AEB13D25}" type="pres">
      <dgm:prSet presAssocID="{2878DA4C-1E16-4DF7-A0F4-D20BCDD1CE1E}" presName="composite" presStyleCnt="0"/>
      <dgm:spPr/>
    </dgm:pt>
    <dgm:pt modelId="{251E105A-E894-43AF-A8AC-A36C36D59D74}" type="pres">
      <dgm:prSet presAssocID="{2878DA4C-1E16-4DF7-A0F4-D20BCDD1CE1E}" presName="parentText" presStyleLbl="alignNode1" presStyleIdx="0" presStyleCnt="5">
        <dgm:presLayoutVars>
          <dgm:chMax val="1"/>
          <dgm:bulletEnabled val="1"/>
        </dgm:presLayoutVars>
      </dgm:prSet>
      <dgm:spPr/>
      <dgm:t>
        <a:bodyPr/>
        <a:lstStyle/>
        <a:p>
          <a:endParaRPr lang="zh-CN" altLang="en-US"/>
        </a:p>
      </dgm:t>
    </dgm:pt>
    <dgm:pt modelId="{B6C4583B-7910-46AD-AFF4-4992D5C714F9}" type="pres">
      <dgm:prSet presAssocID="{2878DA4C-1E16-4DF7-A0F4-D20BCDD1CE1E}" presName="descendantText" presStyleLbl="alignAcc1" presStyleIdx="0" presStyleCnt="5" custScaleX="97928" custLinFactNeighborX="1516" custLinFactNeighborY="1115">
        <dgm:presLayoutVars>
          <dgm:bulletEnabled val="1"/>
        </dgm:presLayoutVars>
      </dgm:prSet>
      <dgm:spPr/>
      <dgm:t>
        <a:bodyPr/>
        <a:lstStyle/>
        <a:p>
          <a:endParaRPr lang="zh-CN" altLang="en-US"/>
        </a:p>
      </dgm:t>
    </dgm:pt>
    <dgm:pt modelId="{F5DE7491-18C6-445C-946D-15A3EADFD069}" type="pres">
      <dgm:prSet presAssocID="{F28F70B8-D2BF-42A4-8A65-ED60B1B10D08}" presName="sp" presStyleCnt="0"/>
      <dgm:spPr/>
    </dgm:pt>
    <dgm:pt modelId="{E34A68A9-87BD-4132-94A1-38E46B424F25}" type="pres">
      <dgm:prSet presAssocID="{357A7ECC-FDF0-41B8-B668-3C590F57A853}" presName="composite" presStyleCnt="0"/>
      <dgm:spPr/>
    </dgm:pt>
    <dgm:pt modelId="{0C038973-ABD0-4CC6-BFBA-48E3939E2088}" type="pres">
      <dgm:prSet presAssocID="{357A7ECC-FDF0-41B8-B668-3C590F57A853}" presName="parentText" presStyleLbl="alignNode1" presStyleIdx="1" presStyleCnt="5">
        <dgm:presLayoutVars>
          <dgm:chMax val="1"/>
          <dgm:bulletEnabled val="1"/>
        </dgm:presLayoutVars>
      </dgm:prSet>
      <dgm:spPr/>
      <dgm:t>
        <a:bodyPr/>
        <a:lstStyle/>
        <a:p>
          <a:endParaRPr lang="zh-CN" altLang="en-US"/>
        </a:p>
      </dgm:t>
    </dgm:pt>
    <dgm:pt modelId="{235F6CF7-ACF9-4DAC-8B0E-B225708B96C0}" type="pres">
      <dgm:prSet presAssocID="{357A7ECC-FDF0-41B8-B668-3C590F57A853}" presName="descendantText" presStyleLbl="alignAcc1" presStyleIdx="1" presStyleCnt="5" custScaleX="97351" custScaleY="103338" custLinFactNeighborX="-91" custLinFactNeighborY="2111">
        <dgm:presLayoutVars>
          <dgm:bulletEnabled val="1"/>
        </dgm:presLayoutVars>
      </dgm:prSet>
      <dgm:spPr/>
      <dgm:t>
        <a:bodyPr/>
        <a:lstStyle/>
        <a:p>
          <a:endParaRPr lang="zh-CN" altLang="en-US"/>
        </a:p>
      </dgm:t>
    </dgm:pt>
    <dgm:pt modelId="{E7E53675-BCF0-4260-A60F-5D70EFDA7C17}" type="pres">
      <dgm:prSet presAssocID="{52F1D3AE-C978-4669-A2E5-A456BF0A71FB}" presName="sp" presStyleCnt="0"/>
      <dgm:spPr/>
    </dgm:pt>
    <dgm:pt modelId="{2E96398C-363D-4704-AAD2-4A55F6ACC0F4}" type="pres">
      <dgm:prSet presAssocID="{93167215-6EB7-4DC5-A007-85665CD8FF03}" presName="composite" presStyleCnt="0"/>
      <dgm:spPr/>
    </dgm:pt>
    <dgm:pt modelId="{89E1347B-D51F-455C-BCE8-0E6DD52869FE}" type="pres">
      <dgm:prSet presAssocID="{93167215-6EB7-4DC5-A007-85665CD8FF03}" presName="parentText" presStyleLbl="alignNode1" presStyleIdx="2" presStyleCnt="5">
        <dgm:presLayoutVars>
          <dgm:chMax val="1"/>
          <dgm:bulletEnabled val="1"/>
        </dgm:presLayoutVars>
      </dgm:prSet>
      <dgm:spPr/>
      <dgm:t>
        <a:bodyPr/>
        <a:lstStyle/>
        <a:p>
          <a:endParaRPr lang="zh-CN" altLang="en-US"/>
        </a:p>
      </dgm:t>
    </dgm:pt>
    <dgm:pt modelId="{A31B0099-3971-4B99-8E34-22E60C645879}" type="pres">
      <dgm:prSet presAssocID="{93167215-6EB7-4DC5-A007-85665CD8FF03}" presName="descendantText" presStyleLbl="alignAcc1" presStyleIdx="2" presStyleCnt="5" custScaleX="97533">
        <dgm:presLayoutVars>
          <dgm:bulletEnabled val="1"/>
        </dgm:presLayoutVars>
      </dgm:prSet>
      <dgm:spPr/>
      <dgm:t>
        <a:bodyPr/>
        <a:lstStyle/>
        <a:p>
          <a:endParaRPr lang="zh-CN" altLang="en-US"/>
        </a:p>
      </dgm:t>
    </dgm:pt>
    <dgm:pt modelId="{48EA1CE1-A192-4FB6-ABCF-93040C25E6F5}" type="pres">
      <dgm:prSet presAssocID="{FBC51969-1C7B-4ED2-B1AD-2E007ADA7A71}" presName="sp" presStyleCnt="0"/>
      <dgm:spPr/>
    </dgm:pt>
    <dgm:pt modelId="{55421538-E23D-423A-A715-161A9499294E}" type="pres">
      <dgm:prSet presAssocID="{167A5FEC-18BA-4488-8B73-D89E7198CF75}" presName="composite" presStyleCnt="0"/>
      <dgm:spPr/>
    </dgm:pt>
    <dgm:pt modelId="{16D99CDC-DD0D-473D-B191-3AAD344BEEEB}" type="pres">
      <dgm:prSet presAssocID="{167A5FEC-18BA-4488-8B73-D89E7198CF75}" presName="parentText" presStyleLbl="alignNode1" presStyleIdx="3" presStyleCnt="5">
        <dgm:presLayoutVars>
          <dgm:chMax val="1"/>
          <dgm:bulletEnabled val="1"/>
        </dgm:presLayoutVars>
      </dgm:prSet>
      <dgm:spPr/>
      <dgm:t>
        <a:bodyPr/>
        <a:lstStyle/>
        <a:p>
          <a:endParaRPr lang="zh-CN" altLang="en-US"/>
        </a:p>
      </dgm:t>
    </dgm:pt>
    <dgm:pt modelId="{B9B104F4-619D-4B9A-9699-24E919F43287}" type="pres">
      <dgm:prSet presAssocID="{167A5FEC-18BA-4488-8B73-D89E7198CF75}" presName="descendantText" presStyleLbl="alignAcc1" presStyleIdx="3" presStyleCnt="5" custScaleX="97533">
        <dgm:presLayoutVars>
          <dgm:bulletEnabled val="1"/>
        </dgm:presLayoutVars>
      </dgm:prSet>
      <dgm:spPr/>
      <dgm:t>
        <a:bodyPr/>
        <a:lstStyle/>
        <a:p>
          <a:endParaRPr lang="zh-CN" altLang="en-US"/>
        </a:p>
      </dgm:t>
    </dgm:pt>
    <dgm:pt modelId="{F8CE4FF1-92F2-4FAC-B305-355E471D91BA}" type="pres">
      <dgm:prSet presAssocID="{D41A0818-BB4C-4ABE-B950-CF3257665908}" presName="sp" presStyleCnt="0"/>
      <dgm:spPr/>
    </dgm:pt>
    <dgm:pt modelId="{6F96820A-EC8E-435D-849C-CE4697588E0B}" type="pres">
      <dgm:prSet presAssocID="{48F48AAF-743F-4588-8BFD-BAE718E3CB12}" presName="composite" presStyleCnt="0"/>
      <dgm:spPr/>
    </dgm:pt>
    <dgm:pt modelId="{0AAFF946-8119-4C18-9E0D-DEA65050837E}" type="pres">
      <dgm:prSet presAssocID="{48F48AAF-743F-4588-8BFD-BAE718E3CB12}" presName="parentText" presStyleLbl="alignNode1" presStyleIdx="4" presStyleCnt="5">
        <dgm:presLayoutVars>
          <dgm:chMax val="1"/>
          <dgm:bulletEnabled val="1"/>
        </dgm:presLayoutVars>
      </dgm:prSet>
      <dgm:spPr/>
      <dgm:t>
        <a:bodyPr/>
        <a:lstStyle/>
        <a:p>
          <a:endParaRPr lang="zh-CN" altLang="en-US"/>
        </a:p>
      </dgm:t>
    </dgm:pt>
    <dgm:pt modelId="{2F079BF9-8D90-46ED-A747-4E2933993FBC}" type="pres">
      <dgm:prSet presAssocID="{48F48AAF-743F-4588-8BFD-BAE718E3CB12}" presName="descendantText" presStyleLbl="alignAcc1" presStyleIdx="4" presStyleCnt="5" custScaleX="97533">
        <dgm:presLayoutVars>
          <dgm:bulletEnabled val="1"/>
        </dgm:presLayoutVars>
      </dgm:prSet>
      <dgm:spPr/>
      <dgm:t>
        <a:bodyPr/>
        <a:lstStyle/>
        <a:p>
          <a:endParaRPr lang="zh-CN" altLang="en-US"/>
        </a:p>
      </dgm:t>
    </dgm:pt>
  </dgm:ptLst>
  <dgm:cxnLst>
    <dgm:cxn modelId="{487896B6-6C61-446F-8A49-5C024BA45042}" type="presOf" srcId="{D566701A-2C2F-4A29-87A8-3629209655DA}" destId="{B9B104F4-619D-4B9A-9699-24E919F43287}" srcOrd="0" destOrd="0" presId="urn:microsoft.com/office/officeart/2005/8/layout/chevron2"/>
    <dgm:cxn modelId="{AD9DCAD2-8563-4E58-9325-D372F28EC5DE}" type="presOf" srcId="{93167215-6EB7-4DC5-A007-85665CD8FF03}" destId="{89E1347B-D51F-455C-BCE8-0E6DD52869FE}" srcOrd="0" destOrd="0" presId="urn:microsoft.com/office/officeart/2005/8/layout/chevron2"/>
    <dgm:cxn modelId="{F2CB4D51-3E1F-405A-A830-8E1DE9987F4B}" srcId="{48F48AAF-743F-4588-8BFD-BAE718E3CB12}" destId="{170F91B8-CD0A-400E-86BF-67DFBA6B260D}" srcOrd="1" destOrd="0" parTransId="{D7671B00-390C-4A13-AF62-3A19F29F270D}" sibTransId="{5C78566A-135C-4B4B-8B13-43D35E8977B8}"/>
    <dgm:cxn modelId="{99C93124-1C55-475F-A58D-962E42CAF9DE}" srcId="{357A7ECC-FDF0-41B8-B668-3C590F57A853}" destId="{520E0E49-9B98-4795-810C-CBF66F40E606}" srcOrd="0" destOrd="0" parTransId="{3AD39410-55B6-41CF-9C94-E7AB2ED60FFE}" sibTransId="{B39CC694-9B96-4C25-B2A7-4B1C2FC9073C}"/>
    <dgm:cxn modelId="{5B30513E-66F4-4598-9966-5255B767D789}" srcId="{BA3EB648-476D-448E-ADB6-6DBFA6AAECF9}" destId="{2878DA4C-1E16-4DF7-A0F4-D20BCDD1CE1E}" srcOrd="0" destOrd="0" parTransId="{ECCDF152-CBFE-4AD3-B778-CB4004D85E9D}" sibTransId="{F28F70B8-D2BF-42A4-8A65-ED60B1B10D08}"/>
    <dgm:cxn modelId="{E5523060-F560-43E6-9C50-6057682A7E62}" srcId="{48F48AAF-743F-4588-8BFD-BAE718E3CB12}" destId="{305B5688-61F4-4F11-888F-A35943CE2D17}" srcOrd="2" destOrd="0" parTransId="{5C764505-A099-4967-AED3-2C398B09ECD6}" sibTransId="{6129D17A-3E7E-4B6C-868F-0551AFD2EF03}"/>
    <dgm:cxn modelId="{74889B77-6FFE-44A3-A297-DD919BD812DF}" srcId="{BA3EB648-476D-448E-ADB6-6DBFA6AAECF9}" destId="{357A7ECC-FDF0-41B8-B668-3C590F57A853}" srcOrd="1" destOrd="0" parTransId="{95FE81B9-8A2B-4ACA-824F-651B65E5DB0E}" sibTransId="{52F1D3AE-C978-4669-A2E5-A456BF0A71FB}"/>
    <dgm:cxn modelId="{37F0B37F-F09C-4F33-847A-B4CC5178BAB8}" srcId="{BA3EB648-476D-448E-ADB6-6DBFA6AAECF9}" destId="{167A5FEC-18BA-4488-8B73-D89E7198CF75}" srcOrd="3" destOrd="0" parTransId="{85FDFFEA-D10E-4122-AB39-A8CC8B37754F}" sibTransId="{D41A0818-BB4C-4ABE-B950-CF3257665908}"/>
    <dgm:cxn modelId="{6A21C861-1730-4455-86C2-762AF6352825}" type="presOf" srcId="{CE966037-80F1-435E-8CE4-663E1E100551}" destId="{2F079BF9-8D90-46ED-A747-4E2933993FBC}" srcOrd="0" destOrd="0" presId="urn:microsoft.com/office/officeart/2005/8/layout/chevron2"/>
    <dgm:cxn modelId="{DBD50FFA-F27C-4398-A2AE-3DA6E0A8C5FE}" srcId="{BA3EB648-476D-448E-ADB6-6DBFA6AAECF9}" destId="{48F48AAF-743F-4588-8BFD-BAE718E3CB12}" srcOrd="4" destOrd="0" parTransId="{13867860-3AA0-4878-810A-84B682A8EC19}" sibTransId="{21F8E955-36D0-4FAF-980A-9E862E642F3B}"/>
    <dgm:cxn modelId="{F5F89D34-FA83-4FC1-B5F7-0FF7138E1539}" type="presOf" srcId="{C010776E-885E-414F-96A5-38B3D709CF2E}" destId="{B6C4583B-7910-46AD-AFF4-4992D5C714F9}" srcOrd="0" destOrd="0" presId="urn:microsoft.com/office/officeart/2005/8/layout/chevron2"/>
    <dgm:cxn modelId="{75C6E499-44D1-4CE8-A23E-EA239ACAC85D}" srcId="{48F48AAF-743F-4588-8BFD-BAE718E3CB12}" destId="{CE966037-80F1-435E-8CE4-663E1E100551}" srcOrd="0" destOrd="0" parTransId="{36D4663A-77EC-4490-8D90-89E2595A4289}" sibTransId="{12094FBA-C1BF-4FF2-B695-075A64280D09}"/>
    <dgm:cxn modelId="{54142091-BAB8-434B-9267-C6D48B813F86}" type="presOf" srcId="{170F91B8-CD0A-400E-86BF-67DFBA6B260D}" destId="{2F079BF9-8D90-46ED-A747-4E2933993FBC}" srcOrd="0" destOrd="1" presId="urn:microsoft.com/office/officeart/2005/8/layout/chevron2"/>
    <dgm:cxn modelId="{0EB29513-E51E-4964-B252-221D3698C1EE}" srcId="{2878DA4C-1E16-4DF7-A0F4-D20BCDD1CE1E}" destId="{C010776E-885E-414F-96A5-38B3D709CF2E}" srcOrd="0" destOrd="0" parTransId="{5B4A504A-B824-447B-A9F2-D6057898C4F1}" sibTransId="{7C1E3374-4202-4D12-BB2A-50695B376206}"/>
    <dgm:cxn modelId="{B2A30556-7EB5-46C2-B519-FEC78E83C6C0}" srcId="{BA3EB648-476D-448E-ADB6-6DBFA6AAECF9}" destId="{93167215-6EB7-4DC5-A007-85665CD8FF03}" srcOrd="2" destOrd="0" parTransId="{33E8CE44-5B52-420F-BD32-3FC8DC2B015E}" sibTransId="{FBC51969-1C7B-4ED2-B1AD-2E007ADA7A71}"/>
    <dgm:cxn modelId="{2C928F66-3C89-4C0D-AF05-47E72D41BD97}" type="presOf" srcId="{357A7ECC-FDF0-41B8-B668-3C590F57A853}" destId="{0C038973-ABD0-4CC6-BFBA-48E3939E2088}" srcOrd="0" destOrd="0" presId="urn:microsoft.com/office/officeart/2005/8/layout/chevron2"/>
    <dgm:cxn modelId="{61C7CC44-10E3-4452-905E-B5055DDA0DEC}" type="presOf" srcId="{92935431-7924-4E68-AF89-FD1D307A9E09}" destId="{A31B0099-3971-4B99-8E34-22E60C645879}" srcOrd="0" destOrd="0" presId="urn:microsoft.com/office/officeart/2005/8/layout/chevron2"/>
    <dgm:cxn modelId="{89DCC11F-D061-4E28-806E-C993D8434024}" srcId="{93167215-6EB7-4DC5-A007-85665CD8FF03}" destId="{92935431-7924-4E68-AF89-FD1D307A9E09}" srcOrd="0" destOrd="0" parTransId="{23116984-C82F-4BCD-A4B7-3CF5A7F1C5DC}" sibTransId="{0BD4D785-6250-4B06-B58F-3277BD975A97}"/>
    <dgm:cxn modelId="{47B3199B-2374-4947-AABE-16024BE81C4B}" type="presOf" srcId="{520E0E49-9B98-4795-810C-CBF66F40E606}" destId="{235F6CF7-ACF9-4DAC-8B0E-B225708B96C0}" srcOrd="0" destOrd="0" presId="urn:microsoft.com/office/officeart/2005/8/layout/chevron2"/>
    <dgm:cxn modelId="{9C33082C-D5F6-4578-8A64-F1C749D37E07}" srcId="{167A5FEC-18BA-4488-8B73-D89E7198CF75}" destId="{D566701A-2C2F-4A29-87A8-3629209655DA}" srcOrd="0" destOrd="0" parTransId="{A2961C85-BE54-48E2-B71D-0E76A48AB4B1}" sibTransId="{50CB4037-FB9A-4F47-BDE4-4F7F00DFBB61}"/>
    <dgm:cxn modelId="{58D39178-AB30-4A6B-BFC5-18A8FE7B8821}" type="presOf" srcId="{167A5FEC-18BA-4488-8B73-D89E7198CF75}" destId="{16D99CDC-DD0D-473D-B191-3AAD344BEEEB}" srcOrd="0" destOrd="0" presId="urn:microsoft.com/office/officeart/2005/8/layout/chevron2"/>
    <dgm:cxn modelId="{72AF7DBE-BFE9-4EA0-BA4B-B351ECE690D5}" type="presOf" srcId="{BA3EB648-476D-448E-ADB6-6DBFA6AAECF9}" destId="{B7A0A572-238E-44C5-880F-C39447362911}" srcOrd="0" destOrd="0" presId="urn:microsoft.com/office/officeart/2005/8/layout/chevron2"/>
    <dgm:cxn modelId="{D14BD2F2-17CF-4086-A5DA-167CFF037C2A}" type="presOf" srcId="{48F48AAF-743F-4588-8BFD-BAE718E3CB12}" destId="{0AAFF946-8119-4C18-9E0D-DEA65050837E}" srcOrd="0" destOrd="0" presId="urn:microsoft.com/office/officeart/2005/8/layout/chevron2"/>
    <dgm:cxn modelId="{D87A8677-1E8D-480A-B7F5-3CF54E859B9C}" type="presOf" srcId="{305B5688-61F4-4F11-888F-A35943CE2D17}" destId="{2F079BF9-8D90-46ED-A747-4E2933993FBC}" srcOrd="0" destOrd="2" presId="urn:microsoft.com/office/officeart/2005/8/layout/chevron2"/>
    <dgm:cxn modelId="{02E5AC58-C30D-456B-BFF0-1608EB9E1FCF}" type="presOf" srcId="{2878DA4C-1E16-4DF7-A0F4-D20BCDD1CE1E}" destId="{251E105A-E894-43AF-A8AC-A36C36D59D74}" srcOrd="0" destOrd="0" presId="urn:microsoft.com/office/officeart/2005/8/layout/chevron2"/>
    <dgm:cxn modelId="{93045764-7448-4095-83DF-B0DD6E5A11E7}" type="presParOf" srcId="{B7A0A572-238E-44C5-880F-C39447362911}" destId="{D10C50F3-A1D6-4618-9A5F-5637AEB13D25}" srcOrd="0" destOrd="0" presId="urn:microsoft.com/office/officeart/2005/8/layout/chevron2"/>
    <dgm:cxn modelId="{F112B131-09A9-4D0D-88CD-CF399EB3989A}" type="presParOf" srcId="{D10C50F3-A1D6-4618-9A5F-5637AEB13D25}" destId="{251E105A-E894-43AF-A8AC-A36C36D59D74}" srcOrd="0" destOrd="0" presId="urn:microsoft.com/office/officeart/2005/8/layout/chevron2"/>
    <dgm:cxn modelId="{161018B8-F55C-4078-A31C-4C7A30D43299}" type="presParOf" srcId="{D10C50F3-A1D6-4618-9A5F-5637AEB13D25}" destId="{B6C4583B-7910-46AD-AFF4-4992D5C714F9}" srcOrd="1" destOrd="0" presId="urn:microsoft.com/office/officeart/2005/8/layout/chevron2"/>
    <dgm:cxn modelId="{E2AF3370-6365-41E3-B54F-7D51970E7E5F}" type="presParOf" srcId="{B7A0A572-238E-44C5-880F-C39447362911}" destId="{F5DE7491-18C6-445C-946D-15A3EADFD069}" srcOrd="1" destOrd="0" presId="urn:microsoft.com/office/officeart/2005/8/layout/chevron2"/>
    <dgm:cxn modelId="{6290A04B-227E-4060-A391-5DB8541A8382}" type="presParOf" srcId="{B7A0A572-238E-44C5-880F-C39447362911}" destId="{E34A68A9-87BD-4132-94A1-38E46B424F25}" srcOrd="2" destOrd="0" presId="urn:microsoft.com/office/officeart/2005/8/layout/chevron2"/>
    <dgm:cxn modelId="{A1AF4B5B-FD4C-4082-8643-FC2B1E5EFC85}" type="presParOf" srcId="{E34A68A9-87BD-4132-94A1-38E46B424F25}" destId="{0C038973-ABD0-4CC6-BFBA-48E3939E2088}" srcOrd="0" destOrd="0" presId="urn:microsoft.com/office/officeart/2005/8/layout/chevron2"/>
    <dgm:cxn modelId="{CBE7B26B-94B4-48E2-B291-EEF569E4D5F5}" type="presParOf" srcId="{E34A68A9-87BD-4132-94A1-38E46B424F25}" destId="{235F6CF7-ACF9-4DAC-8B0E-B225708B96C0}" srcOrd="1" destOrd="0" presId="urn:microsoft.com/office/officeart/2005/8/layout/chevron2"/>
    <dgm:cxn modelId="{06A73E32-1440-4338-9B1F-ED8374632A5D}" type="presParOf" srcId="{B7A0A572-238E-44C5-880F-C39447362911}" destId="{E7E53675-BCF0-4260-A60F-5D70EFDA7C17}" srcOrd="3" destOrd="0" presId="urn:microsoft.com/office/officeart/2005/8/layout/chevron2"/>
    <dgm:cxn modelId="{F3AA05EB-5EF3-4284-934A-F7E41A35FE88}" type="presParOf" srcId="{B7A0A572-238E-44C5-880F-C39447362911}" destId="{2E96398C-363D-4704-AAD2-4A55F6ACC0F4}" srcOrd="4" destOrd="0" presId="urn:microsoft.com/office/officeart/2005/8/layout/chevron2"/>
    <dgm:cxn modelId="{91105F75-0C3D-465E-9F32-B8E2C07FDAFB}" type="presParOf" srcId="{2E96398C-363D-4704-AAD2-4A55F6ACC0F4}" destId="{89E1347B-D51F-455C-BCE8-0E6DD52869FE}" srcOrd="0" destOrd="0" presId="urn:microsoft.com/office/officeart/2005/8/layout/chevron2"/>
    <dgm:cxn modelId="{467BC6CE-9D68-4B82-B8FC-B9E77C7CB994}" type="presParOf" srcId="{2E96398C-363D-4704-AAD2-4A55F6ACC0F4}" destId="{A31B0099-3971-4B99-8E34-22E60C645879}" srcOrd="1" destOrd="0" presId="urn:microsoft.com/office/officeart/2005/8/layout/chevron2"/>
    <dgm:cxn modelId="{C626A050-8FE9-4F45-8A70-B17E4B071CF5}" type="presParOf" srcId="{B7A0A572-238E-44C5-880F-C39447362911}" destId="{48EA1CE1-A192-4FB6-ABCF-93040C25E6F5}" srcOrd="5" destOrd="0" presId="urn:microsoft.com/office/officeart/2005/8/layout/chevron2"/>
    <dgm:cxn modelId="{7864D714-296E-450A-BE04-9DD7ADAA7146}" type="presParOf" srcId="{B7A0A572-238E-44C5-880F-C39447362911}" destId="{55421538-E23D-423A-A715-161A9499294E}" srcOrd="6" destOrd="0" presId="urn:microsoft.com/office/officeart/2005/8/layout/chevron2"/>
    <dgm:cxn modelId="{C7A8E1DD-2818-49EC-A09B-D9AE584E3CE4}" type="presParOf" srcId="{55421538-E23D-423A-A715-161A9499294E}" destId="{16D99CDC-DD0D-473D-B191-3AAD344BEEEB}" srcOrd="0" destOrd="0" presId="urn:microsoft.com/office/officeart/2005/8/layout/chevron2"/>
    <dgm:cxn modelId="{48C7C77E-B512-4E24-9F33-AAFE4244619F}" type="presParOf" srcId="{55421538-E23D-423A-A715-161A9499294E}" destId="{B9B104F4-619D-4B9A-9699-24E919F43287}" srcOrd="1" destOrd="0" presId="urn:microsoft.com/office/officeart/2005/8/layout/chevron2"/>
    <dgm:cxn modelId="{A9F35710-4CD1-4C98-A892-B9F6EDF20AD6}" type="presParOf" srcId="{B7A0A572-238E-44C5-880F-C39447362911}" destId="{F8CE4FF1-92F2-4FAC-B305-355E471D91BA}" srcOrd="7" destOrd="0" presId="urn:microsoft.com/office/officeart/2005/8/layout/chevron2"/>
    <dgm:cxn modelId="{27A24086-180F-4856-A438-2D5AEFD3A2F2}" type="presParOf" srcId="{B7A0A572-238E-44C5-880F-C39447362911}" destId="{6F96820A-EC8E-435D-849C-CE4697588E0B}" srcOrd="8" destOrd="0" presId="urn:microsoft.com/office/officeart/2005/8/layout/chevron2"/>
    <dgm:cxn modelId="{48F33126-16AC-46D7-B5AB-A59F9180CFB1}" type="presParOf" srcId="{6F96820A-EC8E-435D-849C-CE4697588E0B}" destId="{0AAFF946-8119-4C18-9E0D-DEA65050837E}" srcOrd="0" destOrd="0" presId="urn:microsoft.com/office/officeart/2005/8/layout/chevron2"/>
    <dgm:cxn modelId="{E642685B-7D61-4107-88EE-F0157DA2C7FD}" type="presParOf" srcId="{6F96820A-EC8E-435D-849C-CE4697588E0B}" destId="{2F079BF9-8D90-46ED-A747-4E2933993FBC}"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1" qsCatId="simple" csTypeId="urn:microsoft.com/office/officeart/2005/8/colors/accent1_2#1" csCatId="accent1" phldr="0"/>
      <dgm:spPr/>
      <dgm:t>
        <a:bodyPr/>
        <a:lstStyle/>
        <a:p>
          <a:endParaRPr lang="zh-CN" altLang="en-US"/>
        </a:p>
      </dgm:t>
    </dgm:pt>
    <dgm:pt modelId="{47C757F0-AA23-46BE-9311-EA432CDEEAA1}">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1400"/>
            <a:t>专项扣除政策办理方法</a:t>
          </a:r>
        </a:p>
      </dgm:t>
    </dgm:pt>
    <dgm:pt modelId="{AB39B06D-FE6C-48B2-B5B4-77CD0C8CF7AD}" type="parTrans" cxnId="{BE39AB8E-3AFA-4657-A284-D4717B6864AB}">
      <dgm:prSet/>
      <dgm:spPr/>
      <dgm:t>
        <a:bodyPr/>
        <a:lstStyle/>
        <a:p>
          <a:endParaRPr lang="zh-CN" altLang="en-US"/>
        </a:p>
      </dgm:t>
    </dgm:pt>
    <dgm:pt modelId="{DF0D1C21-B79E-4875-B7FA-EF183CB48B88}" type="sibTrans" cxnId="{BE39AB8E-3AFA-4657-A284-D4717B6864AB}">
      <dgm:prSet/>
      <dgm:spPr/>
      <dgm:t>
        <a:bodyPr/>
        <a:lstStyle/>
        <a:p>
          <a:endParaRPr lang="zh-CN" altLang="en-US"/>
        </a:p>
      </dgm:t>
    </dgm:pt>
    <dgm:pt modelId="{12714FC6-8B41-47E5-91DD-F02D34D23B93}">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1200"/>
            <a:t>由单位按月预扣税款时办理</a:t>
          </a:r>
        </a:p>
      </dgm:t>
    </dgm:pt>
    <dgm:pt modelId="{EACD17F5-D793-4A43-B489-D1804D50CFEF}" type="parTrans" cxnId="{C01A8A46-D71E-468F-BFEA-1EC86E8770DC}">
      <dgm:prSet/>
      <dgm:spPr/>
      <dgm:t>
        <a:bodyPr/>
        <a:lstStyle/>
        <a:p>
          <a:endParaRPr lang="zh-CN" altLang="en-US"/>
        </a:p>
      </dgm:t>
    </dgm:pt>
    <dgm:pt modelId="{FA45D93F-0724-4936-AA45-E6762732A19D}" type="sibTrans" cxnId="{C01A8A46-D71E-468F-BFEA-1EC86E8770DC}">
      <dgm:prSet/>
      <dgm:spPr/>
      <dgm:t>
        <a:bodyPr/>
        <a:lstStyle/>
        <a:p>
          <a:endParaRPr lang="zh-CN" altLang="en-US"/>
        </a:p>
      </dgm:t>
    </dgm:pt>
    <dgm:pt modelId="{4EC42421-831D-4CD3-8215-2AF4300F9C01}">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1200"/>
            <a:t>自行申报办理（不建议）</a:t>
          </a:r>
        </a:p>
      </dgm:t>
    </dgm:pt>
    <dgm:pt modelId="{8D5FB264-0A5C-4C3A-85B7-453D9BD837DF}" type="parTrans" cxnId="{443C9DEC-1240-4D9F-99BA-0ED5CD2EDE6A}">
      <dgm:prSet/>
      <dgm:spPr/>
      <dgm:t>
        <a:bodyPr/>
        <a:lstStyle/>
        <a:p>
          <a:endParaRPr lang="zh-CN" altLang="en-US"/>
        </a:p>
      </dgm:t>
    </dgm:pt>
    <dgm:pt modelId="{A1825131-D805-48C8-BFCE-E45C02E6F5CE}" type="sibTrans" cxnId="{443C9DEC-1240-4D9F-99BA-0ED5CD2EDE6A}">
      <dgm:prSet/>
      <dgm:spPr/>
      <dgm:t>
        <a:bodyPr/>
        <a:lstStyle/>
        <a:p>
          <a:endParaRPr lang="zh-CN" altLang="en-US"/>
        </a:p>
      </dgm:t>
    </dgm:pt>
    <dgm:pt modelId="{CF717C8A-B40B-4AFF-BF49-65ABB7DF8190}">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1200"/>
            <a:t>补扣 办理（不建议）</a:t>
          </a:r>
        </a:p>
      </dgm:t>
    </dgm:pt>
    <dgm:pt modelId="{CCF68ADE-40B6-47D0-93C1-88EC13ADC8AC}" type="parTrans" cxnId="{882D1616-C26D-4C7A-B4EA-2DBE1D7164A0}">
      <dgm:prSet/>
      <dgm:spPr/>
      <dgm:t>
        <a:bodyPr/>
        <a:lstStyle/>
        <a:p>
          <a:endParaRPr lang="zh-CN" altLang="en-US"/>
        </a:p>
      </dgm:t>
    </dgm:pt>
    <dgm:pt modelId="{630D3E0B-D1D7-4E1A-8193-515AA5E1866F}" type="sibTrans" cxnId="{882D1616-C26D-4C7A-B4EA-2DBE1D7164A0}">
      <dgm:prSet/>
      <dgm:spPr/>
      <dgm:t>
        <a:bodyPr/>
        <a:lstStyle/>
        <a:p>
          <a:endParaRPr lang="zh-CN" alt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t>
        <a:bodyPr/>
        <a:lstStyle/>
        <a:p>
          <a:endParaRPr lang="zh-CN" altLang="en-US"/>
        </a:p>
      </dgm:t>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t>
        <a:bodyPr/>
        <a:lstStyle/>
        <a:p>
          <a:endParaRPr lang="zh-CN" altLang="en-US"/>
        </a:p>
      </dgm:t>
    </dgm:pt>
    <dgm:pt modelId="{AE79172D-D441-42BB-84EA-E3D989670DED}" type="pres">
      <dgm:prSet presAssocID="{47C757F0-AA23-46BE-9311-EA432CDEEAA1}" presName="rootText1" presStyleLbl="node0" presStyleIdx="0" presStyleCnt="1">
        <dgm:presLayoutVars>
          <dgm:chPref val="3"/>
        </dgm:presLayoutVars>
      </dgm:prSet>
      <dgm:spPr/>
      <dgm:t>
        <a:bodyPr/>
        <a:lstStyle/>
        <a:p>
          <a:endParaRPr lang="zh-CN" altLang="en-US"/>
        </a:p>
      </dgm:t>
    </dgm:pt>
    <dgm:pt modelId="{86420519-308D-4A6A-8FEA-6FB2E39BA448}" type="pres">
      <dgm:prSet presAssocID="{47C757F0-AA23-46BE-9311-EA432CDEEAA1}" presName="rootConnector1" presStyleLbl="node1" presStyleIdx="0" presStyleCnt="0"/>
      <dgm:spPr/>
      <dgm:t>
        <a:bodyPr/>
        <a:lstStyle/>
        <a:p>
          <a:endParaRPr lang="zh-CN" altLang="en-US"/>
        </a:p>
      </dgm:t>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3"/>
      <dgm:spPr/>
      <dgm:t>
        <a:bodyPr/>
        <a:lstStyle/>
        <a:p>
          <a:endParaRPr lang="zh-CN" altLang="en-US"/>
        </a:p>
      </dgm:t>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t>
        <a:bodyPr/>
        <a:lstStyle/>
        <a:p>
          <a:endParaRPr lang="zh-CN" altLang="en-US"/>
        </a:p>
      </dgm:t>
    </dgm:pt>
    <dgm:pt modelId="{43B7C837-49D6-40CE-BBAB-953D9E4BA7ED}" type="pres">
      <dgm:prSet presAssocID="{12714FC6-8B41-47E5-91DD-F02D34D23B93}" presName="rootText" presStyleLbl="node2" presStyleIdx="0" presStyleCnt="3">
        <dgm:presLayoutVars>
          <dgm:chPref val="3"/>
        </dgm:presLayoutVars>
      </dgm:prSet>
      <dgm:spPr/>
      <dgm:t>
        <a:bodyPr/>
        <a:lstStyle/>
        <a:p>
          <a:endParaRPr lang="zh-CN" altLang="en-US"/>
        </a:p>
      </dgm:t>
    </dgm:pt>
    <dgm:pt modelId="{9A037140-9B69-4B9F-A134-F2F2EB0F2E32}" type="pres">
      <dgm:prSet presAssocID="{12714FC6-8B41-47E5-91DD-F02D34D23B93}" presName="rootConnector" presStyleLbl="node2" presStyleIdx="0" presStyleCnt="3"/>
      <dgm:spPr/>
      <dgm:t>
        <a:bodyPr/>
        <a:lstStyle/>
        <a:p>
          <a:endParaRPr lang="zh-CN" altLang="en-US"/>
        </a:p>
      </dgm:t>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3"/>
      <dgm:spPr/>
      <dgm:t>
        <a:bodyPr/>
        <a:lstStyle/>
        <a:p>
          <a:endParaRPr lang="zh-CN" altLang="en-US"/>
        </a:p>
      </dgm:t>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t>
        <a:bodyPr/>
        <a:lstStyle/>
        <a:p>
          <a:endParaRPr lang="zh-CN" altLang="en-US"/>
        </a:p>
      </dgm:t>
    </dgm:pt>
    <dgm:pt modelId="{08A0D1D2-3A20-4D63-8E35-B7C8B6B16D48}" type="pres">
      <dgm:prSet presAssocID="{4EC42421-831D-4CD3-8215-2AF4300F9C01}" presName="rootText" presStyleLbl="node2" presStyleIdx="1" presStyleCnt="3">
        <dgm:presLayoutVars>
          <dgm:chPref val="3"/>
        </dgm:presLayoutVars>
      </dgm:prSet>
      <dgm:spPr/>
      <dgm:t>
        <a:bodyPr/>
        <a:lstStyle/>
        <a:p>
          <a:endParaRPr lang="zh-CN" altLang="en-US"/>
        </a:p>
      </dgm:t>
    </dgm:pt>
    <dgm:pt modelId="{6238C53E-A961-488B-8FBD-6EC13507B069}" type="pres">
      <dgm:prSet presAssocID="{4EC42421-831D-4CD3-8215-2AF4300F9C01}" presName="rootConnector" presStyleLbl="node2" presStyleIdx="1" presStyleCnt="3"/>
      <dgm:spPr/>
      <dgm:t>
        <a:bodyPr/>
        <a:lstStyle/>
        <a:p>
          <a:endParaRPr lang="zh-CN" altLang="en-US"/>
        </a:p>
      </dgm:t>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3"/>
      <dgm:spPr/>
      <dgm:t>
        <a:bodyPr/>
        <a:lstStyle/>
        <a:p>
          <a:endParaRPr lang="zh-CN" altLang="en-US"/>
        </a:p>
      </dgm:t>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t>
        <a:bodyPr/>
        <a:lstStyle/>
        <a:p>
          <a:endParaRPr lang="zh-CN" altLang="en-US"/>
        </a:p>
      </dgm:t>
    </dgm:pt>
    <dgm:pt modelId="{7D64F4A3-0E55-47AC-A59B-9D5A9DC25552}" type="pres">
      <dgm:prSet presAssocID="{CF717C8A-B40B-4AFF-BF49-65ABB7DF8190}" presName="rootText" presStyleLbl="node2" presStyleIdx="2" presStyleCnt="3">
        <dgm:presLayoutVars>
          <dgm:chPref val="3"/>
        </dgm:presLayoutVars>
      </dgm:prSet>
      <dgm:spPr/>
      <dgm:t>
        <a:bodyPr/>
        <a:lstStyle/>
        <a:p>
          <a:endParaRPr lang="zh-CN" altLang="en-US"/>
        </a:p>
      </dgm:t>
    </dgm:pt>
    <dgm:pt modelId="{5667CB49-EC34-46BC-AD2D-72F3BD95D049}" type="pres">
      <dgm:prSet presAssocID="{CF717C8A-B40B-4AFF-BF49-65ABB7DF8190}" presName="rootConnector" presStyleLbl="node2" presStyleIdx="2" presStyleCnt="3"/>
      <dgm:spPr/>
      <dgm:t>
        <a:bodyPr/>
        <a:lstStyle/>
        <a:p>
          <a:endParaRPr lang="zh-CN" altLang="en-US"/>
        </a:p>
      </dgm:t>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2D0F68C3-948B-4A6A-ACDD-6CF5574CDB89}" type="presOf" srcId="{4EC42421-831D-4CD3-8215-2AF4300F9C01}" destId="{6CAD9CE6-86A1-4F7D-98A6-3AF53F55F9E3}" srcOrd="0" destOrd="0" presId="urn:microsoft.com/office/officeart/2005/8/layout/orgChart1#1"/>
    <dgm:cxn modelId="{882D1616-C26D-4C7A-B4EA-2DBE1D7164A0}" srcId="{47C757F0-AA23-46BE-9311-EA432CDEEAA1}" destId="{CF717C8A-B40B-4AFF-BF49-65ABB7DF8190}" srcOrd="2" destOrd="0" parTransId="{CCF68ADE-40B6-47D0-93C1-88EC13ADC8AC}" sibTransId="{630D3E0B-D1D7-4E1A-8193-515AA5E1866F}"/>
    <dgm:cxn modelId="{C9496F74-02DB-4191-A5BB-D5A70C98475E}" type="presOf" srcId="{EACD17F5-D793-4A43-B489-D1804D50CFEF}" destId="{6A259130-4455-44E0-969B-948D1249687E}" srcOrd="0" destOrd="0" presId="urn:microsoft.com/office/officeart/2005/8/layout/orgChart1#1"/>
    <dgm:cxn modelId="{A0C1EC8F-7C01-46DE-B61F-73AE05EC05B9}" type="presOf" srcId="{4EC42421-831D-4CD3-8215-2AF4300F9C01}" destId="{08A0D1D2-3A20-4D63-8E35-B7C8B6B16D48}" srcOrd="1" destOrd="0" presId="urn:microsoft.com/office/officeart/2005/8/layout/orgChart1#1"/>
    <dgm:cxn modelId="{31E3AAD6-6CB8-4B7F-A6B4-2C1E184561C5}" type="presOf" srcId="{A77D31B3-3808-4FBA-8FA4-CC8D448A173E}" destId="{E498DC9C-C5AC-4482-A26F-3B99DC5D79F0}" srcOrd="0" destOrd="0" presId="urn:microsoft.com/office/officeart/2005/8/layout/orgChart1#1"/>
    <dgm:cxn modelId="{A1816504-E46C-40D0-82A6-1C7FBB27ABB0}" type="presOf" srcId="{47C757F0-AA23-46BE-9311-EA432CDEEAA1}" destId="{86420519-308D-4A6A-8FEA-6FB2E39BA448}" srcOrd="2" destOrd="0" presId="urn:microsoft.com/office/officeart/2005/8/layout/orgChart1#1"/>
    <dgm:cxn modelId="{7DC99291-4F9D-4BD4-B3CE-7A7B065F9778}" type="presOf" srcId="{4EC42421-831D-4CD3-8215-2AF4300F9C01}" destId="{6238C53E-A961-488B-8FBD-6EC13507B069}" srcOrd="2" destOrd="0" presId="urn:microsoft.com/office/officeart/2005/8/layout/orgChart1#1"/>
    <dgm:cxn modelId="{A0E14E8A-5FA0-4843-879B-C91F57145602}" type="presOf" srcId="{47C757F0-AA23-46BE-9311-EA432CDEEAA1}" destId="{79147750-B6BF-43FD-83A0-7ACDC9B53EFF}" srcOrd="0" destOrd="0" presId="urn:microsoft.com/office/officeart/2005/8/layout/orgChart1#1"/>
    <dgm:cxn modelId="{06DD4EDC-67ED-404D-8823-E5A168411B43}" type="presOf" srcId="{CF717C8A-B40B-4AFF-BF49-65ABB7DF8190}" destId="{5667CB49-EC34-46BC-AD2D-72F3BD95D049}" srcOrd="2" destOrd="0" presId="urn:microsoft.com/office/officeart/2005/8/layout/orgChart1#1"/>
    <dgm:cxn modelId="{8494F6B7-6D34-4BC2-8CCE-4F3C635A1F8F}" type="presOf" srcId="{CCF68ADE-40B6-47D0-93C1-88EC13ADC8AC}" destId="{AB3A8128-6C86-49B7-B5CC-0153888815E5}" srcOrd="0" destOrd="0" presId="urn:microsoft.com/office/officeart/2005/8/layout/orgChart1#1"/>
    <dgm:cxn modelId="{B43DAD9A-2832-484E-84BB-1C8F75E460DA}" type="presOf" srcId="{8D5FB264-0A5C-4C3A-85B7-453D9BD837DF}" destId="{F492B679-3C8C-4E72-95A8-8B81298826E7}" srcOrd="0" destOrd="0" presId="urn:microsoft.com/office/officeart/2005/8/layout/orgChart1#1"/>
    <dgm:cxn modelId="{044F64AB-68AA-4660-A5FC-8C333EC3B072}" type="presOf" srcId="{CF717C8A-B40B-4AFF-BF49-65ABB7DF8190}" destId="{FA949B67-3DB7-47FA-97C9-4A653E762F22}" srcOrd="0" destOrd="0" presId="urn:microsoft.com/office/officeart/2005/8/layout/orgChart1#1"/>
    <dgm:cxn modelId="{BE39AB8E-3AFA-4657-A284-D4717B6864AB}" srcId="{A77D31B3-3808-4FBA-8FA4-CC8D448A173E}" destId="{47C757F0-AA23-46BE-9311-EA432CDEEAA1}" srcOrd="0" destOrd="0" parTransId="{AB39B06D-FE6C-48B2-B5B4-77CD0C8CF7AD}" sibTransId="{DF0D1C21-B79E-4875-B7FA-EF183CB48B88}"/>
    <dgm:cxn modelId="{2C1C3405-48C8-425B-BBE6-61570D6CDC3D}" type="presOf" srcId="{47C757F0-AA23-46BE-9311-EA432CDEEAA1}" destId="{AE79172D-D441-42BB-84EA-E3D989670DED}" srcOrd="1" destOrd="0" presId="urn:microsoft.com/office/officeart/2005/8/layout/orgChart1#1"/>
    <dgm:cxn modelId="{74B6E707-0229-463D-B589-585915B55662}" type="presOf" srcId="{12714FC6-8B41-47E5-91DD-F02D34D23B93}" destId="{E36491EF-5019-46FD-BC82-1BD579B9EE0E}" srcOrd="0" destOrd="0" presId="urn:microsoft.com/office/officeart/2005/8/layout/orgChart1#1"/>
    <dgm:cxn modelId="{DFE79282-86F8-49E9-98C6-2DE12589DF3F}" type="presOf" srcId="{12714FC6-8B41-47E5-91DD-F02D34D23B93}" destId="{9A037140-9B69-4B9F-A134-F2F2EB0F2E32}" srcOrd="2" destOrd="0" presId="urn:microsoft.com/office/officeart/2005/8/layout/orgChart1#1"/>
    <dgm:cxn modelId="{C01A8A46-D71E-468F-BFEA-1EC86E8770DC}" srcId="{47C757F0-AA23-46BE-9311-EA432CDEEAA1}" destId="{12714FC6-8B41-47E5-91DD-F02D34D23B93}" srcOrd="0" destOrd="0" parTransId="{EACD17F5-D793-4A43-B489-D1804D50CFEF}" sibTransId="{FA45D93F-0724-4936-AA45-E6762732A19D}"/>
    <dgm:cxn modelId="{0CEA51B0-31D1-4D7C-AFDE-77B204D84A16}" type="presOf" srcId="{CF717C8A-B40B-4AFF-BF49-65ABB7DF8190}" destId="{7D64F4A3-0E55-47AC-A59B-9D5A9DC25552}" srcOrd="1" destOrd="0" presId="urn:microsoft.com/office/officeart/2005/8/layout/orgChart1#1"/>
    <dgm:cxn modelId="{443C9DEC-1240-4D9F-99BA-0ED5CD2EDE6A}" srcId="{47C757F0-AA23-46BE-9311-EA432CDEEAA1}" destId="{4EC42421-831D-4CD3-8215-2AF4300F9C01}" srcOrd="1" destOrd="0" parTransId="{8D5FB264-0A5C-4C3A-85B7-453D9BD837DF}" sibTransId="{A1825131-D805-48C8-BFCE-E45C02E6F5CE}"/>
    <dgm:cxn modelId="{F18E59BB-3A3A-4EA1-A013-F339233C1DFD}" type="presOf" srcId="{12714FC6-8B41-47E5-91DD-F02D34D23B93}" destId="{43B7C837-49D6-40CE-BBAB-953D9E4BA7ED}" srcOrd="1" destOrd="0" presId="urn:microsoft.com/office/officeart/2005/8/layout/orgChart1#1"/>
    <dgm:cxn modelId="{E248BEC8-2795-4F8F-A623-0E36DBB5C828}" type="presParOf" srcId="{E498DC9C-C5AC-4482-A26F-3B99DC5D79F0}" destId="{F728C3E8-5128-4BB6-90CC-A86769ECE335}" srcOrd="0" destOrd="0" presId="urn:microsoft.com/office/officeart/2005/8/layout/orgChart1#1"/>
    <dgm:cxn modelId="{0A2DDB2B-8A3F-4746-BD32-CD2A91AC43B6}" type="presParOf" srcId="{F728C3E8-5128-4BB6-90CC-A86769ECE335}" destId="{79147750-B6BF-43FD-83A0-7ACDC9B53EFF}" srcOrd="0" destOrd="0" presId="urn:microsoft.com/office/officeart/2005/8/layout/orgChart1#1"/>
    <dgm:cxn modelId="{D80C87FB-D175-4208-A8A8-8921127BB22E}" type="presParOf" srcId="{79147750-B6BF-43FD-83A0-7ACDC9B53EFF}" destId="{AE79172D-D441-42BB-84EA-E3D989670DED}" srcOrd="0" destOrd="0" presId="urn:microsoft.com/office/officeart/2005/8/layout/orgChart1#1"/>
    <dgm:cxn modelId="{C1EEDAB4-3105-4836-B9A5-F6E9CBD3E048}" type="presParOf" srcId="{79147750-B6BF-43FD-83A0-7ACDC9B53EFF}" destId="{86420519-308D-4A6A-8FEA-6FB2E39BA448}" srcOrd="1" destOrd="0" presId="urn:microsoft.com/office/officeart/2005/8/layout/orgChart1#1"/>
    <dgm:cxn modelId="{5D0B0138-3D39-49C1-BE64-5391301AD285}" type="presParOf" srcId="{F728C3E8-5128-4BB6-90CC-A86769ECE335}" destId="{9A0FF10C-81C7-47CD-A320-768F2009480B}" srcOrd="1" destOrd="0" presId="urn:microsoft.com/office/officeart/2005/8/layout/orgChart1#1"/>
    <dgm:cxn modelId="{6047AB94-3E53-40F5-A5AE-6C677B2A134B}" type="presParOf" srcId="{9A0FF10C-81C7-47CD-A320-768F2009480B}" destId="{6A259130-4455-44E0-969B-948D1249687E}" srcOrd="0" destOrd="0" presId="urn:microsoft.com/office/officeart/2005/8/layout/orgChart1#1"/>
    <dgm:cxn modelId="{BC7FBF22-020F-4C56-9CE9-A57A237E38B3}" type="presParOf" srcId="{9A0FF10C-81C7-47CD-A320-768F2009480B}" destId="{D6C5C065-A308-417C-8ECC-04FC2BEC646C}" srcOrd="1" destOrd="0" presId="urn:microsoft.com/office/officeart/2005/8/layout/orgChart1#1"/>
    <dgm:cxn modelId="{8C1AF35E-AD88-43C2-83E0-E4294F5B74BB}" type="presParOf" srcId="{D6C5C065-A308-417C-8ECC-04FC2BEC646C}" destId="{E36491EF-5019-46FD-BC82-1BD579B9EE0E}" srcOrd="0" destOrd="0" presId="urn:microsoft.com/office/officeart/2005/8/layout/orgChart1#1"/>
    <dgm:cxn modelId="{24EB705E-65C7-4384-B13E-13C8F53D32B0}" type="presParOf" srcId="{E36491EF-5019-46FD-BC82-1BD579B9EE0E}" destId="{43B7C837-49D6-40CE-BBAB-953D9E4BA7ED}" srcOrd="0" destOrd="0" presId="urn:microsoft.com/office/officeart/2005/8/layout/orgChart1#1"/>
    <dgm:cxn modelId="{845D4467-9207-4C7D-B38B-48F1FED1122A}" type="presParOf" srcId="{E36491EF-5019-46FD-BC82-1BD579B9EE0E}" destId="{9A037140-9B69-4B9F-A134-F2F2EB0F2E32}" srcOrd="1" destOrd="0" presId="urn:microsoft.com/office/officeart/2005/8/layout/orgChart1#1"/>
    <dgm:cxn modelId="{8246C054-2907-4FA9-9DBD-A5EAA457E51D}" type="presParOf" srcId="{D6C5C065-A308-417C-8ECC-04FC2BEC646C}" destId="{FA37AA5D-87C2-47F6-9B72-B753C073E744}" srcOrd="1" destOrd="0" presId="urn:microsoft.com/office/officeart/2005/8/layout/orgChart1#1"/>
    <dgm:cxn modelId="{CCF8A0F3-C827-4979-BE1C-DB58F2510047}" type="presParOf" srcId="{D6C5C065-A308-417C-8ECC-04FC2BEC646C}" destId="{A7309641-2A58-41EA-9E42-56812CF298ED}" srcOrd="2" destOrd="0" presId="urn:microsoft.com/office/officeart/2005/8/layout/orgChart1#1"/>
    <dgm:cxn modelId="{4AC288E0-AA03-4F72-B59C-47271F4026A8}" type="presParOf" srcId="{9A0FF10C-81C7-47CD-A320-768F2009480B}" destId="{F492B679-3C8C-4E72-95A8-8B81298826E7}" srcOrd="2" destOrd="0" presId="urn:microsoft.com/office/officeart/2005/8/layout/orgChart1#1"/>
    <dgm:cxn modelId="{378F0EF0-6E7F-4346-8243-511DBE3691DA}" type="presParOf" srcId="{9A0FF10C-81C7-47CD-A320-768F2009480B}" destId="{C6F584B9-7EA2-46D8-913B-8F508509ECAB}" srcOrd="3" destOrd="0" presId="urn:microsoft.com/office/officeart/2005/8/layout/orgChart1#1"/>
    <dgm:cxn modelId="{FE5C9628-9668-4336-ADFA-B22EDD073890}" type="presParOf" srcId="{C6F584B9-7EA2-46D8-913B-8F508509ECAB}" destId="{6CAD9CE6-86A1-4F7D-98A6-3AF53F55F9E3}" srcOrd="0" destOrd="0" presId="urn:microsoft.com/office/officeart/2005/8/layout/orgChart1#1"/>
    <dgm:cxn modelId="{10ECBC29-6F49-4DEF-9DD9-9D88843579B2}" type="presParOf" srcId="{6CAD9CE6-86A1-4F7D-98A6-3AF53F55F9E3}" destId="{08A0D1D2-3A20-4D63-8E35-B7C8B6B16D48}" srcOrd="0" destOrd="0" presId="urn:microsoft.com/office/officeart/2005/8/layout/orgChart1#1"/>
    <dgm:cxn modelId="{F29193C2-63BE-41B6-9142-EA136EAAAB29}" type="presParOf" srcId="{6CAD9CE6-86A1-4F7D-98A6-3AF53F55F9E3}" destId="{6238C53E-A961-488B-8FBD-6EC13507B069}" srcOrd="1" destOrd="0" presId="urn:microsoft.com/office/officeart/2005/8/layout/orgChart1#1"/>
    <dgm:cxn modelId="{E5835A27-CF69-45BF-A1D6-28A7CE9BBE22}" type="presParOf" srcId="{C6F584B9-7EA2-46D8-913B-8F508509ECAB}" destId="{A9C46FD3-3BE9-4E6E-BFF6-B0B42B13F857}" srcOrd="1" destOrd="0" presId="urn:microsoft.com/office/officeart/2005/8/layout/orgChart1#1"/>
    <dgm:cxn modelId="{AC756A95-EC9E-4346-8582-EB9F6BD8ECF7}" type="presParOf" srcId="{C6F584B9-7EA2-46D8-913B-8F508509ECAB}" destId="{A663BBFB-A120-4F5B-82EC-DB644DB9966B}" srcOrd="2" destOrd="0" presId="urn:microsoft.com/office/officeart/2005/8/layout/orgChart1#1"/>
    <dgm:cxn modelId="{80ED520B-E84D-48EE-9D43-27013EF60BF0}" type="presParOf" srcId="{9A0FF10C-81C7-47CD-A320-768F2009480B}" destId="{AB3A8128-6C86-49B7-B5CC-0153888815E5}" srcOrd="4" destOrd="0" presId="urn:microsoft.com/office/officeart/2005/8/layout/orgChart1#1"/>
    <dgm:cxn modelId="{BDD0B43E-36F4-4652-A933-E346B423DE97}" type="presParOf" srcId="{9A0FF10C-81C7-47CD-A320-768F2009480B}" destId="{1A917F9A-DDE6-4568-B35C-7FABCEF0A586}" srcOrd="5" destOrd="0" presId="urn:microsoft.com/office/officeart/2005/8/layout/orgChart1#1"/>
    <dgm:cxn modelId="{45AB24E4-DEC5-454B-BA71-802696BFA242}" type="presParOf" srcId="{1A917F9A-DDE6-4568-B35C-7FABCEF0A586}" destId="{FA949B67-3DB7-47FA-97C9-4A653E762F22}" srcOrd="0" destOrd="0" presId="urn:microsoft.com/office/officeart/2005/8/layout/orgChart1#1"/>
    <dgm:cxn modelId="{413B20BC-289B-46AF-8BD6-43A25AF65CF0}" type="presParOf" srcId="{FA949B67-3DB7-47FA-97C9-4A653E762F22}" destId="{7D64F4A3-0E55-47AC-A59B-9D5A9DC25552}" srcOrd="0" destOrd="0" presId="urn:microsoft.com/office/officeart/2005/8/layout/orgChart1#1"/>
    <dgm:cxn modelId="{DD02B8D4-7F36-4AD4-8997-F1188EBE5763}" type="presParOf" srcId="{FA949B67-3DB7-47FA-97C9-4A653E762F22}" destId="{5667CB49-EC34-46BC-AD2D-72F3BD95D049}" srcOrd="1" destOrd="0" presId="urn:microsoft.com/office/officeart/2005/8/layout/orgChart1#1"/>
    <dgm:cxn modelId="{8CFF1FEA-187D-457E-B51C-905401C78D75}" type="presParOf" srcId="{1A917F9A-DDE6-4568-B35C-7FABCEF0A586}" destId="{EB3A10DA-2FA4-4DAD-8341-8078D7F83716}" srcOrd="1" destOrd="0" presId="urn:microsoft.com/office/officeart/2005/8/layout/orgChart1#1"/>
    <dgm:cxn modelId="{6FC34385-45FA-4B60-BEA3-FA3888249613}" type="presParOf" srcId="{1A917F9A-DDE6-4568-B35C-7FABCEF0A586}" destId="{B05C5608-85C8-433E-A928-1755312B673B}" srcOrd="2" destOrd="0" presId="urn:microsoft.com/office/officeart/2005/8/layout/orgChart1#1"/>
    <dgm:cxn modelId="{801C54E4-32B5-4B18-9641-6C833A20B6F2}"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E105A-E894-43AF-A8AC-A36C36D59D74}">
      <dsp:nvSpPr>
        <dsp:cNvPr id="0" name=""/>
        <dsp:cNvSpPr/>
      </dsp:nvSpPr>
      <dsp:spPr>
        <a:xfrm rot="5400000">
          <a:off x="-107451" y="138955"/>
          <a:ext cx="904982" cy="6334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一</a:t>
          </a:r>
          <a:endParaRPr lang="zh-CN" altLang="en-US" sz="2000" kern="1200" dirty="0"/>
        </a:p>
      </dsp:txBody>
      <dsp:txXfrm rot="-5400000">
        <a:off x="28297" y="319952"/>
        <a:ext cx="633487" cy="271495"/>
      </dsp:txXfrm>
    </dsp:sp>
    <dsp:sp modelId="{B6C4583B-7910-46AD-AFF4-4992D5C714F9}">
      <dsp:nvSpPr>
        <dsp:cNvPr id="0" name=""/>
        <dsp:cNvSpPr/>
      </dsp:nvSpPr>
      <dsp:spPr>
        <a:xfrm rot="5400000">
          <a:off x="3127061" y="-2370620"/>
          <a:ext cx="588547" cy="53493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solidFill>
                <a:srgbClr val="0855A7"/>
              </a:solidFill>
              <a:latin typeface="Impact" panose="020B0806030902050204" pitchFamily="34" charset="0"/>
              <a:ea typeface="微软雅黑" panose="020B0503020204020204" pitchFamily="34" charset="-122"/>
              <a:sym typeface="+mn-ea"/>
            </a:rPr>
            <a:t>专项附加扣除政策的主要内容</a:t>
          </a:r>
          <a:endParaRPr lang="zh-CN" altLang="en-US" sz="2000" kern="1200" dirty="0"/>
        </a:p>
      </dsp:txBody>
      <dsp:txXfrm rot="-5400000">
        <a:off x="746671" y="38500"/>
        <a:ext cx="5320598" cy="531087"/>
      </dsp:txXfrm>
    </dsp:sp>
    <dsp:sp modelId="{0C038973-ABD0-4CC6-BFBA-48E3939E2088}">
      <dsp:nvSpPr>
        <dsp:cNvPr id="0" name=""/>
        <dsp:cNvSpPr/>
      </dsp:nvSpPr>
      <dsp:spPr>
        <a:xfrm rot="5400000">
          <a:off x="-107451" y="934469"/>
          <a:ext cx="904982" cy="6334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二</a:t>
          </a:r>
          <a:endParaRPr lang="zh-CN" altLang="en-US" sz="2000" kern="1200" dirty="0"/>
        </a:p>
      </dsp:txBody>
      <dsp:txXfrm rot="-5400000">
        <a:off x="28297" y="1115466"/>
        <a:ext cx="633487" cy="271495"/>
      </dsp:txXfrm>
    </dsp:sp>
    <dsp:sp modelId="{235F6CF7-ACF9-4DAC-8B0E-B225708B96C0}">
      <dsp:nvSpPr>
        <dsp:cNvPr id="0" name=""/>
        <dsp:cNvSpPr/>
      </dsp:nvSpPr>
      <dsp:spPr>
        <a:xfrm rot="5400000">
          <a:off x="3084131" y="-1553646"/>
          <a:ext cx="607874" cy="53178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solidFill>
                <a:srgbClr val="0855A7"/>
              </a:solidFill>
              <a:latin typeface="Impact" panose="020B0806030902050204" pitchFamily="34" charset="0"/>
              <a:ea typeface="微软雅黑" panose="020B0503020204020204" pitchFamily="34" charset="-122"/>
            </a:rPr>
            <a:t>专项附加扣除政策的办理方法</a:t>
          </a:r>
          <a:endParaRPr lang="zh-CN" altLang="en-US" sz="2000" b="1" kern="1200" dirty="0">
            <a:solidFill>
              <a:srgbClr val="0855A7"/>
            </a:solidFill>
            <a:latin typeface="Impact" panose="020B0806030902050204" pitchFamily="34" charset="0"/>
            <a:ea typeface="微软雅黑" panose="020B0503020204020204" pitchFamily="34" charset="-122"/>
          </a:endParaRPr>
        </a:p>
      </dsp:txBody>
      <dsp:txXfrm rot="-5400000">
        <a:off x="729163" y="830996"/>
        <a:ext cx="5288136" cy="548526"/>
      </dsp:txXfrm>
    </dsp:sp>
    <dsp:sp modelId="{89E1347B-D51F-455C-BCE8-0E6DD52869FE}">
      <dsp:nvSpPr>
        <dsp:cNvPr id="0" name=""/>
        <dsp:cNvSpPr/>
      </dsp:nvSpPr>
      <dsp:spPr>
        <a:xfrm rot="5400000">
          <a:off x="-107451" y="1720164"/>
          <a:ext cx="904982" cy="6334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三</a:t>
          </a:r>
          <a:endParaRPr lang="zh-CN" altLang="en-US" sz="2000" kern="1200" dirty="0"/>
        </a:p>
      </dsp:txBody>
      <dsp:txXfrm rot="-5400000">
        <a:off x="28297" y="1901161"/>
        <a:ext cx="633487" cy="271495"/>
      </dsp:txXfrm>
    </dsp:sp>
    <dsp:sp modelId="{A31B0099-3971-4B99-8E34-22E60C645879}">
      <dsp:nvSpPr>
        <dsp:cNvPr id="0" name=""/>
        <dsp:cNvSpPr/>
      </dsp:nvSpPr>
      <dsp:spPr>
        <a:xfrm rot="5400000">
          <a:off x="3098920" y="-785339"/>
          <a:ext cx="588238" cy="53277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solidFill>
                <a:srgbClr val="0855A7"/>
              </a:solidFill>
              <a:latin typeface="Impact" panose="020B0806030902050204" pitchFamily="34" charset="0"/>
              <a:ea typeface="微软雅黑" panose="020B0503020204020204" pitchFamily="34" charset="-122"/>
              <a:sym typeface="+mn-ea"/>
            </a:rPr>
            <a:t>专项附加扣除政策的条件和标准</a:t>
          </a:r>
          <a:endParaRPr lang="zh-CN" altLang="en-US" sz="2000" b="1" kern="1200" dirty="0">
            <a:solidFill>
              <a:srgbClr val="0855A7"/>
            </a:solidFill>
            <a:latin typeface="Impact" panose="020B0806030902050204" pitchFamily="34" charset="0"/>
            <a:ea typeface="微软雅黑" panose="020B0503020204020204" pitchFamily="34" charset="-122"/>
          </a:endParaRPr>
        </a:p>
      </dsp:txBody>
      <dsp:txXfrm rot="-5400000">
        <a:off x="729164" y="1613132"/>
        <a:ext cx="5299037" cy="530808"/>
      </dsp:txXfrm>
    </dsp:sp>
    <dsp:sp modelId="{16D99CDC-DD0D-473D-B191-3AAD344BEEEB}">
      <dsp:nvSpPr>
        <dsp:cNvPr id="0" name=""/>
        <dsp:cNvSpPr/>
      </dsp:nvSpPr>
      <dsp:spPr>
        <a:xfrm rot="5400000">
          <a:off x="-107451" y="2505860"/>
          <a:ext cx="904982" cy="6334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四</a:t>
          </a:r>
          <a:endParaRPr lang="zh-CN" altLang="en-US" sz="2000" kern="1200" dirty="0"/>
        </a:p>
      </dsp:txBody>
      <dsp:txXfrm rot="-5400000">
        <a:off x="28297" y="2686857"/>
        <a:ext cx="633487" cy="271495"/>
      </dsp:txXfrm>
    </dsp:sp>
    <dsp:sp modelId="{B9B104F4-619D-4B9A-9699-24E919F43287}">
      <dsp:nvSpPr>
        <dsp:cNvPr id="0" name=""/>
        <dsp:cNvSpPr/>
      </dsp:nvSpPr>
      <dsp:spPr>
        <a:xfrm rot="5400000">
          <a:off x="3098920" y="356"/>
          <a:ext cx="588238" cy="53277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solidFill>
                <a:srgbClr val="0855A7"/>
              </a:solidFill>
              <a:latin typeface="Impact" panose="020B0806030902050204" pitchFamily="34" charset="0"/>
              <a:ea typeface="微软雅黑" panose="020B0503020204020204" pitchFamily="34" charset="-122"/>
            </a:rPr>
            <a:t>专项附加扣除政策的操作方法</a:t>
          </a:r>
          <a:endParaRPr lang="zh-CN" altLang="en-US" sz="2000" b="1" kern="1200" dirty="0">
            <a:solidFill>
              <a:srgbClr val="0855A7"/>
            </a:solidFill>
            <a:latin typeface="Impact" panose="020B0806030902050204" pitchFamily="34" charset="0"/>
            <a:ea typeface="微软雅黑" panose="020B0503020204020204" pitchFamily="34" charset="-122"/>
          </a:endParaRPr>
        </a:p>
      </dsp:txBody>
      <dsp:txXfrm rot="-5400000">
        <a:off x="729164" y="2398828"/>
        <a:ext cx="5299037" cy="530808"/>
      </dsp:txXfrm>
    </dsp:sp>
    <dsp:sp modelId="{0AAFF946-8119-4C18-9E0D-DEA65050837E}">
      <dsp:nvSpPr>
        <dsp:cNvPr id="0" name=""/>
        <dsp:cNvSpPr/>
      </dsp:nvSpPr>
      <dsp:spPr>
        <a:xfrm rot="5400000">
          <a:off x="-107451" y="3291556"/>
          <a:ext cx="904982" cy="6334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五</a:t>
          </a:r>
          <a:endParaRPr lang="zh-CN" altLang="en-US" sz="2000" kern="1200" dirty="0"/>
        </a:p>
      </dsp:txBody>
      <dsp:txXfrm rot="-5400000">
        <a:off x="28297" y="3472553"/>
        <a:ext cx="633487" cy="271495"/>
      </dsp:txXfrm>
    </dsp:sp>
    <dsp:sp modelId="{2F079BF9-8D90-46ED-A747-4E2933993FBC}">
      <dsp:nvSpPr>
        <dsp:cNvPr id="0" name=""/>
        <dsp:cNvSpPr/>
      </dsp:nvSpPr>
      <dsp:spPr>
        <a:xfrm rot="5400000">
          <a:off x="3098920" y="786052"/>
          <a:ext cx="588238" cy="53277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zh-CN" altLang="en-US" sz="1800" b="1" kern="1200" dirty="0">
            <a:solidFill>
              <a:srgbClr val="0855A7"/>
            </a:solidFill>
            <a:latin typeface="Impact" panose="020B0806030902050204" pitchFamily="34" charset="0"/>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b="1" kern="1200" dirty="0" smtClean="0">
              <a:solidFill>
                <a:srgbClr val="0855A7"/>
              </a:solidFill>
              <a:latin typeface="Impact" panose="020B0806030902050204" pitchFamily="34" charset="0"/>
              <a:ea typeface="微软雅黑" panose="020B0503020204020204" pitchFamily="34" charset="-122"/>
            </a:rPr>
            <a:t>新个人所得税计算方法</a:t>
          </a:r>
          <a:endParaRPr lang="zh-CN" altLang="en-US" sz="2000" b="1" kern="1200" dirty="0">
            <a:solidFill>
              <a:srgbClr val="0855A7"/>
            </a:solidFill>
            <a:latin typeface="Impact" panose="020B0806030902050204" pitchFamily="34" charset="0"/>
            <a:ea typeface="微软雅黑" panose="020B0503020204020204" pitchFamily="34" charset="-122"/>
          </a:endParaRPr>
        </a:p>
        <a:p>
          <a:pPr marL="171450" lvl="1" indent="-171450" algn="l" defTabSz="800100">
            <a:lnSpc>
              <a:spcPct val="90000"/>
            </a:lnSpc>
            <a:spcBef>
              <a:spcPct val="0"/>
            </a:spcBef>
            <a:spcAft>
              <a:spcPct val="15000"/>
            </a:spcAft>
            <a:buChar char="••"/>
          </a:pPr>
          <a:endParaRPr lang="zh-CN" altLang="en-US" sz="1800" b="1" kern="1200" dirty="0">
            <a:solidFill>
              <a:srgbClr val="0855A7"/>
            </a:solidFill>
            <a:latin typeface="Impact" panose="020B0806030902050204" pitchFamily="34" charset="0"/>
            <a:ea typeface="微软雅黑" panose="020B0503020204020204" pitchFamily="34" charset="-122"/>
          </a:endParaRPr>
        </a:p>
      </dsp:txBody>
      <dsp:txXfrm rot="-5400000">
        <a:off x="729164" y="3184524"/>
        <a:ext cx="5299037" cy="530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A8128-6C86-49B7-B5CC-0153888815E5}">
      <dsp:nvSpPr>
        <dsp:cNvPr id="0" name=""/>
        <dsp:cNvSpPr/>
      </dsp:nvSpPr>
      <dsp:spPr>
        <a:xfrm>
          <a:off x="3751384" y="2270508"/>
          <a:ext cx="2654132" cy="460634"/>
        </a:xfrm>
        <a:custGeom>
          <a:avLst/>
          <a:gdLst/>
          <a:ahLst/>
          <a:cxnLst/>
          <a:rect l="0" t="0" r="0" b="0"/>
          <a:pathLst>
            <a:path>
              <a:moveTo>
                <a:pt x="0" y="0"/>
              </a:moveTo>
              <a:lnTo>
                <a:pt x="0" y="230317"/>
              </a:lnTo>
              <a:lnTo>
                <a:pt x="2654132" y="230317"/>
              </a:lnTo>
              <a:lnTo>
                <a:pt x="2654132" y="46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3705664" y="2270508"/>
          <a:ext cx="91440" cy="460634"/>
        </a:xfrm>
        <a:custGeom>
          <a:avLst/>
          <a:gdLst/>
          <a:ahLst/>
          <a:cxnLst/>
          <a:rect l="0" t="0" r="0" b="0"/>
          <a:pathLst>
            <a:path>
              <a:moveTo>
                <a:pt x="45720" y="0"/>
              </a:moveTo>
              <a:lnTo>
                <a:pt x="45720" y="46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1097252" y="2270508"/>
          <a:ext cx="2654132" cy="460634"/>
        </a:xfrm>
        <a:custGeom>
          <a:avLst/>
          <a:gdLst/>
          <a:ahLst/>
          <a:cxnLst/>
          <a:rect l="0" t="0" r="0" b="0"/>
          <a:pathLst>
            <a:path>
              <a:moveTo>
                <a:pt x="2654132" y="0"/>
              </a:moveTo>
              <a:lnTo>
                <a:pt x="2654132" y="230317"/>
              </a:lnTo>
              <a:lnTo>
                <a:pt x="0" y="230317"/>
              </a:lnTo>
              <a:lnTo>
                <a:pt x="0" y="46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2654635" y="1173759"/>
          <a:ext cx="2193497" cy="1096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100000"/>
            </a:lnSpc>
            <a:spcBef>
              <a:spcPct val="0"/>
            </a:spcBef>
            <a:spcAft>
              <a:spcPct val="35000"/>
            </a:spcAft>
          </a:pPr>
          <a:r>
            <a:rPr lang="zh-CN" altLang="en-US" sz="1400" kern="1200"/>
            <a:t>专项扣除政策办理方法</a:t>
          </a:r>
        </a:p>
      </dsp:txBody>
      <dsp:txXfrm>
        <a:off x="2654635" y="1173759"/>
        <a:ext cx="2193497" cy="1096748"/>
      </dsp:txXfrm>
    </dsp:sp>
    <dsp:sp modelId="{43B7C837-49D6-40CE-BBAB-953D9E4BA7ED}">
      <dsp:nvSpPr>
        <dsp:cNvPr id="0" name=""/>
        <dsp:cNvSpPr/>
      </dsp:nvSpPr>
      <dsp:spPr>
        <a:xfrm>
          <a:off x="503" y="2731142"/>
          <a:ext cx="2193497" cy="1096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由单位按月预扣税款时办理</a:t>
          </a:r>
        </a:p>
      </dsp:txBody>
      <dsp:txXfrm>
        <a:off x="503" y="2731142"/>
        <a:ext cx="2193497" cy="1096748"/>
      </dsp:txXfrm>
    </dsp:sp>
    <dsp:sp modelId="{08A0D1D2-3A20-4D63-8E35-B7C8B6B16D48}">
      <dsp:nvSpPr>
        <dsp:cNvPr id="0" name=""/>
        <dsp:cNvSpPr/>
      </dsp:nvSpPr>
      <dsp:spPr>
        <a:xfrm>
          <a:off x="2654635" y="2731142"/>
          <a:ext cx="2193497" cy="1096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自行申报办理（不建议）</a:t>
          </a:r>
        </a:p>
      </dsp:txBody>
      <dsp:txXfrm>
        <a:off x="2654635" y="2731142"/>
        <a:ext cx="2193497" cy="1096748"/>
      </dsp:txXfrm>
    </dsp:sp>
    <dsp:sp modelId="{7D64F4A3-0E55-47AC-A59B-9D5A9DC25552}">
      <dsp:nvSpPr>
        <dsp:cNvPr id="0" name=""/>
        <dsp:cNvSpPr/>
      </dsp:nvSpPr>
      <dsp:spPr>
        <a:xfrm>
          <a:off x="5308767" y="2731142"/>
          <a:ext cx="2193497" cy="10967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补扣 办理（不建议）</a:t>
          </a:r>
        </a:p>
      </dsp:txBody>
      <dsp:txXfrm>
        <a:off x="5308767" y="2731142"/>
        <a:ext cx="2193497" cy="10967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C54E113-6F2C-4ECB-AB96-21E3FB442C69}" type="datetimeFigureOut">
              <a:rPr lang="zh-CN" altLang="en-US" smtClean="0"/>
              <a:t>2019-01-02</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5E2AC-1407-434B-825D-A54619FBB56C}" type="slidenum">
              <a:rPr lang="zh-CN" altLang="en-US" smtClean="0"/>
              <a:t>‹#›</a:t>
            </a:fld>
            <a:endParaRPr lang="zh-CN" altLang="en-US"/>
          </a:p>
        </p:txBody>
      </p:sp>
    </p:spTree>
    <p:extLst>
      <p:ext uri="{BB962C8B-B14F-4D97-AF65-F5344CB8AC3E}">
        <p14:creationId xmlns:p14="http://schemas.microsoft.com/office/powerpoint/2010/main" val="1930522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F091152-EF9C-4BCB-98A0-FE88C5CABC78}" type="datetimeFigureOut">
              <a:rPr lang="zh-CN" altLang="en-US" smtClean="0"/>
              <a:t>2019-01-02</a:t>
            </a:fld>
            <a:endParaRPr lang="zh-CN" altLang="en-US"/>
          </a:p>
        </p:txBody>
      </p:sp>
      <p:sp>
        <p:nvSpPr>
          <p:cNvPr id="4" name="幻灯片图像占位符 3"/>
          <p:cNvSpPr>
            <a:spLocks noGrp="1" noRot="1" noChangeAspect="1"/>
          </p:cNvSpPr>
          <p:nvPr>
            <p:ph type="sldImg" idx="2"/>
          </p:nvPr>
        </p:nvSpPr>
        <p:spPr>
          <a:xfrm>
            <a:off x="917046" y="744538"/>
            <a:ext cx="4963583"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3AAF0120-E2D4-4BAF-BDE4-417808E9D16D}" type="slidenum">
              <a:rPr lang="zh-CN" altLang="en-US" smtClean="0"/>
              <a:t>‹#›</a:t>
            </a:fld>
            <a:endParaRPr lang="zh-CN" altLang="en-US"/>
          </a:p>
        </p:txBody>
      </p:sp>
    </p:spTree>
    <p:extLst>
      <p:ext uri="{BB962C8B-B14F-4D97-AF65-F5344CB8AC3E}">
        <p14:creationId xmlns:p14="http://schemas.microsoft.com/office/powerpoint/2010/main" val="358645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AF0120-E2D4-4BAF-BDE4-417808E9D1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7BA843-FADB-444C-B5A0-7B8A76D7F097}"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idx="4294967295"/>
          </p:nvPr>
        </p:nvSpPr>
        <p:spPr bwMode="auto">
          <a:xfrm>
            <a:off x="917575" y="744538"/>
            <a:ext cx="4962525" cy="3722687"/>
          </a:xfrm>
          <a:ln>
            <a:solidFill>
              <a:srgbClr val="000000"/>
            </a:solidFill>
            <a:miter lim="800000"/>
            <a:headEnd/>
            <a:tailEnd/>
          </a:ln>
        </p:spPr>
      </p:sp>
      <p:sp>
        <p:nvSpPr>
          <p:cNvPr id="757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57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fld id="{E5FE2A9F-2A42-4FFE-B75F-32C40C59B456}" type="slidenum">
              <a:rPr lang="zh-CN" altLang="en-US">
                <a:latin typeface="Calibri" pitchFamily="34" charset="0"/>
              </a:rPr>
              <a:pPr eaLnBrk="1" hangingPunct="1"/>
              <a:t>32</a:t>
            </a:fld>
            <a:endParaRPr lang="zh-CN"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18" name="任意多边形: 形状 17"/>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2" name="任意多边形: 形状 21"/>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0" name="任意多边形: 形状 19"/>
          <p:cNvSpPr/>
          <p:nvPr/>
        </p:nvSpPr>
        <p:spPr>
          <a:xfrm flipH="1">
            <a:off x="-2" y="2979421"/>
            <a:ext cx="9143999" cy="3878579"/>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ctrTitle" hasCustomPrompt="1"/>
          </p:nvPr>
        </p:nvSpPr>
        <p:spPr>
          <a:xfrm>
            <a:off x="3483429" y="4705660"/>
            <a:ext cx="5527221" cy="904863"/>
          </a:xfrm>
        </p:spPr>
        <p:txBody>
          <a:bodyPr anchor="b">
            <a:normAutofit/>
          </a:bodyPr>
          <a:lstStyle>
            <a:lvl1pPr algn="r">
              <a:defRPr sz="4000" b="1"/>
            </a:lvl1pPr>
          </a:lstStyle>
          <a:p>
            <a:r>
              <a:rPr lang="zh-CN" altLang="en-US" dirty="0"/>
              <a:t>单击此处编辑标题</a:t>
            </a:r>
          </a:p>
        </p:txBody>
      </p:sp>
      <p:sp>
        <p:nvSpPr>
          <p:cNvPr id="3" name="副标题 2"/>
          <p:cNvSpPr>
            <a:spLocks noGrp="1"/>
          </p:cNvSpPr>
          <p:nvPr>
            <p:ph type="subTitle" idx="1"/>
          </p:nvPr>
        </p:nvSpPr>
        <p:spPr>
          <a:xfrm>
            <a:off x="3483429" y="5702598"/>
            <a:ext cx="5527221" cy="461665"/>
          </a:xfrm>
        </p:spPr>
        <p:txBody>
          <a:bodyPr>
            <a:normAutofit/>
          </a:bodyPr>
          <a:lstStyle>
            <a:lvl1pPr marL="0" indent="0" algn="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712B0DC7-0BBA-42E2-9E9B-BE33B4F4D9B7}"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4DA8314D-2C1D-40ED-8F70-7374CC3416D3}" type="datetime1">
              <a:rPr lang="zh-CN" altLang="en-US" smtClean="0"/>
              <a:t>2019-01-02</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D1ED9F-5D5D-4266-B42F-4D7668D71C90}" type="datetime1">
              <a:rPr lang="zh-CN" altLang="en-US" smtClean="0"/>
              <a:t>2019-01-02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4D54C02-3FBD-4A18-9637-E45FB0FFB054}"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2019-01-02</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62301FC-6945-47ED-B002-CE5049B0AA56}"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advTm="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18" name="任意多边形: 形状 17"/>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2" name="任意多边形: 形状 21"/>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0" name="任意多边形: 形状 19"/>
          <p:cNvSpPr/>
          <p:nvPr/>
        </p:nvSpPr>
        <p:spPr>
          <a:xfrm flipH="1">
            <a:off x="-2" y="2979421"/>
            <a:ext cx="9143999" cy="3878579"/>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ctrTitle" hasCustomPrompt="1"/>
          </p:nvPr>
        </p:nvSpPr>
        <p:spPr>
          <a:xfrm>
            <a:off x="3483429" y="4705660"/>
            <a:ext cx="5527221" cy="904863"/>
          </a:xfrm>
        </p:spPr>
        <p:txBody>
          <a:bodyPr anchor="b">
            <a:normAutofit/>
          </a:bodyPr>
          <a:lstStyle>
            <a:lvl1pPr algn="r">
              <a:defRPr sz="4000" b="1"/>
            </a:lvl1pPr>
          </a:lstStyle>
          <a:p>
            <a:r>
              <a:rPr lang="zh-CN" altLang="en-US" dirty="0"/>
              <a:t>单击此处编辑标题</a:t>
            </a:r>
          </a:p>
        </p:txBody>
      </p:sp>
      <p:sp>
        <p:nvSpPr>
          <p:cNvPr id="3" name="副标题 2"/>
          <p:cNvSpPr>
            <a:spLocks noGrp="1"/>
          </p:cNvSpPr>
          <p:nvPr>
            <p:ph type="subTitle" idx="1"/>
          </p:nvPr>
        </p:nvSpPr>
        <p:spPr>
          <a:xfrm>
            <a:off x="3483429" y="5702598"/>
            <a:ext cx="5527221" cy="461665"/>
          </a:xfrm>
        </p:spPr>
        <p:txBody>
          <a:bodyPr>
            <a:normAutofit/>
          </a:bodyPr>
          <a:lstStyle>
            <a:lvl1pPr marL="0" indent="0" algn="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fld id="{DB781784-ACF8-48A4-9C2E-4E81577E7651}"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89C9BB39-4D3D-4D1D-A630-5BA15FDF9B59}"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矩形 6"/>
          <p:cNvSpPr/>
          <p:nvPr/>
        </p:nvSpPr>
        <p:spPr>
          <a:xfrm>
            <a:off x="0" y="191"/>
            <a:ext cx="9144000" cy="6858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39" name="任意多边形: 形状 38"/>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useBgFill="1">
        <p:nvSpPr>
          <p:cNvPr id="9" name="任意多边形 5"/>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10" name="任意多边形 15"/>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11" name="任意多边形 11"/>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useBgFill="1">
        <p:nvSpPr>
          <p:cNvPr id="35" name="任意多边形: 形状 34"/>
          <p:cNvSpPr/>
          <p:nvPr/>
        </p:nvSpPr>
        <p:spPr>
          <a:xfrm>
            <a:off x="5349394" y="3733801"/>
            <a:ext cx="3785083" cy="1730671"/>
          </a:xfrm>
          <a:custGeom>
            <a:avLst/>
            <a:gdLst>
              <a:gd name="connsiteX0" fmla="*/ 165100 w 3785083"/>
              <a:gd name="connsiteY0" fmla="*/ 0 h 1730671"/>
              <a:gd name="connsiteX1" fmla="*/ 3785083 w 3785083"/>
              <a:gd name="connsiteY1" fmla="*/ 1136200 h 1730671"/>
              <a:gd name="connsiteX2" fmla="*/ 3785083 w 3785083"/>
              <a:gd name="connsiteY2" fmla="*/ 1730671 h 1730671"/>
              <a:gd name="connsiteX3" fmla="*/ 0 w 3785083"/>
              <a:gd name="connsiteY3" fmla="*/ 25400 h 1730671"/>
            </a:gdLst>
            <a:ahLst/>
            <a:cxnLst>
              <a:cxn ang="0">
                <a:pos x="connsiteX0" y="connsiteY0"/>
              </a:cxn>
              <a:cxn ang="0">
                <a:pos x="connsiteX1" y="connsiteY1"/>
              </a:cxn>
              <a:cxn ang="0">
                <a:pos x="connsiteX2" y="connsiteY2"/>
              </a:cxn>
              <a:cxn ang="0">
                <a:pos x="connsiteX3" y="connsiteY3"/>
              </a:cxn>
            </a:cxnLst>
            <a:rect l="l" t="t" r="r" b="b"/>
            <a:pathLst>
              <a:path w="3785083" h="1730671">
                <a:moveTo>
                  <a:pt x="165100" y="0"/>
                </a:moveTo>
                <a:lnTo>
                  <a:pt x="3785083" y="1136200"/>
                </a:lnTo>
                <a:lnTo>
                  <a:pt x="3785083" y="1730671"/>
                </a:lnTo>
                <a:lnTo>
                  <a:pt x="0" y="254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p>
        </p:txBody>
      </p:sp>
      <p:sp useBgFill="1">
        <p:nvSpPr>
          <p:cNvPr id="13" name="任意多边形 17"/>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任意多边形: 形状 36"/>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15" name="任意多边形 21"/>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任意多边形 22"/>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任意多边形 23"/>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0" name="任意多边形: 形状 29"/>
          <p:cNvSpPr/>
          <p:nvPr/>
        </p:nvSpPr>
        <p:spPr>
          <a:xfrm>
            <a:off x="5349394" y="3733800"/>
            <a:ext cx="3794607" cy="1734962"/>
          </a:xfrm>
          <a:custGeom>
            <a:avLst/>
            <a:gdLst>
              <a:gd name="connsiteX0" fmla="*/ 165100 w 3794607"/>
              <a:gd name="connsiteY0" fmla="*/ 0 h 1734962"/>
              <a:gd name="connsiteX1" fmla="*/ 3794607 w 3794607"/>
              <a:gd name="connsiteY1" fmla="*/ 1139189 h 1734962"/>
              <a:gd name="connsiteX2" fmla="*/ 3794607 w 3794607"/>
              <a:gd name="connsiteY2" fmla="*/ 1734962 h 1734962"/>
              <a:gd name="connsiteX3" fmla="*/ 0 w 3794607"/>
              <a:gd name="connsiteY3" fmla="*/ 25400 h 1734962"/>
            </a:gdLst>
            <a:ahLst/>
            <a:cxnLst>
              <a:cxn ang="0">
                <a:pos x="connsiteX0" y="connsiteY0"/>
              </a:cxn>
              <a:cxn ang="0">
                <a:pos x="connsiteX1" y="connsiteY1"/>
              </a:cxn>
              <a:cxn ang="0">
                <a:pos x="connsiteX2" y="connsiteY2"/>
              </a:cxn>
              <a:cxn ang="0">
                <a:pos x="connsiteX3" y="connsiteY3"/>
              </a:cxn>
            </a:cxnLst>
            <a:rect l="l" t="t" r="r" b="b"/>
            <a:pathLst>
              <a:path w="3794607" h="1734962">
                <a:moveTo>
                  <a:pt x="165100" y="0"/>
                </a:moveTo>
                <a:lnTo>
                  <a:pt x="3794607" y="1139189"/>
                </a:lnTo>
                <a:lnTo>
                  <a:pt x="3794607" y="1734962"/>
                </a:lnTo>
                <a:lnTo>
                  <a:pt x="0" y="254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19" name="任意多边形 25"/>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20" name="直接连接符 19"/>
          <p:cNvCxnSpPr/>
          <p:nvPr/>
        </p:nvCxnSpPr>
        <p:spPr>
          <a:xfrm flipV="1">
            <a:off x="279866" y="4816930"/>
            <a:ext cx="1585191" cy="92074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03800" y="3837214"/>
            <a:ext cx="2481943" cy="17716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726514" y="3708400"/>
            <a:ext cx="759279" cy="14351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232700" y="4718957"/>
            <a:ext cx="310243" cy="2139043"/>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24836" y="4474029"/>
            <a:ext cx="2509640" cy="1200035"/>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任意多边形: 形状 31"/>
          <p:cNvSpPr/>
          <p:nvPr/>
        </p:nvSpPr>
        <p:spPr>
          <a:xfrm>
            <a:off x="5686850" y="4274545"/>
            <a:ext cx="3457150" cy="2566930"/>
          </a:xfrm>
          <a:custGeom>
            <a:avLst/>
            <a:gdLst>
              <a:gd name="connsiteX0" fmla="*/ 0 w 3457150"/>
              <a:gd name="connsiteY0" fmla="*/ 0 h 2566930"/>
              <a:gd name="connsiteX1" fmla="*/ 241302 w 3457150"/>
              <a:gd name="connsiteY1" fmla="*/ 44067 h 2566930"/>
              <a:gd name="connsiteX2" fmla="*/ 3457150 w 3457150"/>
              <a:gd name="connsiteY2" fmla="*/ 2052923 h 2566930"/>
              <a:gd name="connsiteX3" fmla="*/ 3457150 w 3457150"/>
              <a:gd name="connsiteY3" fmla="*/ 2555170 h 2566930"/>
              <a:gd name="connsiteX4" fmla="*/ 2555606 w 3457150"/>
              <a:gd name="connsiteY4" fmla="*/ 2566930 h 256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150" h="2566930">
                <a:moveTo>
                  <a:pt x="0" y="0"/>
                </a:moveTo>
                <a:lnTo>
                  <a:pt x="241302" y="44067"/>
                </a:lnTo>
                <a:lnTo>
                  <a:pt x="3457150" y="2052923"/>
                </a:lnTo>
                <a:lnTo>
                  <a:pt x="3457150" y="2555170"/>
                </a:lnTo>
                <a:lnTo>
                  <a:pt x="2555606" y="25669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26" name="等腰三角形 25"/>
          <p:cNvSpPr/>
          <p:nvPr/>
        </p:nvSpPr>
        <p:spPr>
          <a:xfrm flipV="1">
            <a:off x="2331075" y="-8188"/>
            <a:ext cx="4504406" cy="1749136"/>
          </a:xfrm>
          <a:prstGeom prst="triangle">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7" name="等腰三角形 26"/>
          <p:cNvSpPr/>
          <p:nvPr/>
        </p:nvSpPr>
        <p:spPr>
          <a:xfrm flipV="1">
            <a:off x="3060853" y="-11048"/>
            <a:ext cx="3052608" cy="1185379"/>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623888" y="1718659"/>
            <a:ext cx="7886700" cy="978729"/>
          </a:xfrm>
        </p:spPr>
        <p:txBody>
          <a:bodyPr anchor="b">
            <a:normAutofit/>
          </a:bodyPr>
          <a:lstStyle>
            <a:lvl1pPr algn="ctr">
              <a:defRPr sz="4800">
                <a:solidFill>
                  <a:schemeClr val="bg1"/>
                </a:solidFill>
              </a:defRPr>
            </a:lvl1pPr>
          </a:lstStyle>
          <a:p>
            <a:r>
              <a:rPr lang="zh-CN" altLang="en-US" dirty="0"/>
              <a:t>单击此处编辑标题</a:t>
            </a:r>
          </a:p>
        </p:txBody>
      </p:sp>
      <p:sp>
        <p:nvSpPr>
          <p:cNvPr id="3" name="文本占位符 2"/>
          <p:cNvSpPr>
            <a:spLocks noGrp="1"/>
          </p:cNvSpPr>
          <p:nvPr>
            <p:ph type="body" idx="1"/>
          </p:nvPr>
        </p:nvSpPr>
        <p:spPr>
          <a:xfrm>
            <a:off x="623888" y="2724376"/>
            <a:ext cx="7886700" cy="461665"/>
          </a:xfrm>
        </p:spPr>
        <p:txBody>
          <a:bodyPr>
            <a:normAutofit/>
          </a:bodyPr>
          <a:lstStyle>
            <a:lvl1pPr marL="0" indent="0" algn="ctr">
              <a:buNone/>
              <a:defRPr sz="20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normAutofit/>
          </a:bodyPr>
          <a:lstStyle>
            <a:lvl1pPr>
              <a:defRPr sz="1200"/>
            </a:lvl1pPr>
          </a:lstStyle>
          <a:p>
            <a:fld id="{677DB3D3-3899-4910-9F65-BCED247AF2FF}"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9264874A-44F7-408C-B233-271FC7DF2217}" type="datetime1">
              <a:rPr lang="zh-CN" altLang="en-US" smtClean="0"/>
              <a:t>2019-01-02</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95A54D02-5397-476D-8631-3356AB2E0D56}" type="datetime1">
              <a:rPr lang="zh-CN" altLang="en-US" smtClean="0"/>
              <a:t>2019-01-02</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7" name="任意多边形: 形状 6"/>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8" name="任意多边形: 形状 7"/>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9" name="任意多边形: 形状 8"/>
          <p:cNvSpPr/>
          <p:nvPr/>
        </p:nvSpPr>
        <p:spPr>
          <a:xfrm flipH="1">
            <a:off x="-3" y="2994638"/>
            <a:ext cx="9144001" cy="3863362"/>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title" hasCustomPrompt="1"/>
          </p:nvPr>
        </p:nvSpPr>
        <p:spPr>
          <a:xfrm>
            <a:off x="5994400" y="4410627"/>
            <a:ext cx="3021693" cy="1005789"/>
          </a:xfrm>
        </p:spPr>
        <p:txBody>
          <a:bodyPr wrap="square" anchor="b" anchorCtr="0">
            <a:spAutoFit/>
          </a:bodyPr>
          <a:lstStyle>
            <a:lvl1pPr algn="r">
              <a:defRPr sz="5400" b="1"/>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4A5EDECA-6D41-4D29-85E6-4E6EA8E0CDCA}" type="datetime1">
              <a:rPr lang="zh-CN" altLang="en-US" smtClean="0"/>
              <a:t>2019-01-02</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1" name="内容占位符 10"/>
          <p:cNvSpPr>
            <a:spLocks noGrp="1"/>
          </p:cNvSpPr>
          <p:nvPr>
            <p:ph sz="quarter" idx="13" hasCustomPrompt="1"/>
          </p:nvPr>
        </p:nvSpPr>
        <p:spPr>
          <a:xfrm>
            <a:off x="6115049" y="5485493"/>
            <a:ext cx="2900363" cy="533400"/>
          </a:xfrm>
        </p:spPr>
        <p:txBody>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C60806A2-45AD-4A24-9431-3BF9A806C515}" type="datetime1">
              <a:rPr lang="zh-CN" altLang="en-US" smtClean="0"/>
              <a:t>2019-01-02</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55259882-81EA-4A0D-AB28-EDCDB6513F15}"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6D797AB8-2D7C-4A85-8D00-804C0DF49707}" type="datetime1">
              <a:rPr lang="zh-CN" altLang="en-US" smtClean="0"/>
              <a:t>2019-01-02</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FD579BFC-AD7E-43C2-A7D9-9F3533EBD926}"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2C11388B-1B0D-4EF2-BFBD-1CF987498FB8}" type="datetime1">
              <a:rPr lang="zh-CN" altLang="en-US" smtClean="0"/>
              <a:t>2019-01-02</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矩形 6"/>
          <p:cNvSpPr/>
          <p:nvPr/>
        </p:nvSpPr>
        <p:spPr>
          <a:xfrm>
            <a:off x="0" y="191"/>
            <a:ext cx="9144000" cy="6858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9" name="任意多边形: 形状 38"/>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useBgFill="1">
        <p:nvSpPr>
          <p:cNvPr id="9" name="任意多边形 5"/>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0" name="任意多边形 15"/>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1" name="任意多边形 11"/>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5" name="任意多边形: 形状 34"/>
          <p:cNvSpPr/>
          <p:nvPr/>
        </p:nvSpPr>
        <p:spPr>
          <a:xfrm>
            <a:off x="5349394" y="3733801"/>
            <a:ext cx="3785083" cy="1730671"/>
          </a:xfrm>
          <a:custGeom>
            <a:avLst/>
            <a:gdLst>
              <a:gd name="connsiteX0" fmla="*/ 165100 w 3785083"/>
              <a:gd name="connsiteY0" fmla="*/ 0 h 1730671"/>
              <a:gd name="connsiteX1" fmla="*/ 3785083 w 3785083"/>
              <a:gd name="connsiteY1" fmla="*/ 1136200 h 1730671"/>
              <a:gd name="connsiteX2" fmla="*/ 3785083 w 3785083"/>
              <a:gd name="connsiteY2" fmla="*/ 1730671 h 1730671"/>
              <a:gd name="connsiteX3" fmla="*/ 0 w 3785083"/>
              <a:gd name="connsiteY3" fmla="*/ 25400 h 1730671"/>
            </a:gdLst>
            <a:ahLst/>
            <a:cxnLst>
              <a:cxn ang="0">
                <a:pos x="connsiteX0" y="connsiteY0"/>
              </a:cxn>
              <a:cxn ang="0">
                <a:pos x="connsiteX1" y="connsiteY1"/>
              </a:cxn>
              <a:cxn ang="0">
                <a:pos x="connsiteX2" y="connsiteY2"/>
              </a:cxn>
              <a:cxn ang="0">
                <a:pos x="connsiteX3" y="connsiteY3"/>
              </a:cxn>
            </a:cxnLst>
            <a:rect l="l" t="t" r="r" b="b"/>
            <a:pathLst>
              <a:path w="3785083" h="1730671">
                <a:moveTo>
                  <a:pt x="165100" y="0"/>
                </a:moveTo>
                <a:lnTo>
                  <a:pt x="3785083" y="1136200"/>
                </a:lnTo>
                <a:lnTo>
                  <a:pt x="3785083" y="1730671"/>
                </a:lnTo>
                <a:lnTo>
                  <a:pt x="0" y="254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useBgFill="1">
        <p:nvSpPr>
          <p:cNvPr id="13" name="任意多边形 17"/>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p:nvSpPr>
        <p:spPr>
          <a:xfrm>
            <a:off x="1" y="3860801"/>
            <a:ext cx="3839363" cy="2039435"/>
          </a:xfrm>
          <a:custGeom>
            <a:avLst/>
            <a:gdLst>
              <a:gd name="connsiteX0" fmla="*/ 3697123 w 3839363"/>
              <a:gd name="connsiteY0" fmla="*/ 0 h 2039435"/>
              <a:gd name="connsiteX1" fmla="*/ 3839363 w 3839363"/>
              <a:gd name="connsiteY1" fmla="*/ 0 h 2039435"/>
              <a:gd name="connsiteX2" fmla="*/ 0 w 3839363"/>
              <a:gd name="connsiteY2" fmla="*/ 2039435 h 2039435"/>
              <a:gd name="connsiteX3" fmla="*/ 0 w 3839363"/>
              <a:gd name="connsiteY3" fmla="*/ 1467341 h 2039435"/>
            </a:gdLst>
            <a:ahLst/>
            <a:cxnLst>
              <a:cxn ang="0">
                <a:pos x="connsiteX0" y="connsiteY0"/>
              </a:cxn>
              <a:cxn ang="0">
                <a:pos x="connsiteX1" y="connsiteY1"/>
              </a:cxn>
              <a:cxn ang="0">
                <a:pos x="connsiteX2" y="connsiteY2"/>
              </a:cxn>
              <a:cxn ang="0">
                <a:pos x="connsiteX3" y="connsiteY3"/>
              </a:cxn>
            </a:cxnLst>
            <a:rect l="l" t="t" r="r" b="b"/>
            <a:pathLst>
              <a:path w="3839363" h="2039435">
                <a:moveTo>
                  <a:pt x="3697123" y="0"/>
                </a:moveTo>
                <a:lnTo>
                  <a:pt x="3839363" y="0"/>
                </a:lnTo>
                <a:lnTo>
                  <a:pt x="0" y="2039435"/>
                </a:lnTo>
                <a:lnTo>
                  <a:pt x="0" y="1467341"/>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21"/>
          <p:cNvSpPr/>
          <p:nvPr/>
        </p:nvSpPr>
        <p:spPr>
          <a:xfrm>
            <a:off x="3088793" y="3886200"/>
            <a:ext cx="1454150" cy="2971800"/>
          </a:xfrm>
          <a:custGeom>
            <a:avLst/>
            <a:gdLst>
              <a:gd name="connsiteX0" fmla="*/ 1358900 w 1454150"/>
              <a:gd name="connsiteY0" fmla="*/ 0 h 2971800"/>
              <a:gd name="connsiteX1" fmla="*/ 1454150 w 1454150"/>
              <a:gd name="connsiteY1" fmla="*/ 0 h 2971800"/>
              <a:gd name="connsiteX2" fmla="*/ 736600 w 1454150"/>
              <a:gd name="connsiteY2" fmla="*/ 2965450 h 2971800"/>
              <a:gd name="connsiteX3" fmla="*/ 0 w 1454150"/>
              <a:gd name="connsiteY3" fmla="*/ 2971800 h 2971800"/>
              <a:gd name="connsiteX4" fmla="*/ 1358900 w 1454150"/>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0" h="2971800">
                <a:moveTo>
                  <a:pt x="1358900" y="0"/>
                </a:moveTo>
                <a:lnTo>
                  <a:pt x="1454150" y="0"/>
                </a:lnTo>
                <a:lnTo>
                  <a:pt x="736600" y="2965450"/>
                </a:lnTo>
                <a:lnTo>
                  <a:pt x="0" y="2971800"/>
                </a:lnTo>
                <a:lnTo>
                  <a:pt x="13589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2"/>
          <p:cNvSpPr/>
          <p:nvPr/>
        </p:nvSpPr>
        <p:spPr>
          <a:xfrm>
            <a:off x="5120793" y="4203700"/>
            <a:ext cx="1987550" cy="2654300"/>
          </a:xfrm>
          <a:custGeom>
            <a:avLst/>
            <a:gdLst>
              <a:gd name="connsiteX0" fmla="*/ 0 w 1987550"/>
              <a:gd name="connsiteY0" fmla="*/ 0 h 2654300"/>
              <a:gd name="connsiteX1" fmla="*/ 1987550 w 1987550"/>
              <a:gd name="connsiteY1" fmla="*/ 2647950 h 2654300"/>
              <a:gd name="connsiteX2" fmla="*/ 1803400 w 1987550"/>
              <a:gd name="connsiteY2" fmla="*/ 2654300 h 2654300"/>
              <a:gd name="connsiteX3" fmla="*/ 1428266 w 1987550"/>
              <a:gd name="connsiteY3" fmla="*/ 2654300 h 2654300"/>
            </a:gdLst>
            <a:ahLst/>
            <a:cxnLst>
              <a:cxn ang="0">
                <a:pos x="connsiteX0" y="connsiteY0"/>
              </a:cxn>
              <a:cxn ang="0">
                <a:pos x="connsiteX1" y="connsiteY1"/>
              </a:cxn>
              <a:cxn ang="0">
                <a:pos x="connsiteX2" y="connsiteY2"/>
              </a:cxn>
              <a:cxn ang="0">
                <a:pos x="connsiteX3" y="connsiteY3"/>
              </a:cxn>
            </a:cxnLst>
            <a:rect l="l" t="t" r="r" b="b"/>
            <a:pathLst>
              <a:path w="1987550" h="2654300">
                <a:moveTo>
                  <a:pt x="0" y="0"/>
                </a:moveTo>
                <a:lnTo>
                  <a:pt x="1987550" y="2647950"/>
                </a:lnTo>
                <a:lnTo>
                  <a:pt x="1803400" y="2654300"/>
                </a:lnTo>
                <a:lnTo>
                  <a:pt x="1428266" y="26543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23"/>
          <p:cNvSpPr/>
          <p:nvPr/>
        </p:nvSpPr>
        <p:spPr>
          <a:xfrm>
            <a:off x="504343" y="3708400"/>
            <a:ext cx="3848100" cy="3175000"/>
          </a:xfrm>
          <a:custGeom>
            <a:avLst/>
            <a:gdLst>
              <a:gd name="connsiteX0" fmla="*/ 3111500 w 3111500"/>
              <a:gd name="connsiteY0" fmla="*/ 0 h 2933700"/>
              <a:gd name="connsiteX1" fmla="*/ 25400 w 3111500"/>
              <a:gd name="connsiteY1" fmla="*/ 2603500 h 2933700"/>
              <a:gd name="connsiteX2" fmla="*/ 0 w 3111500"/>
              <a:gd name="connsiteY2" fmla="*/ 2933700 h 2933700"/>
              <a:gd name="connsiteX3" fmla="*/ 3111500 w 3111500"/>
              <a:gd name="connsiteY3" fmla="*/ 0 h 2933700"/>
              <a:gd name="connsiteX0-1" fmla="*/ 3111500 w 3111500"/>
              <a:gd name="connsiteY0-2" fmla="*/ 0 h 2933700"/>
              <a:gd name="connsiteX1-3" fmla="*/ 19050 w 3111500"/>
              <a:gd name="connsiteY1-4" fmla="*/ 2622550 h 2933700"/>
              <a:gd name="connsiteX2-5" fmla="*/ 0 w 3111500"/>
              <a:gd name="connsiteY2-6" fmla="*/ 2933700 h 2933700"/>
              <a:gd name="connsiteX3-7" fmla="*/ 3111500 w 3111500"/>
              <a:gd name="connsiteY3-8" fmla="*/ 0 h 2933700"/>
              <a:gd name="connsiteX0-9" fmla="*/ 3848100 w 3848100"/>
              <a:gd name="connsiteY0-10" fmla="*/ 0 h 3162300"/>
              <a:gd name="connsiteX1-11" fmla="*/ 0 w 3848100"/>
              <a:gd name="connsiteY1-12" fmla="*/ 3162300 h 3162300"/>
              <a:gd name="connsiteX2-13" fmla="*/ 736600 w 3848100"/>
              <a:gd name="connsiteY2-14" fmla="*/ 2933700 h 3162300"/>
              <a:gd name="connsiteX3-15" fmla="*/ 3848100 w 3848100"/>
              <a:gd name="connsiteY3-16" fmla="*/ 0 h 3162300"/>
              <a:gd name="connsiteX0-17" fmla="*/ 3848100 w 3848100"/>
              <a:gd name="connsiteY0-18" fmla="*/ 0 h 3175000"/>
              <a:gd name="connsiteX1-19" fmla="*/ 0 w 3848100"/>
              <a:gd name="connsiteY1-20" fmla="*/ 3162300 h 3175000"/>
              <a:gd name="connsiteX2-21" fmla="*/ 463550 w 3848100"/>
              <a:gd name="connsiteY2-22" fmla="*/ 3175000 h 3175000"/>
              <a:gd name="connsiteX3-23" fmla="*/ 3848100 w 3848100"/>
              <a:gd name="connsiteY3-24" fmla="*/ 0 h 3175000"/>
            </a:gdLst>
            <a:ahLst/>
            <a:cxnLst>
              <a:cxn ang="0">
                <a:pos x="connsiteX0-1" y="connsiteY0-2"/>
              </a:cxn>
              <a:cxn ang="0">
                <a:pos x="connsiteX1-3" y="connsiteY1-4"/>
              </a:cxn>
              <a:cxn ang="0">
                <a:pos x="connsiteX2-5" y="connsiteY2-6"/>
              </a:cxn>
              <a:cxn ang="0">
                <a:pos x="connsiteX3-7" y="connsiteY3-8"/>
              </a:cxn>
            </a:cxnLst>
            <a:rect l="l" t="t" r="r" b="b"/>
            <a:pathLst>
              <a:path w="3848100" h="3175000">
                <a:moveTo>
                  <a:pt x="3848100" y="0"/>
                </a:moveTo>
                <a:lnTo>
                  <a:pt x="0" y="3162300"/>
                </a:lnTo>
                <a:lnTo>
                  <a:pt x="463550" y="3175000"/>
                </a:lnTo>
                <a:lnTo>
                  <a:pt x="3848100" y="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5349394" y="3733800"/>
            <a:ext cx="3794607" cy="1734962"/>
          </a:xfrm>
          <a:custGeom>
            <a:avLst/>
            <a:gdLst>
              <a:gd name="connsiteX0" fmla="*/ 165100 w 3794607"/>
              <a:gd name="connsiteY0" fmla="*/ 0 h 1734962"/>
              <a:gd name="connsiteX1" fmla="*/ 3794607 w 3794607"/>
              <a:gd name="connsiteY1" fmla="*/ 1139189 h 1734962"/>
              <a:gd name="connsiteX2" fmla="*/ 3794607 w 3794607"/>
              <a:gd name="connsiteY2" fmla="*/ 1734962 h 1734962"/>
              <a:gd name="connsiteX3" fmla="*/ 0 w 3794607"/>
              <a:gd name="connsiteY3" fmla="*/ 25400 h 1734962"/>
            </a:gdLst>
            <a:ahLst/>
            <a:cxnLst>
              <a:cxn ang="0">
                <a:pos x="connsiteX0" y="connsiteY0"/>
              </a:cxn>
              <a:cxn ang="0">
                <a:pos x="connsiteX1" y="connsiteY1"/>
              </a:cxn>
              <a:cxn ang="0">
                <a:pos x="connsiteX2" y="connsiteY2"/>
              </a:cxn>
              <a:cxn ang="0">
                <a:pos x="connsiteX3" y="connsiteY3"/>
              </a:cxn>
            </a:cxnLst>
            <a:rect l="l" t="t" r="r" b="b"/>
            <a:pathLst>
              <a:path w="3794607" h="1734962">
                <a:moveTo>
                  <a:pt x="165100" y="0"/>
                </a:moveTo>
                <a:lnTo>
                  <a:pt x="3794607" y="1139189"/>
                </a:lnTo>
                <a:lnTo>
                  <a:pt x="3794607" y="1734962"/>
                </a:lnTo>
                <a:lnTo>
                  <a:pt x="0" y="2540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25"/>
          <p:cNvSpPr/>
          <p:nvPr/>
        </p:nvSpPr>
        <p:spPr>
          <a:xfrm>
            <a:off x="4771543" y="3980180"/>
            <a:ext cx="838654" cy="2877820"/>
          </a:xfrm>
          <a:custGeom>
            <a:avLst/>
            <a:gdLst>
              <a:gd name="connsiteX0" fmla="*/ 0 w 825954"/>
              <a:gd name="connsiteY0" fmla="*/ 0 h 2877820"/>
              <a:gd name="connsiteX1" fmla="*/ 825954 w 825954"/>
              <a:gd name="connsiteY1" fmla="*/ 2877820 h 2877820"/>
              <a:gd name="connsiteX2" fmla="*/ 463211 w 825954"/>
              <a:gd name="connsiteY2" fmla="*/ 2877820 h 2877820"/>
            </a:gdLst>
            <a:ahLst/>
            <a:cxnLst>
              <a:cxn ang="0">
                <a:pos x="connsiteX0" y="connsiteY0"/>
              </a:cxn>
              <a:cxn ang="0">
                <a:pos x="connsiteX1" y="connsiteY1"/>
              </a:cxn>
              <a:cxn ang="0">
                <a:pos x="connsiteX2" y="connsiteY2"/>
              </a:cxn>
            </a:cxnLst>
            <a:rect l="l" t="t" r="r" b="b"/>
            <a:pathLst>
              <a:path w="825954" h="2877820">
                <a:moveTo>
                  <a:pt x="0" y="0"/>
                </a:moveTo>
                <a:lnTo>
                  <a:pt x="825954" y="2877820"/>
                </a:lnTo>
                <a:lnTo>
                  <a:pt x="463211" y="2877820"/>
                </a:lnTo>
                <a:close/>
              </a:path>
            </a:pathLst>
          </a:custGeom>
          <a:solidFill>
            <a:schemeClr val="accent4">
              <a:lumMod val="85000"/>
              <a:lumOff val="1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V="1">
            <a:off x="279866" y="4816930"/>
            <a:ext cx="1585191" cy="92074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603800" y="3837214"/>
            <a:ext cx="2481943" cy="177165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726514" y="3708400"/>
            <a:ext cx="759279" cy="14351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232700" y="4718957"/>
            <a:ext cx="310243" cy="2139043"/>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24836" y="4474029"/>
            <a:ext cx="2509640" cy="1200035"/>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任意多边形: 形状 31"/>
          <p:cNvSpPr/>
          <p:nvPr/>
        </p:nvSpPr>
        <p:spPr>
          <a:xfrm>
            <a:off x="5686850" y="4274545"/>
            <a:ext cx="3457150" cy="2566930"/>
          </a:xfrm>
          <a:custGeom>
            <a:avLst/>
            <a:gdLst>
              <a:gd name="connsiteX0" fmla="*/ 0 w 3457150"/>
              <a:gd name="connsiteY0" fmla="*/ 0 h 2566930"/>
              <a:gd name="connsiteX1" fmla="*/ 241302 w 3457150"/>
              <a:gd name="connsiteY1" fmla="*/ 44067 h 2566930"/>
              <a:gd name="connsiteX2" fmla="*/ 3457150 w 3457150"/>
              <a:gd name="connsiteY2" fmla="*/ 2052923 h 2566930"/>
              <a:gd name="connsiteX3" fmla="*/ 3457150 w 3457150"/>
              <a:gd name="connsiteY3" fmla="*/ 2555170 h 2566930"/>
              <a:gd name="connsiteX4" fmla="*/ 2555606 w 3457150"/>
              <a:gd name="connsiteY4" fmla="*/ 2566930 h 2566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150" h="2566930">
                <a:moveTo>
                  <a:pt x="0" y="0"/>
                </a:moveTo>
                <a:lnTo>
                  <a:pt x="241302" y="44067"/>
                </a:lnTo>
                <a:lnTo>
                  <a:pt x="3457150" y="2052923"/>
                </a:lnTo>
                <a:lnTo>
                  <a:pt x="3457150" y="2555170"/>
                </a:lnTo>
                <a:lnTo>
                  <a:pt x="2555606" y="25669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等腰三角形 25"/>
          <p:cNvSpPr/>
          <p:nvPr/>
        </p:nvSpPr>
        <p:spPr>
          <a:xfrm flipV="1">
            <a:off x="2331075" y="-8188"/>
            <a:ext cx="4504406" cy="1749136"/>
          </a:xfrm>
          <a:prstGeom prst="triangle">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flipV="1">
            <a:off x="3060853" y="-11048"/>
            <a:ext cx="3052608" cy="1185379"/>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23888" y="1718659"/>
            <a:ext cx="7886700" cy="978729"/>
          </a:xfrm>
        </p:spPr>
        <p:txBody>
          <a:bodyPr anchor="b">
            <a:normAutofit/>
          </a:bodyPr>
          <a:lstStyle>
            <a:lvl1pPr algn="ctr">
              <a:defRPr sz="4800">
                <a:solidFill>
                  <a:schemeClr val="bg1"/>
                </a:solidFill>
              </a:defRPr>
            </a:lvl1pPr>
          </a:lstStyle>
          <a:p>
            <a:r>
              <a:rPr lang="zh-CN" altLang="en-US" dirty="0"/>
              <a:t>单击此处编辑标题</a:t>
            </a:r>
          </a:p>
        </p:txBody>
      </p:sp>
      <p:sp>
        <p:nvSpPr>
          <p:cNvPr id="3" name="文本占位符 2"/>
          <p:cNvSpPr>
            <a:spLocks noGrp="1"/>
          </p:cNvSpPr>
          <p:nvPr>
            <p:ph type="body" idx="1"/>
          </p:nvPr>
        </p:nvSpPr>
        <p:spPr>
          <a:xfrm>
            <a:off x="623888" y="2724376"/>
            <a:ext cx="7886700" cy="461665"/>
          </a:xfrm>
        </p:spPr>
        <p:txBody>
          <a:bodyPr>
            <a:normAutofit/>
          </a:bodyPr>
          <a:lstStyle>
            <a:lvl1pPr marL="0" indent="0" algn="ctr">
              <a:buNone/>
              <a:defRPr sz="20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normAutofit/>
          </a:bodyPr>
          <a:lstStyle>
            <a:lvl1pPr>
              <a:defRPr sz="1200"/>
            </a:lvl1pPr>
          </a:lstStyle>
          <a:p>
            <a:fld id="{E9089E81-6371-4421-879C-36BFC805C11E}"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normAutofit/>
          </a:bodyPr>
          <a:lstStyle>
            <a:lvl1pPr>
              <a:defRPr sz="1200"/>
            </a:lvl1pPr>
          </a:lstStyle>
          <a:p>
            <a:fld id="{CDC651A9-23B8-4484-B796-A23EC3078802}" type="datetime1">
              <a:rPr lang="zh-CN" altLang="en-US" smtClean="0"/>
              <a:t>2019-01-02</a:t>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normAutofit/>
          </a:bodyPr>
          <a:lstStyle>
            <a:lvl1pPr>
              <a:defRPr sz="1200"/>
            </a:lvl1pPr>
          </a:lstStyle>
          <a:p>
            <a:fld id="{EE40D447-8F5B-4E47-9191-3721E24F1383}" type="datetime1">
              <a:rPr lang="zh-CN" altLang="en-US" smtClean="0"/>
              <a:t>2019-01-02</a:t>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0"/>
            <a:ext cx="9144001" cy="6842783"/>
          </a:xfrm>
          <a:prstGeom prst="rect">
            <a:avLst/>
          </a:prstGeom>
        </p:spPr>
      </p:pic>
      <p:sp>
        <p:nvSpPr>
          <p:cNvPr id="7" name="任意多边形: 形状 6"/>
          <p:cNvSpPr/>
          <p:nvPr/>
        </p:nvSpPr>
        <p:spPr>
          <a:xfrm rot="5400000" flipV="1">
            <a:off x="3140308" y="-180687"/>
            <a:ext cx="2863384" cy="9144000"/>
          </a:xfrm>
          <a:custGeom>
            <a:avLst/>
            <a:gdLst>
              <a:gd name="connsiteX0" fmla="*/ 0 w 2863384"/>
              <a:gd name="connsiteY0" fmla="*/ 9144000 h 9144000"/>
              <a:gd name="connsiteX1" fmla="*/ 2863384 w 2863384"/>
              <a:gd name="connsiteY1" fmla="*/ 9144000 h 9144000"/>
              <a:gd name="connsiteX2" fmla="*/ 1431692 w 2863384"/>
              <a:gd name="connsiteY2" fmla="*/ 0 h 9144000"/>
            </a:gdLst>
            <a:ahLst/>
            <a:cxnLst>
              <a:cxn ang="0">
                <a:pos x="connsiteX0" y="connsiteY0"/>
              </a:cxn>
              <a:cxn ang="0">
                <a:pos x="connsiteX1" y="connsiteY1"/>
              </a:cxn>
              <a:cxn ang="0">
                <a:pos x="connsiteX2" y="connsiteY2"/>
              </a:cxn>
            </a:cxnLst>
            <a:rect l="l" t="t" r="r" b="b"/>
            <a:pathLst>
              <a:path w="2863384" h="9144000">
                <a:moveTo>
                  <a:pt x="0" y="9144000"/>
                </a:moveTo>
                <a:lnTo>
                  <a:pt x="2863384" y="9144000"/>
                </a:lnTo>
                <a:lnTo>
                  <a:pt x="143169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8" name="任意多边形: 形状 7"/>
          <p:cNvSpPr/>
          <p:nvPr/>
        </p:nvSpPr>
        <p:spPr>
          <a:xfrm>
            <a:off x="0" y="3377755"/>
            <a:ext cx="9144000" cy="3480246"/>
          </a:xfrm>
          <a:custGeom>
            <a:avLst/>
            <a:gdLst>
              <a:gd name="connsiteX0" fmla="*/ 0 w 9144000"/>
              <a:gd name="connsiteY0" fmla="*/ 0 h 3480246"/>
              <a:gd name="connsiteX1" fmla="*/ 9144000 w 9144000"/>
              <a:gd name="connsiteY1" fmla="*/ 2427735 h 3480246"/>
              <a:gd name="connsiteX2" fmla="*/ 9144000 w 9144000"/>
              <a:gd name="connsiteY2" fmla="*/ 3480246 h 3480246"/>
              <a:gd name="connsiteX3" fmla="*/ 0 w 9144000"/>
              <a:gd name="connsiteY3" fmla="*/ 3480246 h 3480246"/>
            </a:gdLst>
            <a:ahLst/>
            <a:cxnLst>
              <a:cxn ang="0">
                <a:pos x="connsiteX0" y="connsiteY0"/>
              </a:cxn>
              <a:cxn ang="0">
                <a:pos x="connsiteX1" y="connsiteY1"/>
              </a:cxn>
              <a:cxn ang="0">
                <a:pos x="connsiteX2" y="connsiteY2"/>
              </a:cxn>
              <a:cxn ang="0">
                <a:pos x="connsiteX3" y="connsiteY3"/>
              </a:cxn>
            </a:cxnLst>
            <a:rect l="l" t="t" r="r" b="b"/>
            <a:pathLst>
              <a:path w="9144000" h="3480246">
                <a:moveTo>
                  <a:pt x="0" y="0"/>
                </a:moveTo>
                <a:lnTo>
                  <a:pt x="9144000" y="2427735"/>
                </a:lnTo>
                <a:lnTo>
                  <a:pt x="9144000" y="3480246"/>
                </a:lnTo>
                <a:lnTo>
                  <a:pt x="0" y="348024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9" name="任意多边形: 形状 8"/>
          <p:cNvSpPr/>
          <p:nvPr/>
        </p:nvSpPr>
        <p:spPr>
          <a:xfrm flipH="1">
            <a:off x="-3" y="2994638"/>
            <a:ext cx="9144001" cy="3863362"/>
          </a:xfrm>
          <a:custGeom>
            <a:avLst/>
            <a:gdLst>
              <a:gd name="connsiteX0" fmla="*/ 0 w 9192547"/>
              <a:gd name="connsiteY0" fmla="*/ 0 h 3878579"/>
              <a:gd name="connsiteX1" fmla="*/ 0 w 9192547"/>
              <a:gd name="connsiteY1" fmla="*/ 3878579 h 3878579"/>
              <a:gd name="connsiteX2" fmla="*/ 9192547 w 9192547"/>
              <a:gd name="connsiteY2" fmla="*/ 3878579 h 3878579"/>
              <a:gd name="connsiteX3" fmla="*/ 9192547 w 9192547"/>
              <a:gd name="connsiteY3" fmla="*/ 2874965 h 3878579"/>
            </a:gdLst>
            <a:ahLst/>
            <a:cxnLst>
              <a:cxn ang="0">
                <a:pos x="connsiteX0" y="connsiteY0"/>
              </a:cxn>
              <a:cxn ang="0">
                <a:pos x="connsiteX1" y="connsiteY1"/>
              </a:cxn>
              <a:cxn ang="0">
                <a:pos x="connsiteX2" y="connsiteY2"/>
              </a:cxn>
              <a:cxn ang="0">
                <a:pos x="connsiteX3" y="connsiteY3"/>
              </a:cxn>
            </a:cxnLst>
            <a:rect l="l" t="t" r="r" b="b"/>
            <a:pathLst>
              <a:path w="9192547" h="3878579">
                <a:moveTo>
                  <a:pt x="0" y="0"/>
                </a:moveTo>
                <a:lnTo>
                  <a:pt x="0" y="3878579"/>
                </a:lnTo>
                <a:lnTo>
                  <a:pt x="9192547" y="3878579"/>
                </a:lnTo>
                <a:lnTo>
                  <a:pt x="9192547" y="287496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cs typeface="+mn-ea"/>
            </a:endParaRPr>
          </a:p>
        </p:txBody>
      </p:sp>
      <p:sp>
        <p:nvSpPr>
          <p:cNvPr id="2" name="标题 1"/>
          <p:cNvSpPr>
            <a:spLocks noGrp="1"/>
          </p:cNvSpPr>
          <p:nvPr>
            <p:ph type="title" hasCustomPrompt="1"/>
          </p:nvPr>
        </p:nvSpPr>
        <p:spPr>
          <a:xfrm>
            <a:off x="5994400" y="4410627"/>
            <a:ext cx="3021693" cy="1005789"/>
          </a:xfrm>
        </p:spPr>
        <p:txBody>
          <a:bodyPr wrap="square" anchor="b" anchorCtr="0">
            <a:spAutoFit/>
          </a:bodyPr>
          <a:lstStyle>
            <a:lvl1pPr algn="r">
              <a:defRPr sz="5400" b="1"/>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A9B7F3C4-6524-4C54-9C4E-6B8EF3170B6D}" type="datetime1">
              <a:rPr lang="zh-CN" altLang="en-US" smtClean="0"/>
              <a:t>2019-01-02</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1" name="内容占位符 10"/>
          <p:cNvSpPr>
            <a:spLocks noGrp="1"/>
          </p:cNvSpPr>
          <p:nvPr>
            <p:ph sz="quarter" idx="13" hasCustomPrompt="1"/>
          </p:nvPr>
        </p:nvSpPr>
        <p:spPr>
          <a:xfrm>
            <a:off x="6115049" y="5485493"/>
            <a:ext cx="2900363" cy="533400"/>
          </a:xfrm>
        </p:spPr>
        <p:txBody>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8F03A1C0-2E84-4CF4-A135-4F8EF42000D5}" type="datetime1">
              <a:rPr lang="zh-CN" altLang="en-US" smtClean="0"/>
              <a:t>2019-01-02</a:t>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8798E504-FDCE-4914-A6FC-024382658C09}" type="datetime1">
              <a:rPr lang="zh-CN" altLang="en-US" smtClean="0"/>
              <a:t>2019-01-02</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531E8654-F158-42F5-BF0B-38D5026A826F}" type="datetime1">
              <a:rPr lang="zh-CN" altLang="en-US" smtClean="0"/>
              <a:t>2019-01-02</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ags" Target="../tags/tag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28650" y="365126"/>
            <a:ext cx="7886700" cy="1325563"/>
          </a:xfrm>
          <a:prstGeom prst="rect">
            <a:avLst/>
          </a:prstGeom>
        </p:spPr>
        <p:txBody>
          <a:bodyPr vert="horz" lIns="90000" tIns="46800" rIns="90000" bIns="46800" rtlCol="0" anchor="ctr">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28650" y="1825625"/>
            <a:ext cx="7886700" cy="435133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5F52AB19-25EB-4AC0-B2E7-E300359841C9}" type="datetime1">
              <a:rPr lang="zh-CN" altLang="en-US" smtClean="0"/>
              <a:t>2019-01-02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1325563"/>
          </a:xfrm>
          <a:prstGeom prst="rect">
            <a:avLst/>
          </a:prstGeom>
        </p:spPr>
        <p:txBody>
          <a:bodyPr vert="horz" lIns="90000" tIns="46800" rIns="90000" bIns="4680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628650" y="1825625"/>
            <a:ext cx="7886700" cy="4351338"/>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1550989B-9ED5-4C62-B081-CB226DBE29AA}" type="datetime1">
              <a:rPr lang="zh-CN" altLang="en-US" smtClean="0"/>
              <a:t>2019-01-02</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slideLayout" Target="../slideLayouts/slideLayout11.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notesSlide" Target="../notesSlides/notesSlide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Layout" Target="../slideLayouts/slideLayout1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1.xml"/><Relationship Id="rId1" Type="http://schemas.openxmlformats.org/officeDocument/2006/relationships/tags" Target="../tags/tag38.xml"/><Relationship Id="rId5" Type="http://schemas.openxmlformats.org/officeDocument/2006/relationships/image" Target="../media/image5.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4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11.xml"/><Relationship Id="rId1" Type="http://schemas.openxmlformats.org/officeDocument/2006/relationships/tags" Target="../tags/tag44.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5"/>
          <p:cNvSpPr>
            <a:spLocks noChangeArrowheads="1"/>
          </p:cNvSpPr>
          <p:nvPr/>
        </p:nvSpPr>
        <p:spPr bwMode="auto">
          <a:xfrm>
            <a:off x="5862" y="4492869"/>
            <a:ext cx="9138138" cy="131885"/>
          </a:xfrm>
          <a:prstGeom prst="rect">
            <a:avLst/>
          </a:prstGeom>
          <a:solidFill>
            <a:schemeClr val="tx2">
              <a:lumMod val="60000"/>
              <a:lumOff val="40000"/>
              <a:alpha val="50000"/>
            </a:schemeClr>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0">
              <a:solidFill>
                <a:schemeClr val="tx1">
                  <a:lumMod val="50000"/>
                  <a:lumOff val="50000"/>
                </a:schemeClr>
              </a:solidFill>
              <a:latin typeface="宋体" panose="02010600030101010101" pitchFamily="2" charset="-122"/>
              <a:sym typeface="宋体" panose="02010600030101010101" pitchFamily="2" charset="-122"/>
            </a:endParaRPr>
          </a:p>
        </p:txBody>
      </p:sp>
      <p:sp>
        <p:nvSpPr>
          <p:cNvPr id="3075" name="矩形 6"/>
          <p:cNvSpPr>
            <a:spLocks noChangeArrowheads="1"/>
          </p:cNvSpPr>
          <p:nvPr/>
        </p:nvSpPr>
        <p:spPr bwMode="auto">
          <a:xfrm>
            <a:off x="6154" y="2165838"/>
            <a:ext cx="9180635" cy="2246435"/>
          </a:xfrm>
          <a:prstGeom prst="rect">
            <a:avLst/>
          </a:prstGeom>
          <a:solidFill>
            <a:srgbClr val="0855A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4389" tIns="42194" rIns="84389" bIns="4219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4060">
              <a:solidFill>
                <a:srgbClr val="FFFFFF"/>
              </a:solidFill>
              <a:latin typeface="宋体" panose="02010600030101010101" pitchFamily="2" charset="-122"/>
              <a:sym typeface="宋体" panose="02010600030101010101" pitchFamily="2" charset="-122"/>
            </a:endParaRPr>
          </a:p>
        </p:txBody>
      </p:sp>
      <p:sp>
        <p:nvSpPr>
          <p:cNvPr id="3080" name="矩形 12"/>
          <p:cNvSpPr>
            <a:spLocks noChangeArrowheads="1"/>
          </p:cNvSpPr>
          <p:nvPr/>
        </p:nvSpPr>
        <p:spPr bwMode="auto">
          <a:xfrm>
            <a:off x="28434" y="1776702"/>
            <a:ext cx="3959469"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山东乾云启创信息科技有限公司</a:t>
            </a:r>
          </a:p>
        </p:txBody>
      </p:sp>
      <p:sp>
        <p:nvSpPr>
          <p:cNvPr id="3082" name="TextBox 16"/>
          <p:cNvSpPr>
            <a:spLocks noChangeArrowheads="1"/>
          </p:cNvSpPr>
          <p:nvPr/>
        </p:nvSpPr>
        <p:spPr bwMode="auto">
          <a:xfrm>
            <a:off x="7098323" y="499697"/>
            <a:ext cx="1706245" cy="28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29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自主创新 引领云时代</a:t>
            </a:r>
          </a:p>
        </p:txBody>
      </p:sp>
      <p:pic>
        <p:nvPicPr>
          <p:cNvPr id="3083" name="Picture 2" descr="C:\Users\selina\Desktop\market\乾云标志.jpg"/>
          <p:cNvPicPr>
            <a:picLocks noChangeAspect="1" noChangeArrowheads="1"/>
          </p:cNvPicPr>
          <p:nvPr/>
        </p:nvPicPr>
        <p:blipFill>
          <a:blip r:embed="rId4">
            <a:extLst>
              <a:ext uri="{28A0092B-C50C-407E-A947-70E740481C1C}">
                <a14:useLocalDpi xmlns:a14="http://schemas.microsoft.com/office/drawing/2010/main" val="0"/>
              </a:ext>
            </a:extLst>
          </a:blip>
          <a:srcRect t="23517" b="23924"/>
          <a:stretch>
            <a:fillRect/>
          </a:stretch>
        </p:blipFill>
        <p:spPr bwMode="auto">
          <a:xfrm>
            <a:off x="6117981" y="379535"/>
            <a:ext cx="997926" cy="523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Box 1"/>
          <p:cNvSpPr>
            <a:spLocks noChangeArrowheads="1"/>
          </p:cNvSpPr>
          <p:nvPr/>
        </p:nvSpPr>
        <p:spPr bwMode="auto">
          <a:xfrm>
            <a:off x="4572000" y="4692162"/>
            <a:ext cx="1226618" cy="31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475"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a:t>
            </a:r>
            <a:r>
              <a:rPr lang="en-US" altLang="zh-CN" sz="1475"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zh-CN" sz="1475"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75"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01</a:t>
            </a:r>
            <a:r>
              <a:rPr lang="zh-CN" altLang="zh-CN" sz="1475"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zh-CN" sz="1475"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3000093" y="2321898"/>
            <a:ext cx="6291003" cy="1904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585" b="1" dirty="0" smtClean="0">
                <a:latin typeface="微软雅黑" panose="020B0503020204020204" pitchFamily="34" charset="-122"/>
                <a:ea typeface="微软雅黑" panose="020B0503020204020204" pitchFamily="34" charset="-122"/>
              </a:rPr>
              <a:t>       乾云</a:t>
            </a:r>
            <a:r>
              <a:rPr lang="zh-CN" altLang="en-US" sz="2585" b="1" dirty="0">
                <a:latin typeface="微软雅黑" panose="020B0503020204020204" pitchFamily="34" charset="-122"/>
                <a:ea typeface="微软雅黑" panose="020B0503020204020204" pitchFamily="34" charset="-122"/>
              </a:rPr>
              <a:t>科技</a:t>
            </a:r>
            <a:r>
              <a:rPr lang="zh-CN" altLang="en-US" sz="2585" b="1" dirty="0" smtClean="0">
                <a:latin typeface="微软雅黑" panose="020B0503020204020204" pitchFamily="34" charset="-122"/>
                <a:ea typeface="微软雅黑" panose="020B0503020204020204" pitchFamily="34" charset="-122"/>
              </a:rPr>
              <a:t>财务专题</a:t>
            </a:r>
            <a:r>
              <a:rPr lang="zh-CN" altLang="en-US" sz="2585" b="1" dirty="0">
                <a:latin typeface="微软雅黑" panose="020B0503020204020204" pitchFamily="34" charset="-122"/>
                <a:ea typeface="微软雅黑" panose="020B0503020204020204" pitchFamily="34" charset="-122"/>
              </a:rPr>
              <a:t>培训</a:t>
            </a:r>
            <a:endParaRPr lang="zh-CN" altLang="en-US" sz="2585"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585" b="1" dirty="0" smtClean="0">
                <a:latin typeface="微软雅黑" panose="020B0503020204020204" pitchFamily="34" charset="-122"/>
                <a:ea typeface="微软雅黑" panose="020B0503020204020204" pitchFamily="34" charset="-122"/>
              </a:rPr>
              <a:t>                 --</a:t>
            </a:r>
            <a:r>
              <a:rPr lang="zh-CN" altLang="en-US" sz="2585" b="1" dirty="0" smtClean="0">
                <a:latin typeface="微软雅黑" panose="020B0503020204020204" pitchFamily="34" charset="-122"/>
                <a:ea typeface="微软雅黑" panose="020B0503020204020204" pitchFamily="34" charset="-122"/>
              </a:rPr>
              <a:t>个税专项附加扣除</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 y="2165838"/>
            <a:ext cx="2995704" cy="2246436"/>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13600"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6391" name="组合 13"/>
          <p:cNvGrpSpPr/>
          <p:nvPr/>
        </p:nvGrpSpPr>
        <p:grpSpPr>
          <a:xfrm>
            <a:off x="3059112" y="1557337"/>
            <a:ext cx="1136650" cy="1136650"/>
            <a:chOff x="4535487" y="2578099"/>
            <a:chExt cx="1514475" cy="1516063"/>
          </a:xfrm>
        </p:grpSpPr>
        <p:sp>
          <p:nvSpPr>
            <p:cNvPr id="16400"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16401"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6402"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享受</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条件</a:t>
              </a:r>
            </a:p>
          </p:txBody>
        </p:sp>
      </p:grpSp>
      <p:grpSp>
        <p:nvGrpSpPr>
          <p:cNvPr id="16392" name="组合 19"/>
          <p:cNvGrpSpPr/>
          <p:nvPr/>
        </p:nvGrpSpPr>
        <p:grpSpPr>
          <a:xfrm>
            <a:off x="4262438" y="1573213"/>
            <a:ext cx="1144587" cy="1135062"/>
            <a:chOff x="6138251" y="2599440"/>
            <a:chExt cx="1527787" cy="1514475"/>
          </a:xfrm>
        </p:grpSpPr>
        <p:sp>
          <p:nvSpPr>
            <p:cNvPr id="16398"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16399"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16393"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标准</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方式</a:t>
            </a:r>
          </a:p>
        </p:txBody>
      </p:sp>
      <p:grpSp>
        <p:nvGrpSpPr>
          <p:cNvPr id="8" name="组合 38"/>
          <p:cNvGrpSpPr/>
          <p:nvPr/>
        </p:nvGrpSpPr>
        <p:grpSpPr>
          <a:xfrm>
            <a:off x="225182" y="155679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81635" y="4119151"/>
              <a:ext cx="926211"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子女教育</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6396" name="矩形 10"/>
          <p:cNvSpPr/>
          <p:nvPr/>
        </p:nvSpPr>
        <p:spPr>
          <a:xfrm>
            <a:off x="179388" y="2962275"/>
            <a:ext cx="4013200" cy="279971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a:t>
            </a:r>
            <a:r>
              <a:rPr lang="en-US" altLang="zh-CN" sz="1600" dirty="0"/>
              <a:t>1</a:t>
            </a:r>
            <a:r>
              <a:rPr lang="zh-CN" altLang="zh-CN" sz="1600" dirty="0"/>
              <a:t>）子女年满</a:t>
            </a:r>
            <a:r>
              <a:rPr lang="en-US" altLang="zh-CN" sz="1600" dirty="0"/>
              <a:t>3</a:t>
            </a:r>
            <a:r>
              <a:rPr lang="zh-CN" altLang="zh-CN" sz="1600" dirty="0"/>
              <a:t>周岁以上至小学前，不论是否在幼儿园学习，都可扣除；</a:t>
            </a:r>
            <a:r>
              <a:rPr lang="zh-CN" altLang="zh-CN" sz="1600" dirty="0">
                <a:solidFill>
                  <a:srgbClr val="FF0000"/>
                </a:solidFill>
              </a:rPr>
              <a:t>（满三周岁当月即可扣除。）</a:t>
            </a:r>
          </a:p>
          <a:p>
            <a:pPr marL="0" lvl="0" indent="0" eaLnBrk="1" hangingPunct="1">
              <a:spcBef>
                <a:spcPct val="0"/>
              </a:spcBef>
              <a:buNone/>
            </a:pPr>
            <a:r>
              <a:rPr lang="zh-CN" altLang="zh-CN" sz="1600" dirty="0"/>
              <a:t>（</a:t>
            </a:r>
            <a:r>
              <a:rPr lang="en-US" altLang="zh-CN" sz="1600" dirty="0"/>
              <a:t>2</a:t>
            </a:r>
            <a:r>
              <a:rPr lang="zh-CN" altLang="zh-CN" sz="1600" dirty="0"/>
              <a:t>）子女正在接受小学、初中，高中阶段教育（普通高中、中等职业教育、技工教育</a:t>
            </a:r>
            <a:r>
              <a:rPr lang="zh-CN" altLang="en-US" sz="1600" dirty="0"/>
              <a:t>）</a:t>
            </a:r>
            <a:r>
              <a:rPr lang="zh-CN" altLang="zh-CN" sz="1600" dirty="0"/>
              <a:t>；</a:t>
            </a:r>
          </a:p>
          <a:p>
            <a:pPr marL="0" lvl="0" indent="0" eaLnBrk="1" hangingPunct="1">
              <a:spcBef>
                <a:spcPct val="0"/>
              </a:spcBef>
              <a:buNone/>
            </a:pPr>
            <a:r>
              <a:rPr lang="zh-CN" altLang="zh-CN" sz="1600" dirty="0"/>
              <a:t>（</a:t>
            </a:r>
            <a:r>
              <a:rPr lang="en-US" altLang="zh-CN" sz="1600" dirty="0"/>
              <a:t>3</a:t>
            </a:r>
            <a:r>
              <a:rPr lang="zh-CN" altLang="zh-CN" sz="1600" dirty="0"/>
              <a:t>）子女正在接受高等教育（大学专科、大学本科、硕士研究生、博士研究生教育）。</a:t>
            </a:r>
          </a:p>
          <a:p>
            <a:pPr marL="0" lvl="0" indent="0" eaLnBrk="1" hangingPunct="1">
              <a:spcBef>
                <a:spcPct val="0"/>
              </a:spcBef>
              <a:buNone/>
            </a:pPr>
            <a:r>
              <a:rPr lang="zh-CN" altLang="zh-CN" sz="1600" dirty="0"/>
              <a:t>上述受教育地点，包括在中国境内和在境外接受教育。</a:t>
            </a:r>
          </a:p>
        </p:txBody>
      </p:sp>
      <p:sp>
        <p:nvSpPr>
          <p:cNvPr id="16397" name="矩形 11"/>
          <p:cNvSpPr/>
          <p:nvPr/>
        </p:nvSpPr>
        <p:spPr>
          <a:xfrm>
            <a:off x="4356100" y="3124200"/>
            <a:ext cx="4387850" cy="20612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每个子女，每月扣除</a:t>
            </a:r>
            <a:r>
              <a:rPr lang="en-US" altLang="zh-CN" sz="1600" dirty="0"/>
              <a:t>1000</a:t>
            </a:r>
            <a:r>
              <a:rPr lang="zh-CN" altLang="zh-CN" sz="1600" dirty="0"/>
              <a:t>元，这就是说，有两个孩子的每月可享受</a:t>
            </a:r>
            <a:r>
              <a:rPr lang="en-US" altLang="zh-CN" sz="1600" dirty="0"/>
              <a:t>2000</a:t>
            </a:r>
            <a:r>
              <a:rPr lang="zh-CN" altLang="en-US" sz="1600" dirty="0"/>
              <a:t>元扣除。</a:t>
            </a:r>
            <a:endParaRPr lang="en-US" altLang="zh-CN" sz="1600" dirty="0"/>
          </a:p>
          <a:p>
            <a:pPr marL="0" lvl="0" indent="0" eaLnBrk="1" hangingPunct="1">
              <a:spcBef>
                <a:spcPct val="0"/>
              </a:spcBef>
              <a:buNone/>
            </a:pPr>
            <a:endParaRPr lang="en-US" altLang="zh-CN" sz="1600" dirty="0"/>
          </a:p>
          <a:p>
            <a:pPr marL="0" lvl="0" indent="0" eaLnBrk="1" hangingPunct="1">
              <a:spcBef>
                <a:spcPct val="0"/>
              </a:spcBef>
              <a:buNone/>
            </a:pPr>
            <a:r>
              <a:rPr lang="zh-CN" altLang="zh-CN" sz="1600" dirty="0"/>
              <a:t>扣除人由父母双方选择确定。既可以由父母一方全部扣除，也可以父母分别扣除</a:t>
            </a:r>
            <a:r>
              <a:rPr lang="en-US" altLang="zh-CN" sz="1600" dirty="0"/>
              <a:t>500</a:t>
            </a:r>
            <a:r>
              <a:rPr lang="zh-CN" altLang="zh-CN" sz="1600" dirty="0"/>
              <a:t>元（</a:t>
            </a:r>
            <a:r>
              <a:rPr lang="en-US" altLang="zh-CN" sz="1600" dirty="0"/>
              <a:t>1</a:t>
            </a:r>
            <a:r>
              <a:rPr lang="zh-CN" altLang="en-US" sz="1600" dirty="0"/>
              <a:t>个孩子为例）</a:t>
            </a:r>
            <a:r>
              <a:rPr lang="zh-CN" altLang="zh-CN" sz="1600" dirty="0"/>
              <a:t>。</a:t>
            </a:r>
            <a:endParaRPr lang="en-US" altLang="zh-CN" sz="1600" dirty="0"/>
          </a:p>
          <a:p>
            <a:pPr marL="0" lvl="0" indent="0" eaLnBrk="1" hangingPunct="1">
              <a:spcBef>
                <a:spcPct val="0"/>
              </a:spcBef>
              <a:buNone/>
            </a:pPr>
            <a:endParaRPr lang="en-US" altLang="zh-CN" sz="1600" dirty="0"/>
          </a:p>
          <a:p>
            <a:pPr marL="0" lvl="0" indent="0" eaLnBrk="1" hangingPunct="1">
              <a:spcBef>
                <a:spcPct val="0"/>
              </a:spcBef>
              <a:buNone/>
            </a:pPr>
            <a:r>
              <a:rPr lang="zh-CN" altLang="zh-CN" sz="1600" dirty="0">
                <a:solidFill>
                  <a:srgbClr val="FF0000"/>
                </a:solidFill>
              </a:rPr>
              <a:t>扣除方式确定后，一个纳税年度内不能变更。</a:t>
            </a: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683120"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7415" name="组合 13"/>
          <p:cNvGrpSpPr/>
          <p:nvPr/>
        </p:nvGrpSpPr>
        <p:grpSpPr>
          <a:xfrm>
            <a:off x="3059112" y="1557337"/>
            <a:ext cx="1136650" cy="1136650"/>
            <a:chOff x="4535487" y="2578099"/>
            <a:chExt cx="1514475" cy="1516063"/>
          </a:xfrm>
        </p:grpSpPr>
        <p:sp>
          <p:nvSpPr>
            <p:cNvPr id="17424"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17425"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7426"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起止</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时间</a:t>
              </a:r>
            </a:p>
          </p:txBody>
        </p:sp>
      </p:grpSp>
      <p:grpSp>
        <p:nvGrpSpPr>
          <p:cNvPr id="17416" name="组合 19"/>
          <p:cNvGrpSpPr/>
          <p:nvPr/>
        </p:nvGrpSpPr>
        <p:grpSpPr>
          <a:xfrm>
            <a:off x="4262438" y="1573213"/>
            <a:ext cx="1144587" cy="1135062"/>
            <a:chOff x="6138251" y="2599440"/>
            <a:chExt cx="1527787" cy="1514475"/>
          </a:xfrm>
        </p:grpSpPr>
        <p:sp>
          <p:nvSpPr>
            <p:cNvPr id="17422"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17423"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17417"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备查</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资料</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nvGrpSpPr>
          <p:cNvPr id="8" name="组合 38"/>
          <p:cNvGrpSpPr/>
          <p:nvPr/>
        </p:nvGrpSpPr>
        <p:grpSpPr>
          <a:xfrm>
            <a:off x="225182" y="155679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81635" y="4119151"/>
              <a:ext cx="926211"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子女教育</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7420" name="矩形 10"/>
          <p:cNvSpPr/>
          <p:nvPr/>
        </p:nvSpPr>
        <p:spPr>
          <a:xfrm>
            <a:off x="179388" y="2830513"/>
            <a:ext cx="4013200" cy="25533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学前教育：子女年满</a:t>
            </a:r>
            <a:r>
              <a:rPr lang="en-US" altLang="zh-CN" sz="1600" dirty="0"/>
              <a:t>3</a:t>
            </a:r>
            <a:r>
              <a:rPr lang="zh-CN" altLang="en-US" sz="1600" dirty="0"/>
              <a:t>周岁的当月至小学入学前一月；</a:t>
            </a:r>
            <a:endParaRPr lang="en-US" altLang="zh-CN" sz="1600" dirty="0"/>
          </a:p>
          <a:p>
            <a:pPr marL="0" lvl="0" indent="0" eaLnBrk="1" hangingPunct="1">
              <a:spcBef>
                <a:spcPct val="0"/>
              </a:spcBef>
              <a:buNone/>
            </a:pPr>
            <a:endParaRPr lang="en-US" altLang="zh-CN" sz="1600" dirty="0"/>
          </a:p>
          <a:p>
            <a:pPr marL="0" lvl="0" indent="0" eaLnBrk="1" hangingPunct="1">
              <a:spcBef>
                <a:spcPct val="0"/>
              </a:spcBef>
              <a:buNone/>
            </a:pPr>
            <a:r>
              <a:rPr lang="zh-CN" altLang="en-US" sz="1600" dirty="0"/>
              <a:t>全日制学历教育：子女接受义务教育、高中教育、高等教育的入学当月</a:t>
            </a:r>
            <a:r>
              <a:rPr lang="en-US" altLang="zh-CN" sz="1600" dirty="0"/>
              <a:t>——</a:t>
            </a:r>
            <a:r>
              <a:rPr lang="zh-CN" altLang="en-US" sz="1600" dirty="0"/>
              <a:t>教育结束当月</a:t>
            </a:r>
            <a:endParaRPr lang="en-US" altLang="zh-CN" sz="1600" dirty="0"/>
          </a:p>
          <a:p>
            <a:pPr marL="0" lvl="0" indent="0" eaLnBrk="1" hangingPunct="1">
              <a:spcBef>
                <a:spcPct val="0"/>
              </a:spcBef>
              <a:buNone/>
            </a:pPr>
            <a:endParaRPr lang="en-US" altLang="zh-CN" sz="1600" dirty="0"/>
          </a:p>
          <a:p>
            <a:pPr marL="0" lvl="0" indent="0" eaLnBrk="1" hangingPunct="1">
              <a:spcBef>
                <a:spcPct val="0"/>
              </a:spcBef>
              <a:buNone/>
            </a:pPr>
            <a:r>
              <a:rPr lang="zh-CN" altLang="en-US" sz="1600" b="1" dirty="0"/>
              <a:t>特别提示：</a:t>
            </a:r>
            <a:r>
              <a:rPr lang="zh-CN" altLang="en-US" sz="1600" dirty="0"/>
              <a:t>因病或其他非主观原因休学但学籍继续保留的期间，以及施教机构按规定组织实施的寒暑假等假期，可连续扣除。</a:t>
            </a:r>
            <a:endParaRPr lang="zh-CN" altLang="zh-CN" sz="1600" dirty="0"/>
          </a:p>
        </p:txBody>
      </p:sp>
      <p:sp>
        <p:nvSpPr>
          <p:cNvPr id="17421" name="矩形 11"/>
          <p:cNvSpPr/>
          <p:nvPr/>
        </p:nvSpPr>
        <p:spPr>
          <a:xfrm>
            <a:off x="4356100" y="2981325"/>
            <a:ext cx="4032250" cy="1568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zh-CN" altLang="en-US" sz="1600" dirty="0"/>
              <a:t>境内接受教育：不需要特别留存资料；</a:t>
            </a:r>
            <a:endParaRPr lang="en-US" altLang="zh-CN" sz="1600" dirty="0"/>
          </a:p>
          <a:p>
            <a:pPr marL="0" lvl="0" indent="0" eaLnBrk="1" hangingPunct="1">
              <a:lnSpc>
                <a:spcPct val="150000"/>
              </a:lnSpc>
              <a:spcBef>
                <a:spcPct val="0"/>
              </a:spcBef>
              <a:buNone/>
            </a:pPr>
            <a:endParaRPr lang="en-US" altLang="zh-CN" sz="1600" dirty="0"/>
          </a:p>
          <a:p>
            <a:pPr marL="0" lvl="0" indent="0" eaLnBrk="1" hangingPunct="1">
              <a:lnSpc>
                <a:spcPct val="150000"/>
              </a:lnSpc>
              <a:spcBef>
                <a:spcPct val="0"/>
              </a:spcBef>
              <a:buNone/>
            </a:pPr>
            <a:r>
              <a:rPr lang="zh-CN" altLang="en-US" sz="1600" dirty="0"/>
              <a:t>境外接受教育：境外学校录取通知书</a:t>
            </a:r>
          </a:p>
          <a:p>
            <a:pPr marL="0" lvl="0" indent="0" eaLnBrk="1" hangingPunct="1">
              <a:lnSpc>
                <a:spcPct val="150000"/>
              </a:lnSpc>
              <a:spcBef>
                <a:spcPct val="0"/>
              </a:spcBef>
              <a:buNone/>
            </a:pPr>
            <a:r>
              <a:rPr lang="zh-CN" altLang="en-US" sz="1600" dirty="0"/>
              <a:t>                          留学签证等相关教育资料</a:t>
            </a:r>
            <a:endParaRPr lang="zh-CN" altLang="zh-CN" sz="1600"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674327"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8439" name="组合 13"/>
          <p:cNvGrpSpPr/>
          <p:nvPr/>
        </p:nvGrpSpPr>
        <p:grpSpPr>
          <a:xfrm>
            <a:off x="3059112" y="1557337"/>
            <a:ext cx="1136650" cy="1136650"/>
            <a:chOff x="4535487" y="2578099"/>
            <a:chExt cx="1514475" cy="1516063"/>
          </a:xfrm>
        </p:grpSpPr>
        <p:sp>
          <p:nvSpPr>
            <p:cNvPr id="18448"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18449"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8450"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享受</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条件</a:t>
              </a:r>
            </a:p>
          </p:txBody>
        </p:sp>
      </p:grpSp>
      <p:grpSp>
        <p:nvGrpSpPr>
          <p:cNvPr id="18440" name="组合 19"/>
          <p:cNvGrpSpPr/>
          <p:nvPr/>
        </p:nvGrpSpPr>
        <p:grpSpPr>
          <a:xfrm>
            <a:off x="4262438" y="1573213"/>
            <a:ext cx="1144587" cy="1135062"/>
            <a:chOff x="6138251" y="2599440"/>
            <a:chExt cx="1527787" cy="1514475"/>
          </a:xfrm>
        </p:grpSpPr>
        <p:sp>
          <p:nvSpPr>
            <p:cNvPr id="18446"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18447"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18441"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标准</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方式</a:t>
            </a:r>
          </a:p>
        </p:txBody>
      </p:sp>
      <p:grpSp>
        <p:nvGrpSpPr>
          <p:cNvPr id="8" name="组合 38"/>
          <p:cNvGrpSpPr/>
          <p:nvPr/>
        </p:nvGrpSpPr>
        <p:grpSpPr>
          <a:xfrm>
            <a:off x="225182" y="155679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81635" y="4119151"/>
              <a:ext cx="926211"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继续教育</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8444" name="矩形 10"/>
          <p:cNvSpPr/>
          <p:nvPr/>
        </p:nvSpPr>
        <p:spPr>
          <a:xfrm>
            <a:off x="225425" y="2882900"/>
            <a:ext cx="4013200" cy="316928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a:t>
            </a:r>
            <a:r>
              <a:rPr lang="en-US" altLang="zh-CN" sz="1600" dirty="0"/>
              <a:t>1</a:t>
            </a:r>
            <a:r>
              <a:rPr lang="zh-CN" altLang="zh-CN" sz="1600" dirty="0"/>
              <a:t>）学历（学位）继续教育</a:t>
            </a:r>
            <a:endParaRPr lang="zh-CN" altLang="en-US" sz="1600" dirty="0"/>
          </a:p>
          <a:p>
            <a:pPr marL="0" lvl="0" indent="0" eaLnBrk="1" hangingPunct="1">
              <a:spcBef>
                <a:spcPct val="0"/>
              </a:spcBef>
              <a:buNone/>
            </a:pPr>
            <a:endParaRPr lang="zh-CN" altLang="en-US" sz="1600" dirty="0"/>
          </a:p>
          <a:p>
            <a:pPr marL="0" lvl="0" indent="0" eaLnBrk="1" hangingPunct="1">
              <a:spcBef>
                <a:spcPct val="0"/>
              </a:spcBef>
              <a:buNone/>
            </a:pPr>
            <a:endParaRPr lang="en-US" altLang="zh-CN" sz="1600" dirty="0"/>
          </a:p>
          <a:p>
            <a:pPr marL="0" lvl="0" indent="0" eaLnBrk="1" hangingPunct="1">
              <a:spcBef>
                <a:spcPct val="0"/>
              </a:spcBef>
              <a:buNone/>
            </a:pPr>
            <a:endParaRPr lang="zh-CN" altLang="zh-CN" sz="400" dirty="0"/>
          </a:p>
          <a:p>
            <a:pPr marL="0" lvl="0" indent="0" eaLnBrk="1" hangingPunct="1">
              <a:spcBef>
                <a:spcPct val="0"/>
              </a:spcBef>
              <a:buNone/>
            </a:pPr>
            <a:r>
              <a:rPr lang="zh-CN" altLang="zh-CN" sz="1600" dirty="0"/>
              <a:t>（</a:t>
            </a:r>
            <a:r>
              <a:rPr lang="en-US" altLang="zh-CN" sz="1600" dirty="0"/>
              <a:t>2</a:t>
            </a:r>
            <a:r>
              <a:rPr lang="zh-CN" altLang="zh-CN" sz="1600" dirty="0"/>
              <a:t>）技能人员</a:t>
            </a:r>
            <a:r>
              <a:rPr lang="zh-CN" altLang="zh-CN" sz="1600" dirty="0">
                <a:sym typeface="+mn-ea"/>
              </a:rPr>
              <a:t>职业资格继续教育</a:t>
            </a:r>
          </a:p>
          <a:p>
            <a:pPr marL="0" lvl="0" indent="0" eaLnBrk="1" hangingPunct="1">
              <a:spcBef>
                <a:spcPct val="0"/>
              </a:spcBef>
              <a:buNone/>
            </a:pPr>
            <a:r>
              <a:rPr lang="zh-CN" altLang="zh-CN" sz="1600" dirty="0">
                <a:sym typeface="+mn-ea"/>
              </a:rPr>
              <a:t>          </a:t>
            </a:r>
            <a:r>
              <a:rPr lang="zh-CN" altLang="zh-CN" sz="800" dirty="0">
                <a:sym typeface="+mn-ea"/>
              </a:rPr>
              <a:t> </a:t>
            </a:r>
          </a:p>
          <a:p>
            <a:pPr marL="0" lvl="0" indent="0" eaLnBrk="1" hangingPunct="1">
              <a:spcBef>
                <a:spcPct val="0"/>
              </a:spcBef>
              <a:buNone/>
            </a:pPr>
            <a:r>
              <a:rPr lang="zh-CN" altLang="zh-CN" sz="1600" dirty="0">
                <a:sym typeface="+mn-ea"/>
              </a:rPr>
              <a:t>         </a:t>
            </a:r>
            <a:r>
              <a:rPr lang="zh-CN" altLang="zh-CN" sz="1600" dirty="0"/>
              <a:t>专业技术人员职业资格继续教育</a:t>
            </a:r>
          </a:p>
          <a:p>
            <a:pPr marL="0" lvl="0" indent="0" eaLnBrk="1" hangingPunct="1">
              <a:spcBef>
                <a:spcPct val="0"/>
              </a:spcBef>
              <a:buNone/>
            </a:pPr>
            <a:endParaRPr lang="zh-CN" altLang="zh-CN" sz="1600" dirty="0"/>
          </a:p>
          <a:p>
            <a:pPr marL="0" lvl="0" indent="0" eaLnBrk="1" hangingPunct="1">
              <a:spcBef>
                <a:spcPct val="0"/>
              </a:spcBef>
              <a:buNone/>
            </a:pPr>
            <a:endParaRPr lang="en-US" altLang="zh-CN" sz="400" dirty="0"/>
          </a:p>
          <a:p>
            <a:pPr marL="0" lvl="0" indent="0" eaLnBrk="1" hangingPunct="1">
              <a:spcBef>
                <a:spcPct val="0"/>
              </a:spcBef>
              <a:buNone/>
            </a:pPr>
            <a:r>
              <a:rPr lang="zh-CN" altLang="zh-CN" sz="1600" dirty="0"/>
              <a:t>职业资格具体范围，以人力资源社会保障部公布的国家职业资格目录为准，参考</a:t>
            </a:r>
          </a:p>
          <a:p>
            <a:pPr marL="0" lvl="0" indent="0" eaLnBrk="1" hangingPunct="1">
              <a:spcBef>
                <a:spcPct val="0"/>
              </a:spcBef>
              <a:buNone/>
            </a:pPr>
            <a:r>
              <a:rPr lang="zh-CN" altLang="en-US" sz="1600">
                <a:sym typeface="+mn-ea"/>
              </a:rPr>
              <a:t>人社部发[2017]68号 人力资源社会保障部关于公布国家职业资格目录的通知    （</a:t>
            </a:r>
            <a:r>
              <a:rPr lang="en-US" altLang="zh-CN" sz="1600">
                <a:sym typeface="+mn-ea"/>
              </a:rPr>
              <a:t>81   140</a:t>
            </a:r>
            <a:r>
              <a:rPr lang="zh-CN" altLang="en-US" sz="1600">
                <a:sym typeface="+mn-ea"/>
              </a:rPr>
              <a:t>）</a:t>
            </a:r>
            <a:endParaRPr lang="zh-CN" altLang="zh-CN" sz="1600" dirty="0"/>
          </a:p>
        </p:txBody>
      </p:sp>
      <p:sp>
        <p:nvSpPr>
          <p:cNvPr id="18445" name="矩形 11"/>
          <p:cNvSpPr/>
          <p:nvPr/>
        </p:nvSpPr>
        <p:spPr>
          <a:xfrm>
            <a:off x="4356100" y="2830513"/>
            <a:ext cx="4337050" cy="20612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学历（学位）继续教育</a:t>
            </a:r>
            <a:r>
              <a:rPr lang="zh-CN" altLang="en-US" sz="1600" dirty="0"/>
              <a:t>：</a:t>
            </a:r>
            <a:r>
              <a:rPr lang="zh-CN" altLang="zh-CN" sz="1600" dirty="0"/>
              <a:t>每月</a:t>
            </a:r>
            <a:r>
              <a:rPr lang="en-US" altLang="zh-CN" sz="1600" dirty="0"/>
              <a:t>400</a:t>
            </a:r>
            <a:r>
              <a:rPr lang="zh-CN" altLang="zh-CN" sz="1600" dirty="0"/>
              <a:t>元；</a:t>
            </a:r>
          </a:p>
          <a:p>
            <a:pPr marL="0" lvl="0" indent="0" eaLnBrk="1" hangingPunct="1">
              <a:spcBef>
                <a:spcPct val="0"/>
              </a:spcBef>
              <a:buNone/>
            </a:pPr>
            <a:r>
              <a:rPr lang="zh-CN" altLang="zh-CN" sz="1600" dirty="0"/>
              <a:t>职业资格继续教育：</a:t>
            </a:r>
            <a:r>
              <a:rPr lang="en-US" altLang="zh-CN" sz="1600" dirty="0"/>
              <a:t>3600</a:t>
            </a:r>
            <a:r>
              <a:rPr lang="zh-CN" altLang="zh-CN" sz="1600" dirty="0"/>
              <a:t>元</a:t>
            </a:r>
            <a:r>
              <a:rPr lang="en-US" altLang="zh-CN" sz="1600" dirty="0"/>
              <a:t>/</a:t>
            </a:r>
            <a:r>
              <a:rPr lang="zh-CN" altLang="en-US" sz="1600" dirty="0"/>
              <a:t>年</a:t>
            </a:r>
            <a:r>
              <a:rPr lang="zh-CN" altLang="zh-CN" sz="1600" dirty="0"/>
              <a:t>。（取得证书的当年扣除）</a:t>
            </a:r>
            <a:endParaRPr lang="en-US" altLang="zh-CN" sz="1600" dirty="0"/>
          </a:p>
          <a:p>
            <a:pPr marL="0" lvl="0" indent="0" eaLnBrk="1" hangingPunct="1">
              <a:spcBef>
                <a:spcPct val="0"/>
              </a:spcBef>
              <a:buNone/>
            </a:pPr>
            <a:endParaRPr lang="zh-CN" altLang="zh-CN" sz="1600" dirty="0"/>
          </a:p>
          <a:p>
            <a:pPr marL="0" lvl="0" indent="0" eaLnBrk="1" hangingPunct="1">
              <a:spcBef>
                <a:spcPct val="0"/>
              </a:spcBef>
              <a:buNone/>
            </a:pPr>
            <a:r>
              <a:rPr lang="zh-CN" altLang="zh-CN" sz="1600" b="1" dirty="0"/>
              <a:t>例外：</a:t>
            </a:r>
            <a:r>
              <a:rPr lang="zh-CN" altLang="zh-CN" sz="1600" dirty="0"/>
              <a:t>如果子女已就业，且正在接受本科以下学历继续教育，可以由父母选择按照子女教育扣除，也可以由子女本人选择按照继续教育扣除。但是不得同时扣除两项。</a:t>
            </a: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31184"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19463" name="组合 13"/>
          <p:cNvGrpSpPr/>
          <p:nvPr/>
        </p:nvGrpSpPr>
        <p:grpSpPr>
          <a:xfrm>
            <a:off x="3059112" y="1557337"/>
            <a:ext cx="1136650" cy="1136650"/>
            <a:chOff x="4535487" y="2578099"/>
            <a:chExt cx="1514475" cy="1516063"/>
          </a:xfrm>
        </p:grpSpPr>
        <p:sp>
          <p:nvSpPr>
            <p:cNvPr id="19472"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19473"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19474"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起止</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时间</a:t>
              </a:r>
            </a:p>
          </p:txBody>
        </p:sp>
      </p:grpSp>
      <p:grpSp>
        <p:nvGrpSpPr>
          <p:cNvPr id="19464" name="组合 19"/>
          <p:cNvGrpSpPr/>
          <p:nvPr/>
        </p:nvGrpSpPr>
        <p:grpSpPr>
          <a:xfrm>
            <a:off x="4262438" y="1573213"/>
            <a:ext cx="1144587" cy="1135062"/>
            <a:chOff x="6138251" y="2599440"/>
            <a:chExt cx="1527787" cy="1514475"/>
          </a:xfrm>
        </p:grpSpPr>
        <p:sp>
          <p:nvSpPr>
            <p:cNvPr id="19470"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19471"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19465"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备查</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资料</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grpSp>
        <p:nvGrpSpPr>
          <p:cNvPr id="8" name="组合 38"/>
          <p:cNvGrpSpPr/>
          <p:nvPr/>
        </p:nvGrpSpPr>
        <p:grpSpPr>
          <a:xfrm>
            <a:off x="225182" y="1556792"/>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81635" y="4119151"/>
              <a:ext cx="926211"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继续教育</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19468" name="矩形 10"/>
          <p:cNvSpPr/>
          <p:nvPr/>
        </p:nvSpPr>
        <p:spPr>
          <a:xfrm>
            <a:off x="179388" y="2830513"/>
            <a:ext cx="4013200" cy="25533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学历（学位）继续教育：入学的当月至教育结束的当月</a:t>
            </a:r>
          </a:p>
          <a:p>
            <a:pPr marL="0" lvl="0" indent="0" eaLnBrk="1" hangingPunct="1">
              <a:spcBef>
                <a:spcPct val="0"/>
              </a:spcBef>
              <a:buNone/>
            </a:pPr>
            <a:r>
              <a:rPr lang="zh-CN" altLang="zh-CN" sz="1600" dirty="0"/>
              <a:t>同一学历（学位）继续教育的扣除期限最长不能超过</a:t>
            </a:r>
            <a:r>
              <a:rPr lang="en-US" altLang="zh-CN" sz="1600" dirty="0"/>
              <a:t>48</a:t>
            </a:r>
            <a:r>
              <a:rPr lang="zh-CN" altLang="zh-CN" sz="1600" dirty="0"/>
              <a:t>个月。</a:t>
            </a:r>
            <a:endParaRPr lang="en-US" altLang="zh-CN" sz="1600" dirty="0"/>
          </a:p>
          <a:p>
            <a:pPr marL="0" lvl="0" indent="0" eaLnBrk="1" hangingPunct="1">
              <a:spcBef>
                <a:spcPct val="0"/>
              </a:spcBef>
              <a:buNone/>
            </a:pPr>
            <a:endParaRPr lang="en-US" altLang="zh-CN" sz="1600" dirty="0"/>
          </a:p>
          <a:p>
            <a:pPr marL="0" lvl="0" indent="0" eaLnBrk="1" hangingPunct="1">
              <a:spcBef>
                <a:spcPct val="0"/>
              </a:spcBef>
              <a:buNone/>
            </a:pPr>
            <a:r>
              <a:rPr lang="zh-CN" altLang="zh-CN" sz="1600" dirty="0"/>
              <a:t>职业资格继续教育</a:t>
            </a:r>
            <a:r>
              <a:rPr lang="zh-CN" altLang="en-US" sz="1600" dirty="0"/>
              <a:t>：</a:t>
            </a:r>
            <a:r>
              <a:rPr lang="zh-CN" altLang="zh-CN" sz="1600" dirty="0"/>
              <a:t>取得相关职业资格继续教育证书上的发证（批准）日期的所属年度，即为可以扣除的年度。</a:t>
            </a:r>
          </a:p>
          <a:p>
            <a:pPr marL="0" lvl="0" indent="0" eaLnBrk="1" hangingPunct="1">
              <a:spcBef>
                <a:spcPct val="0"/>
              </a:spcBef>
              <a:buNone/>
            </a:pPr>
            <a:r>
              <a:rPr lang="zh-CN" altLang="zh-CN" sz="1600" b="1" dirty="0"/>
              <a:t>需要提醒的是</a:t>
            </a:r>
            <a:r>
              <a:rPr lang="zh-CN" altLang="zh-CN" sz="1600" dirty="0"/>
              <a:t>，专扣政策从</a:t>
            </a:r>
            <a:r>
              <a:rPr lang="en-US" altLang="zh-CN" sz="1600" dirty="0"/>
              <a:t>2019</a:t>
            </a:r>
            <a:r>
              <a:rPr lang="zh-CN" altLang="zh-CN" sz="1600" dirty="0"/>
              <a:t>年</a:t>
            </a:r>
            <a:r>
              <a:rPr lang="en-US" altLang="zh-CN" sz="1600" dirty="0"/>
              <a:t>1</a:t>
            </a:r>
            <a:r>
              <a:rPr lang="zh-CN" altLang="zh-CN" sz="1600" dirty="0"/>
              <a:t>月</a:t>
            </a:r>
            <a:r>
              <a:rPr lang="en-US" altLang="zh-CN" sz="1600" dirty="0"/>
              <a:t>1</a:t>
            </a:r>
            <a:r>
              <a:rPr lang="zh-CN" altLang="zh-CN" sz="1600" dirty="0"/>
              <a:t>日开始实施，该证书应当为</a:t>
            </a:r>
            <a:r>
              <a:rPr lang="en-US" altLang="zh-CN" sz="1600" dirty="0"/>
              <a:t>2019</a:t>
            </a:r>
            <a:r>
              <a:rPr lang="zh-CN" altLang="en-US" sz="1600" dirty="0"/>
              <a:t>年后取得</a:t>
            </a:r>
            <a:endParaRPr lang="zh-CN" altLang="zh-CN" sz="1600" dirty="0"/>
          </a:p>
        </p:txBody>
      </p:sp>
      <p:sp>
        <p:nvSpPr>
          <p:cNvPr id="19469" name="矩形 11"/>
          <p:cNvSpPr/>
          <p:nvPr/>
        </p:nvSpPr>
        <p:spPr>
          <a:xfrm>
            <a:off x="4356100" y="2852738"/>
            <a:ext cx="4032250" cy="8299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职业资格继续教育：</a:t>
            </a:r>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技能人员、专业技术人员职业资格证书等</a:t>
            </a:r>
            <a:endParaRPr lang="zh-CN" altLang="zh-CN" sz="1600"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674327"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0487" name="组合 13"/>
          <p:cNvGrpSpPr/>
          <p:nvPr/>
        </p:nvGrpSpPr>
        <p:grpSpPr>
          <a:xfrm>
            <a:off x="3059112" y="1557337"/>
            <a:ext cx="1136650" cy="1136650"/>
            <a:chOff x="4535487" y="2578099"/>
            <a:chExt cx="1514475" cy="1516063"/>
          </a:xfrm>
        </p:grpSpPr>
        <p:sp>
          <p:nvSpPr>
            <p:cNvPr id="20496"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0497"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0498"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享受</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条件</a:t>
              </a:r>
            </a:p>
          </p:txBody>
        </p:sp>
      </p:grpSp>
      <p:grpSp>
        <p:nvGrpSpPr>
          <p:cNvPr id="20488" name="组合 19"/>
          <p:cNvGrpSpPr/>
          <p:nvPr/>
        </p:nvGrpSpPr>
        <p:grpSpPr>
          <a:xfrm>
            <a:off x="4262438" y="1573213"/>
            <a:ext cx="1144587" cy="1135062"/>
            <a:chOff x="6138251" y="2599440"/>
            <a:chExt cx="1527787" cy="1514475"/>
          </a:xfrm>
        </p:grpSpPr>
        <p:sp>
          <p:nvSpPr>
            <p:cNvPr id="20494"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0495"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0489"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标准</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方式</a:t>
            </a:r>
          </a:p>
        </p:txBody>
      </p:sp>
      <p:grpSp>
        <p:nvGrpSpPr>
          <p:cNvPr id="8" name="组合 38"/>
          <p:cNvGrpSpPr/>
          <p:nvPr/>
        </p:nvGrpSpPr>
        <p:grpSpPr>
          <a:xfrm>
            <a:off x="225182" y="155679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20012" y="4088306"/>
              <a:ext cx="1065085"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住房贷款利息</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0492" name="矩形 10"/>
          <p:cNvSpPr/>
          <p:nvPr/>
        </p:nvSpPr>
        <p:spPr>
          <a:xfrm>
            <a:off x="179388" y="2781300"/>
            <a:ext cx="4013200" cy="25533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本人或者配偶，单独或者共同使用商业银行或住房公积金个人住房贷款，为本人或配偶购买中国境内住房，而发生的</a:t>
            </a:r>
            <a:r>
              <a:rPr lang="zh-CN" altLang="en-US" sz="1600" dirty="0">
                <a:solidFill>
                  <a:srgbClr val="FF0000"/>
                </a:solidFill>
              </a:rPr>
              <a:t>首套</a:t>
            </a:r>
            <a:r>
              <a:rPr lang="zh-CN" altLang="en-US" sz="1600" dirty="0"/>
              <a:t>住房贷款利息支出。</a:t>
            </a:r>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smtClean="0">
                <a:latin typeface="黑体" panose="02010609060101010101" charset="-122"/>
                <a:ea typeface="黑体" panose="02010609060101010101" charset="-122"/>
              </a:rPr>
              <a:t>首</a:t>
            </a:r>
            <a:r>
              <a:rPr lang="zh-CN" altLang="en-US" sz="1600" dirty="0">
                <a:latin typeface="黑体" panose="02010609060101010101" charset="-122"/>
                <a:ea typeface="黑体" panose="02010609060101010101" charset="-122"/>
              </a:rPr>
              <a:t>套住房贷款</a:t>
            </a:r>
            <a:endParaRPr lang="zh-CN" altLang="en-US" sz="1600" dirty="0"/>
          </a:p>
          <a:p>
            <a:pPr marL="0" lvl="0" indent="0" eaLnBrk="1" hangingPunct="1">
              <a:spcBef>
                <a:spcPct val="0"/>
              </a:spcBef>
              <a:buNone/>
            </a:pPr>
            <a:endParaRPr lang="en-US" altLang="zh-CN" sz="1600" dirty="0">
              <a:solidFill>
                <a:srgbClr val="FF0000"/>
              </a:solidFill>
            </a:endParaRPr>
          </a:p>
          <a:p>
            <a:pPr marL="0" lvl="0" indent="0" eaLnBrk="1" hangingPunct="1">
              <a:spcBef>
                <a:spcPct val="0"/>
              </a:spcBef>
              <a:buNone/>
            </a:pPr>
            <a:r>
              <a:rPr lang="zh-CN" altLang="en-US" sz="1600" dirty="0"/>
              <a:t>住房贷款利息支出是否符合政策，可查阅贷款合同（协议），或者向办理贷款的银行、住房公积金中心进行咨询。</a:t>
            </a:r>
            <a:endParaRPr lang="zh-CN" altLang="zh-CN" sz="1600" dirty="0"/>
          </a:p>
        </p:txBody>
      </p:sp>
      <p:sp>
        <p:nvSpPr>
          <p:cNvPr id="20493" name="矩形 11"/>
          <p:cNvSpPr/>
          <p:nvPr/>
        </p:nvSpPr>
        <p:spPr>
          <a:xfrm>
            <a:off x="4356100" y="2830513"/>
            <a:ext cx="4032250" cy="132207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每月</a:t>
            </a:r>
            <a:r>
              <a:rPr lang="en-US" altLang="zh-CN" sz="1600" dirty="0"/>
              <a:t>1000</a:t>
            </a:r>
            <a:r>
              <a:rPr lang="zh-CN" altLang="en-US" sz="1600" dirty="0"/>
              <a:t>元，扣除期限最长不超过</a:t>
            </a:r>
            <a:r>
              <a:rPr lang="en-US" altLang="zh-CN" sz="1600" dirty="0"/>
              <a:t>240</a:t>
            </a:r>
            <a:r>
              <a:rPr lang="zh-CN" altLang="en-US" sz="1600" dirty="0"/>
              <a:t>个月</a:t>
            </a:r>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扣除人：夫妻双方约定，可以选择由其中一方扣除，也可以双方各扣除一半。</a:t>
            </a:r>
          </a:p>
          <a:p>
            <a:pPr marL="0" lvl="0" indent="0" eaLnBrk="1" hangingPunct="1">
              <a:spcBef>
                <a:spcPct val="0"/>
              </a:spcBef>
              <a:buNone/>
            </a:pPr>
            <a:r>
              <a:rPr lang="zh-CN" altLang="en-US" sz="1600" dirty="0"/>
              <a:t>确定后，一个纳税年度内不变</a:t>
            </a:r>
            <a:endParaRPr lang="zh-CN" altLang="zh-CN" sz="1600"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846070"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1511" name="组合 13"/>
          <p:cNvGrpSpPr/>
          <p:nvPr/>
        </p:nvGrpSpPr>
        <p:grpSpPr>
          <a:xfrm>
            <a:off x="3059112" y="1557337"/>
            <a:ext cx="1136650" cy="1136650"/>
            <a:chOff x="4535487" y="2578099"/>
            <a:chExt cx="1514475" cy="1516063"/>
          </a:xfrm>
        </p:grpSpPr>
        <p:sp>
          <p:nvSpPr>
            <p:cNvPr id="21521"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1522"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1523"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起止</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时间</a:t>
              </a:r>
            </a:p>
          </p:txBody>
        </p:sp>
      </p:grpSp>
      <p:grpSp>
        <p:nvGrpSpPr>
          <p:cNvPr id="21512" name="组合 19"/>
          <p:cNvGrpSpPr/>
          <p:nvPr/>
        </p:nvGrpSpPr>
        <p:grpSpPr>
          <a:xfrm>
            <a:off x="4262438" y="1573213"/>
            <a:ext cx="1144587" cy="1135062"/>
            <a:chOff x="6138251" y="2599440"/>
            <a:chExt cx="1527787" cy="1514475"/>
          </a:xfrm>
        </p:grpSpPr>
        <p:sp>
          <p:nvSpPr>
            <p:cNvPr id="21519"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1520"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1513"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备查</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资料</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40" name="六边形 39"/>
          <p:cNvSpPr/>
          <p:nvPr/>
        </p:nvSpPr>
        <p:spPr>
          <a:xfrm>
            <a:off x="225425" y="155733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1516" name="矩形 10"/>
          <p:cNvSpPr/>
          <p:nvPr/>
        </p:nvSpPr>
        <p:spPr>
          <a:xfrm>
            <a:off x="179388" y="2830513"/>
            <a:ext cx="4013200" cy="1076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贷款合同约定开始还款的当月</a:t>
            </a:r>
            <a:r>
              <a:rPr lang="en-US" altLang="zh-CN" sz="1600" dirty="0"/>
              <a:t>——</a:t>
            </a:r>
            <a:r>
              <a:rPr lang="zh-CN" altLang="en-US" sz="1600" dirty="0"/>
              <a:t>贷款全部归还或贷款合同终止的当月</a:t>
            </a:r>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但扣除期限最长不得超过</a:t>
            </a:r>
            <a:r>
              <a:rPr lang="en-US" altLang="zh-CN" sz="1600" dirty="0"/>
              <a:t>240</a:t>
            </a:r>
            <a:r>
              <a:rPr lang="zh-CN" altLang="en-US" sz="1600" dirty="0"/>
              <a:t>个月。</a:t>
            </a:r>
            <a:endParaRPr lang="zh-CN" altLang="zh-CN" sz="1600" dirty="0"/>
          </a:p>
        </p:txBody>
      </p:sp>
      <p:sp>
        <p:nvSpPr>
          <p:cNvPr id="21517" name="矩形 11"/>
          <p:cNvSpPr/>
          <p:nvPr/>
        </p:nvSpPr>
        <p:spPr>
          <a:xfrm>
            <a:off x="4356100" y="2852738"/>
            <a:ext cx="4032250" cy="5835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住房贷款合同</a:t>
            </a:r>
          </a:p>
          <a:p>
            <a:pPr marL="0" lvl="0" indent="0" eaLnBrk="1" hangingPunct="1">
              <a:spcBef>
                <a:spcPct val="0"/>
              </a:spcBef>
              <a:buNone/>
            </a:pPr>
            <a:r>
              <a:rPr lang="zh-CN" altLang="zh-CN" sz="1600" dirty="0"/>
              <a:t>贷款还款支出凭证等</a:t>
            </a:r>
          </a:p>
        </p:txBody>
      </p:sp>
      <p:sp>
        <p:nvSpPr>
          <p:cNvPr id="21518" name="文本框 67"/>
          <p:cNvSpPr txBox="1"/>
          <p:nvPr/>
        </p:nvSpPr>
        <p:spPr>
          <a:xfrm>
            <a:off x="295275" y="1628775"/>
            <a:ext cx="963613" cy="76327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800" b="1" baseline="-3000" dirty="0">
                <a:solidFill>
                  <a:schemeClr val="bg1"/>
                </a:solidFill>
                <a:ea typeface="微软雅黑" panose="020B0503020204020204" pitchFamily="34" charset="-122"/>
              </a:rPr>
              <a:t>住房贷款利息</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615126"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2535" name="组合 13"/>
          <p:cNvGrpSpPr/>
          <p:nvPr/>
        </p:nvGrpSpPr>
        <p:grpSpPr>
          <a:xfrm>
            <a:off x="3059112" y="1557337"/>
            <a:ext cx="1136650" cy="1136650"/>
            <a:chOff x="4535487" y="2578099"/>
            <a:chExt cx="1514475" cy="1516063"/>
          </a:xfrm>
        </p:grpSpPr>
        <p:sp>
          <p:nvSpPr>
            <p:cNvPr id="22544"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2545"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2546"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享受</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条件</a:t>
              </a:r>
            </a:p>
          </p:txBody>
        </p:sp>
      </p:grpSp>
      <p:grpSp>
        <p:nvGrpSpPr>
          <p:cNvPr id="22536" name="组合 19"/>
          <p:cNvGrpSpPr/>
          <p:nvPr/>
        </p:nvGrpSpPr>
        <p:grpSpPr>
          <a:xfrm>
            <a:off x="4262438" y="1573213"/>
            <a:ext cx="1144587" cy="1135062"/>
            <a:chOff x="6138251" y="2599440"/>
            <a:chExt cx="1527787" cy="1514475"/>
          </a:xfrm>
        </p:grpSpPr>
        <p:sp>
          <p:nvSpPr>
            <p:cNvPr id="22542"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2543"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2537"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标准</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方式</a:t>
            </a:r>
          </a:p>
        </p:txBody>
      </p:sp>
      <p:grpSp>
        <p:nvGrpSpPr>
          <p:cNvPr id="8" name="组合 38"/>
          <p:cNvGrpSpPr/>
          <p:nvPr/>
        </p:nvGrpSpPr>
        <p:grpSpPr>
          <a:xfrm>
            <a:off x="225182" y="155679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20012" y="4088306"/>
              <a:ext cx="1065085"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住房</a:t>
              </a:r>
              <a:endParaRPr kumimoji="0" lang="en-US" altLang="zh-CN"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endParaRPr>
            </a:p>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租金</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2540" name="矩形 10"/>
          <p:cNvSpPr/>
          <p:nvPr/>
        </p:nvSpPr>
        <p:spPr>
          <a:xfrm>
            <a:off x="179388" y="2781300"/>
            <a:ext cx="4013200" cy="279971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在主要工作城市租房，且同时符合以下条件：</a:t>
            </a:r>
          </a:p>
          <a:p>
            <a:pPr marL="0" lvl="0" indent="0" eaLnBrk="1" hangingPunct="1">
              <a:spcBef>
                <a:spcPct val="0"/>
              </a:spcBef>
              <a:buNone/>
            </a:pPr>
            <a:r>
              <a:rPr lang="zh-CN" altLang="en-US" sz="1600" dirty="0"/>
              <a:t>（</a:t>
            </a:r>
            <a:r>
              <a:rPr lang="en-US" altLang="zh-CN" sz="1600" dirty="0"/>
              <a:t>1</a:t>
            </a:r>
            <a:r>
              <a:rPr lang="zh-CN" altLang="en-US" sz="1600" dirty="0"/>
              <a:t>）</a:t>
            </a:r>
            <a:r>
              <a:rPr lang="zh-CN" altLang="en-US" sz="1600" dirty="0">
                <a:sym typeface="+mn-ea"/>
              </a:rPr>
              <a:t>本人及配偶在主要工作的城市没有自有住房；</a:t>
            </a:r>
            <a:endParaRPr lang="zh-CN" altLang="en-US" sz="1600" dirty="0"/>
          </a:p>
          <a:p>
            <a:pPr marL="0" lvl="0" indent="0" eaLnBrk="1" hangingPunct="1">
              <a:spcBef>
                <a:spcPct val="0"/>
              </a:spcBef>
              <a:buNone/>
            </a:pPr>
            <a:r>
              <a:rPr lang="zh-CN" altLang="en-US" sz="1600" dirty="0"/>
              <a:t>（</a:t>
            </a:r>
            <a:r>
              <a:rPr lang="en-US" altLang="zh-CN" sz="1600" dirty="0"/>
              <a:t>2</a:t>
            </a:r>
            <a:r>
              <a:rPr lang="zh-CN" altLang="en-US" sz="1600" dirty="0"/>
              <a:t>）</a:t>
            </a:r>
            <a:r>
              <a:rPr lang="zh-CN" altLang="en-US" sz="1600" dirty="0">
                <a:sym typeface="+mn-ea"/>
              </a:rPr>
              <a:t>已经实际发生了住房租金支出；</a:t>
            </a:r>
            <a:endParaRPr lang="zh-CN" altLang="en-US" sz="1600" dirty="0"/>
          </a:p>
          <a:p>
            <a:pPr marL="0" lvl="0" indent="0" eaLnBrk="1" hangingPunct="1">
              <a:spcBef>
                <a:spcPct val="0"/>
              </a:spcBef>
              <a:buNone/>
            </a:pPr>
            <a:r>
              <a:rPr lang="zh-CN" altLang="en-US" sz="1600" dirty="0"/>
              <a:t>（</a:t>
            </a:r>
            <a:r>
              <a:rPr lang="en-US" altLang="zh-CN" sz="1600" dirty="0"/>
              <a:t>3</a:t>
            </a:r>
            <a:r>
              <a:rPr lang="zh-CN" altLang="en-US" sz="1600" dirty="0"/>
              <a:t>）本人及配偶在同一纳税年度内，没有享受住房贷款利息专项附加扣除政策。</a:t>
            </a:r>
          </a:p>
          <a:p>
            <a:pPr marL="0" lvl="0" indent="0" eaLnBrk="1" hangingPunct="1">
              <a:spcBef>
                <a:spcPct val="0"/>
              </a:spcBef>
              <a:buNone/>
            </a:pPr>
            <a:r>
              <a:rPr lang="zh-CN" altLang="en-US" sz="1600" dirty="0"/>
              <a:t>  </a:t>
            </a:r>
            <a:r>
              <a:rPr lang="zh-CN" altLang="en-US" sz="1600" dirty="0">
                <a:solidFill>
                  <a:srgbClr val="FF0000"/>
                </a:solidFill>
              </a:rPr>
              <a:t>  注意：</a:t>
            </a:r>
            <a:r>
              <a:rPr lang="zh-CN" altLang="en-US" sz="1600" dirty="0">
                <a:sym typeface="+mn-ea"/>
              </a:rPr>
              <a:t>纳税人及其配偶不得同时分别享受住房贷款利息专项附加扣除和住房租金专项附加扣除。这意味着，房贷利息和房租只能扣除一项。</a:t>
            </a:r>
            <a:endParaRPr lang="zh-CN" altLang="en-US" sz="1600" dirty="0"/>
          </a:p>
        </p:txBody>
      </p:sp>
      <p:sp>
        <p:nvSpPr>
          <p:cNvPr id="22541" name="矩形 11"/>
          <p:cNvSpPr/>
          <p:nvPr/>
        </p:nvSpPr>
        <p:spPr>
          <a:xfrm>
            <a:off x="4327525" y="2781300"/>
            <a:ext cx="4608513" cy="310769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a:t>
            </a:r>
            <a:r>
              <a:rPr lang="en-US" altLang="zh-CN" sz="1600" dirty="0"/>
              <a:t>1</a:t>
            </a:r>
            <a:r>
              <a:rPr lang="zh-CN" altLang="en-US" sz="1600" dirty="0"/>
              <a:t>）直辖市、省会（首府）城市、计划单列市以及国务院确定的其他城市：每月</a:t>
            </a:r>
            <a:r>
              <a:rPr lang="en-US" altLang="zh-CN" sz="1600" dirty="0"/>
              <a:t>1500</a:t>
            </a:r>
            <a:r>
              <a:rPr lang="zh-CN" altLang="en-US" sz="1600" dirty="0"/>
              <a:t>元；</a:t>
            </a:r>
            <a:endParaRPr lang="en-US" altLang="zh-CN" sz="1600" dirty="0"/>
          </a:p>
          <a:p>
            <a:pPr marL="0" lvl="0" indent="0" eaLnBrk="1" hangingPunct="1">
              <a:spcBef>
                <a:spcPct val="0"/>
              </a:spcBef>
              <a:buNone/>
            </a:pPr>
            <a:r>
              <a:rPr lang="zh-CN" altLang="en-US" sz="1600" dirty="0"/>
              <a:t>（</a:t>
            </a:r>
            <a:r>
              <a:rPr lang="en-US" altLang="zh-CN" sz="1600" dirty="0"/>
              <a:t>2</a:t>
            </a:r>
            <a:r>
              <a:rPr lang="zh-CN" altLang="en-US" sz="1600" dirty="0"/>
              <a:t>）除上述城市以外的市辖区户籍人口超过</a:t>
            </a:r>
            <a:r>
              <a:rPr lang="en-US" altLang="zh-CN" sz="1600" dirty="0"/>
              <a:t>100</a:t>
            </a:r>
            <a:r>
              <a:rPr lang="zh-CN" altLang="en-US" sz="1600" dirty="0"/>
              <a:t>万人的城市：每月</a:t>
            </a:r>
            <a:r>
              <a:rPr lang="en-US" altLang="zh-CN" sz="1600" dirty="0"/>
              <a:t>1100</a:t>
            </a:r>
            <a:r>
              <a:rPr lang="zh-CN" altLang="en-US" sz="1600" dirty="0"/>
              <a:t>元；</a:t>
            </a:r>
            <a:endParaRPr lang="en-US" altLang="zh-CN" sz="1600" dirty="0"/>
          </a:p>
          <a:p>
            <a:pPr marL="0" lvl="0" indent="0" eaLnBrk="1" hangingPunct="1">
              <a:spcBef>
                <a:spcPct val="0"/>
              </a:spcBef>
              <a:buNone/>
            </a:pPr>
            <a:r>
              <a:rPr lang="zh-CN" altLang="en-US" sz="1600" dirty="0"/>
              <a:t>（</a:t>
            </a:r>
            <a:r>
              <a:rPr lang="en-US" altLang="zh-CN" sz="1600" dirty="0"/>
              <a:t>3</a:t>
            </a:r>
            <a:r>
              <a:rPr lang="zh-CN" altLang="en-US" sz="1600" dirty="0"/>
              <a:t>）除上述城市以外的，市辖区户籍人口不超过</a:t>
            </a:r>
            <a:r>
              <a:rPr lang="en-US" altLang="zh-CN" sz="1600" dirty="0"/>
              <a:t>100</a:t>
            </a:r>
            <a:r>
              <a:rPr lang="zh-CN" altLang="en-US" sz="1600" dirty="0"/>
              <a:t>万人（含）的城市：每月</a:t>
            </a:r>
            <a:r>
              <a:rPr lang="en-US" altLang="zh-CN" sz="1600" dirty="0"/>
              <a:t>800</a:t>
            </a:r>
            <a:r>
              <a:rPr lang="zh-CN" altLang="en-US" sz="1600" dirty="0"/>
              <a:t>元。</a:t>
            </a:r>
            <a:endParaRPr lang="en-US" altLang="zh-CN" sz="1600" dirty="0"/>
          </a:p>
          <a:p>
            <a:pPr marL="0" lvl="0" indent="0" eaLnBrk="1" hangingPunct="1">
              <a:spcBef>
                <a:spcPct val="0"/>
              </a:spcBef>
              <a:buNone/>
            </a:pPr>
            <a:endParaRPr lang="en-US" altLang="zh-CN" sz="400" dirty="0"/>
          </a:p>
          <a:p>
            <a:pPr marL="0" lvl="0" indent="0" eaLnBrk="1" hangingPunct="1">
              <a:spcBef>
                <a:spcPct val="0"/>
              </a:spcBef>
              <a:buNone/>
            </a:pPr>
            <a:r>
              <a:rPr lang="zh-CN" altLang="en-US" sz="1600" dirty="0"/>
              <a:t>谁来扣？</a:t>
            </a:r>
          </a:p>
          <a:p>
            <a:pPr marL="0" lvl="0" indent="0" eaLnBrk="1" hangingPunct="1">
              <a:spcBef>
                <a:spcPct val="0"/>
              </a:spcBef>
              <a:buNone/>
            </a:pPr>
            <a:r>
              <a:rPr lang="zh-CN" altLang="en-US" sz="1600" dirty="0"/>
              <a:t>如夫妻双方在同一地租房的，只能由一方扣除，且为签订租赁住房合同的承租人来扣除；</a:t>
            </a:r>
          </a:p>
          <a:p>
            <a:pPr marL="0" lvl="0" indent="0" eaLnBrk="1" hangingPunct="1">
              <a:spcBef>
                <a:spcPct val="0"/>
              </a:spcBef>
              <a:buNone/>
            </a:pPr>
            <a:r>
              <a:rPr lang="zh-CN" altLang="en-US" sz="1600" dirty="0"/>
              <a:t>如夫妻双方在不同城市工作，且各自在工作城市都没有住房的，可按规定标准分别进行扣除。</a:t>
            </a:r>
          </a:p>
          <a:p>
            <a:pPr marL="0" lvl="0" indent="0" eaLnBrk="1" hangingPunct="1">
              <a:spcBef>
                <a:spcPct val="0"/>
              </a:spcBef>
              <a:buNone/>
            </a:pPr>
            <a:endParaRPr lang="zh-CN" altLang="en-US" sz="1600" dirty="0"/>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479138"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3559" name="组合 13"/>
          <p:cNvGrpSpPr/>
          <p:nvPr/>
        </p:nvGrpSpPr>
        <p:grpSpPr>
          <a:xfrm>
            <a:off x="3059112" y="1557337"/>
            <a:ext cx="1136650" cy="1136650"/>
            <a:chOff x="4535487" y="2578099"/>
            <a:chExt cx="1514475" cy="1516063"/>
          </a:xfrm>
        </p:grpSpPr>
        <p:sp>
          <p:nvSpPr>
            <p:cNvPr id="23569"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3570"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3571"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起止</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时间</a:t>
              </a:r>
            </a:p>
          </p:txBody>
        </p:sp>
      </p:grpSp>
      <p:grpSp>
        <p:nvGrpSpPr>
          <p:cNvPr id="23560" name="组合 19"/>
          <p:cNvGrpSpPr/>
          <p:nvPr/>
        </p:nvGrpSpPr>
        <p:grpSpPr>
          <a:xfrm>
            <a:off x="4262438" y="1573213"/>
            <a:ext cx="1144587" cy="1135062"/>
            <a:chOff x="6138251" y="2599440"/>
            <a:chExt cx="1527787" cy="1514475"/>
          </a:xfrm>
        </p:grpSpPr>
        <p:sp>
          <p:nvSpPr>
            <p:cNvPr id="23567"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3568"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3561"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备查</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资料</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40" name="六边形 39"/>
          <p:cNvSpPr/>
          <p:nvPr/>
        </p:nvSpPr>
        <p:spPr>
          <a:xfrm>
            <a:off x="225425" y="155733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3564" name="矩形 10"/>
          <p:cNvSpPr/>
          <p:nvPr/>
        </p:nvSpPr>
        <p:spPr>
          <a:xfrm>
            <a:off x="179388" y="2830513"/>
            <a:ext cx="4013200" cy="132207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租赁合同（协议）约定的房屋租赁期开始的当月</a:t>
            </a:r>
            <a:r>
              <a:rPr lang="en-US" altLang="zh-CN" sz="1600" dirty="0"/>
              <a:t>——</a:t>
            </a:r>
            <a:r>
              <a:rPr lang="zh-CN" altLang="en-US" sz="1600" dirty="0"/>
              <a:t>租赁期结束的当月；</a:t>
            </a:r>
          </a:p>
          <a:p>
            <a:pPr marL="0" lvl="0" indent="0" eaLnBrk="1" hangingPunct="1">
              <a:spcBef>
                <a:spcPct val="0"/>
              </a:spcBef>
              <a:buNone/>
            </a:pPr>
            <a:r>
              <a:rPr lang="zh-CN" altLang="en-US" sz="1600" dirty="0"/>
              <a:t>提前终止合同（协议）的，以实际租赁行为终止的月份为准。</a:t>
            </a:r>
            <a:endParaRPr lang="zh-CN" altLang="zh-CN" sz="1600" dirty="0"/>
          </a:p>
        </p:txBody>
      </p:sp>
      <p:sp>
        <p:nvSpPr>
          <p:cNvPr id="23565" name="矩形 11"/>
          <p:cNvSpPr/>
          <p:nvPr/>
        </p:nvSpPr>
        <p:spPr>
          <a:xfrm>
            <a:off x="4737100" y="3616325"/>
            <a:ext cx="4032250" cy="33718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住房租赁合同或协议等</a:t>
            </a:r>
          </a:p>
        </p:txBody>
      </p:sp>
      <p:sp>
        <p:nvSpPr>
          <p:cNvPr id="23566" name="文本框 67"/>
          <p:cNvSpPr txBox="1"/>
          <p:nvPr/>
        </p:nvSpPr>
        <p:spPr>
          <a:xfrm>
            <a:off x="295275" y="1628775"/>
            <a:ext cx="963613" cy="76327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800" b="1" baseline="-3000" dirty="0">
                <a:solidFill>
                  <a:schemeClr val="bg1"/>
                </a:solidFill>
                <a:ea typeface="微软雅黑" panose="020B0503020204020204" pitchFamily="34" charset="-122"/>
              </a:rPr>
              <a:t>住房</a:t>
            </a:r>
            <a:endParaRPr lang="en-US" altLang="zh-CN" sz="2800" b="1" baseline="-3000" dirty="0">
              <a:solidFill>
                <a:schemeClr val="bg1"/>
              </a:solidFill>
              <a:ea typeface="微软雅黑" panose="020B0503020204020204" pitchFamily="34" charset="-122"/>
            </a:endParaRPr>
          </a:p>
          <a:p>
            <a:pPr marL="0" lvl="0" indent="0" algn="ctr">
              <a:lnSpc>
                <a:spcPct val="120000"/>
              </a:lnSpc>
              <a:spcBef>
                <a:spcPct val="0"/>
              </a:spcBef>
              <a:buNone/>
            </a:pPr>
            <a:r>
              <a:rPr lang="zh-CN" altLang="en-US" sz="2800" b="1" baseline="-3000" dirty="0">
                <a:solidFill>
                  <a:schemeClr val="bg1"/>
                </a:solidFill>
                <a:ea typeface="微软雅黑" panose="020B0503020204020204" pitchFamily="34" charset="-122"/>
              </a:rPr>
              <a:t>租金</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640917"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4583" name="组合 13"/>
          <p:cNvGrpSpPr/>
          <p:nvPr/>
        </p:nvGrpSpPr>
        <p:grpSpPr>
          <a:xfrm>
            <a:off x="3059112" y="1557337"/>
            <a:ext cx="1136650" cy="1136650"/>
            <a:chOff x="4535487" y="2578099"/>
            <a:chExt cx="1514475" cy="1516063"/>
          </a:xfrm>
        </p:grpSpPr>
        <p:sp>
          <p:nvSpPr>
            <p:cNvPr id="24592"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4593"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4594"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享受</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条件</a:t>
              </a:r>
            </a:p>
          </p:txBody>
        </p:sp>
      </p:grpSp>
      <p:grpSp>
        <p:nvGrpSpPr>
          <p:cNvPr id="24584" name="组合 19"/>
          <p:cNvGrpSpPr/>
          <p:nvPr/>
        </p:nvGrpSpPr>
        <p:grpSpPr>
          <a:xfrm>
            <a:off x="4262438" y="1573213"/>
            <a:ext cx="1144587" cy="1135062"/>
            <a:chOff x="6138251" y="2599440"/>
            <a:chExt cx="1527787" cy="1514475"/>
          </a:xfrm>
        </p:grpSpPr>
        <p:sp>
          <p:nvSpPr>
            <p:cNvPr id="24590"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4591"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4585"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标准</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方式</a:t>
            </a:r>
          </a:p>
        </p:txBody>
      </p:sp>
      <p:grpSp>
        <p:nvGrpSpPr>
          <p:cNvPr id="8" name="组合 38"/>
          <p:cNvGrpSpPr/>
          <p:nvPr/>
        </p:nvGrpSpPr>
        <p:grpSpPr>
          <a:xfrm>
            <a:off x="225182" y="155679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20012" y="4088306"/>
              <a:ext cx="1065085"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赡养</a:t>
              </a:r>
              <a:endParaRPr kumimoji="0" lang="en-US" altLang="zh-CN"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endParaRPr>
            </a:p>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老人</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4588" name="矩形 10"/>
          <p:cNvSpPr/>
          <p:nvPr/>
        </p:nvSpPr>
        <p:spPr>
          <a:xfrm>
            <a:off x="107950" y="2781300"/>
            <a:ext cx="4013200" cy="25533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被赡养人年满</a:t>
            </a:r>
            <a:r>
              <a:rPr lang="en-US" altLang="zh-CN" sz="1600" dirty="0"/>
              <a:t>60</a:t>
            </a:r>
            <a:r>
              <a:rPr lang="zh-CN" altLang="en-US" sz="1600" dirty="0"/>
              <a:t>周岁（含）</a:t>
            </a:r>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被赡养人</a:t>
            </a:r>
            <a:r>
              <a:rPr lang="en-US" altLang="zh-CN" sz="1600" dirty="0"/>
              <a:t>——</a:t>
            </a:r>
            <a:r>
              <a:rPr lang="zh-CN" altLang="en-US" sz="1600" dirty="0"/>
              <a:t>父母（生父母、继父母、养父母），以及子女均已去世的祖父母、外祖父母。</a:t>
            </a:r>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有些情况下，赡养老人不止两位，这种情况会不会增加扣除额度?不会，赡养两个及以上老人的，不按老人人数加倍扣除。</a:t>
            </a:r>
          </a:p>
        </p:txBody>
      </p:sp>
      <p:sp>
        <p:nvSpPr>
          <p:cNvPr id="24589" name="矩形 11"/>
          <p:cNvSpPr/>
          <p:nvPr/>
        </p:nvSpPr>
        <p:spPr>
          <a:xfrm>
            <a:off x="4356100" y="2830513"/>
            <a:ext cx="4692650" cy="25533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en-US" altLang="zh-CN" sz="1600" dirty="0"/>
          </a:p>
          <a:p>
            <a:pPr marL="0" lvl="0" indent="0" eaLnBrk="1" hangingPunct="1">
              <a:spcBef>
                <a:spcPct val="0"/>
              </a:spcBef>
              <a:buNone/>
            </a:pPr>
            <a:r>
              <a:rPr lang="zh-CN" altLang="en-US" sz="1600" dirty="0"/>
              <a:t>纳税人为独生子女：每月</a:t>
            </a:r>
            <a:r>
              <a:rPr lang="en-US" altLang="zh-CN" sz="1600" dirty="0"/>
              <a:t>2000</a:t>
            </a:r>
            <a:r>
              <a:rPr lang="zh-CN" altLang="en-US" sz="1600" dirty="0"/>
              <a:t>元</a:t>
            </a:r>
            <a:endParaRPr lang="en-US" altLang="zh-CN" sz="1600" dirty="0"/>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纳税人为非独生子女，可以兄弟姐妹分摊每月</a:t>
            </a:r>
            <a:r>
              <a:rPr lang="en-US" altLang="zh-CN" sz="1600" dirty="0"/>
              <a:t>2000</a:t>
            </a:r>
            <a:r>
              <a:rPr lang="zh-CN" altLang="en-US" sz="1600" dirty="0"/>
              <a:t>元的扣除额度，但每人分摊的额度不能超过每月</a:t>
            </a:r>
            <a:r>
              <a:rPr lang="en-US" altLang="zh-CN" sz="1600" dirty="0"/>
              <a:t>1000</a:t>
            </a:r>
            <a:r>
              <a:rPr lang="zh-CN" altLang="en-US" sz="1600" dirty="0"/>
              <a:t>元。</a:t>
            </a:r>
          </a:p>
          <a:p>
            <a:pPr marL="0" lvl="0" indent="0" eaLnBrk="1" hangingPunct="1">
              <a:spcBef>
                <a:spcPct val="0"/>
              </a:spcBef>
              <a:buNone/>
            </a:pPr>
            <a:r>
              <a:rPr lang="zh-CN" altLang="en-US" sz="1600" dirty="0"/>
              <a:t>具体分摊的方式：均摊、约定、指定分摊</a:t>
            </a:r>
          </a:p>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约定或指定分摊的，需签订书面分摊协议</a:t>
            </a:r>
          </a:p>
          <a:p>
            <a:pPr marL="0" lvl="0" indent="0" eaLnBrk="1" hangingPunct="1">
              <a:spcBef>
                <a:spcPct val="0"/>
              </a:spcBef>
              <a:buNone/>
            </a:pPr>
            <a:r>
              <a:rPr lang="zh-CN" altLang="en-US" sz="1600" dirty="0"/>
              <a:t>具体分摊方式和额度确定后，一个纳税年度不变</a:t>
            </a: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478552"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5607" name="组合 13"/>
          <p:cNvGrpSpPr/>
          <p:nvPr/>
        </p:nvGrpSpPr>
        <p:grpSpPr>
          <a:xfrm>
            <a:off x="3059112" y="1557337"/>
            <a:ext cx="1136650" cy="1136650"/>
            <a:chOff x="4535487" y="2578099"/>
            <a:chExt cx="1514475" cy="1516063"/>
          </a:xfrm>
        </p:grpSpPr>
        <p:sp>
          <p:nvSpPr>
            <p:cNvPr id="25617"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5618"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5619"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起止</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时间</a:t>
              </a:r>
            </a:p>
          </p:txBody>
        </p:sp>
      </p:grpSp>
      <p:grpSp>
        <p:nvGrpSpPr>
          <p:cNvPr id="25608" name="组合 19"/>
          <p:cNvGrpSpPr/>
          <p:nvPr/>
        </p:nvGrpSpPr>
        <p:grpSpPr>
          <a:xfrm>
            <a:off x="4262438" y="1573213"/>
            <a:ext cx="1144587" cy="1135062"/>
            <a:chOff x="6138251" y="2599440"/>
            <a:chExt cx="1527787" cy="1514475"/>
          </a:xfrm>
        </p:grpSpPr>
        <p:sp>
          <p:nvSpPr>
            <p:cNvPr id="25615"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5616"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5609"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备查</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资料</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40" name="六边形 39"/>
          <p:cNvSpPr/>
          <p:nvPr/>
        </p:nvSpPr>
        <p:spPr>
          <a:xfrm>
            <a:off x="225425" y="155733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5612" name="矩形 10"/>
          <p:cNvSpPr/>
          <p:nvPr/>
        </p:nvSpPr>
        <p:spPr>
          <a:xfrm>
            <a:off x="369888" y="3290888"/>
            <a:ext cx="40132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被赡养人年满</a:t>
            </a:r>
            <a:r>
              <a:rPr lang="en-US" altLang="zh-CN" sz="1600" dirty="0"/>
              <a:t>60</a:t>
            </a:r>
            <a:r>
              <a:rPr lang="zh-CN" altLang="en-US" sz="1600" dirty="0"/>
              <a:t>周岁的当月至赡养义务终止的年末。</a:t>
            </a:r>
            <a:endParaRPr lang="zh-CN" altLang="zh-CN" sz="1600" dirty="0"/>
          </a:p>
        </p:txBody>
      </p:sp>
      <p:sp>
        <p:nvSpPr>
          <p:cNvPr id="25613" name="矩形 11"/>
          <p:cNvSpPr/>
          <p:nvPr/>
        </p:nvSpPr>
        <p:spPr>
          <a:xfrm>
            <a:off x="4570413" y="3413125"/>
            <a:ext cx="4032250" cy="33718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采取约定或指定分摊的，需留存分摊协议</a:t>
            </a:r>
            <a:endParaRPr lang="zh-CN" altLang="zh-CN" sz="1600" dirty="0"/>
          </a:p>
        </p:txBody>
      </p:sp>
      <p:sp>
        <p:nvSpPr>
          <p:cNvPr id="25614" name="文本框 67"/>
          <p:cNvSpPr txBox="1"/>
          <p:nvPr/>
        </p:nvSpPr>
        <p:spPr>
          <a:xfrm>
            <a:off x="295275" y="1628775"/>
            <a:ext cx="963613" cy="76327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800" b="1" baseline="-3000" dirty="0">
                <a:solidFill>
                  <a:schemeClr val="bg1"/>
                </a:solidFill>
                <a:ea typeface="微软雅黑" panose="020B0503020204020204" pitchFamily="34" charset="-122"/>
              </a:rPr>
              <a:t>赡养</a:t>
            </a:r>
            <a:endParaRPr lang="en-US" altLang="zh-CN" sz="2800" b="1" baseline="-3000" dirty="0">
              <a:solidFill>
                <a:schemeClr val="bg1"/>
              </a:solidFill>
              <a:ea typeface="微软雅黑" panose="020B0503020204020204" pitchFamily="34" charset="-122"/>
            </a:endParaRPr>
          </a:p>
          <a:p>
            <a:pPr marL="0" lvl="0" indent="0" algn="ctr">
              <a:lnSpc>
                <a:spcPct val="120000"/>
              </a:lnSpc>
              <a:spcBef>
                <a:spcPct val="0"/>
              </a:spcBef>
              <a:buNone/>
            </a:pPr>
            <a:r>
              <a:rPr lang="zh-CN" altLang="en-US" sz="2800" b="1" baseline="-3000" dirty="0">
                <a:solidFill>
                  <a:schemeClr val="bg1"/>
                </a:solidFill>
                <a:ea typeface="微软雅黑" panose="020B0503020204020204" pitchFamily="34" charset="-122"/>
              </a:rPr>
              <a:t>老人</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ChangeArrowheads="1"/>
          </p:cNvSpPr>
          <p:nvPr/>
        </p:nvSpPr>
        <p:spPr bwMode="auto">
          <a:xfrm>
            <a:off x="107504" y="115458"/>
            <a:ext cx="2123728" cy="6193862"/>
          </a:xfrm>
          <a:prstGeom prst="rect">
            <a:avLst/>
          </a:prstGeom>
          <a:solidFill>
            <a:srgbClr val="0855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0">
              <a:solidFill>
                <a:srgbClr val="FFFFFF"/>
              </a:solidFill>
              <a:latin typeface="Calibri" panose="020F0502020204030204" pitchFamily="34" charset="0"/>
              <a:sym typeface="Calibri" panose="020F0502020204030204" pitchFamily="34" charset="0"/>
            </a:endParaRPr>
          </a:p>
        </p:txBody>
      </p:sp>
      <p:sp>
        <p:nvSpPr>
          <p:cNvPr id="4100" name="TextBox 15"/>
          <p:cNvSpPr>
            <a:spLocks noChangeArrowheads="1"/>
          </p:cNvSpPr>
          <p:nvPr/>
        </p:nvSpPr>
        <p:spPr bwMode="auto">
          <a:xfrm>
            <a:off x="971550" y="2558562"/>
            <a:ext cx="178190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955" dirty="0">
                <a:solidFill>
                  <a:schemeClr val="bg1"/>
                </a:solidFill>
                <a:latin typeface="Agency FB" panose="020B0503020202020204" pitchFamily="2" charset="0"/>
                <a:ea typeface="Adobe 宋体 Std L" pitchFamily="2" charset="-122"/>
                <a:sym typeface="Agency FB" panose="020B0503020202020204" pitchFamily="2" charset="0"/>
              </a:rPr>
              <a:t>Contents</a:t>
            </a:r>
          </a:p>
        </p:txBody>
      </p:sp>
      <p:sp>
        <p:nvSpPr>
          <p:cNvPr id="4101" name="文本框 52"/>
          <p:cNvSpPr>
            <a:spLocks noChangeArrowheads="1"/>
          </p:cNvSpPr>
          <p:nvPr/>
        </p:nvSpPr>
        <p:spPr bwMode="auto">
          <a:xfrm>
            <a:off x="682869" y="1833197"/>
            <a:ext cx="2215662" cy="80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4615" b="1">
                <a:solidFill>
                  <a:schemeClr val="bg1"/>
                </a:solidFill>
                <a:ea typeface="微软雅黑" panose="020B0503020204020204" pitchFamily="34" charset="-122"/>
              </a:rPr>
              <a:t>目录</a:t>
            </a:r>
          </a:p>
        </p:txBody>
      </p:sp>
      <p:pic>
        <p:nvPicPr>
          <p:cNvPr id="4107" name="图片 5" descr="乾云标志横向-白色.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69" y="3000068"/>
            <a:ext cx="955431" cy="56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641202" y="4002614"/>
            <a:ext cx="3906993" cy="774058"/>
          </a:xfrm>
          <a:prstGeom prst="rect">
            <a:avLst/>
          </a:prstGeom>
          <a:noFill/>
        </p:spPr>
        <p:txBody>
          <a:bodyPr wrap="square" rtlCol="0">
            <a:spAutoFit/>
          </a:bodyPr>
          <a:lstStyle/>
          <a:p>
            <a:pPr eaLnBrk="1" hangingPunct="1"/>
            <a:endParaRPr lang="zh-CN" altLang="en-US" sz="2215" b="1" dirty="0" smtClean="0">
              <a:solidFill>
                <a:srgbClr val="0855A7"/>
              </a:solidFill>
              <a:latin typeface="Impact" panose="020B0806030902050204" pitchFamily="34" charset="0"/>
              <a:ea typeface="微软雅黑" panose="020B0503020204020204" pitchFamily="34" charset="-122"/>
              <a:sym typeface="Impact" panose="020B0806030902050204" pitchFamily="34" charset="0"/>
            </a:endParaRPr>
          </a:p>
          <a:p>
            <a:pPr eaLnBrk="1" hangingPunct="1"/>
            <a:endParaRPr lang="zh-CN" altLang="en-US" sz="2215" b="1" dirty="0" smtClean="0">
              <a:solidFill>
                <a:srgbClr val="0855A7"/>
              </a:solidFill>
              <a:latin typeface="Impact" panose="020B0806030902050204" pitchFamily="34" charset="0"/>
              <a:ea typeface="微软雅黑" panose="020B0503020204020204" pitchFamily="34" charset="-122"/>
              <a:sym typeface="Impact" panose="020B0806030902050204" pitchFamily="34" charset="0"/>
            </a:endParaRPr>
          </a:p>
        </p:txBody>
      </p:sp>
      <p:graphicFrame>
        <p:nvGraphicFramePr>
          <p:cNvPr id="5" name="图示 4"/>
          <p:cNvGraphicFramePr/>
          <p:nvPr>
            <p:extLst>
              <p:ext uri="{D42A27DB-BD31-4B8C-83A1-F6EECF244321}">
                <p14:modId xmlns:p14="http://schemas.microsoft.com/office/powerpoint/2010/main" val="1258296034"/>
              </p:ext>
            </p:extLst>
          </p:nvPr>
        </p:nvGraphicFramePr>
        <p:xfrm>
          <a:off x="2546698" y="1529311"/>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654" y="6339480"/>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657329"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6631" name="组合 13"/>
          <p:cNvGrpSpPr/>
          <p:nvPr/>
        </p:nvGrpSpPr>
        <p:grpSpPr>
          <a:xfrm>
            <a:off x="3059112" y="1557337"/>
            <a:ext cx="1136650" cy="1136650"/>
            <a:chOff x="4535487" y="2578099"/>
            <a:chExt cx="1514475" cy="1516063"/>
          </a:xfrm>
        </p:grpSpPr>
        <p:sp>
          <p:nvSpPr>
            <p:cNvPr id="26640"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6641"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6642"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享受</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条件</a:t>
              </a:r>
            </a:p>
          </p:txBody>
        </p:sp>
      </p:grpSp>
      <p:grpSp>
        <p:nvGrpSpPr>
          <p:cNvPr id="26632" name="组合 19"/>
          <p:cNvGrpSpPr/>
          <p:nvPr/>
        </p:nvGrpSpPr>
        <p:grpSpPr>
          <a:xfrm>
            <a:off x="4262438" y="1573213"/>
            <a:ext cx="1144587" cy="1135062"/>
            <a:chOff x="6138251" y="2599440"/>
            <a:chExt cx="1527787" cy="1514475"/>
          </a:xfrm>
        </p:grpSpPr>
        <p:sp>
          <p:nvSpPr>
            <p:cNvPr id="26638"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6639"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6633"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标准</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方式</a:t>
            </a:r>
          </a:p>
        </p:txBody>
      </p:sp>
      <p:grpSp>
        <p:nvGrpSpPr>
          <p:cNvPr id="8" name="组合 38"/>
          <p:cNvGrpSpPr/>
          <p:nvPr/>
        </p:nvGrpSpPr>
        <p:grpSpPr>
          <a:xfrm>
            <a:off x="225182" y="1556793"/>
            <a:ext cx="1090253" cy="953222"/>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40" name="六边形 39"/>
            <p:cNvSpPr/>
            <p:nvPr/>
          </p:nvSpPr>
          <p:spPr>
            <a:xfrm>
              <a:off x="6842760" y="4008870"/>
              <a:ext cx="1203960" cy="1051560"/>
            </a:xfrm>
            <a:prstGeom prst="hexagon">
              <a:avLst/>
            </a:prstGeom>
            <a:solidFill>
              <a:schemeClr val="tx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67"/>
            <p:cNvSpPr txBox="1"/>
            <p:nvPr/>
          </p:nvSpPr>
          <p:spPr>
            <a:xfrm>
              <a:off x="6920012" y="4088306"/>
              <a:ext cx="1065085" cy="842012"/>
            </a:xfrm>
            <a:prstGeom prst="rect">
              <a:avLst/>
            </a:prstGeom>
            <a:noFill/>
            <a:ln w="38100">
              <a:noFill/>
            </a:ln>
          </p:spPr>
          <p:txBody>
            <a:bodyPr>
              <a:spAutoFit/>
            </a:bodyPr>
            <a:lstStyle/>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大病</a:t>
              </a:r>
              <a:endParaRPr kumimoji="0" lang="en-US" altLang="zh-CN"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endParaRPr>
            </a:p>
            <a:p>
              <a:pPr marL="0" marR="0" lvl="0" indent="0" algn="ctr" defTabSz="914400" rtl="0" eaLnBrk="0" fontAlgn="auto" latinLnBrk="0" hangingPunct="0">
                <a:lnSpc>
                  <a:spcPct val="120000"/>
                </a:lnSpc>
                <a:spcBef>
                  <a:spcPts val="0"/>
                </a:spcBef>
                <a:spcAft>
                  <a:spcPts val="0"/>
                </a:spcAft>
                <a:buClrTx/>
                <a:buSzTx/>
                <a:buFontTx/>
                <a:buNone/>
                <a:defRPr/>
              </a:pPr>
              <a:r>
                <a:rPr kumimoji="0" lang="zh-CN" altLang="en-US" sz="2800" b="1" i="0" u="none" strike="noStrike" kern="1200" cap="none" spc="0" normalizeH="0" baseline="-3000" noProof="0" dirty="0">
                  <a:ln>
                    <a:noFill/>
                  </a:ln>
                  <a:solidFill>
                    <a:schemeClr val="bg1"/>
                  </a:solidFill>
                  <a:effectLst/>
                  <a:uLnTx/>
                  <a:uFillTx/>
                  <a:latin typeface="+mn-lt"/>
                  <a:ea typeface="微软雅黑" panose="020B0503020204020204" pitchFamily="34" charset="-122"/>
                  <a:cs typeface="Arial" panose="020B0604020202020204" pitchFamily="34" charset="0"/>
                </a:rPr>
                <a:t>医疗</a:t>
              </a:r>
            </a:p>
          </p:txBody>
        </p:sp>
      </p:gr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6636" name="矩形 10"/>
          <p:cNvSpPr/>
          <p:nvPr/>
        </p:nvSpPr>
        <p:spPr>
          <a:xfrm>
            <a:off x="179388" y="2781300"/>
            <a:ext cx="40132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600" dirty="0"/>
          </a:p>
          <a:p>
            <a:pPr marL="0" lvl="0" indent="0" eaLnBrk="1" hangingPunct="1">
              <a:spcBef>
                <a:spcPct val="0"/>
              </a:spcBef>
              <a:buNone/>
            </a:pPr>
            <a:r>
              <a:rPr lang="zh-CN" altLang="en-US" sz="1600" dirty="0"/>
              <a:t>医保目录范围内的医药费用支出，医保报销后的个人</a:t>
            </a:r>
            <a:r>
              <a:rPr lang="zh-CN" altLang="en-US" sz="1600" dirty="0">
                <a:solidFill>
                  <a:srgbClr val="FF0000"/>
                </a:solidFill>
              </a:rPr>
              <a:t>自付部分。</a:t>
            </a:r>
          </a:p>
        </p:txBody>
      </p:sp>
      <p:sp>
        <p:nvSpPr>
          <p:cNvPr id="26637" name="矩形 11"/>
          <p:cNvSpPr/>
          <p:nvPr/>
        </p:nvSpPr>
        <p:spPr>
          <a:xfrm>
            <a:off x="4449763" y="3490913"/>
            <a:ext cx="4608512" cy="5835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600" b="1" dirty="0">
                <a:solidFill>
                  <a:schemeClr val="tx2"/>
                </a:solidFill>
              </a:rPr>
              <a:t>新税法实施首年发生的大病医疗支出，要在2020</a:t>
            </a:r>
            <a:r>
              <a:rPr lang="zh-CN" altLang="zh-CN" sz="1600" b="1" dirty="0">
                <a:solidFill>
                  <a:schemeClr val="tx2"/>
                </a:solidFill>
              </a:rPr>
              <a:t>年才能办理。</a:t>
            </a: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9320"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三 专项附加扣除政策的条件和标准</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grpSp>
        <p:nvGrpSpPr>
          <p:cNvPr id="27655" name="组合 13"/>
          <p:cNvGrpSpPr/>
          <p:nvPr/>
        </p:nvGrpSpPr>
        <p:grpSpPr>
          <a:xfrm>
            <a:off x="3059112" y="1557337"/>
            <a:ext cx="1136650" cy="1136650"/>
            <a:chOff x="4535487" y="2578099"/>
            <a:chExt cx="1514475" cy="1516063"/>
          </a:xfrm>
        </p:grpSpPr>
        <p:sp>
          <p:nvSpPr>
            <p:cNvPr id="27665" name="任意多边形 15"/>
            <p:cNvSpPr/>
            <p:nvPr/>
          </p:nvSpPr>
          <p:spPr>
            <a:xfrm rot="-5400000" flipH="1">
              <a:off x="4534693" y="2578893"/>
              <a:ext cx="1514475" cy="1512887"/>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7"/>
                </a:cxn>
                <a:cxn ang="0">
                  <a:pos x="359204" y="1512887"/>
                </a:cxn>
                <a:cxn ang="0">
                  <a:pos x="0" y="1154059"/>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a:noFill/>
            </a:ln>
          </p:spPr>
          <p:txBody>
            <a:bodyPr/>
            <a:lstStyle/>
            <a:p>
              <a:endParaRPr lang="zh-CN" altLang="en-US" sz="100"/>
            </a:p>
          </p:txBody>
        </p:sp>
        <p:sp>
          <p:nvSpPr>
            <p:cNvPr id="27666" name="矩形 16"/>
            <p:cNvSpPr/>
            <p:nvPr/>
          </p:nvSpPr>
          <p:spPr>
            <a:xfrm rot="-5400000" flipH="1">
              <a:off x="4895849" y="2940049"/>
              <a:ext cx="1154113" cy="1154113"/>
            </a:xfrm>
            <a:prstGeom prst="rect">
              <a:avLst/>
            </a:prstGeom>
            <a:solidFill>
              <a:srgbClr val="FFFFFF"/>
            </a:solidFill>
            <a:ln w="12700" cap="flat" cmpd="sng">
              <a:solidFill>
                <a:schemeClr val="tx2"/>
              </a:solidFill>
              <a:prstDash val="solid"/>
              <a:bevel/>
              <a:headEnd type="none" w="med" len="med"/>
              <a:tailEnd type="none" w="med" len="med"/>
            </a:ln>
          </p:spPr>
          <p:txBody>
            <a:bodyPr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27667" name="文本框 13"/>
            <p:cNvSpPr txBox="1"/>
            <p:nvPr/>
          </p:nvSpPr>
          <p:spPr>
            <a:xfrm>
              <a:off x="5025552" y="3057797"/>
              <a:ext cx="920530" cy="9426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起止</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时间</a:t>
              </a:r>
            </a:p>
          </p:txBody>
        </p:sp>
      </p:grpSp>
      <p:grpSp>
        <p:nvGrpSpPr>
          <p:cNvPr id="27656" name="组合 19"/>
          <p:cNvGrpSpPr/>
          <p:nvPr/>
        </p:nvGrpSpPr>
        <p:grpSpPr>
          <a:xfrm>
            <a:off x="4262438" y="1573213"/>
            <a:ext cx="1144587" cy="1135062"/>
            <a:chOff x="6138251" y="2599440"/>
            <a:chExt cx="1527787" cy="1514475"/>
          </a:xfrm>
        </p:grpSpPr>
        <p:sp>
          <p:nvSpPr>
            <p:cNvPr id="27663" name="任意多边形 7"/>
            <p:cNvSpPr/>
            <p:nvPr/>
          </p:nvSpPr>
          <p:spPr>
            <a:xfrm rot="5400000">
              <a:off x="6152355" y="2600232"/>
              <a:ext cx="1514475" cy="1512888"/>
            </a:xfrm>
            <a:custGeom>
              <a:avLst/>
              <a:gdLst>
                <a:gd name="txL" fmla="*/ 0 w 1845129"/>
                <a:gd name="txT" fmla="*/ 0 h 1845129"/>
                <a:gd name="txR" fmla="*/ 1845129 w 1845129"/>
                <a:gd name="txB" fmla="*/ 1845129 h 1845129"/>
              </a:gdLst>
              <a:ahLst/>
              <a:cxnLst>
                <a:cxn ang="0">
                  <a:pos x="0" y="0"/>
                </a:cxn>
                <a:cxn ang="0">
                  <a:pos x="1155271" y="0"/>
                </a:cxn>
                <a:cxn ang="0">
                  <a:pos x="1514475" y="358828"/>
                </a:cxn>
                <a:cxn ang="0">
                  <a:pos x="1514475" y="360699"/>
                </a:cxn>
                <a:cxn ang="0">
                  <a:pos x="361076" y="360699"/>
                </a:cxn>
                <a:cxn ang="0">
                  <a:pos x="361076" y="1512888"/>
                </a:cxn>
                <a:cxn ang="0">
                  <a:pos x="359204" y="1512888"/>
                </a:cxn>
                <a:cxn ang="0">
                  <a:pos x="0" y="1154060"/>
                </a:cxn>
              </a:cxnLst>
              <a:rect l="txL" t="txT" r="txR" b="txB"/>
              <a:pathLst>
                <a:path w="1845129" h="1845129">
                  <a:moveTo>
                    <a:pt x="0" y="0"/>
                  </a:moveTo>
                  <a:lnTo>
                    <a:pt x="1407500" y="0"/>
                  </a:lnTo>
                  <a:lnTo>
                    <a:pt x="1845129" y="437629"/>
                  </a:lnTo>
                  <a:lnTo>
                    <a:pt x="1845129" y="439911"/>
                  </a:lnTo>
                  <a:lnTo>
                    <a:pt x="439910" y="439911"/>
                  </a:lnTo>
                  <a:lnTo>
                    <a:pt x="439910" y="1845129"/>
                  </a:lnTo>
                  <a:lnTo>
                    <a:pt x="437629" y="1845129"/>
                  </a:lnTo>
                  <a:lnTo>
                    <a:pt x="0" y="1407500"/>
                  </a:lnTo>
                  <a:lnTo>
                    <a:pt x="0" y="0"/>
                  </a:lnTo>
                  <a:close/>
                </a:path>
              </a:pathLst>
            </a:custGeom>
            <a:solidFill>
              <a:schemeClr val="tx2">
                <a:alpha val="100000"/>
              </a:schemeClr>
            </a:solidFill>
            <a:ln w="9525" cap="flat" cmpd="sng">
              <a:solidFill>
                <a:schemeClr val="tx2">
                  <a:alpha val="100000"/>
                </a:schemeClr>
              </a:solidFill>
              <a:prstDash val="solid"/>
              <a:round/>
              <a:headEnd type="none" w="med" len="med"/>
              <a:tailEnd type="none" w="med" len="med"/>
            </a:ln>
          </p:spPr>
          <p:txBody>
            <a:bodyPr/>
            <a:lstStyle/>
            <a:p>
              <a:endParaRPr lang="zh-CN" altLang="en-US" sz="100"/>
            </a:p>
          </p:txBody>
        </p:sp>
        <p:sp>
          <p:nvSpPr>
            <p:cNvPr id="27664" name="矩形 8"/>
            <p:cNvSpPr/>
            <p:nvPr/>
          </p:nvSpPr>
          <p:spPr>
            <a:xfrm rot="5400000">
              <a:off x="6139043" y="2947051"/>
              <a:ext cx="1154114" cy="1155701"/>
            </a:xfrm>
            <a:prstGeom prst="rect">
              <a:avLst/>
            </a:prstGeom>
            <a:solidFill>
              <a:srgbClr val="FFFFFF"/>
            </a:solidFill>
            <a:ln w="12700" cap="flat" cmpd="sng">
              <a:solidFill>
                <a:schemeClr val="tx2"/>
              </a:solidFill>
              <a:prstDash val="solid"/>
              <a:bevel/>
              <a:headEnd type="none" w="med" len="med"/>
              <a:tailEnd type="none" w="med" len="med"/>
            </a:ln>
          </p:spPr>
          <p:txBody>
            <a:bodyPr rot="10800000" vert="eaVert"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FFFFFF"/>
                </a:solidFill>
                <a:latin typeface="宋体" panose="02010600030101010101" pitchFamily="2" charset="-122"/>
                <a:sym typeface="宋体" panose="02010600030101010101" pitchFamily="2" charset="-122"/>
              </a:endParaRPr>
            </a:p>
          </p:txBody>
        </p:sp>
      </p:grpSp>
      <p:sp>
        <p:nvSpPr>
          <p:cNvPr id="27657" name="文本框 13"/>
          <p:cNvSpPr txBox="1"/>
          <p:nvPr/>
        </p:nvSpPr>
        <p:spPr>
          <a:xfrm>
            <a:off x="4327525" y="1916113"/>
            <a:ext cx="690880" cy="7067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备查</a:t>
            </a:r>
            <a:endParaRPr lang="en-US" altLang="zh-CN" sz="2000" b="1" dirty="0">
              <a:solidFill>
                <a:schemeClr val="tx2"/>
              </a:solidFill>
              <a:latin typeface="微软雅黑" panose="020B0503020204020204" pitchFamily="34" charset="-122"/>
              <a:ea typeface="微软雅黑" panose="020B0503020204020204" pitchFamily="34" charset="-122"/>
            </a:endParaRPr>
          </a:p>
          <a:p>
            <a:pPr marL="0" lvl="0" indent="0" eaLnBrk="1" hangingPunct="1">
              <a:spcBef>
                <a:spcPct val="0"/>
              </a:spcBef>
              <a:buNone/>
            </a:pPr>
            <a:r>
              <a:rPr lang="zh-CN" altLang="en-US" sz="2000" b="1" dirty="0">
                <a:solidFill>
                  <a:schemeClr val="tx2"/>
                </a:solidFill>
                <a:latin typeface="微软雅黑" panose="020B0503020204020204" pitchFamily="34" charset="-122"/>
                <a:ea typeface="微软雅黑" panose="020B0503020204020204" pitchFamily="34" charset="-122"/>
              </a:rPr>
              <a:t>资料</a:t>
            </a:r>
            <a:endParaRPr lang="en-US" altLang="zh-CN" sz="2000" b="1" dirty="0">
              <a:solidFill>
                <a:schemeClr val="tx2"/>
              </a:solidFill>
              <a:latin typeface="微软雅黑" panose="020B0503020204020204" pitchFamily="34" charset="-122"/>
              <a:ea typeface="微软雅黑" panose="020B0503020204020204" pitchFamily="34" charset="-122"/>
            </a:endParaRPr>
          </a:p>
        </p:txBody>
      </p:sp>
      <p:sp>
        <p:nvSpPr>
          <p:cNvPr id="40" name="六边形 39"/>
          <p:cNvSpPr/>
          <p:nvPr/>
        </p:nvSpPr>
        <p:spPr>
          <a:xfrm>
            <a:off x="225425" y="1557338"/>
            <a:ext cx="1090613" cy="952500"/>
          </a:xfrm>
          <a:prstGeom prst="hexagon">
            <a:avLst/>
          </a:prstGeom>
          <a:solidFill>
            <a:schemeClr val="tx2"/>
          </a:solidFill>
          <a:ln w="381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135"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10" name="直接连接符 9"/>
          <p:cNvCxnSpPr/>
          <p:nvPr/>
        </p:nvCxnSpPr>
        <p:spPr>
          <a:xfrm>
            <a:off x="4211638" y="2781300"/>
            <a:ext cx="0" cy="3024188"/>
          </a:xfrm>
          <a:prstGeom prst="line">
            <a:avLst/>
          </a:prstGeom>
        </p:spPr>
        <p:style>
          <a:lnRef idx="1">
            <a:schemeClr val="accent1"/>
          </a:lnRef>
          <a:fillRef idx="0">
            <a:schemeClr val="accent1"/>
          </a:fillRef>
          <a:effectRef idx="0">
            <a:schemeClr val="accent1"/>
          </a:effectRef>
          <a:fontRef idx="minor">
            <a:schemeClr val="tx1"/>
          </a:fontRef>
        </p:style>
      </p:cxnSp>
      <p:sp>
        <p:nvSpPr>
          <p:cNvPr id="27660" name="矩形 10"/>
          <p:cNvSpPr/>
          <p:nvPr/>
        </p:nvSpPr>
        <p:spPr>
          <a:xfrm>
            <a:off x="180975" y="3025775"/>
            <a:ext cx="4013200" cy="132207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dirty="0"/>
              <a:t>每年</a:t>
            </a:r>
            <a:r>
              <a:rPr lang="en-US" altLang="zh-CN" sz="1600" dirty="0"/>
              <a:t>1</a:t>
            </a:r>
            <a:r>
              <a:rPr lang="zh-CN" altLang="en-US" sz="1600" dirty="0"/>
              <a:t>月</a:t>
            </a:r>
            <a:r>
              <a:rPr lang="en-US" altLang="zh-CN" sz="1600" dirty="0"/>
              <a:t>1</a:t>
            </a:r>
            <a:r>
              <a:rPr lang="zh-CN" altLang="en-US" sz="1600" dirty="0"/>
              <a:t>日至</a:t>
            </a:r>
            <a:r>
              <a:rPr lang="en-US" altLang="zh-CN" sz="1600" dirty="0"/>
              <a:t>12</a:t>
            </a:r>
            <a:r>
              <a:rPr lang="zh-CN" altLang="en-US" sz="1600" dirty="0"/>
              <a:t>月</a:t>
            </a:r>
            <a:r>
              <a:rPr lang="en-US" altLang="zh-CN" sz="1600" dirty="0"/>
              <a:t>31</a:t>
            </a:r>
            <a:r>
              <a:rPr lang="zh-CN" altLang="en-US" sz="1600" dirty="0"/>
              <a:t>日，与基本医保相关的医药费用，扣除医保报销后个人负担（是指医保目录范围内的自付部分）累计超过</a:t>
            </a:r>
            <a:r>
              <a:rPr lang="en-US" altLang="zh-CN" sz="1600" dirty="0"/>
              <a:t>15000</a:t>
            </a:r>
            <a:r>
              <a:rPr lang="zh-CN" altLang="en-US" sz="1600" dirty="0"/>
              <a:t>元的部分，且不超过</a:t>
            </a:r>
            <a:r>
              <a:rPr lang="en-US" altLang="zh-CN" sz="1600" dirty="0"/>
              <a:t>80000</a:t>
            </a:r>
            <a:r>
              <a:rPr lang="zh-CN" altLang="en-US" sz="1600" dirty="0"/>
              <a:t>元的部分</a:t>
            </a:r>
          </a:p>
        </p:txBody>
      </p:sp>
      <p:sp>
        <p:nvSpPr>
          <p:cNvPr id="27661" name="矩形 11"/>
          <p:cNvSpPr/>
          <p:nvPr/>
        </p:nvSpPr>
        <p:spPr>
          <a:xfrm>
            <a:off x="4570413" y="3463925"/>
            <a:ext cx="4032250" cy="8299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zh-CN" sz="1600" dirty="0"/>
              <a:t>患者医药服务收费及医保报销相关票据原件或复印件</a:t>
            </a:r>
          </a:p>
          <a:p>
            <a:pPr marL="0" lvl="0" indent="0" eaLnBrk="1" hangingPunct="1">
              <a:spcBef>
                <a:spcPct val="0"/>
              </a:spcBef>
              <a:buNone/>
            </a:pPr>
            <a:r>
              <a:rPr lang="zh-CN" altLang="zh-CN" sz="1600" dirty="0"/>
              <a:t>或者医疗保障部门出具的医药费用清单等</a:t>
            </a:r>
          </a:p>
        </p:txBody>
      </p:sp>
      <p:sp>
        <p:nvSpPr>
          <p:cNvPr id="27662" name="文本框 67"/>
          <p:cNvSpPr txBox="1"/>
          <p:nvPr/>
        </p:nvSpPr>
        <p:spPr>
          <a:xfrm>
            <a:off x="295275" y="1628775"/>
            <a:ext cx="963613" cy="763270"/>
          </a:xfrm>
          <a:prstGeom prst="rect">
            <a:avLst/>
          </a:prstGeom>
          <a:noFill/>
          <a:ln w="381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800" b="1" baseline="-3000" dirty="0">
                <a:solidFill>
                  <a:schemeClr val="bg1"/>
                </a:solidFill>
                <a:ea typeface="微软雅黑" panose="020B0503020204020204" pitchFamily="34" charset="-122"/>
              </a:rPr>
              <a:t>大病</a:t>
            </a:r>
            <a:endParaRPr lang="en-US" altLang="zh-CN" sz="2800" b="1" baseline="-3000" dirty="0">
              <a:solidFill>
                <a:schemeClr val="bg1"/>
              </a:solidFill>
              <a:ea typeface="微软雅黑" panose="020B0503020204020204" pitchFamily="34" charset="-122"/>
            </a:endParaRPr>
          </a:p>
          <a:p>
            <a:pPr marL="0" lvl="0" indent="0" algn="ctr">
              <a:lnSpc>
                <a:spcPct val="120000"/>
              </a:lnSpc>
              <a:spcBef>
                <a:spcPct val="0"/>
              </a:spcBef>
              <a:buNone/>
            </a:pPr>
            <a:r>
              <a:rPr lang="zh-CN" altLang="en-US" sz="2800" b="1" baseline="-3000" dirty="0">
                <a:solidFill>
                  <a:schemeClr val="bg1"/>
                </a:solidFill>
                <a:ea typeface="微软雅黑" panose="020B0503020204020204" pitchFamily="34" charset="-122"/>
              </a:rPr>
              <a:t>医疗</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467543" y="908721"/>
            <a:ext cx="1746701" cy="4860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800" b="1" dirty="0">
                <a:latin typeface="华文仿宋" pitchFamily="2" charset="-122"/>
                <a:ea typeface="华文仿宋" pitchFamily="2" charset="-122"/>
              </a:rPr>
              <a:t>个税</a:t>
            </a:r>
            <a:r>
              <a:rPr lang="zh-CN" altLang="en-US" sz="2800" b="1" dirty="0" smtClean="0">
                <a:latin typeface="华文仿宋" pitchFamily="2" charset="-122"/>
                <a:ea typeface="华文仿宋" pitchFamily="2" charset="-122"/>
              </a:rPr>
              <a:t>申报三步曲</a:t>
            </a:r>
            <a:endParaRPr lang="zh-CN" altLang="en-US" sz="2800" b="1" dirty="0">
              <a:latin typeface="华文仿宋" pitchFamily="2" charset="-122"/>
              <a:ea typeface="华文仿宋" pitchFamily="2" charset="-122"/>
            </a:endParaRPr>
          </a:p>
        </p:txBody>
      </p:sp>
      <p:sp>
        <p:nvSpPr>
          <p:cNvPr id="14" name="文本框 13"/>
          <p:cNvSpPr txBox="1"/>
          <p:nvPr>
            <p:custDataLst>
              <p:tags r:id="rId3"/>
            </p:custDataLst>
          </p:nvPr>
        </p:nvSpPr>
        <p:spPr>
          <a:xfrm>
            <a:off x="2487664" y="973481"/>
            <a:ext cx="6260535" cy="969665"/>
          </a:xfrm>
          <a:prstGeom prst="rect">
            <a:avLst/>
          </a:prstGeom>
          <a:ln>
            <a:noFill/>
          </a:ln>
        </p:spPr>
        <p:txBody>
          <a:bodyPr wrap="square">
            <a:normAutofit fontScale="92500" lnSpcReduction="20000"/>
          </a:bodyPr>
          <a:lstStyle>
            <a:defPPr>
              <a:defRPr lang="zh-CN"/>
            </a:defPPr>
            <a:lvl1pPr>
              <a:defRPr sz="1400">
                <a:solidFill>
                  <a:srgbClr val="7C8959"/>
                </a:solidFill>
              </a:defRPr>
            </a:lvl1pPr>
          </a:lstStyle>
          <a:p>
            <a:pPr>
              <a:lnSpc>
                <a:spcPct val="160000"/>
              </a:lnSpc>
            </a:pPr>
            <a:r>
              <a:rPr lang="en-US" altLang="zh-CN" sz="1600" b="1" dirty="0">
                <a:solidFill>
                  <a:schemeClr val="tx1"/>
                </a:solidFill>
              </a:rPr>
              <a:t>      </a:t>
            </a:r>
            <a:r>
              <a:rPr lang="zh-CN" altLang="en-US" sz="1300" b="1" dirty="0">
                <a:solidFill>
                  <a:schemeClr val="tx1"/>
                </a:solidFill>
              </a:rPr>
              <a:t>将个人情况与6项专项附加扣除的条件对照一下，看看自己有哪几项符合扣除的条件。比如，子女是否处于受教育阶段，老人是否已经达到60岁，在自己工作的城市有没有贷款买房或者租房等。</a:t>
            </a:r>
          </a:p>
        </p:txBody>
      </p:sp>
      <p:sp>
        <p:nvSpPr>
          <p:cNvPr id="15" name="文本框 14"/>
          <p:cNvSpPr txBox="1"/>
          <p:nvPr>
            <p:custDataLst>
              <p:tags r:id="rId4"/>
            </p:custDataLst>
          </p:nvPr>
        </p:nvSpPr>
        <p:spPr>
          <a:xfrm>
            <a:off x="2487665" y="455830"/>
            <a:ext cx="2564848" cy="550355"/>
          </a:xfrm>
          <a:prstGeom prst="rect">
            <a:avLst/>
          </a:prstGeom>
          <a:ln>
            <a:noFill/>
          </a:ln>
        </p:spPr>
        <p:txBody>
          <a:bodyPr wrap="square" anchor="b" anchorCtr="0">
            <a:normAutofit/>
          </a:bodyPr>
          <a:lstStyle>
            <a:defPPr>
              <a:defRPr lang="zh-CN"/>
            </a:defPPr>
            <a:lvl1pPr>
              <a:defRPr sz="2400">
                <a:solidFill>
                  <a:schemeClr val="accent4"/>
                </a:solidFill>
              </a:defRPr>
            </a:lvl1pPr>
          </a:lstStyle>
          <a:p>
            <a:r>
              <a:rPr lang="en-US" altLang="zh-CN" sz="1800" b="1" dirty="0">
                <a:solidFill>
                  <a:schemeClr val="tx1"/>
                </a:solidFill>
                <a:latin typeface="+mj-lt"/>
                <a:ea typeface="+mj-ea"/>
                <a:cs typeface="+mj-cs"/>
              </a:rPr>
              <a:t>1</a:t>
            </a:r>
            <a:r>
              <a:rPr lang="zh-CN" altLang="en-US" sz="1800" b="1" dirty="0">
                <a:solidFill>
                  <a:schemeClr val="tx1"/>
                </a:solidFill>
                <a:latin typeface="+mj-lt"/>
                <a:ea typeface="+mj-ea"/>
                <a:cs typeface="+mj-cs"/>
              </a:rPr>
              <a:t>、对条件</a:t>
            </a:r>
          </a:p>
        </p:txBody>
      </p:sp>
      <p:sp>
        <p:nvSpPr>
          <p:cNvPr id="11" name="矩形 10"/>
          <p:cNvSpPr/>
          <p:nvPr>
            <p:custDataLst>
              <p:tags r:id="rId5"/>
            </p:custDataLst>
          </p:nvPr>
        </p:nvSpPr>
        <p:spPr>
          <a:xfrm flipH="1">
            <a:off x="2290388" y="785163"/>
            <a:ext cx="78488" cy="6731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7" name="文本框 26"/>
          <p:cNvSpPr txBox="1"/>
          <p:nvPr>
            <p:custDataLst>
              <p:tags r:id="rId6"/>
            </p:custDataLst>
          </p:nvPr>
        </p:nvSpPr>
        <p:spPr>
          <a:xfrm>
            <a:off x="2487665" y="2204864"/>
            <a:ext cx="6260534" cy="3168352"/>
          </a:xfrm>
          <a:prstGeom prst="rect">
            <a:avLst/>
          </a:prstGeom>
          <a:ln>
            <a:noFill/>
          </a:ln>
        </p:spPr>
        <p:txBody>
          <a:bodyPr wrap="square">
            <a:noAutofit/>
          </a:bodyPr>
          <a:lstStyle>
            <a:defPPr>
              <a:defRPr lang="zh-CN"/>
            </a:defPPr>
            <a:lvl1pPr>
              <a:defRPr sz="1400">
                <a:solidFill>
                  <a:srgbClr val="7C8959"/>
                </a:solidFill>
              </a:defRPr>
            </a:lvl1pPr>
          </a:lstStyle>
          <a:p>
            <a:pPr>
              <a:lnSpc>
                <a:spcPct val="160000"/>
              </a:lnSpc>
            </a:pPr>
            <a:r>
              <a:rPr lang="en-US" altLang="zh-CN" sz="1200" dirty="0">
                <a:solidFill>
                  <a:schemeClr val="tx1"/>
                </a:solidFill>
              </a:rPr>
              <a:t>      </a:t>
            </a:r>
            <a:r>
              <a:rPr lang="en-US" altLang="zh-CN" sz="1200" dirty="0" smtClean="0">
                <a:solidFill>
                  <a:schemeClr val="tx1"/>
                </a:solidFill>
              </a:rPr>
              <a:t> </a:t>
            </a:r>
            <a:r>
              <a:rPr lang="zh-CN" altLang="en-US" sz="1200" b="1" dirty="0" smtClean="0">
                <a:solidFill>
                  <a:schemeClr val="tx1"/>
                </a:solidFill>
              </a:rPr>
              <a:t>填写</a:t>
            </a:r>
            <a:r>
              <a:rPr lang="zh-CN" altLang="en-US" sz="1200" b="1" dirty="0">
                <a:solidFill>
                  <a:schemeClr val="tx1"/>
                </a:solidFill>
              </a:rPr>
              <a:t>并报送专项附加扣除相关信息。具体填报方式有四种，供任意选择：一是下载手机APP“个人所得税”填写（推荐），二是填写电子信息表，三是填写纸质信息表（不推荐）。电子和纸质信息表都可以在税务局网站上下载。</a:t>
            </a:r>
          </a:p>
          <a:p>
            <a:pPr>
              <a:lnSpc>
                <a:spcPct val="160000"/>
              </a:lnSpc>
            </a:pPr>
            <a:r>
              <a:rPr lang="zh-CN" altLang="en-US" sz="1200" b="1" dirty="0" smtClean="0">
                <a:solidFill>
                  <a:schemeClr val="tx1"/>
                </a:solidFill>
              </a:rPr>
              <a:t>      扣缴</a:t>
            </a:r>
            <a:r>
              <a:rPr lang="zh-CN" altLang="en-US" sz="1200" b="1" dirty="0">
                <a:solidFill>
                  <a:schemeClr val="tx1"/>
                </a:solidFill>
              </a:rPr>
              <a:t>单位根据大家提交的专项附加扣除信息，按月计算应预扣预缴的税款，向税务机关办理全员全额纳税申报。如果未能及时报送，也可在以后月份补报，由单位在当年剩余月份发放工资时补扣，不影响大家享受专项附加扣除。</a:t>
            </a:r>
          </a:p>
          <a:p>
            <a:pPr>
              <a:lnSpc>
                <a:spcPct val="160000"/>
              </a:lnSpc>
            </a:pPr>
            <a:r>
              <a:rPr lang="zh-CN" altLang="en-US" sz="1200" b="1" dirty="0">
                <a:solidFill>
                  <a:schemeClr val="tx1"/>
                </a:solidFill>
              </a:rPr>
              <a:t>  </a:t>
            </a:r>
            <a:r>
              <a:rPr lang="zh-CN" altLang="en-US" sz="1200" b="1" dirty="0" smtClean="0">
                <a:solidFill>
                  <a:schemeClr val="tx1"/>
                </a:solidFill>
              </a:rPr>
              <a:t>     提醒</a:t>
            </a:r>
            <a:r>
              <a:rPr lang="zh-CN" altLang="en-US" sz="1200" b="1" dirty="0">
                <a:solidFill>
                  <a:schemeClr val="tx1"/>
                </a:solidFill>
              </a:rPr>
              <a:t>大家注意，首次填报信息要填写完整和准确，以后如果没有变化就不需要再填报，各项分摊金额一经选定一年之内不得变更；每个纳税人对自己填报的信息真实性负责；如果选择在单位按月享受专项附加扣除政策，是不包括大病医疗扣除的。大病医疗在次年</a:t>
            </a:r>
            <a:r>
              <a:rPr lang="en-US" altLang="zh-CN" sz="1200" b="1" dirty="0">
                <a:solidFill>
                  <a:schemeClr val="tx1"/>
                </a:solidFill>
              </a:rPr>
              <a:t>3</a:t>
            </a:r>
            <a:r>
              <a:rPr lang="zh-CN" altLang="en-US" sz="1200" b="1" dirty="0">
                <a:solidFill>
                  <a:schemeClr val="tx1"/>
                </a:solidFill>
              </a:rPr>
              <a:t>月</a:t>
            </a:r>
            <a:r>
              <a:rPr lang="en-US" altLang="zh-CN" sz="1200" b="1" dirty="0">
                <a:solidFill>
                  <a:schemeClr val="tx1"/>
                </a:solidFill>
              </a:rPr>
              <a:t>1</a:t>
            </a:r>
            <a:r>
              <a:rPr lang="zh-CN" altLang="en-US" sz="1200" b="1" dirty="0">
                <a:solidFill>
                  <a:schemeClr val="tx1"/>
                </a:solidFill>
              </a:rPr>
              <a:t>日至</a:t>
            </a:r>
            <a:r>
              <a:rPr lang="en-US" altLang="zh-CN" sz="1200" b="1" dirty="0">
                <a:solidFill>
                  <a:schemeClr val="tx1"/>
                </a:solidFill>
              </a:rPr>
              <a:t>6</a:t>
            </a:r>
            <a:r>
              <a:rPr lang="zh-CN" altLang="en-US" sz="1200" b="1" dirty="0">
                <a:solidFill>
                  <a:schemeClr val="tx1"/>
                </a:solidFill>
              </a:rPr>
              <a:t>月</a:t>
            </a:r>
            <a:r>
              <a:rPr lang="en-US" altLang="zh-CN" sz="1200" b="1" dirty="0">
                <a:solidFill>
                  <a:schemeClr val="tx1"/>
                </a:solidFill>
              </a:rPr>
              <a:t>30</a:t>
            </a:r>
            <a:r>
              <a:rPr lang="zh-CN" altLang="en-US" sz="1200" b="1" dirty="0">
                <a:solidFill>
                  <a:schemeClr val="tx1"/>
                </a:solidFill>
              </a:rPr>
              <a:t>日内，向汇缴地主管税务机关进行汇算清缴申报时办理扣除。</a:t>
            </a:r>
          </a:p>
        </p:txBody>
      </p:sp>
      <p:sp>
        <p:nvSpPr>
          <p:cNvPr id="32" name="矩形 31"/>
          <p:cNvSpPr/>
          <p:nvPr>
            <p:custDataLst>
              <p:tags r:id="rId7"/>
            </p:custDataLst>
          </p:nvPr>
        </p:nvSpPr>
        <p:spPr>
          <a:xfrm flipH="1">
            <a:off x="2290388" y="1791284"/>
            <a:ext cx="78488" cy="6731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34" name="文本框 33"/>
          <p:cNvSpPr txBox="1"/>
          <p:nvPr>
            <p:custDataLst>
              <p:tags r:id="rId8"/>
            </p:custDataLst>
          </p:nvPr>
        </p:nvSpPr>
        <p:spPr>
          <a:xfrm>
            <a:off x="2487665" y="5599079"/>
            <a:ext cx="6116783" cy="719821"/>
          </a:xfrm>
          <a:prstGeom prst="rect">
            <a:avLst/>
          </a:prstGeom>
          <a:ln>
            <a:noFill/>
          </a:ln>
        </p:spPr>
        <p:txBody>
          <a:bodyPr wrap="square">
            <a:normAutofit/>
          </a:bodyPr>
          <a:lstStyle>
            <a:defPPr>
              <a:defRPr lang="zh-CN"/>
            </a:defPPr>
            <a:lvl1pPr>
              <a:defRPr sz="1400">
                <a:solidFill>
                  <a:srgbClr val="7C8959"/>
                </a:solidFill>
              </a:defRPr>
            </a:lvl1pPr>
          </a:lstStyle>
          <a:p>
            <a:pPr>
              <a:lnSpc>
                <a:spcPct val="160000"/>
              </a:lnSpc>
            </a:pPr>
            <a:r>
              <a:rPr lang="en-US" altLang="zh-CN" sz="1200" b="1" dirty="0">
                <a:solidFill>
                  <a:schemeClr val="tx1"/>
                </a:solidFill>
              </a:rPr>
              <a:t>      </a:t>
            </a:r>
            <a:r>
              <a:rPr lang="zh-CN" altLang="en-US" sz="1200" b="1" dirty="0">
                <a:solidFill>
                  <a:schemeClr val="tx1"/>
                </a:solidFill>
              </a:rPr>
              <a:t>留资料，根据《办法》规定，部分扣除项目需要纳税人留存必备资料。比如支付凭证、住房合同、学业学历证书等。</a:t>
            </a:r>
          </a:p>
        </p:txBody>
      </p:sp>
      <p:sp>
        <p:nvSpPr>
          <p:cNvPr id="37" name="文本框 36"/>
          <p:cNvSpPr txBox="1"/>
          <p:nvPr>
            <p:custDataLst>
              <p:tags r:id="rId9"/>
            </p:custDataLst>
          </p:nvPr>
        </p:nvSpPr>
        <p:spPr>
          <a:xfrm>
            <a:off x="2487665" y="5218900"/>
            <a:ext cx="2564848" cy="442348"/>
          </a:xfrm>
          <a:prstGeom prst="rect">
            <a:avLst/>
          </a:prstGeom>
          <a:ln>
            <a:noFill/>
          </a:ln>
        </p:spPr>
        <p:txBody>
          <a:bodyPr wrap="square" anchor="b" anchorCtr="0">
            <a:normAutofit/>
          </a:bodyPr>
          <a:lstStyle>
            <a:defPPr>
              <a:defRPr lang="zh-CN"/>
            </a:defPPr>
            <a:lvl1pPr>
              <a:defRPr sz="2400">
                <a:solidFill>
                  <a:schemeClr val="accent4"/>
                </a:solidFill>
              </a:defRPr>
            </a:lvl1pPr>
          </a:lstStyle>
          <a:p>
            <a:r>
              <a:rPr lang="en-US" altLang="zh-CN" sz="1800" b="1" dirty="0">
                <a:solidFill>
                  <a:schemeClr val="tx1"/>
                </a:solidFill>
                <a:latin typeface="+mj-lt"/>
                <a:ea typeface="+mj-ea"/>
                <a:cs typeface="+mj-cs"/>
              </a:rPr>
              <a:t>3</a:t>
            </a:r>
            <a:r>
              <a:rPr lang="zh-CN" altLang="en-US" sz="1800" b="1" dirty="0">
                <a:solidFill>
                  <a:schemeClr val="tx1"/>
                </a:solidFill>
                <a:latin typeface="+mj-lt"/>
                <a:ea typeface="+mj-ea"/>
                <a:cs typeface="+mj-cs"/>
              </a:rPr>
              <a:t>、留资料</a:t>
            </a:r>
          </a:p>
        </p:txBody>
      </p:sp>
      <p:sp>
        <p:nvSpPr>
          <p:cNvPr id="39" name="矩形 38"/>
          <p:cNvSpPr/>
          <p:nvPr>
            <p:custDataLst>
              <p:tags r:id="rId10"/>
            </p:custDataLst>
          </p:nvPr>
        </p:nvSpPr>
        <p:spPr>
          <a:xfrm>
            <a:off x="2305409" y="5219065"/>
            <a:ext cx="76200" cy="6731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3" name="文本框 22"/>
          <p:cNvSpPr txBox="1"/>
          <p:nvPr>
            <p:custDataLst>
              <p:tags r:id="rId11"/>
            </p:custDataLst>
          </p:nvPr>
        </p:nvSpPr>
        <p:spPr>
          <a:xfrm>
            <a:off x="2305409" y="1776126"/>
            <a:ext cx="2616593" cy="465650"/>
          </a:xfrm>
          <a:prstGeom prst="rect">
            <a:avLst/>
          </a:prstGeom>
          <a:ln>
            <a:noFill/>
          </a:ln>
        </p:spPr>
        <p:txBody>
          <a:bodyPr wrap="square" anchor="b" anchorCtr="0">
            <a:normAutofit/>
          </a:bodyPr>
          <a:lstStyle>
            <a:defPPr>
              <a:defRPr lang="zh-CN"/>
            </a:defPPr>
            <a:lvl1pPr>
              <a:defRPr sz="2400">
                <a:solidFill>
                  <a:schemeClr val="accent4"/>
                </a:solidFill>
              </a:defRPr>
            </a:lvl1pPr>
          </a:lstStyle>
          <a:p>
            <a:r>
              <a:rPr lang="en-US" altLang="zh-CN" sz="1800" b="1" dirty="0">
                <a:solidFill>
                  <a:schemeClr val="tx1"/>
                </a:solidFill>
                <a:latin typeface="+mj-lt"/>
                <a:ea typeface="+mj-ea"/>
                <a:cs typeface="+mj-cs"/>
              </a:rPr>
              <a:t>   2</a:t>
            </a:r>
            <a:r>
              <a:rPr lang="zh-CN" altLang="en-US" sz="1800" b="1" dirty="0">
                <a:solidFill>
                  <a:schemeClr val="tx1"/>
                </a:solidFill>
                <a:latin typeface="+mj-lt"/>
                <a:ea typeface="+mj-ea"/>
                <a:cs typeface="+mj-cs"/>
              </a:rPr>
              <a:t>、报信息</a:t>
            </a:r>
          </a:p>
        </p:txBody>
      </p:sp>
      <p:pic>
        <p:nvPicPr>
          <p:cNvPr id="12"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42"/>
          <p:cNvGrpSpPr/>
          <p:nvPr/>
        </p:nvGrpSpPr>
        <p:grpSpPr>
          <a:xfrm>
            <a:off x="836613" y="1989138"/>
            <a:ext cx="1647825" cy="1076325"/>
            <a:chOff x="0" y="0"/>
            <a:chExt cx="4392859" cy="2872248"/>
          </a:xfrm>
        </p:grpSpPr>
        <p:sp>
          <p:nvSpPr>
            <p:cNvPr id="28674" name="Shape 338"/>
            <p:cNvSpPr/>
            <p:nvPr/>
          </p:nvSpPr>
          <p:spPr>
            <a:xfrm>
              <a:off x="0" y="0"/>
              <a:ext cx="4392859" cy="2872248"/>
            </a:xfrm>
            <a:custGeom>
              <a:avLst/>
              <a:gdLst/>
              <a:ahLst/>
              <a:cxnLst>
                <a:cxn ang="0">
                  <a:pos x="0" y="0"/>
                </a:cxn>
                <a:cxn ang="0">
                  <a:pos x="1022967" y="1449953"/>
                </a:cxn>
                <a:cxn ang="0">
                  <a:pos x="0" y="2872248"/>
                </a:cxn>
                <a:cxn ang="0">
                  <a:pos x="3355046" y="2872248"/>
                </a:cxn>
                <a:cxn ang="0">
                  <a:pos x="4392859" y="1447560"/>
                </a:cxn>
                <a:cxn ang="0">
                  <a:pos x="3352199" y="3723"/>
                </a:cxn>
                <a:cxn ang="0">
                  <a:pos x="0" y="0"/>
                </a:cxn>
              </a:cxnLst>
              <a:rect l="0" t="0" r="0" b="0"/>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2"/>
            </a:solidFill>
            <a:ln w="12700">
              <a:noFill/>
            </a:ln>
          </p:spPr>
          <p:txBody>
            <a:bodyPr/>
            <a:lstStyle/>
            <a:p>
              <a:endParaRPr lang="zh-CN" altLang="en-US" sz="100"/>
            </a:p>
          </p:txBody>
        </p:sp>
        <p:sp>
          <p:nvSpPr>
            <p:cNvPr id="24" name="Shape 340"/>
            <p:cNvSpPr/>
            <p:nvPr/>
          </p:nvSpPr>
          <p:spPr>
            <a:xfrm>
              <a:off x="935280" y="961651"/>
              <a:ext cx="2852396" cy="804907"/>
            </a:xfrm>
            <a:prstGeom prst="rect">
              <a:avLst/>
            </a:prstGeom>
            <a:noFill/>
            <a:ln w="12700" cap="flat">
              <a:noFill/>
              <a:miter lim="400000"/>
            </a:ln>
            <a:effectLst/>
          </p:spPr>
          <p:txBody>
            <a:bodyPr lIns="0" tIns="0" rIns="0" bIns="0" anchor="ctr"/>
            <a:lstStyle>
              <a:lvl1pPr>
                <a:defRPr sz="2000">
                  <a:solidFill>
                    <a:srgbClr val="FAF9FC"/>
                  </a:solidFill>
                  <a:latin typeface="STIXGeneral-Bold"/>
                  <a:ea typeface="STIXGeneral-Bold"/>
                  <a:cs typeface="STIXGeneral-Bold"/>
                  <a:sym typeface="STIXGeneral-Bold"/>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Lato Regular"/>
                  <a:sym typeface="STIXGeneral-Bold"/>
                </a:rPr>
                <a:t>获 取</a:t>
              </a:r>
              <a:endParaRPr kumimoji="0" lang="id-ID" altLang="zh-CN"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Lato Regular"/>
                <a:sym typeface="STIXGeneral-Bold"/>
              </a:endParaRPr>
            </a:p>
          </p:txBody>
        </p:sp>
      </p:grpSp>
      <p:grpSp>
        <p:nvGrpSpPr>
          <p:cNvPr id="28676" name="Group 347"/>
          <p:cNvGrpSpPr/>
          <p:nvPr/>
        </p:nvGrpSpPr>
        <p:grpSpPr>
          <a:xfrm>
            <a:off x="2636838" y="1989138"/>
            <a:ext cx="1647825" cy="1076325"/>
            <a:chOff x="0" y="0"/>
            <a:chExt cx="4392859" cy="2872248"/>
          </a:xfrm>
        </p:grpSpPr>
        <p:sp>
          <p:nvSpPr>
            <p:cNvPr id="28677" name="Shape 343"/>
            <p:cNvSpPr/>
            <p:nvPr/>
          </p:nvSpPr>
          <p:spPr>
            <a:xfrm>
              <a:off x="0" y="0"/>
              <a:ext cx="4392859" cy="2872248"/>
            </a:xfrm>
            <a:custGeom>
              <a:avLst/>
              <a:gdLst/>
              <a:ahLst/>
              <a:cxnLst>
                <a:cxn ang="0">
                  <a:pos x="0" y="0"/>
                </a:cxn>
                <a:cxn ang="0">
                  <a:pos x="1022967" y="1449953"/>
                </a:cxn>
                <a:cxn ang="0">
                  <a:pos x="0" y="2872248"/>
                </a:cxn>
                <a:cxn ang="0">
                  <a:pos x="3355046" y="2872248"/>
                </a:cxn>
                <a:cxn ang="0">
                  <a:pos x="4392859" y="1447560"/>
                </a:cxn>
                <a:cxn ang="0">
                  <a:pos x="3352199" y="3723"/>
                </a:cxn>
                <a:cxn ang="0">
                  <a:pos x="0" y="0"/>
                </a:cxn>
              </a:cxnLst>
              <a:rect l="0" t="0" r="0" b="0"/>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1"/>
            </a:solidFill>
            <a:ln w="12700">
              <a:noFill/>
            </a:ln>
          </p:spPr>
          <p:txBody>
            <a:bodyPr/>
            <a:lstStyle/>
            <a:p>
              <a:endParaRPr lang="zh-CN" altLang="en-US" sz="100"/>
            </a:p>
          </p:txBody>
        </p:sp>
        <p:sp>
          <p:nvSpPr>
            <p:cNvPr id="28678" name="Shape 345"/>
            <p:cNvSpPr/>
            <p:nvPr/>
          </p:nvSpPr>
          <p:spPr>
            <a:xfrm>
              <a:off x="936477" y="916576"/>
              <a:ext cx="2972476" cy="996957"/>
            </a:xfrm>
            <a:prstGeom prst="rect">
              <a:avLst/>
            </a:prstGeom>
            <a:noFill/>
            <a:ln w="12700">
              <a:noFill/>
            </a:ln>
          </p:spPr>
          <p:txBody>
            <a:bodyPr lIns="0" tIns="0" rIns="0" bIns="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STIXGeneral-Bold"/>
                </a:rPr>
                <a:t>填 写</a:t>
              </a:r>
              <a:endParaRPr lang="id-ID" altLang="zh-CN" sz="2400" b="1" dirty="0">
                <a:solidFill>
                  <a:schemeClr val="bg1"/>
                </a:solidFill>
                <a:latin typeface="微软雅黑" panose="020B0503020204020204" pitchFamily="34" charset="-122"/>
                <a:ea typeface="微软雅黑" panose="020B0503020204020204" pitchFamily="34" charset="-122"/>
                <a:sym typeface="STIXGeneral-Bold"/>
              </a:endParaRPr>
            </a:p>
          </p:txBody>
        </p:sp>
      </p:grpSp>
      <p:grpSp>
        <p:nvGrpSpPr>
          <p:cNvPr id="28679" name="Group 352"/>
          <p:cNvGrpSpPr/>
          <p:nvPr/>
        </p:nvGrpSpPr>
        <p:grpSpPr>
          <a:xfrm>
            <a:off x="4437063" y="1989138"/>
            <a:ext cx="1647825" cy="1076325"/>
            <a:chOff x="0" y="0"/>
            <a:chExt cx="4392859" cy="2872248"/>
          </a:xfrm>
        </p:grpSpPr>
        <p:sp>
          <p:nvSpPr>
            <p:cNvPr id="28680" name="Shape 348"/>
            <p:cNvSpPr/>
            <p:nvPr/>
          </p:nvSpPr>
          <p:spPr>
            <a:xfrm>
              <a:off x="0" y="0"/>
              <a:ext cx="4392859" cy="2872248"/>
            </a:xfrm>
            <a:custGeom>
              <a:avLst/>
              <a:gdLst/>
              <a:ahLst/>
              <a:cxnLst>
                <a:cxn ang="0">
                  <a:pos x="0" y="0"/>
                </a:cxn>
                <a:cxn ang="0">
                  <a:pos x="1022967" y="1449953"/>
                </a:cxn>
                <a:cxn ang="0">
                  <a:pos x="0" y="2872248"/>
                </a:cxn>
                <a:cxn ang="0">
                  <a:pos x="3355046" y="2872248"/>
                </a:cxn>
                <a:cxn ang="0">
                  <a:pos x="4392859" y="1447560"/>
                </a:cxn>
                <a:cxn ang="0">
                  <a:pos x="3352199" y="3723"/>
                </a:cxn>
                <a:cxn ang="0">
                  <a:pos x="0" y="0"/>
                </a:cxn>
              </a:cxnLst>
              <a:rect l="0" t="0" r="0" b="0"/>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2"/>
            </a:solidFill>
            <a:ln w="12700">
              <a:noFill/>
            </a:ln>
          </p:spPr>
          <p:txBody>
            <a:bodyPr/>
            <a:lstStyle/>
            <a:p>
              <a:endParaRPr lang="zh-CN" altLang="en-US" sz="100"/>
            </a:p>
          </p:txBody>
        </p:sp>
        <p:sp>
          <p:nvSpPr>
            <p:cNvPr id="32" name="Shape 350"/>
            <p:cNvSpPr/>
            <p:nvPr/>
          </p:nvSpPr>
          <p:spPr>
            <a:xfrm>
              <a:off x="935280" y="766779"/>
              <a:ext cx="2924342" cy="1148053"/>
            </a:xfrm>
            <a:prstGeom prst="rect">
              <a:avLst/>
            </a:prstGeom>
            <a:noFill/>
            <a:ln w="12700" cap="flat">
              <a:noFill/>
              <a:miter lim="400000"/>
            </a:ln>
            <a:effectLst/>
          </p:spPr>
          <p:txBody>
            <a:bodyPr lIns="0" tIns="0" rIns="0" bIns="0" anchor="ctr"/>
            <a:lstStyle>
              <a:lvl1pPr>
                <a:defRPr sz="2000">
                  <a:solidFill>
                    <a:srgbClr val="FAF9FC"/>
                  </a:solidFill>
                  <a:latin typeface="STIXGeneral-Bold"/>
                  <a:ea typeface="STIXGeneral-Bold"/>
                  <a:cs typeface="STIXGeneral-Bold"/>
                  <a:sym typeface="STIXGeneral-Bold"/>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Lato Regular"/>
                  <a:sym typeface="STIXGeneral-Bold"/>
                </a:rPr>
                <a:t>提 交</a:t>
              </a:r>
              <a:endParaRPr kumimoji="0" lang="id-ID" altLang="zh-CN"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Lato Regular"/>
                <a:sym typeface="STIXGeneral-Bold"/>
              </a:endParaRPr>
            </a:p>
          </p:txBody>
        </p:sp>
      </p:grpSp>
      <p:grpSp>
        <p:nvGrpSpPr>
          <p:cNvPr id="28682" name="Group 357"/>
          <p:cNvGrpSpPr/>
          <p:nvPr/>
        </p:nvGrpSpPr>
        <p:grpSpPr>
          <a:xfrm>
            <a:off x="6308725" y="1989138"/>
            <a:ext cx="1647825" cy="1076325"/>
            <a:chOff x="0" y="0"/>
            <a:chExt cx="4392859" cy="2872248"/>
          </a:xfrm>
        </p:grpSpPr>
        <p:sp>
          <p:nvSpPr>
            <p:cNvPr id="28683" name="Shape 353"/>
            <p:cNvSpPr/>
            <p:nvPr/>
          </p:nvSpPr>
          <p:spPr>
            <a:xfrm>
              <a:off x="0" y="0"/>
              <a:ext cx="4392859" cy="2872248"/>
            </a:xfrm>
            <a:custGeom>
              <a:avLst/>
              <a:gdLst/>
              <a:ahLst/>
              <a:cxnLst>
                <a:cxn ang="0">
                  <a:pos x="0" y="0"/>
                </a:cxn>
                <a:cxn ang="0">
                  <a:pos x="1022967" y="1449953"/>
                </a:cxn>
                <a:cxn ang="0">
                  <a:pos x="0" y="2872248"/>
                </a:cxn>
                <a:cxn ang="0">
                  <a:pos x="3355046" y="2872248"/>
                </a:cxn>
                <a:cxn ang="0">
                  <a:pos x="4392859" y="1447560"/>
                </a:cxn>
                <a:cxn ang="0">
                  <a:pos x="3352199" y="3723"/>
                </a:cxn>
                <a:cxn ang="0">
                  <a:pos x="0" y="0"/>
                </a:cxn>
              </a:cxnLst>
              <a:rect l="0" t="0" r="0" b="0"/>
              <a:pathLst>
                <a:path w="21600" h="21600">
                  <a:moveTo>
                    <a:pt x="0" y="0"/>
                  </a:moveTo>
                  <a:lnTo>
                    <a:pt x="5030" y="10904"/>
                  </a:lnTo>
                  <a:lnTo>
                    <a:pt x="0" y="21600"/>
                  </a:lnTo>
                  <a:lnTo>
                    <a:pt x="16497" y="21600"/>
                  </a:lnTo>
                  <a:lnTo>
                    <a:pt x="21600" y="10886"/>
                  </a:lnTo>
                  <a:lnTo>
                    <a:pt x="16483" y="28"/>
                  </a:lnTo>
                  <a:lnTo>
                    <a:pt x="0" y="0"/>
                  </a:lnTo>
                  <a:close/>
                </a:path>
              </a:pathLst>
            </a:custGeom>
            <a:solidFill>
              <a:schemeClr val="accent1"/>
            </a:solidFill>
            <a:ln w="12700">
              <a:noFill/>
            </a:ln>
          </p:spPr>
          <p:txBody>
            <a:bodyPr/>
            <a:lstStyle/>
            <a:p>
              <a:endParaRPr lang="zh-CN" altLang="en-US" sz="100"/>
            </a:p>
          </p:txBody>
        </p:sp>
        <p:sp>
          <p:nvSpPr>
            <p:cNvPr id="28684" name="Shape 355"/>
            <p:cNvSpPr/>
            <p:nvPr/>
          </p:nvSpPr>
          <p:spPr>
            <a:xfrm>
              <a:off x="802363" y="576064"/>
              <a:ext cx="3014432" cy="1536171"/>
            </a:xfrm>
            <a:prstGeom prst="rect">
              <a:avLst/>
            </a:prstGeom>
            <a:noFill/>
            <a:ln w="12700">
              <a:noFill/>
            </a:ln>
          </p:spPr>
          <p:txBody>
            <a:bodyPr lIns="0" tIns="0" rIns="0" bIns="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STIXGeneral-Bold"/>
                </a:rPr>
                <a:t>计算</a:t>
              </a:r>
              <a:endParaRPr lang="en-US" altLang="zh-CN" sz="2000" b="1" dirty="0">
                <a:solidFill>
                  <a:schemeClr val="bg1"/>
                </a:solidFill>
                <a:latin typeface="微软雅黑" panose="020B0503020204020204" pitchFamily="34" charset="-122"/>
                <a:ea typeface="微软雅黑" panose="020B0503020204020204" pitchFamily="34" charset="-122"/>
                <a:sym typeface="STIXGeneral-Bold"/>
              </a:endParaRPr>
            </a:p>
            <a:p>
              <a:pPr algn="ctr"/>
              <a:r>
                <a:rPr lang="zh-CN" altLang="en-US" sz="2000" b="1" dirty="0">
                  <a:solidFill>
                    <a:schemeClr val="bg1"/>
                  </a:solidFill>
                  <a:latin typeface="微软雅黑" panose="020B0503020204020204" pitchFamily="34" charset="-122"/>
                  <a:ea typeface="微软雅黑" panose="020B0503020204020204" pitchFamily="34" charset="-122"/>
                  <a:sym typeface="STIXGeneral-Bold"/>
                </a:rPr>
                <a:t>扣缴</a:t>
              </a:r>
              <a:endParaRPr lang="id-ID" altLang="zh-CN" sz="2000" b="1" dirty="0">
                <a:solidFill>
                  <a:schemeClr val="bg1"/>
                </a:solidFill>
                <a:latin typeface="微软雅黑" panose="020B0503020204020204" pitchFamily="34" charset="-122"/>
                <a:ea typeface="微软雅黑" panose="020B0503020204020204" pitchFamily="34" charset="-122"/>
                <a:sym typeface="STIXGeneral-Bold"/>
              </a:endParaRPr>
            </a:p>
          </p:txBody>
        </p:sp>
      </p:grpSp>
      <p:grpSp>
        <p:nvGrpSpPr>
          <p:cNvPr id="28685" name="Group 363"/>
          <p:cNvGrpSpPr/>
          <p:nvPr/>
        </p:nvGrpSpPr>
        <p:grpSpPr>
          <a:xfrm>
            <a:off x="1503363" y="2911475"/>
            <a:ext cx="319087" cy="319088"/>
            <a:chOff x="0" y="0"/>
            <a:chExt cx="850594" cy="850594"/>
          </a:xfrm>
        </p:grpSpPr>
        <p:sp>
          <p:nvSpPr>
            <p:cNvPr id="28686" name="Shape 361"/>
            <p:cNvSpPr/>
            <p:nvPr/>
          </p:nvSpPr>
          <p:spPr>
            <a:xfrm>
              <a:off x="0" y="0"/>
              <a:ext cx="850594" cy="850594"/>
            </a:xfrm>
            <a:custGeom>
              <a:avLst/>
              <a:gdLst/>
              <a:ahLst/>
              <a:cxnLst>
                <a:cxn ang="0">
                  <a:pos x="725981" y="124570"/>
                </a:cxn>
                <a:cxn ang="0">
                  <a:pos x="725981" y="725981"/>
                </a:cxn>
                <a:cxn ang="0">
                  <a:pos x="124570" y="725981"/>
                </a:cxn>
                <a:cxn ang="0">
                  <a:pos x="124570" y="124570"/>
                </a:cxn>
                <a:cxn ang="0">
                  <a:pos x="725981" y="12457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cmpd="sng">
              <a:solidFill>
                <a:srgbClr val="FBF9FC"/>
              </a:solidFill>
              <a:prstDash val="solid"/>
              <a:miter/>
              <a:headEnd type="none" w="med" len="med"/>
              <a:tailEnd type="none" w="med" len="med"/>
            </a:ln>
          </p:spPr>
          <p:txBody>
            <a:bodyPr/>
            <a:lstStyle/>
            <a:p>
              <a:endParaRPr lang="zh-CN" altLang="en-US" sz="100"/>
            </a:p>
          </p:txBody>
        </p:sp>
        <p:sp>
          <p:nvSpPr>
            <p:cNvPr id="28687" name="Shape 362"/>
            <p:cNvSpPr/>
            <p:nvPr/>
          </p:nvSpPr>
          <p:spPr>
            <a:xfrm>
              <a:off x="311484" y="179852"/>
              <a:ext cx="225132" cy="490889"/>
            </a:xfrm>
            <a:prstGeom prst="rect">
              <a:avLst/>
            </a:prstGeom>
            <a:noFill/>
            <a:ln w="12700">
              <a:noFill/>
            </a:ln>
          </p:spPr>
          <p:txBody>
            <a:bodyPr wrap="none" lIns="0" tIns="0" rIns="0" bIns="0" anchor="ctr">
              <a:spAutoFit/>
            </a:bodyPr>
            <a:lstStyle/>
            <a:p>
              <a:r>
                <a:rPr lang="en-US" altLang="zh-CN" sz="1200" dirty="0">
                  <a:solidFill>
                    <a:srgbClr val="000000"/>
                  </a:solidFill>
                  <a:latin typeface="Arial" panose="020B0604020202020204" pitchFamily="34" charset="0"/>
                  <a:ea typeface="Oxygen"/>
                  <a:sym typeface="Oxygen"/>
                </a:rPr>
                <a:t>1</a:t>
              </a:r>
            </a:p>
          </p:txBody>
        </p:sp>
      </p:grpSp>
      <p:grpSp>
        <p:nvGrpSpPr>
          <p:cNvPr id="28688" name="Group 366"/>
          <p:cNvGrpSpPr/>
          <p:nvPr/>
        </p:nvGrpSpPr>
        <p:grpSpPr>
          <a:xfrm>
            <a:off x="3300413" y="2911475"/>
            <a:ext cx="319087" cy="319088"/>
            <a:chOff x="0" y="0"/>
            <a:chExt cx="850594" cy="850594"/>
          </a:xfrm>
        </p:grpSpPr>
        <p:sp>
          <p:nvSpPr>
            <p:cNvPr id="28689" name="Shape 364"/>
            <p:cNvSpPr/>
            <p:nvPr/>
          </p:nvSpPr>
          <p:spPr>
            <a:xfrm>
              <a:off x="0" y="0"/>
              <a:ext cx="850594" cy="850594"/>
            </a:xfrm>
            <a:custGeom>
              <a:avLst/>
              <a:gdLst/>
              <a:ahLst/>
              <a:cxnLst>
                <a:cxn ang="0">
                  <a:pos x="725981" y="124570"/>
                </a:cxn>
                <a:cxn ang="0">
                  <a:pos x="725981" y="725981"/>
                </a:cxn>
                <a:cxn ang="0">
                  <a:pos x="124570" y="725981"/>
                </a:cxn>
                <a:cxn ang="0">
                  <a:pos x="124570" y="124570"/>
                </a:cxn>
                <a:cxn ang="0">
                  <a:pos x="725981" y="12457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cmpd="sng">
              <a:solidFill>
                <a:srgbClr val="FBF9FC"/>
              </a:solidFill>
              <a:prstDash val="solid"/>
              <a:miter/>
              <a:headEnd type="none" w="med" len="med"/>
              <a:tailEnd type="none" w="med" len="med"/>
            </a:ln>
          </p:spPr>
          <p:txBody>
            <a:bodyPr/>
            <a:lstStyle/>
            <a:p>
              <a:endParaRPr lang="zh-CN" altLang="en-US" sz="100"/>
            </a:p>
          </p:txBody>
        </p:sp>
        <p:sp>
          <p:nvSpPr>
            <p:cNvPr id="28690" name="Shape 365"/>
            <p:cNvSpPr/>
            <p:nvPr/>
          </p:nvSpPr>
          <p:spPr>
            <a:xfrm>
              <a:off x="311484" y="179852"/>
              <a:ext cx="225132" cy="490889"/>
            </a:xfrm>
            <a:prstGeom prst="rect">
              <a:avLst/>
            </a:prstGeom>
            <a:noFill/>
            <a:ln w="12700">
              <a:noFill/>
            </a:ln>
          </p:spPr>
          <p:txBody>
            <a:bodyPr wrap="none" lIns="0" tIns="0" rIns="0" bIns="0" anchor="ctr">
              <a:spAutoFit/>
            </a:bodyPr>
            <a:lstStyle/>
            <a:p>
              <a:r>
                <a:rPr lang="en-US" altLang="zh-CN" sz="1200" dirty="0">
                  <a:solidFill>
                    <a:schemeClr val="bg1"/>
                  </a:solidFill>
                  <a:latin typeface="Arial" panose="020B0604020202020204" pitchFamily="34" charset="0"/>
                  <a:ea typeface="Oxygen"/>
                  <a:sym typeface="Oxygen"/>
                </a:rPr>
                <a:t>2</a:t>
              </a:r>
            </a:p>
          </p:txBody>
        </p:sp>
      </p:grpSp>
      <p:grpSp>
        <p:nvGrpSpPr>
          <p:cNvPr id="28691" name="Group 369"/>
          <p:cNvGrpSpPr/>
          <p:nvPr/>
        </p:nvGrpSpPr>
        <p:grpSpPr>
          <a:xfrm>
            <a:off x="5100638" y="2911475"/>
            <a:ext cx="319087" cy="319088"/>
            <a:chOff x="0" y="0"/>
            <a:chExt cx="850594" cy="850594"/>
          </a:xfrm>
        </p:grpSpPr>
        <p:sp>
          <p:nvSpPr>
            <p:cNvPr id="28692" name="Shape 367"/>
            <p:cNvSpPr/>
            <p:nvPr/>
          </p:nvSpPr>
          <p:spPr>
            <a:xfrm>
              <a:off x="0" y="0"/>
              <a:ext cx="850594" cy="850594"/>
            </a:xfrm>
            <a:custGeom>
              <a:avLst/>
              <a:gdLst/>
              <a:ahLst/>
              <a:cxnLst>
                <a:cxn ang="0">
                  <a:pos x="725981" y="124570"/>
                </a:cxn>
                <a:cxn ang="0">
                  <a:pos x="725981" y="725981"/>
                </a:cxn>
                <a:cxn ang="0">
                  <a:pos x="124570" y="725981"/>
                </a:cxn>
                <a:cxn ang="0">
                  <a:pos x="124570" y="124570"/>
                </a:cxn>
                <a:cxn ang="0">
                  <a:pos x="725981" y="12457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cmpd="sng">
              <a:solidFill>
                <a:srgbClr val="FBF9FC"/>
              </a:solidFill>
              <a:prstDash val="solid"/>
              <a:miter/>
              <a:headEnd type="none" w="med" len="med"/>
              <a:tailEnd type="none" w="med" len="med"/>
            </a:ln>
          </p:spPr>
          <p:txBody>
            <a:bodyPr/>
            <a:lstStyle/>
            <a:p>
              <a:endParaRPr lang="zh-CN" altLang="en-US" sz="100"/>
            </a:p>
          </p:txBody>
        </p:sp>
        <p:sp>
          <p:nvSpPr>
            <p:cNvPr id="28693" name="Shape 368"/>
            <p:cNvSpPr/>
            <p:nvPr/>
          </p:nvSpPr>
          <p:spPr>
            <a:xfrm>
              <a:off x="243825" y="114147"/>
              <a:ext cx="362944" cy="622301"/>
            </a:xfrm>
            <a:prstGeom prst="rect">
              <a:avLst/>
            </a:prstGeom>
            <a:noFill/>
            <a:ln w="12700">
              <a:noFill/>
            </a:ln>
          </p:spPr>
          <p:txBody>
            <a:bodyPr lIns="0" tIns="0" rIns="0" bIns="0" anchor="ctr"/>
            <a:lstStyle/>
            <a:p>
              <a:r>
                <a:rPr lang="en-US" altLang="zh-CN" sz="1200" dirty="0">
                  <a:solidFill>
                    <a:srgbClr val="000000"/>
                  </a:solidFill>
                  <a:latin typeface="Arial" panose="020B0604020202020204" pitchFamily="34" charset="0"/>
                  <a:ea typeface="Oxygen"/>
                  <a:sym typeface="Oxygen"/>
                </a:rPr>
                <a:t>3</a:t>
              </a:r>
            </a:p>
          </p:txBody>
        </p:sp>
      </p:grpSp>
      <p:grpSp>
        <p:nvGrpSpPr>
          <p:cNvPr id="28694" name="Group 372"/>
          <p:cNvGrpSpPr/>
          <p:nvPr/>
        </p:nvGrpSpPr>
        <p:grpSpPr>
          <a:xfrm>
            <a:off x="6973888" y="2911475"/>
            <a:ext cx="319087" cy="319088"/>
            <a:chOff x="0" y="0"/>
            <a:chExt cx="850594" cy="850594"/>
          </a:xfrm>
        </p:grpSpPr>
        <p:sp>
          <p:nvSpPr>
            <p:cNvPr id="28695" name="Shape 370"/>
            <p:cNvSpPr/>
            <p:nvPr/>
          </p:nvSpPr>
          <p:spPr>
            <a:xfrm>
              <a:off x="0" y="0"/>
              <a:ext cx="850594" cy="850594"/>
            </a:xfrm>
            <a:custGeom>
              <a:avLst/>
              <a:gdLst/>
              <a:ahLst/>
              <a:cxnLst>
                <a:cxn ang="0">
                  <a:pos x="725981" y="124570"/>
                </a:cxn>
                <a:cxn ang="0">
                  <a:pos x="725981" y="725981"/>
                </a:cxn>
                <a:cxn ang="0">
                  <a:pos x="124570" y="725981"/>
                </a:cxn>
                <a:cxn ang="0">
                  <a:pos x="124570" y="124570"/>
                </a:cxn>
                <a:cxn ang="0">
                  <a:pos x="725981" y="12457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cmpd="sng">
              <a:solidFill>
                <a:srgbClr val="FBF9FC"/>
              </a:solidFill>
              <a:prstDash val="solid"/>
              <a:miter/>
              <a:headEnd type="none" w="med" len="med"/>
              <a:tailEnd type="none" w="med" len="med"/>
            </a:ln>
          </p:spPr>
          <p:txBody>
            <a:bodyPr/>
            <a:lstStyle/>
            <a:p>
              <a:endParaRPr lang="zh-CN" altLang="en-US" sz="100"/>
            </a:p>
          </p:txBody>
        </p:sp>
        <p:sp>
          <p:nvSpPr>
            <p:cNvPr id="28696" name="Shape 371"/>
            <p:cNvSpPr/>
            <p:nvPr/>
          </p:nvSpPr>
          <p:spPr>
            <a:xfrm>
              <a:off x="311484" y="179852"/>
              <a:ext cx="225132" cy="490889"/>
            </a:xfrm>
            <a:prstGeom prst="rect">
              <a:avLst/>
            </a:prstGeom>
            <a:noFill/>
            <a:ln w="12700">
              <a:noFill/>
            </a:ln>
          </p:spPr>
          <p:txBody>
            <a:bodyPr wrap="none" lIns="0" tIns="0" rIns="0" bIns="0" anchor="ctr">
              <a:spAutoFit/>
            </a:bodyPr>
            <a:lstStyle/>
            <a:p>
              <a:r>
                <a:rPr lang="en-US" altLang="zh-CN" sz="1200" dirty="0">
                  <a:solidFill>
                    <a:schemeClr val="bg1"/>
                  </a:solidFill>
                  <a:latin typeface="Arial" panose="020B0604020202020204" pitchFamily="34" charset="0"/>
                  <a:ea typeface="Oxygen"/>
                  <a:sym typeface="Oxygen"/>
                </a:rPr>
                <a:t>4</a:t>
              </a:r>
            </a:p>
          </p:txBody>
        </p:sp>
      </p:grpSp>
      <p:sp>
        <p:nvSpPr>
          <p:cNvPr id="28697" name="Shape 1794"/>
          <p:cNvSpPr/>
          <p:nvPr/>
        </p:nvSpPr>
        <p:spPr>
          <a:xfrm>
            <a:off x="1042988" y="3563938"/>
            <a:ext cx="4168775" cy="441325"/>
          </a:xfrm>
          <a:prstGeom prst="roundRect">
            <a:avLst>
              <a:gd name="adj" fmla="val 50000"/>
            </a:avLst>
          </a:prstGeom>
          <a:solidFill>
            <a:schemeClr val="accent1"/>
          </a:solidFill>
          <a:ln w="12700">
            <a:noFill/>
          </a:ln>
        </p:spPr>
        <p:txBody>
          <a:bodyPr lIns="14287" tIns="14287" rIns="14287" bIns="14287" anchor="ctr"/>
          <a:lstStyle/>
          <a:p>
            <a:endParaRPr lang="zh-CN" altLang="en-US" sz="1300" dirty="0">
              <a:latin typeface="Calibri" panose="020F0502020204030204" pitchFamily="34" charset="0"/>
              <a:ea typeface="宋体" panose="02010600030101010101" pitchFamily="2" charset="-122"/>
            </a:endParaRPr>
          </a:p>
        </p:txBody>
      </p:sp>
      <p:sp>
        <p:nvSpPr>
          <p:cNvPr id="28698" name="Text Placeholder 3"/>
          <p:cNvSpPr txBox="1"/>
          <p:nvPr/>
        </p:nvSpPr>
        <p:spPr>
          <a:xfrm>
            <a:off x="684213" y="3630613"/>
            <a:ext cx="4951412" cy="306387"/>
          </a:xfrm>
          <a:prstGeom prst="rect">
            <a:avLst/>
          </a:prstGeom>
          <a:noFill/>
          <a:ln w="9525">
            <a:noFill/>
          </a:ln>
        </p:spPr>
        <p:txBody>
          <a:bodyPr lIns="0" tIns="0" rIns="0" bIns="0" anchor="ctr"/>
          <a:lstStyle/>
          <a:p>
            <a:pPr algn="ctr">
              <a:lnSpc>
                <a:spcPct val="90000"/>
              </a:lnSpc>
              <a:spcBef>
                <a:spcPts val="1000"/>
              </a:spcBef>
            </a:pPr>
            <a:r>
              <a:rPr lang="zh-CN" altLang="en-US" sz="1400" b="1" dirty="0">
                <a:solidFill>
                  <a:schemeClr val="bg1"/>
                </a:solidFill>
                <a:latin typeface="微软雅黑" panose="020B0503020204020204" pitchFamily="34" charset="-122"/>
                <a:ea typeface="微软雅黑" panose="020B0503020204020204" pitchFamily="34" charset="-122"/>
              </a:rPr>
              <a:t>纸质模板</a:t>
            </a:r>
          </a:p>
        </p:txBody>
      </p:sp>
      <p:sp>
        <p:nvSpPr>
          <p:cNvPr id="28699" name="Shape 1794"/>
          <p:cNvSpPr/>
          <p:nvPr/>
        </p:nvSpPr>
        <p:spPr>
          <a:xfrm>
            <a:off x="1042988" y="4138613"/>
            <a:ext cx="4168775" cy="442912"/>
          </a:xfrm>
          <a:prstGeom prst="roundRect">
            <a:avLst>
              <a:gd name="adj" fmla="val 50000"/>
            </a:avLst>
          </a:prstGeom>
          <a:solidFill>
            <a:schemeClr val="accent1"/>
          </a:solidFill>
          <a:ln w="12700">
            <a:noFill/>
          </a:ln>
        </p:spPr>
        <p:txBody>
          <a:bodyPr lIns="14287" tIns="14287" rIns="14287" bIns="14287" anchor="ctr"/>
          <a:lstStyle/>
          <a:p>
            <a:endParaRPr lang="zh-CN" altLang="en-US" sz="1300" dirty="0">
              <a:latin typeface="Calibri" panose="020F0502020204030204" pitchFamily="34" charset="0"/>
              <a:ea typeface="宋体" panose="02010600030101010101" pitchFamily="2" charset="-122"/>
            </a:endParaRPr>
          </a:p>
        </p:txBody>
      </p:sp>
      <p:sp>
        <p:nvSpPr>
          <p:cNvPr id="28700" name="Shape 1794"/>
          <p:cNvSpPr/>
          <p:nvPr/>
        </p:nvSpPr>
        <p:spPr>
          <a:xfrm>
            <a:off x="1042988" y="4714875"/>
            <a:ext cx="4168775" cy="442913"/>
          </a:xfrm>
          <a:prstGeom prst="roundRect">
            <a:avLst>
              <a:gd name="adj" fmla="val 50000"/>
            </a:avLst>
          </a:prstGeom>
          <a:solidFill>
            <a:schemeClr val="accent1"/>
          </a:solidFill>
          <a:ln w="12700">
            <a:noFill/>
          </a:ln>
        </p:spPr>
        <p:txBody>
          <a:bodyPr lIns="14287" tIns="14287" rIns="14287" bIns="14287" anchor="ctr"/>
          <a:lstStyle/>
          <a:p>
            <a:endParaRPr lang="zh-CN" altLang="en-US" sz="1300" dirty="0">
              <a:latin typeface="Calibri" panose="020F0502020204030204" pitchFamily="34" charset="0"/>
              <a:ea typeface="宋体" panose="02010600030101010101" pitchFamily="2" charset="-122"/>
            </a:endParaRPr>
          </a:p>
        </p:txBody>
      </p:sp>
      <p:sp>
        <p:nvSpPr>
          <p:cNvPr id="28701" name="Text Placeholder 3"/>
          <p:cNvSpPr txBox="1"/>
          <p:nvPr/>
        </p:nvSpPr>
        <p:spPr>
          <a:xfrm>
            <a:off x="684213" y="4783871"/>
            <a:ext cx="4951412" cy="306387"/>
          </a:xfrm>
          <a:prstGeom prst="rect">
            <a:avLst/>
          </a:prstGeom>
          <a:noFill/>
          <a:ln w="9525">
            <a:noFill/>
          </a:ln>
        </p:spPr>
        <p:txBody>
          <a:bodyPr lIns="0" tIns="0" rIns="0" bIns="0" anchor="ctr"/>
          <a:lstStyle/>
          <a:p>
            <a:pPr algn="ctr">
              <a:lnSpc>
                <a:spcPct val="90000"/>
              </a:lnSpc>
              <a:spcBef>
                <a:spcPts val="1000"/>
              </a:spcBef>
            </a:pPr>
            <a:r>
              <a:rPr lang="zh-CN" altLang="en-US" sz="1400" b="1" dirty="0">
                <a:solidFill>
                  <a:schemeClr val="bg1"/>
                </a:solidFill>
                <a:latin typeface="微软雅黑" panose="020B0503020204020204" pitchFamily="34" charset="-122"/>
                <a:ea typeface="微软雅黑" panose="020B0503020204020204" pitchFamily="34" charset="-122"/>
              </a:rPr>
              <a:t>远程办税端</a:t>
            </a:r>
            <a:r>
              <a:rPr lang="en-US" altLang="zh-CN" sz="1400" b="1" dirty="0">
                <a:solidFill>
                  <a:schemeClr val="bg1"/>
                </a:solidFill>
                <a:latin typeface="微软雅黑" panose="020B0503020204020204" pitchFamily="34" charset="-122"/>
                <a:ea typeface="微软雅黑" panose="020B0503020204020204" pitchFamily="34" charset="-122"/>
              </a:rPr>
              <a:t>—APP</a:t>
            </a:r>
            <a:r>
              <a:rPr lang="zh-CN" altLang="en-US" sz="1400" b="1" dirty="0">
                <a:solidFill>
                  <a:schemeClr val="bg1"/>
                </a:solidFill>
                <a:latin typeface="微软雅黑" panose="020B0503020204020204" pitchFamily="34" charset="-122"/>
                <a:ea typeface="微软雅黑" panose="020B0503020204020204" pitchFamily="34" charset="-122"/>
              </a:rPr>
              <a:t>端（重点）</a:t>
            </a:r>
          </a:p>
        </p:txBody>
      </p:sp>
      <p:sp>
        <p:nvSpPr>
          <p:cNvPr id="28702" name="Shape 1794"/>
          <p:cNvSpPr/>
          <p:nvPr/>
        </p:nvSpPr>
        <p:spPr>
          <a:xfrm>
            <a:off x="1042988" y="5291138"/>
            <a:ext cx="4168775" cy="441325"/>
          </a:xfrm>
          <a:prstGeom prst="roundRect">
            <a:avLst>
              <a:gd name="adj" fmla="val 50000"/>
            </a:avLst>
          </a:prstGeom>
          <a:solidFill>
            <a:schemeClr val="accent1"/>
          </a:solidFill>
          <a:ln w="12700">
            <a:noFill/>
          </a:ln>
        </p:spPr>
        <p:txBody>
          <a:bodyPr lIns="14287" tIns="14287" rIns="14287" bIns="14287" anchor="ctr"/>
          <a:lstStyle/>
          <a:p>
            <a:endParaRPr lang="zh-CN" altLang="en-US" sz="1300" dirty="0">
              <a:latin typeface="Calibri" panose="020F0502020204030204" pitchFamily="34" charset="0"/>
              <a:ea typeface="宋体" panose="02010600030101010101" pitchFamily="2" charset="-122"/>
            </a:endParaRPr>
          </a:p>
        </p:txBody>
      </p:sp>
      <p:sp>
        <p:nvSpPr>
          <p:cNvPr id="28703" name="Text Placeholder 3"/>
          <p:cNvSpPr txBox="1"/>
          <p:nvPr/>
        </p:nvSpPr>
        <p:spPr>
          <a:xfrm>
            <a:off x="684213" y="5359400"/>
            <a:ext cx="4951412" cy="306388"/>
          </a:xfrm>
          <a:prstGeom prst="rect">
            <a:avLst/>
          </a:prstGeom>
          <a:noFill/>
          <a:ln w="9525">
            <a:noFill/>
          </a:ln>
        </p:spPr>
        <p:txBody>
          <a:bodyPr lIns="0" tIns="0" rIns="0" bIns="0" anchor="ctr"/>
          <a:lstStyle/>
          <a:p>
            <a:pPr algn="ctr">
              <a:lnSpc>
                <a:spcPct val="90000"/>
              </a:lnSpc>
              <a:spcBef>
                <a:spcPts val="1000"/>
              </a:spcBef>
            </a:pPr>
            <a:r>
              <a:rPr lang="zh-CN" altLang="en-US" sz="1400" b="1" dirty="0">
                <a:solidFill>
                  <a:schemeClr val="bg1"/>
                </a:solidFill>
                <a:latin typeface="微软雅黑" panose="020B0503020204020204" pitchFamily="34" charset="-122"/>
                <a:ea typeface="微软雅黑" panose="020B0503020204020204" pitchFamily="34" charset="-122"/>
              </a:rPr>
              <a:t>远程办税端</a:t>
            </a:r>
            <a:r>
              <a:rPr lang="en-US" altLang="zh-CN" sz="1400" b="1" dirty="0">
                <a:solidFill>
                  <a:schemeClr val="bg1"/>
                </a:solidFill>
                <a:latin typeface="微软雅黑" panose="020B0503020204020204" pitchFamily="34" charset="-122"/>
                <a:ea typeface="微软雅黑" panose="020B0503020204020204" pitchFamily="34" charset="-122"/>
              </a:rPr>
              <a:t>—WEB</a:t>
            </a:r>
            <a:r>
              <a:rPr lang="zh-CN" altLang="en-US" sz="1400" b="1" dirty="0">
                <a:solidFill>
                  <a:schemeClr val="bg1"/>
                </a:solidFill>
                <a:latin typeface="微软雅黑" panose="020B0503020204020204" pitchFamily="34" charset="-122"/>
                <a:ea typeface="微软雅黑" panose="020B0503020204020204" pitchFamily="34" charset="-122"/>
              </a:rPr>
              <a:t>端</a:t>
            </a:r>
          </a:p>
        </p:txBody>
      </p:sp>
      <p:sp>
        <p:nvSpPr>
          <p:cNvPr id="28704" name="Text Placeholder 3"/>
          <p:cNvSpPr txBox="1"/>
          <p:nvPr/>
        </p:nvSpPr>
        <p:spPr>
          <a:xfrm>
            <a:off x="684213" y="4202113"/>
            <a:ext cx="4951412" cy="306387"/>
          </a:xfrm>
          <a:prstGeom prst="rect">
            <a:avLst/>
          </a:prstGeom>
          <a:noFill/>
          <a:ln w="9525">
            <a:noFill/>
          </a:ln>
        </p:spPr>
        <p:txBody>
          <a:bodyPr lIns="0" tIns="0" rIns="0" bIns="0" anchor="ctr"/>
          <a:lstStyle/>
          <a:p>
            <a:pPr algn="ctr">
              <a:lnSpc>
                <a:spcPct val="90000"/>
              </a:lnSpc>
              <a:spcBef>
                <a:spcPts val="1000"/>
              </a:spcBef>
            </a:pPr>
            <a:r>
              <a:rPr lang="zh-CN" altLang="en-US" sz="1400" b="1" dirty="0">
                <a:solidFill>
                  <a:schemeClr val="bg1"/>
                </a:solidFill>
                <a:latin typeface="微软雅黑" panose="020B0503020204020204" pitchFamily="34" charset="-122"/>
                <a:ea typeface="微软雅黑" panose="020B0503020204020204" pitchFamily="34" charset="-122"/>
              </a:rPr>
              <a:t>电子模板</a:t>
            </a:r>
          </a:p>
        </p:txBody>
      </p:sp>
      <p:sp>
        <p:nvSpPr>
          <p:cNvPr id="62" name="Title 1"/>
          <p:cNvSpPr txBox="1"/>
          <p:nvPr/>
        </p:nvSpPr>
        <p:spPr>
          <a:xfrm>
            <a:off x="2898238"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sym typeface="+mn-ea"/>
              </a:rPr>
              <a:t>四 专项附加扣除政策的操作方法</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sym typeface="+mn-ea"/>
            </a:endParaRPr>
          </a:p>
        </p:txBody>
      </p:sp>
      <p:cxnSp>
        <p:nvCxnSpPr>
          <p:cNvPr id="66" name="直接连接符 65"/>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69" name="椭圆 4"/>
          <p:cNvSpPr/>
          <p:nvPr/>
        </p:nvSpPr>
        <p:spPr>
          <a:xfrm>
            <a:off x="6078538" y="3521075"/>
            <a:ext cx="2238375" cy="2236788"/>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椭圆 69"/>
          <p:cNvSpPr/>
          <p:nvPr/>
        </p:nvSpPr>
        <p:spPr>
          <a:xfrm>
            <a:off x="6261100" y="3703638"/>
            <a:ext cx="1873250" cy="18716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712" name="Shape 340"/>
          <p:cNvSpPr/>
          <p:nvPr/>
        </p:nvSpPr>
        <p:spPr>
          <a:xfrm>
            <a:off x="6554788" y="4230688"/>
            <a:ext cx="1401762" cy="711200"/>
          </a:xfrm>
          <a:prstGeom prst="rect">
            <a:avLst/>
          </a:prstGeom>
          <a:noFill/>
          <a:ln w="12700">
            <a:noFill/>
          </a:ln>
        </p:spPr>
        <p:txBody>
          <a:bodyPr lIns="0" tIns="0" rIns="0" bIns="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STIXGeneral-Bold"/>
              </a:rPr>
              <a:t>个人所得税扣缴客户端</a:t>
            </a:r>
            <a:endParaRPr lang="id-ID" altLang="zh-CN" sz="2000" b="1" dirty="0">
              <a:solidFill>
                <a:schemeClr val="bg1"/>
              </a:solidFill>
              <a:latin typeface="微软雅黑" panose="020B0503020204020204" pitchFamily="34" charset="-122"/>
              <a:ea typeface="微软雅黑" panose="020B0503020204020204" pitchFamily="34" charset="-122"/>
              <a:sym typeface="STIXGeneral-Bold"/>
            </a:endParaRPr>
          </a:p>
        </p:txBody>
      </p:sp>
      <p:pic>
        <p:nvPicPr>
          <p:cNvPr id="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045384" y="1108270"/>
            <a:ext cx="58023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四 专项附加扣除政策的</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操作方法</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获取远程办税端</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45062" name="Shape 1794"/>
          <p:cNvSpPr/>
          <p:nvPr/>
        </p:nvSpPr>
        <p:spPr>
          <a:xfrm>
            <a:off x="1187450" y="1687513"/>
            <a:ext cx="2284413" cy="442912"/>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45063" name="Text Placeholder 3"/>
          <p:cNvSpPr txBox="1"/>
          <p:nvPr/>
        </p:nvSpPr>
        <p:spPr>
          <a:xfrm>
            <a:off x="993775" y="1755775"/>
            <a:ext cx="2714625"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远程办税端</a:t>
            </a:r>
          </a:p>
        </p:txBody>
      </p:sp>
      <p:sp>
        <p:nvSpPr>
          <p:cNvPr id="21" name="圆角矩形 20"/>
          <p:cNvSpPr/>
          <p:nvPr/>
        </p:nvSpPr>
        <p:spPr>
          <a:xfrm>
            <a:off x="720725" y="2320925"/>
            <a:ext cx="7739380" cy="32429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93"/>
          <p:cNvSpPr/>
          <p:nvPr/>
        </p:nvSpPr>
        <p:spPr>
          <a:xfrm>
            <a:off x="684213" y="227647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93"/>
          <p:cNvSpPr/>
          <p:nvPr/>
        </p:nvSpPr>
        <p:spPr>
          <a:xfrm rot="10800000">
            <a:off x="8171180" y="5185013"/>
            <a:ext cx="288925" cy="39600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45070" name="图片 21" descr="f743519cbe24e16d1a55d663840f368"/>
          <p:cNvPicPr>
            <a:picLocks noChangeAspect="1"/>
          </p:cNvPicPr>
          <p:nvPr/>
        </p:nvPicPr>
        <p:blipFill>
          <a:blip r:embed="rId3"/>
          <a:stretch>
            <a:fillRect/>
          </a:stretch>
        </p:blipFill>
        <p:spPr>
          <a:xfrm>
            <a:off x="1247775" y="2403475"/>
            <a:ext cx="2224405" cy="2781300"/>
          </a:xfrm>
          <a:prstGeom prst="rect">
            <a:avLst/>
          </a:prstGeom>
          <a:noFill/>
          <a:ln w="9525">
            <a:noFill/>
          </a:ln>
        </p:spPr>
      </p:pic>
      <p:pic>
        <p:nvPicPr>
          <p:cNvPr id="4" name="图片 3"/>
          <p:cNvPicPr>
            <a:picLocks noChangeAspect="1"/>
          </p:cNvPicPr>
          <p:nvPr/>
        </p:nvPicPr>
        <p:blipFill>
          <a:blip r:embed="rId4"/>
          <a:stretch>
            <a:fillRect/>
          </a:stretch>
        </p:blipFill>
        <p:spPr>
          <a:xfrm>
            <a:off x="4807585" y="2440305"/>
            <a:ext cx="2534285" cy="2707640"/>
          </a:xfrm>
          <a:prstGeom prst="rect">
            <a:avLst/>
          </a:prstGeom>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1"/>
          <p:cNvSpPr txBox="1"/>
          <p:nvPr/>
        </p:nvSpPr>
        <p:spPr>
          <a:xfrm>
            <a:off x="785495" y="2403475"/>
            <a:ext cx="7632057" cy="3250121"/>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20000"/>
              </a:lnSpc>
              <a:spcBef>
                <a:spcPct val="0"/>
              </a:spcBef>
              <a:buNone/>
            </a:pPr>
            <a:r>
              <a:rPr lang="en-US" altLang="zh-CN" sz="1600" dirty="0"/>
              <a:t>2018</a:t>
            </a:r>
            <a:r>
              <a:rPr lang="zh-CN" altLang="en-US" sz="1600" dirty="0"/>
              <a:t>年</a:t>
            </a:r>
            <a:r>
              <a:rPr lang="en-US" altLang="zh-CN" sz="1600" dirty="0"/>
              <a:t>12</a:t>
            </a:r>
            <a:r>
              <a:rPr lang="zh-CN" altLang="en-US" sz="1600" dirty="0"/>
              <a:t>月</a:t>
            </a:r>
            <a:r>
              <a:rPr lang="en-US" altLang="zh-CN" sz="1600" dirty="0"/>
              <a:t>31</a:t>
            </a:r>
            <a:r>
              <a:rPr lang="zh-CN" altLang="en-US" sz="1600" dirty="0"/>
              <a:t>日正式发布远程办税端：</a:t>
            </a:r>
            <a:r>
              <a:rPr lang="zh-CN" altLang="en-US" sz="1600" dirty="0">
                <a:solidFill>
                  <a:srgbClr val="FF0000"/>
                </a:solidFill>
              </a:rPr>
              <a:t>纳税人可以注册登录</a:t>
            </a:r>
            <a:r>
              <a:rPr lang="en-US" altLang="zh-CN" sz="1600" dirty="0">
                <a:solidFill>
                  <a:srgbClr val="FF0000"/>
                </a:solidFill>
              </a:rPr>
              <a:t>APP</a:t>
            </a:r>
            <a:r>
              <a:rPr lang="zh-CN" altLang="en-US" sz="1600" dirty="0">
                <a:solidFill>
                  <a:srgbClr val="FF0000"/>
                </a:solidFill>
              </a:rPr>
              <a:t>填报扣除信息。</a:t>
            </a:r>
          </a:p>
          <a:p>
            <a:pPr marL="0" lvl="0" indent="457200" algn="just" eaLnBrk="1" hangingPunct="1">
              <a:lnSpc>
                <a:spcPct val="120000"/>
              </a:lnSpc>
              <a:spcBef>
                <a:spcPct val="0"/>
              </a:spcBef>
              <a:buNone/>
            </a:pPr>
            <a:endParaRPr lang="en-US" altLang="zh-CN" sz="1600" dirty="0" smtClean="0">
              <a:solidFill>
                <a:srgbClr val="FF0000"/>
              </a:solidFill>
            </a:endParaRPr>
          </a:p>
          <a:p>
            <a:pPr marL="0" lvl="0" indent="457200" algn="just" eaLnBrk="1" hangingPunct="1">
              <a:lnSpc>
                <a:spcPct val="120000"/>
              </a:lnSpc>
              <a:spcBef>
                <a:spcPct val="0"/>
              </a:spcBef>
              <a:buNone/>
            </a:pPr>
            <a:r>
              <a:rPr lang="zh-CN" altLang="en-US" sz="1600" dirty="0" smtClean="0">
                <a:solidFill>
                  <a:srgbClr val="FF0000"/>
                </a:solidFill>
              </a:rPr>
              <a:t>使用</a:t>
            </a:r>
            <a:r>
              <a:rPr lang="zh-CN" altLang="en-US" sz="1600" dirty="0">
                <a:solidFill>
                  <a:srgbClr val="FF0000"/>
                </a:solidFill>
              </a:rPr>
              <a:t>流程：</a:t>
            </a:r>
            <a:r>
              <a:rPr lang="zh-CN" altLang="en-US" sz="1600" dirty="0"/>
              <a:t>实名注册</a:t>
            </a:r>
            <a:r>
              <a:rPr lang="en-US" altLang="zh-CN" sz="1600" dirty="0"/>
              <a:t>--</a:t>
            </a:r>
            <a:r>
              <a:rPr lang="zh-CN" altLang="en-US" sz="1600" dirty="0"/>
              <a:t>实名登陆</a:t>
            </a:r>
            <a:r>
              <a:rPr lang="en-US" altLang="zh-CN" sz="1600" dirty="0"/>
              <a:t>--</a:t>
            </a:r>
            <a:r>
              <a:rPr lang="zh-CN" altLang="en-US" sz="1600" dirty="0"/>
              <a:t>账户安全管理</a:t>
            </a:r>
            <a:r>
              <a:rPr lang="en-US" altLang="zh-CN" sz="1600" dirty="0"/>
              <a:t>--</a:t>
            </a:r>
            <a:r>
              <a:rPr lang="zh-CN" altLang="en-US" sz="1600" dirty="0"/>
              <a:t>自然人信息采集</a:t>
            </a:r>
            <a:endParaRPr lang="zh-CN" altLang="en-US" sz="1600" dirty="0">
              <a:solidFill>
                <a:srgbClr val="FF0000"/>
              </a:solidFill>
            </a:endParaRPr>
          </a:p>
          <a:p>
            <a:pPr marL="0" lvl="0" indent="457200" algn="just" eaLnBrk="1" hangingPunct="1">
              <a:lnSpc>
                <a:spcPct val="120000"/>
              </a:lnSpc>
              <a:spcBef>
                <a:spcPct val="0"/>
              </a:spcBef>
              <a:buNone/>
            </a:pPr>
            <a:endParaRPr lang="en-US" altLang="zh-CN" sz="1600" dirty="0" smtClean="0">
              <a:solidFill>
                <a:srgbClr val="FF0000"/>
              </a:solidFill>
            </a:endParaRPr>
          </a:p>
          <a:p>
            <a:pPr marL="0" lvl="0" indent="457200" algn="just" eaLnBrk="1" hangingPunct="1">
              <a:lnSpc>
                <a:spcPct val="120000"/>
              </a:lnSpc>
              <a:spcBef>
                <a:spcPct val="0"/>
              </a:spcBef>
              <a:buNone/>
            </a:pPr>
            <a:r>
              <a:rPr lang="zh-CN" altLang="en-US" sz="1600" dirty="0" smtClean="0">
                <a:solidFill>
                  <a:srgbClr val="FF0000"/>
                </a:solidFill>
              </a:rPr>
              <a:t>说明</a:t>
            </a:r>
            <a:r>
              <a:rPr lang="zh-CN" altLang="en-US" sz="1600" dirty="0">
                <a:solidFill>
                  <a:srgbClr val="FF0000"/>
                </a:solidFill>
              </a:rPr>
              <a:t>：</a:t>
            </a:r>
          </a:p>
          <a:p>
            <a:pPr marL="0" lvl="0" indent="457200" algn="just" eaLnBrk="1" hangingPunct="1">
              <a:lnSpc>
                <a:spcPct val="120000"/>
              </a:lnSpc>
              <a:spcBef>
                <a:spcPct val="0"/>
              </a:spcBef>
              <a:buNone/>
            </a:pPr>
            <a:r>
              <a:rPr lang="zh-CN" altLang="en-US" sz="1600" dirty="0"/>
              <a:t>可以在手机端应用商店直接搜索</a:t>
            </a:r>
            <a:r>
              <a:rPr lang="en-US" altLang="zh-CN" sz="1600" dirty="0"/>
              <a:t>“</a:t>
            </a:r>
            <a:r>
              <a:rPr lang="zh-CN" altLang="en-US" sz="1600" dirty="0"/>
              <a:t>个人所得税</a:t>
            </a:r>
            <a:r>
              <a:rPr lang="en-US" altLang="zh-CN" sz="1600" dirty="0"/>
              <a:t>”APP;</a:t>
            </a:r>
          </a:p>
          <a:p>
            <a:pPr marL="0" lvl="0" indent="457200" algn="just" eaLnBrk="1" hangingPunct="1">
              <a:lnSpc>
                <a:spcPct val="120000"/>
              </a:lnSpc>
              <a:spcBef>
                <a:spcPct val="0"/>
              </a:spcBef>
              <a:buNone/>
            </a:pPr>
            <a:r>
              <a:rPr lang="zh-CN" altLang="en-US" sz="1600" dirty="0"/>
              <a:t>可以扫描二维码下载</a:t>
            </a:r>
            <a:r>
              <a:rPr lang="en-US" altLang="zh-CN" sz="1600" dirty="0"/>
              <a:t>;</a:t>
            </a:r>
            <a:r>
              <a:rPr lang="zh-CN" altLang="en-US" sz="1600" dirty="0"/>
              <a:t> </a:t>
            </a:r>
          </a:p>
          <a:p>
            <a:pPr marL="0" lvl="0" indent="457200" algn="just" eaLnBrk="1" hangingPunct="1">
              <a:lnSpc>
                <a:spcPct val="120000"/>
              </a:lnSpc>
              <a:spcBef>
                <a:spcPct val="0"/>
              </a:spcBef>
              <a:buNone/>
            </a:pPr>
            <a:r>
              <a:rPr lang="zh-CN" altLang="en-US" sz="1600" dirty="0"/>
              <a:t>通过网址登陆填写：自然人税收管理系统</a:t>
            </a:r>
            <a:r>
              <a:rPr lang="en-US" altLang="zh-CN" sz="1600" dirty="0"/>
              <a:t>web</a:t>
            </a:r>
            <a:r>
              <a:rPr lang="zh-CN" altLang="en-US" sz="1600" dirty="0"/>
              <a:t>端：</a:t>
            </a:r>
            <a:r>
              <a:rPr lang="en-US" altLang="zh-CN" sz="1600" dirty="0"/>
              <a:t>https://its.sd-n-tax.gov.cn</a:t>
            </a:r>
          </a:p>
          <a:p>
            <a:pPr marL="0" lvl="0" indent="457200" algn="just" eaLnBrk="1" hangingPunct="1">
              <a:lnSpc>
                <a:spcPct val="120000"/>
              </a:lnSpc>
              <a:spcBef>
                <a:spcPct val="0"/>
              </a:spcBef>
              <a:buNone/>
            </a:pPr>
            <a:r>
              <a:rPr lang="zh-CN" altLang="en-US" sz="1600" dirty="0"/>
              <a:t>自然人税收管理系统手端</a:t>
            </a:r>
            <a:r>
              <a:rPr lang="zh-CN" altLang="en-US" sz="1600" dirty="0" smtClean="0"/>
              <a:t>：</a:t>
            </a:r>
            <a:r>
              <a:rPr lang="en-US" altLang="zh-CN" sz="1600" dirty="0"/>
              <a:t> https:// its.sd-n-tax.gov.cn:443/download/</a:t>
            </a:r>
            <a:r>
              <a:rPr lang="en-US" altLang="zh-CN" sz="1600" dirty="0" err="1"/>
              <a:t>its.apk</a:t>
            </a:r>
            <a:r>
              <a:rPr lang="en-US" altLang="zh-CN" sz="1600" dirty="0"/>
              <a:t>                                          </a:t>
            </a:r>
          </a:p>
          <a:p>
            <a:pPr marL="0" lvl="0" indent="457200" algn="just" eaLnBrk="1" hangingPunct="1">
              <a:lnSpc>
                <a:spcPct val="120000"/>
              </a:lnSpc>
              <a:spcBef>
                <a:spcPct val="0"/>
              </a:spcBef>
              <a:buNone/>
            </a:pPr>
            <a:endParaRPr lang="en-US" altLang="zh-CN" sz="1600" dirty="0"/>
          </a:p>
          <a:p>
            <a:pPr marL="0" lvl="0" indent="457200" algn="just" eaLnBrk="1" hangingPunct="1">
              <a:lnSpc>
                <a:spcPct val="120000"/>
              </a:lnSpc>
              <a:spcBef>
                <a:spcPct val="0"/>
              </a:spcBef>
              <a:buNone/>
            </a:pPr>
            <a:endParaRPr lang="zh-CN" altLang="en-US" sz="1600" dirty="0"/>
          </a:p>
        </p:txBody>
      </p:sp>
      <p:sp>
        <p:nvSpPr>
          <p:cNvPr id="2" name="Title 1"/>
          <p:cNvSpPr txBox="1"/>
          <p:nvPr/>
        </p:nvSpPr>
        <p:spPr>
          <a:xfrm>
            <a:off x="2045384" y="1108270"/>
            <a:ext cx="58023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四 专项附加扣除政策的</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操作方法</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获取远程办税端</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sp>
        <p:nvSpPr>
          <p:cNvPr id="45062" name="Shape 1794"/>
          <p:cNvSpPr/>
          <p:nvPr/>
        </p:nvSpPr>
        <p:spPr>
          <a:xfrm>
            <a:off x="1187450" y="1687513"/>
            <a:ext cx="2284413" cy="442912"/>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45063" name="Text Placeholder 3"/>
          <p:cNvSpPr txBox="1"/>
          <p:nvPr/>
        </p:nvSpPr>
        <p:spPr>
          <a:xfrm>
            <a:off x="993775" y="1755775"/>
            <a:ext cx="2714625"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远程办税端</a:t>
            </a:r>
          </a:p>
        </p:txBody>
      </p:sp>
      <p:sp>
        <p:nvSpPr>
          <p:cNvPr id="21" name="圆角矩形 20"/>
          <p:cNvSpPr/>
          <p:nvPr/>
        </p:nvSpPr>
        <p:spPr>
          <a:xfrm>
            <a:off x="720725" y="2320925"/>
            <a:ext cx="7739380" cy="32429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93"/>
          <p:cNvSpPr/>
          <p:nvPr/>
        </p:nvSpPr>
        <p:spPr>
          <a:xfrm>
            <a:off x="684213" y="227647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93"/>
          <p:cNvSpPr/>
          <p:nvPr/>
        </p:nvSpPr>
        <p:spPr>
          <a:xfrm rot="10800000">
            <a:off x="8171180" y="5185013"/>
            <a:ext cx="288925" cy="39600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3" name="流程图: 可选过程 2"/>
          <p:cNvSpPr/>
          <p:nvPr/>
        </p:nvSpPr>
        <p:spPr>
          <a:xfrm>
            <a:off x="762635" y="5746750"/>
            <a:ext cx="7593965" cy="6019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纳税人要如实填写自己的扣除信息，以防税务局在比对信息时不匹配，影响扣除。</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381720"/>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214245" y="764704"/>
            <a:ext cx="5443855" cy="723101"/>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四 专项附加扣除政策的</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操作方法</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——APP</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端填写</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34076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6087" name="Shape 1794"/>
          <p:cNvSpPr/>
          <p:nvPr/>
        </p:nvSpPr>
        <p:spPr>
          <a:xfrm>
            <a:off x="794658" y="1486402"/>
            <a:ext cx="2284412" cy="441325"/>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46088" name="Text Placeholder 3"/>
          <p:cNvSpPr txBox="1"/>
          <p:nvPr/>
        </p:nvSpPr>
        <p:spPr>
          <a:xfrm>
            <a:off x="719889" y="1456203"/>
            <a:ext cx="2714625" cy="403683"/>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远程办税端</a:t>
            </a:r>
            <a:r>
              <a:rPr lang="en-US" altLang="zh-CN" sz="1400" b="1" dirty="0">
                <a:solidFill>
                  <a:schemeClr val="bg1"/>
                </a:solidFill>
                <a:latin typeface="微软雅黑" panose="020B0503020204020204" pitchFamily="34" charset="-122"/>
                <a:ea typeface="微软雅黑" panose="020B0503020204020204" pitchFamily="34" charset="-122"/>
              </a:rPr>
              <a:t>——APP</a:t>
            </a:r>
            <a:r>
              <a:rPr lang="zh-CN" altLang="en-US" sz="1400" b="1" dirty="0">
                <a:solidFill>
                  <a:schemeClr val="bg1"/>
                </a:solidFill>
                <a:latin typeface="微软雅黑" panose="020B0503020204020204" pitchFamily="34" charset="-122"/>
                <a:ea typeface="微软雅黑" panose="020B0503020204020204" pitchFamily="34" charset="-122"/>
              </a:rPr>
              <a:t>端</a:t>
            </a:r>
          </a:p>
        </p:txBody>
      </p:sp>
      <p:pic>
        <p:nvPicPr>
          <p:cNvPr id="46089" name="图片 2" descr="说明: C:\Users\y\Desktop\APP截图\01\微信图片_20181121222239.png微信图片_20181121222239"/>
          <p:cNvPicPr>
            <a:picLocks noChangeAspect="1"/>
          </p:cNvPicPr>
          <p:nvPr/>
        </p:nvPicPr>
        <p:blipFill>
          <a:blip r:embed="rId3"/>
          <a:stretch>
            <a:fillRect/>
          </a:stretch>
        </p:blipFill>
        <p:spPr>
          <a:xfrm>
            <a:off x="371622" y="1960685"/>
            <a:ext cx="1987648" cy="3884442"/>
          </a:xfrm>
          <a:prstGeom prst="rect">
            <a:avLst/>
          </a:prstGeom>
          <a:noFill/>
          <a:ln w="9525">
            <a:noFill/>
          </a:ln>
        </p:spPr>
      </p:pic>
      <p:pic>
        <p:nvPicPr>
          <p:cNvPr id="46090" name="图片 24" descr="说明: 2"/>
          <p:cNvPicPr>
            <a:picLocks noChangeAspect="1"/>
          </p:cNvPicPr>
          <p:nvPr/>
        </p:nvPicPr>
        <p:blipFill>
          <a:blip r:embed="rId4"/>
          <a:srcRect b="14626"/>
          <a:stretch>
            <a:fillRect/>
          </a:stretch>
        </p:blipFill>
        <p:spPr>
          <a:xfrm>
            <a:off x="2523978" y="1992923"/>
            <a:ext cx="2008749" cy="3953608"/>
          </a:xfrm>
          <a:prstGeom prst="rect">
            <a:avLst/>
          </a:prstGeom>
          <a:noFill/>
          <a:ln w="9525">
            <a:noFill/>
          </a:ln>
        </p:spPr>
      </p:pic>
      <p:pic>
        <p:nvPicPr>
          <p:cNvPr id="46091" name="图片 27" descr="说明: 15"/>
          <p:cNvPicPr>
            <a:picLocks noChangeAspect="1"/>
          </p:cNvPicPr>
          <p:nvPr/>
        </p:nvPicPr>
        <p:blipFill>
          <a:blip r:embed="rId5"/>
          <a:srcRect b="31622"/>
          <a:stretch>
            <a:fillRect/>
          </a:stretch>
        </p:blipFill>
        <p:spPr>
          <a:xfrm>
            <a:off x="4749605" y="2137117"/>
            <a:ext cx="1970649" cy="3809414"/>
          </a:xfrm>
          <a:prstGeom prst="rect">
            <a:avLst/>
          </a:prstGeom>
          <a:noFill/>
          <a:ln w="9525">
            <a:noFill/>
          </a:ln>
        </p:spPr>
      </p:pic>
      <p:pic>
        <p:nvPicPr>
          <p:cNvPr id="46092" name="图片 31" descr="16"/>
          <p:cNvPicPr>
            <a:picLocks noChangeAspect="1"/>
          </p:cNvPicPr>
          <p:nvPr/>
        </p:nvPicPr>
        <p:blipFill>
          <a:blip r:embed="rId6"/>
          <a:stretch>
            <a:fillRect/>
          </a:stretch>
        </p:blipFill>
        <p:spPr>
          <a:xfrm>
            <a:off x="6937131" y="2110740"/>
            <a:ext cx="2123049" cy="3835791"/>
          </a:xfrm>
          <a:prstGeom prst="rect">
            <a:avLst/>
          </a:prstGeom>
          <a:noFill/>
          <a:ln w="9525" cap="flat" cmpd="sng">
            <a:solidFill>
              <a:srgbClr val="BFBFBF"/>
            </a:solidFill>
            <a:prstDash val="solid"/>
            <a:round/>
            <a:headEnd type="none" w="med" len="med"/>
            <a:tailEnd type="none" w="med" len="med"/>
          </a:ln>
        </p:spPr>
      </p:pic>
      <p:sp>
        <p:nvSpPr>
          <p:cNvPr id="34" name="矩形 33"/>
          <p:cNvSpPr/>
          <p:nvPr/>
        </p:nvSpPr>
        <p:spPr>
          <a:xfrm>
            <a:off x="731838" y="4259263"/>
            <a:ext cx="64452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094" name="矩形 7"/>
          <p:cNvSpPr/>
          <p:nvPr/>
        </p:nvSpPr>
        <p:spPr>
          <a:xfrm>
            <a:off x="6443663" y="1765300"/>
            <a:ext cx="1783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800" b="1" dirty="0">
                <a:solidFill>
                  <a:srgbClr val="005DA2"/>
                </a:solidFill>
                <a:latin typeface="微软雅黑" panose="020B0503020204020204" pitchFamily="34" charset="-122"/>
                <a:ea typeface="微软雅黑" panose="020B0503020204020204" pitchFamily="34" charset="-122"/>
              </a:rPr>
              <a:t>以子女教育为例</a:t>
            </a:r>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863969" y="1108417"/>
            <a:ext cx="5858608" cy="379242"/>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五 税款</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计算</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居民个人综合所得预扣预缴税款的计算方法</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234950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93"/>
          <p:cNvSpPr/>
          <p:nvPr/>
        </p:nvSpPr>
        <p:spPr>
          <a:xfrm>
            <a:off x="684213" y="227647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93"/>
          <p:cNvSpPr/>
          <p:nvPr/>
        </p:nvSpPr>
        <p:spPr>
          <a:xfrm rot="10800000">
            <a:off x="8202613" y="5245100"/>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50" name="Shape 1794"/>
          <p:cNvSpPr/>
          <p:nvPr/>
        </p:nvSpPr>
        <p:spPr>
          <a:xfrm>
            <a:off x="755650" y="1681163"/>
            <a:ext cx="2843213" cy="441325"/>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61451" name="Text Placeholder 3"/>
          <p:cNvSpPr txBox="1"/>
          <p:nvPr/>
        </p:nvSpPr>
        <p:spPr>
          <a:xfrm>
            <a:off x="561975" y="1755775"/>
            <a:ext cx="3217863"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工资、薪金所得税款计算方法</a:t>
            </a:r>
          </a:p>
        </p:txBody>
      </p:sp>
      <p:sp>
        <p:nvSpPr>
          <p:cNvPr id="61452" name="TextBox 32"/>
          <p:cNvSpPr txBox="1"/>
          <p:nvPr/>
        </p:nvSpPr>
        <p:spPr>
          <a:xfrm>
            <a:off x="971550" y="2514600"/>
            <a:ext cx="7226300" cy="235966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20000"/>
              </a:lnSpc>
              <a:spcBef>
                <a:spcPct val="0"/>
              </a:spcBef>
              <a:buNone/>
            </a:pPr>
            <a:r>
              <a:rPr lang="en-US" altLang="zh-CN" sz="1600" dirty="0" smtClean="0"/>
              <a:t>1.</a:t>
            </a:r>
            <a:r>
              <a:rPr lang="zh-CN" altLang="en-US" sz="1600" dirty="0" smtClean="0"/>
              <a:t>累计</a:t>
            </a:r>
            <a:r>
              <a:rPr lang="zh-CN" altLang="en-US" sz="1600" dirty="0"/>
              <a:t>预扣法：居民个人</a:t>
            </a:r>
            <a:r>
              <a:rPr lang="zh-CN" altLang="en-US" sz="1600" b="1" dirty="0"/>
              <a:t>具体公式：</a:t>
            </a:r>
            <a:endParaRPr lang="en-US" altLang="zh-CN" sz="1600" b="1" dirty="0"/>
          </a:p>
          <a:p>
            <a:pPr marL="0" lvl="0" indent="457200" algn="just" eaLnBrk="1" hangingPunct="1">
              <a:lnSpc>
                <a:spcPct val="120000"/>
              </a:lnSpc>
              <a:spcBef>
                <a:spcPct val="0"/>
              </a:spcBef>
              <a:buNone/>
            </a:pPr>
            <a:endParaRPr lang="zh-CN" altLang="en-US" sz="1600" b="1" dirty="0"/>
          </a:p>
          <a:p>
            <a:pPr marL="0" lvl="0" indent="457200" algn="just" eaLnBrk="1" hangingPunct="1">
              <a:lnSpc>
                <a:spcPct val="120000"/>
              </a:lnSpc>
              <a:spcBef>
                <a:spcPct val="0"/>
              </a:spcBef>
              <a:buNone/>
            </a:pPr>
            <a:r>
              <a:rPr lang="zh-CN" altLang="en-US" sz="1600" dirty="0"/>
              <a:t>累计预扣预缴应纳税所得额</a:t>
            </a:r>
            <a:r>
              <a:rPr lang="en-US" altLang="zh-CN" sz="1600" dirty="0"/>
              <a:t>=</a:t>
            </a:r>
            <a:r>
              <a:rPr lang="zh-CN" altLang="en-US" sz="1600" dirty="0"/>
              <a:t>累计收入</a:t>
            </a:r>
            <a:r>
              <a:rPr lang="en-US" altLang="zh-CN" sz="1600" dirty="0"/>
              <a:t>-</a:t>
            </a:r>
            <a:r>
              <a:rPr lang="zh-CN" altLang="en-US" sz="1600" dirty="0"/>
              <a:t>累计免税收入</a:t>
            </a:r>
            <a:r>
              <a:rPr lang="en-US" altLang="zh-CN" sz="1600" dirty="0"/>
              <a:t>-</a:t>
            </a:r>
            <a:r>
              <a:rPr lang="zh-CN" altLang="en-US" sz="1600" dirty="0"/>
              <a:t>累计减除费用</a:t>
            </a:r>
            <a:r>
              <a:rPr lang="en-US" altLang="zh-CN" sz="1600" dirty="0"/>
              <a:t>-</a:t>
            </a:r>
            <a:r>
              <a:rPr lang="zh-CN" altLang="en-US" sz="1600" dirty="0"/>
              <a:t>累计专项扣除</a:t>
            </a:r>
            <a:r>
              <a:rPr lang="en-US" altLang="zh-CN" sz="1600" dirty="0"/>
              <a:t>-</a:t>
            </a:r>
            <a:r>
              <a:rPr lang="zh-CN" altLang="en-US" sz="1600" dirty="0"/>
              <a:t>累计专项附加扣除</a:t>
            </a:r>
            <a:r>
              <a:rPr lang="en-US" altLang="zh-CN" sz="1600" dirty="0"/>
              <a:t>-</a:t>
            </a:r>
            <a:r>
              <a:rPr lang="zh-CN" altLang="en-US" sz="1600" dirty="0"/>
              <a:t>累计依法确定的其他扣除（累计额在系统中自动生成）</a:t>
            </a:r>
            <a:endParaRPr lang="en-US" altLang="zh-CN" sz="1600" dirty="0"/>
          </a:p>
          <a:p>
            <a:pPr marL="0" lvl="0" indent="457200" algn="just" eaLnBrk="1" hangingPunct="1">
              <a:lnSpc>
                <a:spcPct val="120000"/>
              </a:lnSpc>
              <a:spcBef>
                <a:spcPct val="0"/>
              </a:spcBef>
              <a:buNone/>
            </a:pPr>
            <a:endParaRPr lang="zh-CN" altLang="en-US" sz="1600" dirty="0"/>
          </a:p>
          <a:p>
            <a:pPr marL="0" lvl="0" indent="457200" algn="just" eaLnBrk="1" hangingPunct="1">
              <a:lnSpc>
                <a:spcPct val="120000"/>
              </a:lnSpc>
              <a:spcBef>
                <a:spcPct val="0"/>
              </a:spcBef>
              <a:buNone/>
            </a:pPr>
            <a:r>
              <a:rPr lang="en-US" altLang="zh-CN" sz="1600" dirty="0"/>
              <a:t>【</a:t>
            </a:r>
            <a:r>
              <a:rPr lang="zh-CN" altLang="en-US" sz="1600" dirty="0"/>
              <a:t>其中，本期可扣除的专项附加扣除金额的计算</a:t>
            </a:r>
            <a:r>
              <a:rPr lang="en-US" altLang="zh-CN" sz="1600" dirty="0"/>
              <a:t>】</a:t>
            </a:r>
          </a:p>
          <a:p>
            <a:pPr marL="0" lvl="0" indent="457200" algn="just" eaLnBrk="1" hangingPunct="1">
              <a:lnSpc>
                <a:spcPct val="120000"/>
              </a:lnSpc>
              <a:spcBef>
                <a:spcPct val="0"/>
              </a:spcBef>
              <a:buNone/>
            </a:pPr>
            <a:r>
              <a:rPr lang="zh-CN" altLang="en-US" sz="1600" dirty="0"/>
              <a:t>上述公式中，员工当期可扣除的专项附加扣除金额，为该员工在本单位截至当前月份符合政策条件的扣除金额。</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821474" y="1108270"/>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五 税款</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计算</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居民个人综合所得预扣预缴税款的计算方法</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234950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93"/>
          <p:cNvSpPr/>
          <p:nvPr/>
        </p:nvSpPr>
        <p:spPr>
          <a:xfrm>
            <a:off x="684213" y="227647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93"/>
          <p:cNvSpPr/>
          <p:nvPr/>
        </p:nvSpPr>
        <p:spPr>
          <a:xfrm rot="10800000">
            <a:off x="8202613" y="5245100"/>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74" name="Shape 1794"/>
          <p:cNvSpPr/>
          <p:nvPr/>
        </p:nvSpPr>
        <p:spPr>
          <a:xfrm>
            <a:off x="755650" y="1681163"/>
            <a:ext cx="2843213" cy="441325"/>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62475" name="Text Placeholder 3"/>
          <p:cNvSpPr txBox="1"/>
          <p:nvPr/>
        </p:nvSpPr>
        <p:spPr>
          <a:xfrm>
            <a:off x="561975" y="1755775"/>
            <a:ext cx="3217863"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工资、薪金所得税款计算方法</a:t>
            </a:r>
          </a:p>
        </p:txBody>
      </p:sp>
      <p:sp>
        <p:nvSpPr>
          <p:cNvPr id="62476" name="TextBox 32"/>
          <p:cNvSpPr txBox="1"/>
          <p:nvPr/>
        </p:nvSpPr>
        <p:spPr>
          <a:xfrm>
            <a:off x="971550" y="2514600"/>
            <a:ext cx="7226300" cy="324421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20000"/>
              </a:lnSpc>
              <a:spcBef>
                <a:spcPct val="0"/>
              </a:spcBef>
              <a:buNone/>
            </a:pPr>
            <a:r>
              <a:rPr lang="zh-CN" altLang="zh-CN" sz="1600" dirty="0"/>
              <a:t>例</a:t>
            </a:r>
            <a:r>
              <a:rPr lang="en-US" altLang="zh-CN" sz="1600" dirty="0"/>
              <a:t>1</a:t>
            </a:r>
            <a:r>
              <a:rPr lang="zh-CN" altLang="zh-CN" sz="1600" dirty="0"/>
              <a:t>：如老员工</a:t>
            </a:r>
            <a:r>
              <a:rPr lang="en-US" altLang="zh-CN" sz="1600" dirty="0"/>
              <a:t>2019</a:t>
            </a:r>
            <a:r>
              <a:rPr lang="zh-CN" altLang="zh-CN" sz="1600" dirty="0"/>
              <a:t>年</a:t>
            </a:r>
            <a:r>
              <a:rPr lang="en-US" altLang="zh-CN" sz="1600" dirty="0"/>
              <a:t>3</a:t>
            </a:r>
            <a:r>
              <a:rPr lang="zh-CN" altLang="zh-CN" sz="1600" dirty="0"/>
              <a:t>月份向单位首次报送其正在上幼儿园的</a:t>
            </a:r>
            <a:r>
              <a:rPr lang="en-US" altLang="zh-CN" sz="1600" dirty="0"/>
              <a:t>4</a:t>
            </a:r>
            <a:r>
              <a:rPr lang="zh-CN" altLang="zh-CN" sz="1600" dirty="0"/>
              <a:t>岁女儿相关信息。则当</a:t>
            </a:r>
            <a:r>
              <a:rPr lang="en-US" altLang="zh-CN" sz="1600" dirty="0"/>
              <a:t>3</a:t>
            </a:r>
            <a:r>
              <a:rPr lang="zh-CN" altLang="zh-CN" sz="1600" dirty="0"/>
              <a:t>月份该员工可在本单位发工资时扣除子女教育支出</a:t>
            </a:r>
            <a:r>
              <a:rPr lang="en-US" altLang="zh-CN" sz="1600" dirty="0"/>
              <a:t>3000</a:t>
            </a:r>
            <a:r>
              <a:rPr lang="zh-CN" altLang="zh-CN" sz="1600" dirty="0"/>
              <a:t>元（</a:t>
            </a:r>
            <a:r>
              <a:rPr lang="en-US" altLang="zh-CN" sz="1600" dirty="0"/>
              <a:t>1000</a:t>
            </a:r>
            <a:r>
              <a:rPr lang="zh-CN" altLang="zh-CN" sz="1600" dirty="0"/>
              <a:t>元</a:t>
            </a:r>
            <a:r>
              <a:rPr lang="en-US" altLang="zh-CN" sz="1600" dirty="0"/>
              <a:t>/</a:t>
            </a:r>
            <a:r>
              <a:rPr lang="zh-CN" altLang="zh-CN" sz="1600" dirty="0"/>
              <a:t>月</a:t>
            </a:r>
            <a:r>
              <a:rPr lang="en-US" altLang="zh-CN" sz="1600" dirty="0"/>
              <a:t>×3</a:t>
            </a:r>
            <a:r>
              <a:rPr lang="zh-CN" altLang="zh-CN" sz="1600" dirty="0"/>
              <a:t>个月）。</a:t>
            </a:r>
          </a:p>
          <a:p>
            <a:pPr marL="0" lvl="0" indent="457200" algn="just" eaLnBrk="1" hangingPunct="1">
              <a:lnSpc>
                <a:spcPct val="120000"/>
              </a:lnSpc>
              <a:spcBef>
                <a:spcPct val="0"/>
              </a:spcBef>
              <a:buNone/>
            </a:pPr>
            <a:endParaRPr lang="zh-CN" altLang="zh-CN" sz="1600" dirty="0"/>
          </a:p>
          <a:p>
            <a:pPr marL="0" lvl="0" indent="457200" algn="just" eaLnBrk="1" hangingPunct="1">
              <a:lnSpc>
                <a:spcPct val="120000"/>
              </a:lnSpc>
              <a:spcBef>
                <a:spcPct val="0"/>
              </a:spcBef>
              <a:buNone/>
            </a:pPr>
            <a:r>
              <a:rPr lang="zh-CN" altLang="zh-CN" sz="1600" dirty="0"/>
              <a:t>例</a:t>
            </a:r>
            <a:r>
              <a:rPr lang="en-US" altLang="zh-CN" sz="1600" dirty="0"/>
              <a:t>2</a:t>
            </a:r>
            <a:r>
              <a:rPr lang="zh-CN" altLang="en-US" sz="1600" dirty="0"/>
              <a:t>：</a:t>
            </a:r>
            <a:r>
              <a:rPr lang="zh-CN" altLang="zh-CN" sz="1600" dirty="0"/>
              <a:t>如果该员工女儿在</a:t>
            </a:r>
            <a:r>
              <a:rPr lang="en-US" altLang="zh-CN" sz="1600" dirty="0"/>
              <a:t>2019</a:t>
            </a:r>
            <a:r>
              <a:rPr lang="zh-CN" altLang="zh-CN" sz="1600" dirty="0"/>
              <a:t>年</a:t>
            </a:r>
            <a:r>
              <a:rPr lang="en-US" altLang="zh-CN" sz="1600" dirty="0"/>
              <a:t>3</a:t>
            </a:r>
            <a:r>
              <a:rPr lang="zh-CN" altLang="zh-CN" sz="1600" dirty="0"/>
              <a:t>月份刚满</a:t>
            </a:r>
            <a:r>
              <a:rPr lang="en-US" altLang="zh-CN" sz="1600" dirty="0"/>
              <a:t>3</a:t>
            </a:r>
            <a:r>
              <a:rPr lang="zh-CN" altLang="zh-CN" sz="1600" dirty="0"/>
              <a:t>周岁，则可以扣除</a:t>
            </a:r>
            <a:r>
              <a:rPr lang="zh-CN" altLang="en-US" sz="1600" dirty="0"/>
              <a:t>的</a:t>
            </a:r>
            <a:r>
              <a:rPr lang="zh-CN" altLang="zh-CN" sz="1600" dirty="0"/>
              <a:t>子女教育支出支出仅为</a:t>
            </a:r>
            <a:r>
              <a:rPr lang="en-US" altLang="zh-CN" sz="1600" dirty="0"/>
              <a:t>1000</a:t>
            </a:r>
            <a:r>
              <a:rPr lang="zh-CN" altLang="zh-CN" sz="1600" dirty="0"/>
              <a:t>元（</a:t>
            </a:r>
            <a:r>
              <a:rPr lang="en-US" altLang="zh-CN" sz="1600" dirty="0"/>
              <a:t>1000</a:t>
            </a:r>
            <a:r>
              <a:rPr lang="zh-CN" altLang="zh-CN" sz="1600" dirty="0"/>
              <a:t>元</a:t>
            </a:r>
            <a:r>
              <a:rPr lang="en-US" altLang="zh-CN" sz="1600" dirty="0"/>
              <a:t>/</a:t>
            </a:r>
            <a:r>
              <a:rPr lang="zh-CN" altLang="zh-CN" sz="1600" dirty="0"/>
              <a:t>月</a:t>
            </a:r>
            <a:r>
              <a:rPr lang="en-US" altLang="zh-CN" sz="1600" dirty="0"/>
              <a:t>×1</a:t>
            </a:r>
            <a:r>
              <a:rPr lang="zh-CN" altLang="zh-CN" sz="1600" dirty="0"/>
              <a:t>个月）。</a:t>
            </a:r>
            <a:endParaRPr lang="en-US" altLang="zh-CN" sz="1600" dirty="0"/>
          </a:p>
          <a:p>
            <a:pPr marL="0" lvl="0" indent="457200" algn="just" eaLnBrk="1" hangingPunct="1">
              <a:lnSpc>
                <a:spcPct val="120000"/>
              </a:lnSpc>
              <a:spcBef>
                <a:spcPct val="0"/>
              </a:spcBef>
              <a:buNone/>
            </a:pPr>
            <a:endParaRPr lang="en-US" altLang="zh-CN" sz="1600" dirty="0"/>
          </a:p>
          <a:p>
            <a:pPr marL="0" lvl="0" indent="457200" algn="just" eaLnBrk="1" hangingPunct="1">
              <a:lnSpc>
                <a:spcPct val="120000"/>
              </a:lnSpc>
              <a:spcBef>
                <a:spcPct val="0"/>
              </a:spcBef>
              <a:buNone/>
            </a:pPr>
            <a:r>
              <a:rPr lang="zh-CN" altLang="zh-CN" sz="1600" dirty="0"/>
              <a:t>例</a:t>
            </a:r>
            <a:r>
              <a:rPr lang="en-US" altLang="zh-CN" sz="1600" dirty="0"/>
              <a:t>3</a:t>
            </a:r>
            <a:r>
              <a:rPr lang="zh-CN" altLang="zh-CN" sz="1600" dirty="0"/>
              <a:t>：如某员工</a:t>
            </a:r>
            <a:r>
              <a:rPr lang="en-US" altLang="zh-CN" sz="1600" dirty="0"/>
              <a:t>2019</a:t>
            </a:r>
            <a:r>
              <a:rPr lang="zh-CN" altLang="zh-CN" sz="1600" dirty="0"/>
              <a:t>年</a:t>
            </a:r>
            <a:r>
              <a:rPr lang="en-US" altLang="zh-CN" sz="1600" dirty="0"/>
              <a:t>3</a:t>
            </a:r>
            <a:r>
              <a:rPr lang="zh-CN" altLang="zh-CN" sz="1600" dirty="0"/>
              <a:t>月新入职本单位开始领工资，其</a:t>
            </a:r>
            <a:r>
              <a:rPr lang="en-US" altLang="zh-CN" sz="1600" dirty="0"/>
              <a:t>5</a:t>
            </a:r>
            <a:r>
              <a:rPr lang="zh-CN" altLang="zh-CN" sz="1600" dirty="0"/>
              <a:t>月份才首次向单位报送正在上幼儿园的</a:t>
            </a:r>
            <a:r>
              <a:rPr lang="en-US" altLang="zh-CN" sz="1600" dirty="0"/>
              <a:t>4</a:t>
            </a:r>
            <a:r>
              <a:rPr lang="zh-CN" altLang="zh-CN" sz="1600" dirty="0"/>
              <a:t>岁女儿相关信息。则当</a:t>
            </a:r>
            <a:r>
              <a:rPr lang="en-US" altLang="zh-CN" sz="1600" dirty="0"/>
              <a:t>5</a:t>
            </a:r>
            <a:r>
              <a:rPr lang="zh-CN" altLang="zh-CN" sz="1600" dirty="0"/>
              <a:t>月份该员工可在本单位发工资时扣除的子女教育支出金额为</a:t>
            </a:r>
            <a:r>
              <a:rPr lang="en-US" altLang="zh-CN" sz="1600" dirty="0"/>
              <a:t>3000</a:t>
            </a:r>
            <a:r>
              <a:rPr lang="zh-CN" altLang="zh-CN" sz="1600" dirty="0"/>
              <a:t>元（</a:t>
            </a:r>
            <a:r>
              <a:rPr lang="en-US" altLang="zh-CN" sz="1600" dirty="0"/>
              <a:t>1000</a:t>
            </a:r>
            <a:r>
              <a:rPr lang="zh-CN" altLang="zh-CN" sz="1600" dirty="0"/>
              <a:t>元</a:t>
            </a:r>
            <a:r>
              <a:rPr lang="en-US" altLang="zh-CN" sz="1600" dirty="0"/>
              <a:t>/</a:t>
            </a:r>
            <a:r>
              <a:rPr lang="zh-CN" altLang="zh-CN" sz="1600" dirty="0"/>
              <a:t>月</a:t>
            </a:r>
            <a:r>
              <a:rPr lang="en-US" altLang="zh-CN" sz="1600" dirty="0"/>
              <a:t>×3</a:t>
            </a:r>
            <a:r>
              <a:rPr lang="zh-CN" altLang="zh-CN" sz="1600" dirty="0"/>
              <a:t>个月）。</a:t>
            </a:r>
          </a:p>
          <a:p>
            <a:pPr marL="0" lvl="0" indent="457200" algn="just" eaLnBrk="1" hangingPunct="1">
              <a:lnSpc>
                <a:spcPct val="120000"/>
              </a:lnSpc>
              <a:spcBef>
                <a:spcPct val="0"/>
              </a:spcBef>
              <a:buNone/>
            </a:pPr>
            <a:endParaRPr lang="zh-CN" altLang="en-US" sz="1600"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821474" y="1108270"/>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五 税款</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计算</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居民个人综合所得预扣预缴税款的计算方法</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234950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93"/>
          <p:cNvSpPr/>
          <p:nvPr/>
        </p:nvSpPr>
        <p:spPr>
          <a:xfrm>
            <a:off x="684213" y="227647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93"/>
          <p:cNvSpPr/>
          <p:nvPr/>
        </p:nvSpPr>
        <p:spPr>
          <a:xfrm rot="10800000">
            <a:off x="8202613" y="5245100"/>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74" name="Shape 1794"/>
          <p:cNvSpPr/>
          <p:nvPr/>
        </p:nvSpPr>
        <p:spPr>
          <a:xfrm>
            <a:off x="755650" y="1681163"/>
            <a:ext cx="2843213" cy="441325"/>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62475" name="Text Placeholder 3"/>
          <p:cNvSpPr txBox="1"/>
          <p:nvPr/>
        </p:nvSpPr>
        <p:spPr>
          <a:xfrm>
            <a:off x="561975" y="1755775"/>
            <a:ext cx="3217863"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工资、薪金所得税款计算方法</a:t>
            </a:r>
          </a:p>
        </p:txBody>
      </p:sp>
      <p:sp>
        <p:nvSpPr>
          <p:cNvPr id="62476" name="TextBox 32"/>
          <p:cNvSpPr txBox="1"/>
          <p:nvPr/>
        </p:nvSpPr>
        <p:spPr>
          <a:xfrm>
            <a:off x="971550" y="2514600"/>
            <a:ext cx="7226300" cy="265919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457200" algn="just" eaLnBrk="1" hangingPunct="1">
              <a:lnSpc>
                <a:spcPct val="120000"/>
              </a:lnSpc>
              <a:spcBef>
                <a:spcPct val="0"/>
              </a:spcBef>
              <a:buNone/>
            </a:pPr>
            <a:r>
              <a:rPr lang="en-US" altLang="zh-CN" sz="1600" dirty="0"/>
              <a:t>2.</a:t>
            </a:r>
            <a:r>
              <a:rPr lang="zh-CN" altLang="en-US" sz="1600" dirty="0"/>
              <a:t>计算本期应预扣预缴税</a:t>
            </a:r>
            <a:r>
              <a:rPr lang="zh-CN" altLang="en-US" sz="1600" dirty="0" smtClean="0"/>
              <a:t>额</a:t>
            </a:r>
            <a:endParaRPr lang="zh-CN" altLang="en-US" sz="1600" dirty="0"/>
          </a:p>
          <a:p>
            <a:pPr marL="0" indent="457200" algn="just" eaLnBrk="1" hangingPunct="1">
              <a:lnSpc>
                <a:spcPct val="120000"/>
              </a:lnSpc>
              <a:spcBef>
                <a:spcPct val="0"/>
              </a:spcBef>
              <a:buNone/>
            </a:pPr>
            <a:endParaRPr lang="zh-CN" altLang="en-US" sz="1600" dirty="0"/>
          </a:p>
          <a:p>
            <a:pPr marL="0" indent="457200" algn="just" eaLnBrk="1" hangingPunct="1">
              <a:lnSpc>
                <a:spcPct val="120000"/>
              </a:lnSpc>
              <a:spcBef>
                <a:spcPct val="0"/>
              </a:spcBef>
              <a:buNone/>
            </a:pPr>
            <a:r>
              <a:rPr lang="zh-CN" altLang="en-US" sz="1600" dirty="0">
                <a:sym typeface="+mn-ea"/>
              </a:rPr>
              <a:t>本期应预扣预缴税额</a:t>
            </a:r>
            <a:r>
              <a:rPr lang="en-US" altLang="zh-CN" sz="1600" dirty="0">
                <a:sym typeface="+mn-ea"/>
              </a:rPr>
              <a:t>=</a:t>
            </a:r>
            <a:r>
              <a:rPr lang="zh-CN" altLang="en-US" sz="1600" dirty="0">
                <a:sym typeface="+mn-ea"/>
              </a:rPr>
              <a:t>（累计预扣预缴应纳税所得额</a:t>
            </a:r>
            <a:r>
              <a:rPr lang="en-US" altLang="zh-CN" sz="1600" dirty="0">
                <a:sym typeface="+mn-ea"/>
              </a:rPr>
              <a:t>×</a:t>
            </a:r>
            <a:r>
              <a:rPr lang="zh-CN" altLang="en-US" sz="1600" dirty="0">
                <a:sym typeface="+mn-ea"/>
              </a:rPr>
              <a:t>预扣率</a:t>
            </a:r>
            <a:r>
              <a:rPr lang="en-US" altLang="zh-CN" sz="1600" dirty="0">
                <a:sym typeface="+mn-ea"/>
              </a:rPr>
              <a:t>-</a:t>
            </a:r>
            <a:r>
              <a:rPr lang="zh-CN" altLang="en-US" sz="1600" dirty="0">
                <a:sym typeface="+mn-ea"/>
              </a:rPr>
              <a:t>速算扣除数</a:t>
            </a:r>
            <a:r>
              <a:rPr lang="en-US" altLang="zh-CN" sz="1600" dirty="0">
                <a:sym typeface="+mn-ea"/>
              </a:rPr>
              <a:t>)-</a:t>
            </a:r>
            <a:r>
              <a:rPr lang="zh-CN" altLang="en-US" sz="1600" dirty="0">
                <a:sym typeface="+mn-ea"/>
              </a:rPr>
              <a:t>累计减免税额</a:t>
            </a:r>
            <a:r>
              <a:rPr lang="en-US" altLang="zh-CN" sz="1600" dirty="0">
                <a:sym typeface="+mn-ea"/>
              </a:rPr>
              <a:t>-</a:t>
            </a:r>
            <a:r>
              <a:rPr lang="zh-CN" altLang="en-US" sz="1600" dirty="0">
                <a:sym typeface="+mn-ea"/>
              </a:rPr>
              <a:t>累计已预扣预缴税额。</a:t>
            </a:r>
            <a:endParaRPr lang="zh-CN" altLang="en-US" sz="1600" dirty="0"/>
          </a:p>
          <a:p>
            <a:pPr marL="0" indent="457200" algn="just" eaLnBrk="1" hangingPunct="1">
              <a:lnSpc>
                <a:spcPct val="120000"/>
              </a:lnSpc>
              <a:spcBef>
                <a:spcPct val="0"/>
              </a:spcBef>
              <a:buNone/>
            </a:pPr>
            <a:endParaRPr lang="zh-CN" altLang="en-US" sz="1600" dirty="0"/>
          </a:p>
          <a:p>
            <a:pPr marL="0" indent="457200" algn="just" eaLnBrk="1" hangingPunct="1">
              <a:lnSpc>
                <a:spcPct val="120000"/>
              </a:lnSpc>
              <a:spcBef>
                <a:spcPct val="0"/>
              </a:spcBef>
              <a:buNone/>
            </a:pPr>
            <a:r>
              <a:rPr lang="zh-CN" altLang="en-US" sz="1600" dirty="0"/>
              <a:t>如果计算本月应预扣预缴税额为负值时，暂不退税。纳税年度终了后余额仍为负值时，由纳税人通过办理综合所得年度汇算清缴，税款多退少补。</a:t>
            </a:r>
          </a:p>
          <a:p>
            <a:pPr marL="0" indent="457200" algn="just" eaLnBrk="1" hangingPunct="1">
              <a:lnSpc>
                <a:spcPct val="120000"/>
              </a:lnSpc>
              <a:spcBef>
                <a:spcPct val="0"/>
              </a:spcBef>
              <a:buNone/>
            </a:pPr>
            <a:endParaRPr lang="zh-CN" altLang="en-US" sz="1600" dirty="0"/>
          </a:p>
          <a:p>
            <a:pPr marL="0" lvl="0" indent="457200" algn="just" eaLnBrk="1" hangingPunct="1">
              <a:lnSpc>
                <a:spcPct val="120000"/>
              </a:lnSpc>
              <a:spcBef>
                <a:spcPct val="0"/>
              </a:spcBef>
              <a:buNone/>
            </a:pPr>
            <a:endParaRPr lang="zh-CN" altLang="en-US" sz="1600"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085425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68112" y="1108270"/>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一 专项附加扣除政策的主要内容</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3" name="直接连接符 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54" name="圆角矩形 53"/>
          <p:cNvSpPr/>
          <p:nvPr/>
        </p:nvSpPr>
        <p:spPr>
          <a:xfrm>
            <a:off x="1008771" y="1650609"/>
            <a:ext cx="7457635" cy="423847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8" name="TextBox 54"/>
          <p:cNvSpPr txBox="1"/>
          <p:nvPr/>
        </p:nvSpPr>
        <p:spPr>
          <a:xfrm>
            <a:off x="1241474" y="1650609"/>
            <a:ext cx="6660466" cy="4154805"/>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50000"/>
              </a:lnSpc>
              <a:spcBef>
                <a:spcPct val="0"/>
              </a:spcBef>
              <a:buNone/>
            </a:pPr>
            <a:r>
              <a:rPr lang="zh-CN" altLang="zh-CN" sz="1800" b="1" dirty="0"/>
              <a:t>这次个人所得税改革最大亮点：</a:t>
            </a:r>
          </a:p>
          <a:p>
            <a:pPr marL="0" lvl="0" indent="457200" algn="just" eaLnBrk="1" hangingPunct="1">
              <a:lnSpc>
                <a:spcPct val="150000"/>
              </a:lnSpc>
              <a:spcBef>
                <a:spcPct val="0"/>
              </a:spcBef>
              <a:buNone/>
            </a:pPr>
            <a:r>
              <a:rPr lang="en-US" altLang="zh-CN" sz="1800" dirty="0"/>
              <a:t>1. </a:t>
            </a:r>
            <a:r>
              <a:rPr lang="zh-CN" altLang="zh-CN" sz="1800" dirty="0"/>
              <a:t>对工资薪金、劳务报酬、稿酬以及特许权使用费</a:t>
            </a:r>
            <a:r>
              <a:rPr lang="en-US" altLang="zh-CN" sz="1800" dirty="0"/>
              <a:t>4</a:t>
            </a:r>
            <a:r>
              <a:rPr lang="zh-CN" altLang="zh-CN" sz="1800" dirty="0"/>
              <a:t>项收入，按年计税。</a:t>
            </a:r>
          </a:p>
          <a:p>
            <a:pPr marL="0" lvl="0" indent="457200" algn="just" eaLnBrk="1" hangingPunct="1">
              <a:lnSpc>
                <a:spcPct val="150000"/>
              </a:lnSpc>
              <a:spcBef>
                <a:spcPct val="0"/>
              </a:spcBef>
              <a:buNone/>
            </a:pPr>
            <a:r>
              <a:rPr lang="en-US" altLang="zh-CN" sz="1800" dirty="0"/>
              <a:t>2. </a:t>
            </a:r>
            <a:r>
              <a:rPr lang="zh-CN" altLang="en-US" sz="1800" dirty="0" smtClean="0"/>
              <a:t>新增六</a:t>
            </a:r>
            <a:r>
              <a:rPr lang="zh-CN" altLang="en-US" sz="1800" dirty="0"/>
              <a:t>大</a:t>
            </a:r>
            <a:r>
              <a:rPr lang="zh-CN" altLang="en-US" sz="1800" dirty="0" smtClean="0"/>
              <a:t>专项附加扣除</a:t>
            </a:r>
            <a:r>
              <a:rPr lang="zh-CN" altLang="en-US" sz="1800" dirty="0"/>
              <a:t>：</a:t>
            </a:r>
            <a:r>
              <a:rPr lang="zh-CN" altLang="zh-CN" sz="1800" b="1" dirty="0"/>
              <a:t>子女教育、继续教育、大病医疗、住房贷款利息、住房租金、赡养老人六项专项附加扣除。</a:t>
            </a:r>
          </a:p>
          <a:p>
            <a:pPr marL="0" lvl="0" indent="457200" algn="just" eaLnBrk="1" hangingPunct="1">
              <a:lnSpc>
                <a:spcPct val="150000"/>
              </a:lnSpc>
              <a:spcBef>
                <a:spcPct val="0"/>
              </a:spcBef>
              <a:buNone/>
            </a:pPr>
            <a:r>
              <a:rPr lang="en-US" altLang="zh-CN" sz="1800" dirty="0" smtClean="0">
                <a:solidFill>
                  <a:srgbClr val="404040"/>
                </a:solidFill>
                <a:latin typeface="微软雅黑" panose="020B0503020204020204" pitchFamily="34" charset="-122"/>
                <a:ea typeface="微软雅黑" panose="020B0503020204020204" pitchFamily="34" charset="-122"/>
              </a:rPr>
              <a:t>3.何为专项附加扣除</a:t>
            </a:r>
            <a:r>
              <a:rPr lang="en-US" altLang="zh-CN" sz="1800" dirty="0">
                <a:solidFill>
                  <a:srgbClr val="404040"/>
                </a:solidFill>
                <a:latin typeface="微软雅黑" panose="020B0503020204020204" pitchFamily="34" charset="-122"/>
                <a:ea typeface="微软雅黑" panose="020B0503020204020204" pitchFamily="34" charset="-122"/>
              </a:rPr>
              <a:t>？它指的是，在计算综合所得应纳税额时，除了起征点</a:t>
            </a:r>
            <a:r>
              <a:rPr lang="zh-CN" altLang="en-US" sz="1800" dirty="0">
                <a:solidFill>
                  <a:srgbClr val="404040"/>
                </a:solidFill>
                <a:latin typeface="微软雅黑" panose="020B0503020204020204" pitchFamily="34" charset="-122"/>
                <a:ea typeface="微软雅黑" panose="020B0503020204020204" pitchFamily="34" charset="-122"/>
              </a:rPr>
              <a:t>（</a:t>
            </a:r>
            <a:r>
              <a:rPr lang="en-US" altLang="zh-CN" sz="1800" dirty="0">
                <a:solidFill>
                  <a:srgbClr val="404040"/>
                </a:solidFill>
                <a:latin typeface="微软雅黑" panose="020B0503020204020204" pitchFamily="34" charset="-122"/>
                <a:ea typeface="微软雅黑" panose="020B0503020204020204" pitchFamily="34" charset="-122"/>
              </a:rPr>
              <a:t>5000</a:t>
            </a:r>
            <a:r>
              <a:rPr lang="zh-CN" altLang="en-US" sz="1800" dirty="0">
                <a:solidFill>
                  <a:srgbClr val="404040"/>
                </a:solidFill>
                <a:latin typeface="微软雅黑" panose="020B0503020204020204" pitchFamily="34" charset="-122"/>
                <a:ea typeface="微软雅黑" panose="020B0503020204020204" pitchFamily="34" charset="-122"/>
              </a:rPr>
              <a:t>）</a:t>
            </a:r>
            <a:r>
              <a:rPr lang="en-US" altLang="zh-CN" sz="1800" dirty="0">
                <a:solidFill>
                  <a:srgbClr val="404040"/>
                </a:solidFill>
                <a:latin typeface="微软雅黑" panose="020B0503020204020204" pitchFamily="34" charset="-122"/>
                <a:ea typeface="微软雅黑" panose="020B0503020204020204" pitchFamily="34" charset="-122"/>
              </a:rPr>
              <a:t>和</a:t>
            </a:r>
            <a:r>
              <a:rPr lang="en-US" altLang="zh-CN" sz="1800" dirty="0" smtClean="0">
                <a:solidFill>
                  <a:srgbClr val="404040"/>
                </a:solidFill>
                <a:latin typeface="微软雅黑" panose="020B0503020204020204" pitchFamily="34" charset="-122"/>
                <a:ea typeface="微软雅黑" panose="020B0503020204020204" pitchFamily="34" charset="-122"/>
              </a:rPr>
              <a:t>“</a:t>
            </a:r>
            <a:r>
              <a:rPr lang="zh-CN" altLang="en-US" sz="1800" dirty="0" smtClean="0">
                <a:solidFill>
                  <a:srgbClr val="404040"/>
                </a:solidFill>
                <a:latin typeface="微软雅黑" panose="020B0503020204020204" pitchFamily="34" charset="-122"/>
                <a:ea typeface="微软雅黑" panose="020B0503020204020204" pitchFamily="34" charset="-122"/>
              </a:rPr>
              <a:t>三</a:t>
            </a:r>
            <a:r>
              <a:rPr lang="en-US" altLang="zh-CN" sz="1800" dirty="0" err="1" smtClean="0">
                <a:solidFill>
                  <a:srgbClr val="404040"/>
                </a:solidFill>
                <a:latin typeface="微软雅黑" panose="020B0503020204020204" pitchFamily="34" charset="-122"/>
                <a:ea typeface="微软雅黑" panose="020B0503020204020204" pitchFamily="34" charset="-122"/>
              </a:rPr>
              <a:t>险一金</a:t>
            </a:r>
            <a:r>
              <a:rPr lang="en-US" altLang="zh-CN" sz="1800" dirty="0" err="1">
                <a:solidFill>
                  <a:srgbClr val="404040"/>
                </a:solidFill>
                <a:latin typeface="微软雅黑" panose="020B0503020204020204" pitchFamily="34" charset="-122"/>
                <a:ea typeface="微软雅黑" panose="020B0503020204020204" pitchFamily="34" charset="-122"/>
              </a:rPr>
              <a:t>”等专项扣除外，还允许额外扣除的项目，如子女教育等六项费用</a:t>
            </a:r>
            <a:r>
              <a:rPr lang="en-US" altLang="zh-CN" sz="1800" dirty="0">
                <a:solidFill>
                  <a:srgbClr val="404040"/>
                </a:solidFill>
                <a:latin typeface="微软雅黑" panose="020B0503020204020204" pitchFamily="34" charset="-122"/>
                <a:ea typeface="微软雅黑" panose="020B0503020204020204" pitchFamily="34" charset="-122"/>
              </a:rPr>
              <a:t>。</a:t>
            </a:r>
          </a:p>
          <a:p>
            <a:pPr marL="0" lvl="0" indent="457200" algn="just" eaLnBrk="1" hangingPunct="1">
              <a:lnSpc>
                <a:spcPct val="150000"/>
              </a:lnSpc>
              <a:spcBef>
                <a:spcPct val="0"/>
              </a:spcBef>
              <a:buNone/>
            </a:pPr>
            <a:r>
              <a:rPr lang="en-US" altLang="zh-CN" sz="1800" dirty="0" smtClean="0">
                <a:solidFill>
                  <a:srgbClr val="404040"/>
                </a:solidFill>
                <a:latin typeface="微软雅黑" panose="020B0503020204020204" pitchFamily="34" charset="-122"/>
                <a:ea typeface="微软雅黑" panose="020B0503020204020204" pitchFamily="34" charset="-122"/>
              </a:rPr>
              <a:t>4.应纳税所得额</a:t>
            </a:r>
            <a:r>
              <a:rPr lang="en-US" altLang="zh-CN" sz="1800" dirty="0">
                <a:solidFill>
                  <a:srgbClr val="404040"/>
                </a:solidFill>
                <a:latin typeface="微软雅黑" panose="020B0503020204020204" pitchFamily="34" charset="-122"/>
                <a:ea typeface="微软雅黑" panose="020B0503020204020204" pitchFamily="34" charset="-122"/>
              </a:rPr>
              <a:t>=月度收入-5000元（起征点）-</a:t>
            </a:r>
            <a:r>
              <a:rPr lang="en-US" altLang="zh-CN" sz="1800" dirty="0" err="1">
                <a:solidFill>
                  <a:srgbClr val="404040"/>
                </a:solidFill>
                <a:latin typeface="微软雅黑" panose="020B0503020204020204" pitchFamily="34" charset="-122"/>
                <a:ea typeface="微软雅黑" panose="020B0503020204020204" pitchFamily="34" charset="-122"/>
              </a:rPr>
              <a:t>专项扣除</a:t>
            </a:r>
            <a:r>
              <a:rPr lang="en-US" altLang="zh-CN" sz="1800" dirty="0" smtClean="0">
                <a:solidFill>
                  <a:srgbClr val="404040"/>
                </a:solidFill>
                <a:latin typeface="微软雅黑" panose="020B0503020204020204" pitchFamily="34" charset="-122"/>
                <a:ea typeface="微软雅黑" panose="020B0503020204020204" pitchFamily="34" charset="-122"/>
              </a:rPr>
              <a:t>（</a:t>
            </a:r>
            <a:r>
              <a:rPr lang="zh-CN" altLang="en-US" sz="1800" dirty="0" smtClean="0">
                <a:solidFill>
                  <a:srgbClr val="404040"/>
                </a:solidFill>
                <a:latin typeface="微软雅黑" panose="020B0503020204020204" pitchFamily="34" charset="-122"/>
                <a:ea typeface="微软雅黑" panose="020B0503020204020204" pitchFamily="34" charset="-122"/>
              </a:rPr>
              <a:t>三</a:t>
            </a:r>
            <a:r>
              <a:rPr lang="en-US" altLang="zh-CN" sz="1800" dirty="0" err="1" smtClean="0">
                <a:solidFill>
                  <a:srgbClr val="404040"/>
                </a:solidFill>
                <a:latin typeface="微软雅黑" panose="020B0503020204020204" pitchFamily="34" charset="-122"/>
                <a:ea typeface="微软雅黑" panose="020B0503020204020204" pitchFamily="34" charset="-122"/>
              </a:rPr>
              <a:t>险一金等</a:t>
            </a:r>
            <a:r>
              <a:rPr lang="en-US" altLang="zh-CN" sz="1800" dirty="0">
                <a:solidFill>
                  <a:srgbClr val="404040"/>
                </a:solidFill>
                <a:latin typeface="微软雅黑" panose="020B0503020204020204" pitchFamily="34" charset="-122"/>
                <a:ea typeface="微软雅黑" panose="020B0503020204020204" pitchFamily="34" charset="-122"/>
              </a:rPr>
              <a:t>）-专项附加扣除-依法确定的其他扣除。</a:t>
            </a:r>
          </a:p>
        </p:txBody>
      </p:sp>
      <p:sp>
        <p:nvSpPr>
          <p:cNvPr id="63" name="矩形 93"/>
          <p:cNvSpPr/>
          <p:nvPr/>
        </p:nvSpPr>
        <p:spPr>
          <a:xfrm>
            <a:off x="1008771" y="1650609"/>
            <a:ext cx="287215" cy="29600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 name="矩形 93"/>
          <p:cNvSpPr/>
          <p:nvPr/>
        </p:nvSpPr>
        <p:spPr>
          <a:xfrm rot="10800000">
            <a:off x="8177457" y="5642538"/>
            <a:ext cx="288925"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898260" y="1108270"/>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五 税款</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计算</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居民个人综合所得预扣预缴税款的计算方法</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64519" name="Shape 1794"/>
          <p:cNvSpPr/>
          <p:nvPr/>
        </p:nvSpPr>
        <p:spPr>
          <a:xfrm>
            <a:off x="755650" y="1681163"/>
            <a:ext cx="2843213" cy="441325"/>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64520" name="Text Placeholder 3"/>
          <p:cNvSpPr txBox="1"/>
          <p:nvPr/>
        </p:nvSpPr>
        <p:spPr>
          <a:xfrm>
            <a:off x="561975" y="1755775"/>
            <a:ext cx="3217863"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工资、薪金所得税款计算方法</a:t>
            </a:r>
          </a:p>
        </p:txBody>
      </p:sp>
      <p:pic>
        <p:nvPicPr>
          <p:cNvPr id="64521" name="Picture 2"/>
          <p:cNvPicPr>
            <a:picLocks noChangeAspect="1"/>
          </p:cNvPicPr>
          <p:nvPr/>
        </p:nvPicPr>
        <p:blipFill>
          <a:blip r:embed="rId3"/>
          <a:stretch>
            <a:fillRect/>
          </a:stretch>
        </p:blipFill>
        <p:spPr>
          <a:xfrm>
            <a:off x="504825" y="2124075"/>
            <a:ext cx="8210550" cy="3687763"/>
          </a:xfrm>
          <a:prstGeom prst="rect">
            <a:avLst/>
          </a:prstGeom>
          <a:noFill/>
          <a:ln w="9525">
            <a:noFill/>
          </a:ln>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795683" y="1108270"/>
            <a:ext cx="5875338"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五 税款</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计算</a:t>
            </a:r>
            <a:r>
              <a:rPr kumimoji="0" lang="en-US" altLang="zh-CN"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居民个人综合所得预扣预缴税款的计算方法</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720725" y="2349500"/>
            <a:ext cx="7739063" cy="31194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93"/>
          <p:cNvSpPr/>
          <p:nvPr/>
        </p:nvSpPr>
        <p:spPr>
          <a:xfrm>
            <a:off x="684213" y="227647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93"/>
          <p:cNvSpPr/>
          <p:nvPr/>
        </p:nvSpPr>
        <p:spPr>
          <a:xfrm rot="10800000">
            <a:off x="8202613" y="5245100"/>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570" name="Shape 1794"/>
          <p:cNvSpPr/>
          <p:nvPr/>
        </p:nvSpPr>
        <p:spPr>
          <a:xfrm>
            <a:off x="755650" y="1681163"/>
            <a:ext cx="2843213" cy="441325"/>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66571" name="Text Placeholder 3"/>
          <p:cNvSpPr txBox="1"/>
          <p:nvPr/>
        </p:nvSpPr>
        <p:spPr>
          <a:xfrm>
            <a:off x="561975" y="1755775"/>
            <a:ext cx="3217863"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工资、薪金所得税款计算方法</a:t>
            </a:r>
          </a:p>
        </p:txBody>
      </p:sp>
      <p:sp>
        <p:nvSpPr>
          <p:cNvPr id="66572" name="TextBox 32"/>
          <p:cNvSpPr txBox="1"/>
          <p:nvPr/>
        </p:nvSpPr>
        <p:spPr>
          <a:xfrm>
            <a:off x="827088" y="2565400"/>
            <a:ext cx="7519987" cy="26543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20000"/>
              </a:lnSpc>
              <a:spcBef>
                <a:spcPct val="0"/>
              </a:spcBef>
              <a:buNone/>
            </a:pPr>
            <a:r>
              <a:rPr lang="zh-CN" altLang="en-US" sz="1600" dirty="0"/>
              <a:t>例</a:t>
            </a:r>
            <a:r>
              <a:rPr lang="en-US" altLang="zh-CN" sz="1600" dirty="0"/>
              <a:t>2</a:t>
            </a:r>
            <a:r>
              <a:rPr lang="zh-CN" altLang="en-US" sz="1600" dirty="0"/>
              <a:t>：某职员</a:t>
            </a:r>
            <a:r>
              <a:rPr lang="en-US" altLang="zh-CN" sz="1600" dirty="0"/>
              <a:t>2015</a:t>
            </a:r>
            <a:r>
              <a:rPr lang="zh-CN" altLang="en-US" sz="1600" dirty="0"/>
              <a:t>年入职，</a:t>
            </a:r>
            <a:r>
              <a:rPr lang="en-US" altLang="zh-CN" sz="1600" dirty="0"/>
              <a:t>2019</a:t>
            </a:r>
            <a:r>
              <a:rPr lang="zh-CN" altLang="en-US" sz="1600" dirty="0"/>
              <a:t>年每月应发工资均为</a:t>
            </a:r>
            <a:r>
              <a:rPr lang="en-US" altLang="zh-CN" sz="1600" dirty="0"/>
              <a:t>30000</a:t>
            </a:r>
            <a:r>
              <a:rPr lang="zh-CN" altLang="en-US" sz="1600" dirty="0"/>
              <a:t>元，每月减除费用</a:t>
            </a:r>
            <a:r>
              <a:rPr lang="en-US" altLang="zh-CN" sz="1600" dirty="0"/>
              <a:t>5000</a:t>
            </a:r>
            <a:r>
              <a:rPr lang="zh-CN" altLang="en-US" sz="1600" dirty="0"/>
              <a:t>元，“五险一金”等专项扣除为</a:t>
            </a:r>
            <a:r>
              <a:rPr lang="en-US" altLang="zh-CN" sz="1600" dirty="0"/>
              <a:t>4500</a:t>
            </a:r>
            <a:r>
              <a:rPr lang="zh-CN" altLang="en-US" sz="1600" dirty="0"/>
              <a:t>元，享受子女教育、赡养老人两项专项附加扣除共计</a:t>
            </a:r>
            <a:r>
              <a:rPr lang="en-US" altLang="zh-CN" sz="1600" dirty="0"/>
              <a:t>2000</a:t>
            </a:r>
            <a:r>
              <a:rPr lang="zh-CN" altLang="en-US" sz="1600" dirty="0"/>
              <a:t>元，没有减免收入及减免税额等情况，以前三个月为例，应当按照以下方法计算各月应预扣预缴税额：</a:t>
            </a:r>
          </a:p>
          <a:p>
            <a:pPr marL="0" lvl="0" indent="457200" algn="just" eaLnBrk="1" hangingPunct="1">
              <a:lnSpc>
                <a:spcPct val="120000"/>
              </a:lnSpc>
              <a:spcBef>
                <a:spcPct val="0"/>
              </a:spcBef>
              <a:buNone/>
            </a:pPr>
            <a:r>
              <a:rPr lang="en-US" altLang="zh-CN" sz="1600" dirty="0"/>
              <a:t>1</a:t>
            </a:r>
            <a:r>
              <a:rPr lang="zh-CN" altLang="en-US" sz="1600" dirty="0"/>
              <a:t>月份：</a:t>
            </a:r>
            <a:r>
              <a:rPr lang="en-US" altLang="zh-CN" sz="1600" dirty="0"/>
              <a:t>(30000–5000-4500-2000</a:t>
            </a:r>
            <a:r>
              <a:rPr lang="zh-CN" altLang="en-US" sz="1600" dirty="0"/>
              <a:t>）</a:t>
            </a:r>
            <a:r>
              <a:rPr lang="en-US" altLang="zh-CN" sz="1600" dirty="0"/>
              <a:t>×3% = 555</a:t>
            </a:r>
            <a:r>
              <a:rPr lang="zh-CN" altLang="en-US" sz="1600" dirty="0"/>
              <a:t>元；</a:t>
            </a:r>
          </a:p>
          <a:p>
            <a:pPr marL="0" lvl="0" indent="457200" algn="just" eaLnBrk="1" hangingPunct="1">
              <a:lnSpc>
                <a:spcPct val="120000"/>
              </a:lnSpc>
              <a:spcBef>
                <a:spcPct val="0"/>
              </a:spcBef>
              <a:buNone/>
            </a:pPr>
            <a:r>
              <a:rPr lang="en-US" altLang="zh-CN" sz="1600" dirty="0"/>
              <a:t>2</a:t>
            </a:r>
            <a:r>
              <a:rPr lang="zh-CN" altLang="en-US" sz="1600" dirty="0"/>
              <a:t>月份：</a:t>
            </a:r>
            <a:r>
              <a:rPr lang="en-US" altLang="zh-CN" sz="1600" dirty="0"/>
              <a:t>(30000×2-5000×2-4500×2-2000×2</a:t>
            </a:r>
            <a:r>
              <a:rPr lang="zh-CN" altLang="en-US" sz="1600" dirty="0"/>
              <a:t>）</a:t>
            </a:r>
            <a:r>
              <a:rPr lang="en-US" altLang="zh-CN" sz="1600" dirty="0"/>
              <a:t>×10% -2520 -555 =625</a:t>
            </a:r>
            <a:r>
              <a:rPr lang="zh-CN" altLang="en-US" sz="1600" dirty="0"/>
              <a:t>元；</a:t>
            </a:r>
          </a:p>
          <a:p>
            <a:pPr marL="0" lvl="0" indent="457200" algn="just" eaLnBrk="1" hangingPunct="1">
              <a:lnSpc>
                <a:spcPct val="120000"/>
              </a:lnSpc>
              <a:spcBef>
                <a:spcPct val="0"/>
              </a:spcBef>
              <a:buNone/>
            </a:pPr>
            <a:r>
              <a:rPr lang="en-US" altLang="zh-CN" sz="1600" dirty="0"/>
              <a:t>3</a:t>
            </a:r>
            <a:r>
              <a:rPr lang="zh-CN" altLang="en-US" sz="1600" dirty="0"/>
              <a:t>月份：</a:t>
            </a:r>
            <a:r>
              <a:rPr lang="en-US" altLang="zh-CN" sz="1600" dirty="0"/>
              <a:t>(30000×3-5000×3-4500×3-2000×3</a:t>
            </a:r>
            <a:r>
              <a:rPr lang="zh-CN" altLang="en-US" sz="1600" dirty="0"/>
              <a:t>）</a:t>
            </a:r>
            <a:r>
              <a:rPr lang="en-US" altLang="zh-CN" sz="1600" dirty="0"/>
              <a:t>×10% -2520 -555-625 =1850</a:t>
            </a:r>
            <a:r>
              <a:rPr lang="zh-CN" altLang="en-US" sz="1600" dirty="0"/>
              <a:t>元；</a:t>
            </a:r>
          </a:p>
          <a:p>
            <a:pPr marL="0" lvl="0" indent="457200" algn="just" eaLnBrk="1" hangingPunct="1">
              <a:lnSpc>
                <a:spcPct val="120000"/>
              </a:lnSpc>
              <a:spcBef>
                <a:spcPct val="0"/>
              </a:spcBef>
              <a:buNone/>
            </a:pPr>
            <a:r>
              <a:rPr lang="zh-CN" altLang="en-US" sz="1600" dirty="0"/>
              <a:t>上述计算结果表明，由于</a:t>
            </a:r>
            <a:r>
              <a:rPr lang="en-US" altLang="zh-CN" sz="1600" dirty="0"/>
              <a:t>2</a:t>
            </a:r>
            <a:r>
              <a:rPr lang="zh-CN" altLang="en-US" sz="1600" dirty="0"/>
              <a:t>月份累计预扣预缴应纳税所得额为</a:t>
            </a:r>
            <a:r>
              <a:rPr lang="en-US" altLang="zh-CN" sz="1600" dirty="0"/>
              <a:t>37000</a:t>
            </a:r>
            <a:r>
              <a:rPr lang="zh-CN" altLang="en-US" sz="1600" dirty="0"/>
              <a:t>元，已适用</a:t>
            </a:r>
            <a:r>
              <a:rPr lang="en-US" altLang="zh-CN" sz="1600" dirty="0"/>
              <a:t>10%</a:t>
            </a:r>
            <a:r>
              <a:rPr lang="zh-CN" altLang="en-US" sz="1600" dirty="0"/>
              <a:t>的税率，因此</a:t>
            </a:r>
            <a:r>
              <a:rPr lang="en-US" altLang="zh-CN" sz="1600" dirty="0"/>
              <a:t>2</a:t>
            </a:r>
            <a:r>
              <a:rPr lang="zh-CN" altLang="en-US" sz="1600" dirty="0"/>
              <a:t>月份和</a:t>
            </a:r>
            <a:r>
              <a:rPr lang="en-US" altLang="zh-CN" sz="1600" dirty="0"/>
              <a:t>3</a:t>
            </a:r>
            <a:r>
              <a:rPr lang="zh-CN" altLang="en-US" sz="1600" dirty="0"/>
              <a:t>月份应预扣预缴有所增高。</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11" y="0"/>
            <a:ext cx="9144000" cy="423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9635" name="Rectangle 3"/>
          <p:cNvSpPr txBox="1">
            <a:spLocks noChangeArrowheads="1"/>
          </p:cNvSpPr>
          <p:nvPr/>
        </p:nvSpPr>
        <p:spPr bwMode="auto">
          <a:xfrm>
            <a:off x="2022476" y="2470151"/>
            <a:ext cx="5141913" cy="67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4400" b="1" dirty="0">
                <a:solidFill>
                  <a:schemeClr val="bg1"/>
                </a:solidFill>
                <a:latin typeface="微软雅黑" pitchFamily="34" charset="-122"/>
                <a:ea typeface="微软雅黑" pitchFamily="34" charset="-122"/>
              </a:rPr>
              <a:t>谢       </a:t>
            </a:r>
            <a:r>
              <a:rPr lang="zh-CN" altLang="en-US" sz="4400" b="1" dirty="0" smtClean="0">
                <a:solidFill>
                  <a:schemeClr val="bg1"/>
                </a:solidFill>
                <a:latin typeface="微软雅黑" pitchFamily="34" charset="-122"/>
                <a:ea typeface="微软雅黑" pitchFamily="34" charset="-122"/>
              </a:rPr>
              <a:t>谢  ！</a:t>
            </a:r>
            <a:endParaRPr lang="zh-CN" altLang="en-US" sz="4400" b="1" dirty="0">
              <a:solidFill>
                <a:schemeClr val="bg1"/>
              </a:solidFill>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034480"/>
      </p:ext>
    </p:extLst>
  </p:cSld>
  <p:clrMapOvr>
    <a:masterClrMapping/>
  </p:clrMapOvr>
  <p:transition spd="med" advTm="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图片 1"/>
          <p:cNvPicPr>
            <a:picLocks noChangeAspect="1"/>
          </p:cNvPicPr>
          <p:nvPr/>
        </p:nvPicPr>
        <p:blipFill>
          <a:blip r:embed="rId3"/>
          <a:stretch>
            <a:fillRect/>
          </a:stretch>
        </p:blipFill>
        <p:spPr>
          <a:xfrm>
            <a:off x="1514475" y="1412776"/>
            <a:ext cx="6160294" cy="3943846"/>
          </a:xfrm>
          <a:prstGeom prst="rect">
            <a:avLst/>
          </a:prstGeom>
          <a:noFill/>
          <a:ln w="9525">
            <a:noFill/>
          </a:ln>
        </p:spPr>
      </p:pic>
      <p:cxnSp>
        <p:nvCxnSpPr>
          <p:cNvPr id="3" name="直接箭头连接符 2"/>
          <p:cNvCxnSpPr/>
          <p:nvPr/>
        </p:nvCxnSpPr>
        <p:spPr>
          <a:xfrm>
            <a:off x="3000375" y="4232672"/>
            <a:ext cx="4055269" cy="15478"/>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4" name="直接箭头连接符 3"/>
          <p:cNvCxnSpPr/>
          <p:nvPr/>
        </p:nvCxnSpPr>
        <p:spPr>
          <a:xfrm>
            <a:off x="2124075" y="4606529"/>
            <a:ext cx="4924425" cy="83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p:nvPr/>
        </p:nvSpPr>
        <p:spPr>
          <a:xfrm>
            <a:off x="2666602" y="918563"/>
            <a:ext cx="4722813"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一 专项附加扣除政策的主要内容</a:t>
            </a:r>
            <a:endParaRPr kumimoji="0" lang="en-GB"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endParaRPr>
          </a:p>
        </p:txBody>
      </p:sp>
      <p:cxnSp>
        <p:nvCxnSpPr>
          <p:cNvPr id="7" name="直接连接符 6"/>
          <p:cNvCxnSpPr/>
          <p:nvPr/>
        </p:nvCxnSpPr>
        <p:spPr>
          <a:xfrm>
            <a:off x="691576" y="1402947"/>
            <a:ext cx="7840663" cy="0"/>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6335414"/>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 7"/>
          <p:cNvSpPr/>
          <p:nvPr/>
        </p:nvSpPr>
        <p:spPr>
          <a:xfrm>
            <a:off x="3059832" y="6293231"/>
            <a:ext cx="3990826" cy="432048"/>
          </a:xfrm>
          <a:prstGeom prst="roundRect">
            <a:avLst/>
          </a:prstGeom>
          <a:solidFill>
            <a:schemeClr val="accent6">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txBox="1"/>
          <p:nvPr/>
        </p:nvSpPr>
        <p:spPr>
          <a:xfrm>
            <a:off x="2555776" y="519642"/>
            <a:ext cx="4608512" cy="461085"/>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fontAlgn="auto">
              <a:spcAft>
                <a:spcPts val="0"/>
              </a:spcAft>
              <a:defRPr/>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一 </a:t>
            </a:r>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  专项</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附加扣除政策的主要内容</a:t>
            </a:r>
          </a:p>
        </p:txBody>
      </p:sp>
      <p:cxnSp>
        <p:nvCxnSpPr>
          <p:cNvPr id="3" name="直接连接符 2"/>
          <p:cNvCxnSpPr/>
          <p:nvPr/>
        </p:nvCxnSpPr>
        <p:spPr>
          <a:xfrm>
            <a:off x="762000" y="980728"/>
            <a:ext cx="7840663" cy="0"/>
          </a:xfrm>
          <a:prstGeom prst="line">
            <a:avLst/>
          </a:prstGeom>
        </p:spPr>
        <p:style>
          <a:lnRef idx="1">
            <a:schemeClr val="dk1"/>
          </a:lnRef>
          <a:fillRef idx="0">
            <a:schemeClr val="dk1"/>
          </a:fillRef>
          <a:effectRef idx="0">
            <a:schemeClr val="dk1"/>
          </a:effectRef>
          <a:fontRef idx="minor">
            <a:schemeClr val="tx1"/>
          </a:fontRef>
        </p:style>
      </p:cxnSp>
      <p:sp>
        <p:nvSpPr>
          <p:cNvPr id="49159" name="Freeform 5"/>
          <p:cNvSpPr>
            <a:spLocks noChangeArrowheads="1"/>
          </p:cNvSpPr>
          <p:nvPr/>
        </p:nvSpPr>
        <p:spPr bwMode="auto">
          <a:xfrm>
            <a:off x="992298" y="2865967"/>
            <a:ext cx="1479550" cy="178011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0" name="TextBox 31"/>
          <p:cNvSpPr txBox="1">
            <a:spLocks noChangeArrowheads="1"/>
          </p:cNvSpPr>
          <p:nvPr/>
        </p:nvSpPr>
        <p:spPr bwMode="auto">
          <a:xfrm>
            <a:off x="1257300" y="3263901"/>
            <a:ext cx="90805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2800" b="1">
                <a:solidFill>
                  <a:schemeClr val="bg1"/>
                </a:solidFill>
                <a:latin typeface="微软雅黑" pitchFamily="34" charset="-122"/>
                <a:ea typeface="微软雅黑" pitchFamily="34" charset="-122"/>
              </a:rPr>
              <a:t>权利义务</a:t>
            </a:r>
          </a:p>
        </p:txBody>
      </p:sp>
      <p:sp>
        <p:nvSpPr>
          <p:cNvPr id="49161" name="Freeform 5"/>
          <p:cNvSpPr>
            <a:spLocks noChangeArrowheads="1"/>
          </p:cNvSpPr>
          <p:nvPr/>
        </p:nvSpPr>
        <p:spPr bwMode="auto">
          <a:xfrm>
            <a:off x="2651125" y="1565276"/>
            <a:ext cx="547688" cy="4359275"/>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44"/>
              <a:gd name="T70" fmla="*/ 0 h 14563"/>
              <a:gd name="T71" fmla="*/ 3544 w 3544"/>
              <a:gd name="T72" fmla="*/ 14563 h 145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圆角矩形 32"/>
          <p:cNvSpPr/>
          <p:nvPr/>
        </p:nvSpPr>
        <p:spPr>
          <a:xfrm>
            <a:off x="3482976" y="1263652"/>
            <a:ext cx="4479925" cy="603249"/>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38" name="TextBox 37"/>
          <p:cNvSpPr txBox="1"/>
          <p:nvPr/>
        </p:nvSpPr>
        <p:spPr>
          <a:xfrm>
            <a:off x="3687246" y="1353070"/>
            <a:ext cx="4081463" cy="424412"/>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r>
              <a:rPr lang="zh-CN" altLang="zh-CN" sz="1200" b="1" dirty="0">
                <a:solidFill>
                  <a:schemeClr val="bg1"/>
                </a:solidFill>
              </a:rPr>
              <a:t>居民个人向扣缴义务人提供专项附加扣除信息的，扣缴义务人按月预扣预缴税款时应当按照规定予以扣除，不得拒绝</a:t>
            </a:r>
            <a:r>
              <a:rPr lang="zh-CN" altLang="zh-CN" sz="1200" b="1" dirty="0"/>
              <a:t>。</a:t>
            </a:r>
            <a:endParaRPr lang="en-US" altLang="zh-CN" sz="1200" b="1" dirty="0">
              <a:solidFill>
                <a:schemeClr val="tx1">
                  <a:lumMod val="75000"/>
                  <a:lumOff val="25000"/>
                </a:schemeClr>
              </a:solidFill>
            </a:endParaRPr>
          </a:p>
        </p:txBody>
      </p:sp>
      <p:sp>
        <p:nvSpPr>
          <p:cNvPr id="35" name="圆角矩形 34"/>
          <p:cNvSpPr/>
          <p:nvPr/>
        </p:nvSpPr>
        <p:spPr>
          <a:xfrm>
            <a:off x="3498849" y="1993900"/>
            <a:ext cx="4479925" cy="603251"/>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bg1"/>
              </a:solidFill>
            </a:endParaRPr>
          </a:p>
        </p:txBody>
      </p:sp>
      <p:sp>
        <p:nvSpPr>
          <p:cNvPr id="39" name="TextBox 38"/>
          <p:cNvSpPr txBox="1"/>
          <p:nvPr/>
        </p:nvSpPr>
        <p:spPr>
          <a:xfrm>
            <a:off x="3692525" y="2083319"/>
            <a:ext cx="4060825" cy="424412"/>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defRPr/>
            </a:pPr>
            <a:r>
              <a:rPr lang="zh-CN" altLang="zh-CN" sz="1200" b="1" dirty="0">
                <a:solidFill>
                  <a:schemeClr val="bg1"/>
                </a:solidFill>
              </a:rPr>
              <a:t>扣缴义务人应当按照规定妥善保存备查扣除资料。</a:t>
            </a:r>
            <a:endParaRPr lang="en-US" altLang="zh-CN" sz="1200" b="1" dirty="0">
              <a:solidFill>
                <a:schemeClr val="bg1"/>
              </a:solidFill>
            </a:endParaRPr>
          </a:p>
          <a:p>
            <a:pPr fontAlgn="auto">
              <a:lnSpc>
                <a:spcPct val="120000"/>
              </a:lnSpc>
              <a:spcBef>
                <a:spcPts val="0"/>
              </a:spcBef>
              <a:spcAft>
                <a:spcPts val="0"/>
              </a:spcAft>
              <a:defRPr/>
            </a:pPr>
            <a:r>
              <a:rPr lang="zh-CN" altLang="zh-CN" sz="1200" b="1" dirty="0">
                <a:solidFill>
                  <a:schemeClr val="bg1"/>
                </a:solidFill>
              </a:rPr>
              <a:t>应当依法对纳税人报送的相关涉税信息和资料保密。</a:t>
            </a:r>
            <a:endParaRPr lang="en-US" altLang="zh-CN" sz="1200" b="1" dirty="0">
              <a:solidFill>
                <a:schemeClr val="bg1"/>
              </a:solidFill>
            </a:endParaRPr>
          </a:p>
        </p:txBody>
      </p:sp>
      <p:sp>
        <p:nvSpPr>
          <p:cNvPr id="36" name="圆角矩形 35"/>
          <p:cNvSpPr/>
          <p:nvPr/>
        </p:nvSpPr>
        <p:spPr>
          <a:xfrm>
            <a:off x="3482976" y="3454400"/>
            <a:ext cx="4479925" cy="603251"/>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0" name="TextBox 39"/>
          <p:cNvSpPr txBox="1"/>
          <p:nvPr/>
        </p:nvSpPr>
        <p:spPr>
          <a:xfrm>
            <a:off x="3708400" y="3473451"/>
            <a:ext cx="4103688" cy="221599"/>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buFontTx/>
              <a:buNone/>
              <a:defRPr/>
            </a:pPr>
            <a:endParaRPr lang="en-US" altLang="zh-CN" sz="1200" dirty="0">
              <a:solidFill>
                <a:schemeClr val="tx1">
                  <a:lumMod val="75000"/>
                  <a:lumOff val="25000"/>
                </a:schemeClr>
              </a:solidFill>
            </a:endParaRPr>
          </a:p>
        </p:txBody>
      </p:sp>
      <p:sp>
        <p:nvSpPr>
          <p:cNvPr id="37" name="圆角矩形 36"/>
          <p:cNvSpPr/>
          <p:nvPr/>
        </p:nvSpPr>
        <p:spPr>
          <a:xfrm>
            <a:off x="3480481" y="2673502"/>
            <a:ext cx="4479925" cy="603249"/>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9169" name="TextBox 40"/>
          <p:cNvSpPr txBox="1">
            <a:spLocks noChangeArrowheads="1"/>
          </p:cNvSpPr>
          <p:nvPr/>
        </p:nvSpPr>
        <p:spPr bwMode="auto">
          <a:xfrm>
            <a:off x="3661569" y="2762920"/>
            <a:ext cx="4154488" cy="4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auto" hangingPunct="1">
              <a:lnSpc>
                <a:spcPct val="120000"/>
              </a:lnSpc>
              <a:spcBef>
                <a:spcPts val="0"/>
              </a:spcBef>
              <a:spcAft>
                <a:spcPts val="0"/>
              </a:spcAft>
              <a:defRPr/>
            </a:pPr>
            <a:r>
              <a:rPr lang="zh-CN" altLang="zh-CN" sz="1200" b="1" dirty="0">
                <a:solidFill>
                  <a:schemeClr val="bg1"/>
                </a:solidFill>
                <a:latin typeface="微软雅黑" panose="020B0503020204020204" pitchFamily="34" charset="-122"/>
                <a:ea typeface="微软雅黑" panose="020B0503020204020204" pitchFamily="34" charset="-122"/>
              </a:rPr>
              <a:t>不得擅自更改信息。纳税人对真实性、准确性、完整性负责，发现不符的，可以要求修改，拒绝修改，应当报告税务机关。</a:t>
            </a:r>
          </a:p>
        </p:txBody>
      </p:sp>
      <p:sp>
        <p:nvSpPr>
          <p:cNvPr id="42" name="圆角矩形 41"/>
          <p:cNvSpPr/>
          <p:nvPr/>
        </p:nvSpPr>
        <p:spPr>
          <a:xfrm>
            <a:off x="3482976" y="4184652"/>
            <a:ext cx="4479925" cy="603249"/>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3" name="TextBox 42"/>
          <p:cNvSpPr txBox="1"/>
          <p:nvPr/>
        </p:nvSpPr>
        <p:spPr>
          <a:xfrm>
            <a:off x="3684774" y="4274070"/>
            <a:ext cx="4160838" cy="424412"/>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defRPr/>
            </a:pPr>
            <a:r>
              <a:rPr lang="zh-CN" altLang="zh-CN" sz="1200" b="1" dirty="0">
                <a:solidFill>
                  <a:schemeClr val="bg1"/>
                </a:solidFill>
              </a:rPr>
              <a:t>纳税人取得除工资薪金所得以外的其他所得，扣缴义务人应当在代扣税款后，及时提供其个人所得和已扣缴税款等信息。</a:t>
            </a:r>
            <a:endParaRPr lang="en-US" altLang="zh-CN" sz="1200" b="1" dirty="0">
              <a:solidFill>
                <a:schemeClr val="bg1"/>
              </a:solidFill>
            </a:endParaRPr>
          </a:p>
        </p:txBody>
      </p:sp>
      <p:sp>
        <p:nvSpPr>
          <p:cNvPr id="44" name="圆角矩形 43"/>
          <p:cNvSpPr/>
          <p:nvPr/>
        </p:nvSpPr>
        <p:spPr>
          <a:xfrm>
            <a:off x="3480480" y="4912835"/>
            <a:ext cx="4479925" cy="601133"/>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6" name="TextBox 45"/>
          <p:cNvSpPr txBox="1"/>
          <p:nvPr/>
        </p:nvSpPr>
        <p:spPr>
          <a:xfrm>
            <a:off x="3708401" y="4965701"/>
            <a:ext cx="4176713" cy="424412"/>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defRPr/>
            </a:pPr>
            <a:r>
              <a:rPr lang="zh-CN" altLang="zh-CN" sz="1200" b="1" dirty="0">
                <a:solidFill>
                  <a:schemeClr val="bg1"/>
                </a:solidFill>
              </a:rPr>
              <a:t>扣缴义务人依法履行代扣代缴义务，纳税人不得拒绝。纳税人拒绝的，扣缴义务人应当及时报告税务机关。</a:t>
            </a:r>
            <a:endParaRPr lang="en-US" altLang="zh-CN" sz="1200" b="1" dirty="0">
              <a:solidFill>
                <a:schemeClr val="bg1"/>
              </a:solidFill>
            </a:endParaRPr>
          </a:p>
        </p:txBody>
      </p:sp>
      <p:sp>
        <p:nvSpPr>
          <p:cNvPr id="45" name="圆角矩形 44"/>
          <p:cNvSpPr/>
          <p:nvPr/>
        </p:nvSpPr>
        <p:spPr>
          <a:xfrm>
            <a:off x="3498850" y="5583322"/>
            <a:ext cx="4479925" cy="601133"/>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chemeClr val="tx1">
                  <a:lumMod val="75000"/>
                  <a:lumOff val="25000"/>
                </a:schemeClr>
              </a:solidFill>
            </a:endParaRPr>
          </a:p>
        </p:txBody>
      </p:sp>
      <p:sp>
        <p:nvSpPr>
          <p:cNvPr id="47" name="TextBox 46"/>
          <p:cNvSpPr txBox="1"/>
          <p:nvPr/>
        </p:nvSpPr>
        <p:spPr>
          <a:xfrm>
            <a:off x="3708401" y="5636684"/>
            <a:ext cx="4297363" cy="424412"/>
          </a:xfrm>
          <a:prstGeom prst="rect">
            <a:avLst/>
          </a:prstGeom>
          <a:noFill/>
        </p:spPr>
        <p:txBody>
          <a:bodyPr lIns="0" tIns="0" rIns="0" bIns="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auto">
              <a:lnSpc>
                <a:spcPct val="120000"/>
              </a:lnSpc>
              <a:spcBef>
                <a:spcPts val="0"/>
              </a:spcBef>
              <a:spcAft>
                <a:spcPts val="0"/>
              </a:spcAft>
              <a:defRPr/>
            </a:pPr>
            <a:r>
              <a:rPr lang="zh-CN" altLang="zh-CN" sz="1200" b="1" dirty="0">
                <a:solidFill>
                  <a:schemeClr val="bg1"/>
                </a:solidFill>
              </a:rPr>
              <a:t>未按照规定报送资料信息、虚报虚扣专项扣除、应扣未扣税款、不缴或少缴已扣税款、借用或冒用他人身份等行为</a:t>
            </a:r>
            <a:r>
              <a:rPr lang="zh-CN" altLang="en-US" sz="1200" b="1" dirty="0">
                <a:solidFill>
                  <a:schemeClr val="bg1"/>
                </a:solidFill>
              </a:rPr>
              <a:t>，依法</a:t>
            </a:r>
            <a:r>
              <a:rPr lang="zh-CN" altLang="zh-CN" sz="1200" b="1" dirty="0">
                <a:solidFill>
                  <a:schemeClr val="bg1"/>
                </a:solidFill>
              </a:rPr>
              <a:t>处理。</a:t>
            </a:r>
            <a:endParaRPr lang="en-US" altLang="zh-CN" sz="1200" b="1" dirty="0">
              <a:solidFill>
                <a:schemeClr val="bg1"/>
              </a:solidFill>
            </a:endParaRPr>
          </a:p>
        </p:txBody>
      </p:sp>
      <p:sp>
        <p:nvSpPr>
          <p:cNvPr id="49176" name="TextBox 59"/>
          <p:cNvSpPr txBox="1">
            <a:spLocks noChangeArrowheads="1"/>
          </p:cNvSpPr>
          <p:nvPr/>
        </p:nvSpPr>
        <p:spPr bwMode="auto">
          <a:xfrm>
            <a:off x="3708400" y="3532718"/>
            <a:ext cx="4154488" cy="4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auto" hangingPunct="1">
              <a:lnSpc>
                <a:spcPct val="120000"/>
              </a:lnSpc>
              <a:spcBef>
                <a:spcPts val="0"/>
              </a:spcBef>
              <a:spcAft>
                <a:spcPts val="0"/>
              </a:spcAft>
              <a:defRPr/>
            </a:pPr>
            <a:r>
              <a:rPr lang="zh-CN" altLang="en-US" sz="1200" b="1" dirty="0">
                <a:solidFill>
                  <a:schemeClr val="bg1"/>
                </a:solidFill>
                <a:latin typeface="微软雅黑" panose="020B0503020204020204" pitchFamily="34" charset="-122"/>
                <a:ea typeface="微软雅黑" panose="020B0503020204020204" pitchFamily="34" charset="-122"/>
              </a:rPr>
              <a:t>纳税人取得工资薪金所得，扣缴义务人应当于年度终了后两个月内，向纳税人提供其个人所得和已扣缴税款等信息。</a:t>
            </a:r>
          </a:p>
        </p:txBody>
      </p:sp>
      <p:sp>
        <p:nvSpPr>
          <p:cNvPr id="7" name="TextBox 6"/>
          <p:cNvSpPr txBox="1"/>
          <p:nvPr/>
        </p:nvSpPr>
        <p:spPr>
          <a:xfrm>
            <a:off x="3198812" y="6309320"/>
            <a:ext cx="4826793" cy="600164"/>
          </a:xfrm>
          <a:prstGeom prst="rect">
            <a:avLst/>
          </a:prstGeom>
          <a:noFill/>
        </p:spPr>
        <p:txBody>
          <a:bodyPr wrap="square" rtlCol="0">
            <a:spAutoFit/>
          </a:bodyPr>
          <a:lstStyle/>
          <a:p>
            <a:r>
              <a:rPr lang="zh-CN" altLang="en-US" sz="1100" b="1" dirty="0" smtClean="0">
                <a:solidFill>
                  <a:srgbClr val="FF0000"/>
                </a:solidFill>
                <a:latin typeface="Calibri" pitchFamily="34" charset="0"/>
              </a:rPr>
              <a:t>法定</a:t>
            </a:r>
            <a:r>
              <a:rPr lang="zh-CN" altLang="en-US" sz="1100" b="1" dirty="0">
                <a:solidFill>
                  <a:srgbClr val="FF0000"/>
                </a:solidFill>
                <a:latin typeface="Calibri" pitchFamily="34" charset="0"/>
              </a:rPr>
              <a:t>扣缴义务人，是指向个人支付所得的单位和个人</a:t>
            </a:r>
            <a:r>
              <a:rPr lang="zh-CN" altLang="en-US" sz="1100" b="1" dirty="0" smtClean="0">
                <a:solidFill>
                  <a:srgbClr val="FF0000"/>
                </a:solidFill>
                <a:latin typeface="Calibri" pitchFamily="34" charset="0"/>
              </a:rPr>
              <a:t>。</a:t>
            </a:r>
            <a:endParaRPr lang="en-US" altLang="zh-CN" sz="1100" b="1" dirty="0" smtClean="0">
              <a:solidFill>
                <a:srgbClr val="FF0000"/>
              </a:solidFill>
              <a:latin typeface="Calibri" pitchFamily="34" charset="0"/>
            </a:endParaRPr>
          </a:p>
          <a:p>
            <a:r>
              <a:rPr lang="zh-CN" altLang="en-US" sz="1100" b="1" dirty="0" smtClean="0">
                <a:solidFill>
                  <a:srgbClr val="FF0000"/>
                </a:solidFill>
                <a:latin typeface="Calibri" pitchFamily="34" charset="0"/>
              </a:rPr>
              <a:t>纳税人，是指员工个人。</a:t>
            </a:r>
            <a:endParaRPr lang="en-US" altLang="zh-CN" sz="1100" b="1" dirty="0">
              <a:solidFill>
                <a:srgbClr val="FF0000"/>
              </a:solidFill>
              <a:latin typeface="Calibri" pitchFamily="34" charset="0"/>
            </a:endParaRPr>
          </a:p>
          <a:p>
            <a:endParaRPr lang="zh-CN" altLang="en-US" sz="1100" b="1" dirty="0">
              <a:solidFill>
                <a:srgbClr val="FF0000"/>
              </a:solidFill>
            </a:endParaRPr>
          </a:p>
        </p:txBody>
      </p:sp>
    </p:spTree>
    <p:extLst>
      <p:ext uri="{BB962C8B-B14F-4D97-AF65-F5344CB8AC3E}">
        <p14:creationId xmlns:p14="http://schemas.microsoft.com/office/powerpoint/2010/main" val="2764462499"/>
      </p:ext>
    </p:extLst>
  </p:cSld>
  <p:clrMapOvr>
    <a:masterClrMapping/>
  </p:clrMapOvr>
  <p:transition spd="med" advTm="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1050688644"/>
              </p:ext>
            </p:extLst>
          </p:nvPr>
        </p:nvGraphicFramePr>
        <p:xfrm>
          <a:off x="820615" y="927882"/>
          <a:ext cx="7502769" cy="5001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p:cNvSpPr txBox="1"/>
          <p:nvPr/>
        </p:nvSpPr>
        <p:spPr>
          <a:xfrm>
            <a:off x="3059832" y="980728"/>
            <a:ext cx="3630324"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二 专项附加扣除政策</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的办理方法</a:t>
            </a:r>
          </a:p>
        </p:txBody>
      </p:sp>
      <p:cxnSp>
        <p:nvCxnSpPr>
          <p:cNvPr id="5" name="直接连接符 4"/>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915816" y="980728"/>
            <a:ext cx="3774340"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二 专项附加扣除政策</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的办理方法</a:t>
            </a:r>
          </a:p>
        </p:txBody>
      </p:sp>
      <p:cxnSp>
        <p:nvCxnSpPr>
          <p:cNvPr id="3" name="直接连接符 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13319" name="Shape 1794"/>
          <p:cNvSpPr/>
          <p:nvPr/>
        </p:nvSpPr>
        <p:spPr>
          <a:xfrm>
            <a:off x="762172" y="2132928"/>
            <a:ext cx="2284412" cy="442913"/>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13320" name="Text Placeholder 3"/>
          <p:cNvSpPr txBox="1"/>
          <p:nvPr/>
        </p:nvSpPr>
        <p:spPr>
          <a:xfrm>
            <a:off x="450791" y="2276872"/>
            <a:ext cx="2907174" cy="216024"/>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由单位按月预扣税款时办理</a:t>
            </a:r>
          </a:p>
        </p:txBody>
      </p:sp>
      <p:sp>
        <p:nvSpPr>
          <p:cNvPr id="21" name="圆角矩形 20"/>
          <p:cNvSpPr/>
          <p:nvPr/>
        </p:nvSpPr>
        <p:spPr>
          <a:xfrm>
            <a:off x="761755" y="2780739"/>
            <a:ext cx="7696445" cy="31956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22" name="TextBox 21"/>
          <p:cNvSpPr txBox="1"/>
          <p:nvPr/>
        </p:nvSpPr>
        <p:spPr>
          <a:xfrm>
            <a:off x="1160462" y="2882900"/>
            <a:ext cx="7155954" cy="2659190"/>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20000"/>
              </a:lnSpc>
              <a:spcBef>
                <a:spcPct val="0"/>
              </a:spcBef>
              <a:buNone/>
            </a:pPr>
            <a:endParaRPr lang="zh-CN" altLang="en-US" sz="1600" dirty="0"/>
          </a:p>
          <a:p>
            <a:pPr marL="0" lvl="0" indent="457200" algn="just" eaLnBrk="1" hangingPunct="1">
              <a:lnSpc>
                <a:spcPct val="120000"/>
              </a:lnSpc>
              <a:spcBef>
                <a:spcPct val="0"/>
              </a:spcBef>
              <a:buNone/>
            </a:pPr>
            <a:endParaRPr lang="zh-CN" altLang="en-US" sz="1600" dirty="0"/>
          </a:p>
          <a:p>
            <a:pPr marL="0" lvl="0" indent="457200" algn="just" eaLnBrk="1" hangingPunct="1">
              <a:lnSpc>
                <a:spcPct val="120000"/>
              </a:lnSpc>
              <a:spcBef>
                <a:spcPct val="0"/>
              </a:spcBef>
              <a:buNone/>
            </a:pPr>
            <a:r>
              <a:rPr lang="zh-CN" altLang="en-US" sz="1600" dirty="0"/>
              <a:t>除大病医疗以外，子女教育、赡养老人、住房贷款利息、住房租金、继续教育，纳税人可以选择在单位发放工资薪金时，按月享受专项附加扣除政策。</a:t>
            </a:r>
          </a:p>
          <a:p>
            <a:pPr marL="0" lvl="0" indent="457200" algn="just" eaLnBrk="1" hangingPunct="1">
              <a:lnSpc>
                <a:spcPct val="120000"/>
              </a:lnSpc>
              <a:spcBef>
                <a:spcPct val="0"/>
              </a:spcBef>
              <a:buNone/>
            </a:pPr>
            <a:endParaRPr lang="en-US" altLang="zh-CN" sz="1600" dirty="0" smtClean="0"/>
          </a:p>
          <a:p>
            <a:pPr marL="0" lvl="0" indent="457200" algn="just" eaLnBrk="1" hangingPunct="1">
              <a:lnSpc>
                <a:spcPct val="120000"/>
              </a:lnSpc>
              <a:spcBef>
                <a:spcPct val="0"/>
              </a:spcBef>
              <a:buNone/>
            </a:pPr>
            <a:r>
              <a:rPr lang="zh-CN" altLang="en-US" sz="1600" dirty="0" smtClean="0"/>
              <a:t>纳税人</a:t>
            </a:r>
            <a:r>
              <a:rPr lang="zh-CN" altLang="en-US" sz="1600" dirty="0"/>
              <a:t>首先应该填报</a:t>
            </a:r>
            <a:r>
              <a:rPr lang="en-US" altLang="zh-CN" sz="1600" dirty="0"/>
              <a:t>《</a:t>
            </a:r>
            <a:r>
              <a:rPr lang="zh-CN" altLang="en-US" sz="1600" dirty="0"/>
              <a:t>个人所得税专项附加扣除信息表</a:t>
            </a:r>
            <a:r>
              <a:rPr lang="en-US" altLang="zh-CN" sz="1600" dirty="0"/>
              <a:t>》</a:t>
            </a:r>
            <a:r>
              <a:rPr lang="zh-CN" altLang="en-US" sz="1600" dirty="0"/>
              <a:t>给任职单位，单位在每个月发放工资时，像</a:t>
            </a:r>
            <a:r>
              <a:rPr lang="zh-CN" altLang="en-US" sz="1600" dirty="0" smtClean="0"/>
              <a:t>“三险一金”</a:t>
            </a:r>
            <a:r>
              <a:rPr lang="zh-CN" altLang="en-US" sz="1600" dirty="0"/>
              <a:t>一样扣除。</a:t>
            </a:r>
            <a:endParaRPr lang="en-US" altLang="zh-CN" sz="1600" dirty="0"/>
          </a:p>
          <a:p>
            <a:pPr marL="0" lvl="0" indent="457200" algn="just" eaLnBrk="1" hangingPunct="1">
              <a:lnSpc>
                <a:spcPct val="120000"/>
              </a:lnSpc>
              <a:spcBef>
                <a:spcPct val="0"/>
              </a:spcBef>
              <a:buNone/>
            </a:pPr>
            <a:endParaRPr lang="en-US" altLang="zh-CN" sz="1600" dirty="0"/>
          </a:p>
          <a:p>
            <a:pPr marL="0" lvl="0" indent="457200" algn="just" eaLnBrk="1" hangingPunct="1">
              <a:lnSpc>
                <a:spcPct val="120000"/>
              </a:lnSpc>
              <a:spcBef>
                <a:spcPct val="0"/>
              </a:spcBef>
              <a:buNone/>
            </a:pPr>
            <a:endParaRPr lang="en-US" altLang="zh-CN" sz="1600" dirty="0">
              <a:solidFill>
                <a:srgbClr val="404040"/>
              </a:solidFill>
              <a:latin typeface="微软雅黑" panose="020B0503020204020204" pitchFamily="34" charset="-122"/>
              <a:ea typeface="微软雅黑" panose="020B0503020204020204" pitchFamily="34" charset="-122"/>
            </a:endParaRPr>
          </a:p>
        </p:txBody>
      </p:sp>
      <p:sp>
        <p:nvSpPr>
          <p:cNvPr id="23" name="矩形 93"/>
          <p:cNvSpPr/>
          <p:nvPr/>
        </p:nvSpPr>
        <p:spPr>
          <a:xfrm>
            <a:off x="762172" y="2780837"/>
            <a:ext cx="287338"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93"/>
          <p:cNvSpPr/>
          <p:nvPr/>
        </p:nvSpPr>
        <p:spPr>
          <a:xfrm rot="10800000">
            <a:off x="7666038" y="568752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25" name="TextBox 35"/>
          <p:cNvSpPr txBox="1"/>
          <p:nvPr/>
        </p:nvSpPr>
        <p:spPr>
          <a:xfrm>
            <a:off x="4681538" y="2689225"/>
            <a:ext cx="3776662" cy="66421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20000"/>
              </a:lnSpc>
              <a:spcBef>
                <a:spcPct val="0"/>
              </a:spcBef>
              <a:buNone/>
            </a:pPr>
            <a:endParaRPr lang="en-US" altLang="zh-CN" sz="1800" dirty="0"/>
          </a:p>
          <a:p>
            <a:pPr marL="0" lvl="0" indent="457200" algn="just" eaLnBrk="1" hangingPunct="1">
              <a:lnSpc>
                <a:spcPct val="120000"/>
              </a:lnSpc>
              <a:spcBef>
                <a:spcPct val="0"/>
              </a:spcBef>
              <a:buNone/>
            </a:pPr>
            <a:endParaRPr lang="en-US" altLang="zh-CN" sz="1800" dirty="0">
              <a:solidFill>
                <a:srgbClr val="404040"/>
              </a:solidFill>
              <a:latin typeface="微软雅黑" panose="020B0503020204020204" pitchFamily="34" charset="-122"/>
              <a:ea typeface="微软雅黑" panose="020B0503020204020204" pitchFamily="34" charset="-122"/>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915816" y="1053866"/>
            <a:ext cx="3786709"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二 专项附加扣除政策</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的办理方法</a:t>
            </a:r>
          </a:p>
        </p:txBody>
      </p:sp>
      <p:cxnSp>
        <p:nvCxnSpPr>
          <p:cNvPr id="3" name="直接连接符 2"/>
          <p:cNvCxnSpPr/>
          <p:nvPr/>
        </p:nvCxnSpPr>
        <p:spPr>
          <a:xfrm>
            <a:off x="706949" y="1487488"/>
            <a:ext cx="7840663" cy="0"/>
          </a:xfrm>
          <a:prstGeom prst="line">
            <a:avLst/>
          </a:prstGeom>
        </p:spPr>
        <p:style>
          <a:lnRef idx="1">
            <a:schemeClr val="dk1"/>
          </a:lnRef>
          <a:fillRef idx="0">
            <a:schemeClr val="dk1"/>
          </a:fillRef>
          <a:effectRef idx="0">
            <a:schemeClr val="dk1"/>
          </a:effectRef>
          <a:fontRef idx="minor">
            <a:schemeClr val="tx1"/>
          </a:fontRef>
        </p:style>
      </p:cxnSp>
      <p:sp>
        <p:nvSpPr>
          <p:cNvPr id="14343" name="Shape 1794"/>
          <p:cNvSpPr/>
          <p:nvPr/>
        </p:nvSpPr>
        <p:spPr>
          <a:xfrm>
            <a:off x="891295" y="2250031"/>
            <a:ext cx="2100067" cy="442913"/>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14344" name="Text Placeholder 3"/>
          <p:cNvSpPr txBox="1"/>
          <p:nvPr/>
        </p:nvSpPr>
        <p:spPr>
          <a:xfrm>
            <a:off x="539552" y="2318294"/>
            <a:ext cx="2714625"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自行申报办理</a:t>
            </a:r>
          </a:p>
        </p:txBody>
      </p:sp>
      <p:sp>
        <p:nvSpPr>
          <p:cNvPr id="21" name="圆角矩形 20"/>
          <p:cNvSpPr/>
          <p:nvPr/>
        </p:nvSpPr>
        <p:spPr>
          <a:xfrm>
            <a:off x="891295" y="2874523"/>
            <a:ext cx="7739063" cy="31242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6" name="TextBox 21"/>
          <p:cNvSpPr txBox="1"/>
          <p:nvPr/>
        </p:nvSpPr>
        <p:spPr>
          <a:xfrm>
            <a:off x="1230337" y="3225605"/>
            <a:ext cx="6837485" cy="3395345"/>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150000"/>
              </a:lnSpc>
              <a:spcBef>
                <a:spcPct val="0"/>
              </a:spcBef>
              <a:buNone/>
            </a:pPr>
            <a:r>
              <a:rPr lang="zh-CN" altLang="en-US" sz="1600" dirty="0"/>
              <a:t>一般有以下情形之一，可选择在次年</a:t>
            </a:r>
            <a:r>
              <a:rPr lang="en-US" altLang="zh-CN" sz="1600" dirty="0"/>
              <a:t>3</a:t>
            </a:r>
            <a:r>
              <a:rPr lang="zh-CN" altLang="en-US" sz="1600" dirty="0"/>
              <a:t>月</a:t>
            </a:r>
            <a:r>
              <a:rPr lang="en-US" altLang="zh-CN" sz="1600" dirty="0"/>
              <a:t>1</a:t>
            </a:r>
            <a:r>
              <a:rPr lang="zh-CN" altLang="en-US" sz="1600" dirty="0"/>
              <a:t>日至</a:t>
            </a:r>
            <a:r>
              <a:rPr lang="en-US" altLang="zh-CN" sz="1600" dirty="0"/>
              <a:t>6</a:t>
            </a:r>
            <a:r>
              <a:rPr lang="zh-CN" altLang="en-US" sz="1600" dirty="0"/>
              <a:t>月</a:t>
            </a:r>
            <a:r>
              <a:rPr lang="en-US" altLang="zh-CN" sz="1600" dirty="0"/>
              <a:t>30</a:t>
            </a:r>
            <a:r>
              <a:rPr lang="zh-CN" altLang="en-US" sz="1600" dirty="0"/>
              <a:t>日内，自行向汇缴地主管税务机关办理汇算清缴申报时扣除；</a:t>
            </a:r>
          </a:p>
          <a:p>
            <a:pPr marL="0" lvl="0" indent="457200" algn="just" eaLnBrk="1" hangingPunct="1">
              <a:lnSpc>
                <a:spcPct val="150000"/>
              </a:lnSpc>
              <a:spcBef>
                <a:spcPct val="0"/>
              </a:spcBef>
              <a:buNone/>
            </a:pPr>
            <a:r>
              <a:rPr lang="zh-CN" altLang="en-US" sz="1600" dirty="0"/>
              <a:t>①不愿意将相关专项附加扣除信息报送给任职单位的；</a:t>
            </a:r>
          </a:p>
          <a:p>
            <a:pPr marL="0" lvl="0" indent="457200" algn="just" eaLnBrk="1" hangingPunct="1">
              <a:lnSpc>
                <a:spcPct val="150000"/>
              </a:lnSpc>
              <a:spcBef>
                <a:spcPct val="0"/>
              </a:spcBef>
              <a:buNone/>
            </a:pPr>
            <a:r>
              <a:rPr lang="zh-CN" altLang="en-US" sz="1600" dirty="0"/>
              <a:t>②没有工资、薪金所得，但有劳务报酬、稿酬、特许权使用费所得的；</a:t>
            </a:r>
          </a:p>
          <a:p>
            <a:pPr marL="0" lvl="0" indent="457200" algn="just" eaLnBrk="1" hangingPunct="1">
              <a:lnSpc>
                <a:spcPct val="150000"/>
              </a:lnSpc>
              <a:buNone/>
            </a:pPr>
            <a:r>
              <a:rPr lang="zh-CN" altLang="en-US" sz="1600" dirty="0">
                <a:sym typeface="+mn-ea"/>
              </a:rPr>
              <a:t>③有大病医疗支出项目的（在次年扣除）；</a:t>
            </a:r>
            <a:endParaRPr lang="zh-CN" altLang="en-US" sz="1600" dirty="0"/>
          </a:p>
          <a:p>
            <a:pPr marL="0" lvl="0" indent="457200" algn="just" eaLnBrk="1" hangingPunct="1">
              <a:lnSpc>
                <a:spcPct val="150000"/>
              </a:lnSpc>
              <a:buNone/>
            </a:pPr>
            <a:r>
              <a:rPr lang="zh-CN" altLang="en-US" sz="1600" dirty="0">
                <a:sym typeface="+mn-ea"/>
              </a:rPr>
              <a:t>④纳税年度内未足额享受专项附加税扣除的其他情形。</a:t>
            </a:r>
            <a:endParaRPr lang="zh-CN" altLang="en-US" sz="1600" dirty="0"/>
          </a:p>
          <a:p>
            <a:pPr marL="0" lvl="0" indent="457200" algn="just" eaLnBrk="1" hangingPunct="1">
              <a:lnSpc>
                <a:spcPct val="150000"/>
              </a:lnSpc>
              <a:buNone/>
            </a:pPr>
            <a:endParaRPr lang="zh-CN" altLang="en-US" sz="1600" dirty="0"/>
          </a:p>
          <a:p>
            <a:pPr marL="0" lvl="0" indent="457200" algn="just" eaLnBrk="1" hangingPunct="1">
              <a:lnSpc>
                <a:spcPct val="150000"/>
              </a:lnSpc>
              <a:spcBef>
                <a:spcPct val="0"/>
              </a:spcBef>
              <a:buNone/>
            </a:pPr>
            <a:endParaRPr lang="en-US" altLang="zh-CN" sz="1600" dirty="0"/>
          </a:p>
          <a:p>
            <a:pPr marL="0" lvl="0" indent="457200" algn="just" eaLnBrk="1" hangingPunct="1">
              <a:lnSpc>
                <a:spcPct val="120000"/>
              </a:lnSpc>
              <a:spcBef>
                <a:spcPct val="0"/>
              </a:spcBef>
              <a:buNone/>
            </a:pPr>
            <a:endParaRPr lang="en-US" altLang="zh-CN" sz="1600" dirty="0">
              <a:solidFill>
                <a:srgbClr val="404040"/>
              </a:solidFill>
              <a:latin typeface="微软雅黑" panose="020B0503020204020204" pitchFamily="34" charset="-122"/>
              <a:ea typeface="微软雅黑" panose="020B0503020204020204" pitchFamily="34" charset="-122"/>
            </a:endParaRPr>
          </a:p>
        </p:txBody>
      </p:sp>
      <p:sp>
        <p:nvSpPr>
          <p:cNvPr id="23" name="矩形 93"/>
          <p:cNvSpPr/>
          <p:nvPr/>
        </p:nvSpPr>
        <p:spPr>
          <a:xfrm>
            <a:off x="891712" y="2874621"/>
            <a:ext cx="287338"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93"/>
          <p:cNvSpPr/>
          <p:nvPr/>
        </p:nvSpPr>
        <p:spPr>
          <a:xfrm rot="10800000">
            <a:off x="8343216" y="5711581"/>
            <a:ext cx="287338" cy="287338"/>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863386" y="980728"/>
            <a:ext cx="3839139" cy="379413"/>
          </a:xfrm>
          <a:prstGeom prst="rect">
            <a:avLst/>
          </a:prstGeom>
        </p:spPr>
        <p:txBody>
          <a:bodyPr lIns="0" rIns="0" anchor="ct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二 专项附加扣除政策</a:t>
            </a:r>
            <a:r>
              <a:rPr kumimoji="0" lang="zh-CN" altLang="en-US" sz="18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Open Sans Light" panose="020B0306030504020204" pitchFamily="34" charset="0"/>
              </a:rPr>
              <a:t>的办理方法</a:t>
            </a:r>
          </a:p>
        </p:txBody>
      </p:sp>
      <p:sp>
        <p:nvSpPr>
          <p:cNvPr id="15366" name="Shape 1794"/>
          <p:cNvSpPr/>
          <p:nvPr/>
        </p:nvSpPr>
        <p:spPr>
          <a:xfrm>
            <a:off x="762000" y="2011277"/>
            <a:ext cx="2085475" cy="441325"/>
          </a:xfrm>
          <a:prstGeom prst="roundRect">
            <a:avLst>
              <a:gd name="adj" fmla="val 50000"/>
            </a:avLst>
          </a:prstGeom>
          <a:solidFill>
            <a:schemeClr val="accent1"/>
          </a:solidFill>
          <a:ln w="12700">
            <a:noFill/>
          </a:ln>
        </p:spPr>
        <p:txBody>
          <a:bodyPr lIns="14287" tIns="14287" rIns="14287" bIns="14287"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300" dirty="0"/>
          </a:p>
        </p:txBody>
      </p:sp>
      <p:sp>
        <p:nvSpPr>
          <p:cNvPr id="15367" name="Text Placeholder 3"/>
          <p:cNvSpPr txBox="1"/>
          <p:nvPr/>
        </p:nvSpPr>
        <p:spPr>
          <a:xfrm>
            <a:off x="395536" y="2078746"/>
            <a:ext cx="2953157" cy="306388"/>
          </a:xfrm>
          <a:prstGeom prst="rect">
            <a:avLst/>
          </a:prstGeom>
          <a:noFill/>
          <a:ln w="9525">
            <a:noFill/>
          </a:ln>
        </p:spPr>
        <p:txBody>
          <a:bodyPr lIns="0" tIns="0" rIns="0" bIns="0"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90000"/>
              </a:lnSpc>
              <a:spcBef>
                <a:spcPts val="1000"/>
              </a:spcBef>
              <a:buNone/>
            </a:pPr>
            <a:r>
              <a:rPr lang="zh-CN" altLang="en-US" sz="1400" b="1" dirty="0">
                <a:solidFill>
                  <a:schemeClr val="bg1"/>
                </a:solidFill>
                <a:latin typeface="微软雅黑" panose="020B0503020204020204" pitchFamily="34" charset="-122"/>
                <a:ea typeface="微软雅黑" panose="020B0503020204020204" pitchFamily="34" charset="-122"/>
              </a:rPr>
              <a:t>有关补扣措施</a:t>
            </a:r>
          </a:p>
        </p:txBody>
      </p:sp>
      <p:sp>
        <p:nvSpPr>
          <p:cNvPr id="21" name="圆角矩形 20"/>
          <p:cNvSpPr/>
          <p:nvPr/>
        </p:nvSpPr>
        <p:spPr>
          <a:xfrm>
            <a:off x="720725" y="2576513"/>
            <a:ext cx="7739063" cy="25082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369" name="TextBox 21"/>
          <p:cNvSpPr txBox="1"/>
          <p:nvPr/>
        </p:nvSpPr>
        <p:spPr>
          <a:xfrm>
            <a:off x="971550" y="2681288"/>
            <a:ext cx="7226300" cy="196977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457200" algn="just" eaLnBrk="1" hangingPunct="1">
              <a:lnSpc>
                <a:spcPct val="200000"/>
              </a:lnSpc>
              <a:spcBef>
                <a:spcPct val="0"/>
              </a:spcBef>
              <a:buNone/>
            </a:pPr>
            <a:r>
              <a:rPr lang="zh-CN" altLang="en-US" sz="1600" dirty="0"/>
              <a:t>一个纳税年度内，如果没有及时将扣除信息报送任职单位，以致在单位预扣预缴工资、薪金所得税未享受扣除或未足额享受扣除的，大家可以在当年剩余月份内向单位申请补充扣除，也可以在次年</a:t>
            </a:r>
            <a:r>
              <a:rPr lang="en-US" altLang="zh-CN" sz="1600" dirty="0"/>
              <a:t>3</a:t>
            </a:r>
            <a:r>
              <a:rPr lang="zh-CN" altLang="en-US" sz="1600" dirty="0"/>
              <a:t>月</a:t>
            </a:r>
            <a:r>
              <a:rPr lang="en-US" altLang="zh-CN" sz="1600" dirty="0"/>
              <a:t>1</a:t>
            </a:r>
            <a:r>
              <a:rPr lang="zh-CN" altLang="en-US" sz="1600" dirty="0"/>
              <a:t>日至</a:t>
            </a:r>
            <a:r>
              <a:rPr lang="en-US" altLang="zh-CN" sz="1600" dirty="0"/>
              <a:t>6</a:t>
            </a:r>
            <a:r>
              <a:rPr lang="zh-CN" altLang="en-US" sz="1600" dirty="0"/>
              <a:t>月</a:t>
            </a:r>
            <a:r>
              <a:rPr lang="en-US" altLang="zh-CN" sz="1600" dirty="0"/>
              <a:t>30</a:t>
            </a:r>
            <a:r>
              <a:rPr lang="zh-CN" altLang="en-US" sz="1600" dirty="0"/>
              <a:t>日内，向汇缴地主管税务机关进行汇算清缴申报时办理扣除。</a:t>
            </a:r>
            <a:endParaRPr lang="en-US" altLang="zh-CN" sz="1600" dirty="0">
              <a:solidFill>
                <a:srgbClr val="404040"/>
              </a:solidFill>
              <a:latin typeface="微软雅黑" panose="020B0503020204020204" pitchFamily="34" charset="-122"/>
              <a:ea typeface="微软雅黑" panose="020B0503020204020204" pitchFamily="34" charset="-122"/>
            </a:endParaRPr>
          </a:p>
        </p:txBody>
      </p:sp>
      <p:sp>
        <p:nvSpPr>
          <p:cNvPr id="23" name="矩形 93"/>
          <p:cNvSpPr/>
          <p:nvPr/>
        </p:nvSpPr>
        <p:spPr>
          <a:xfrm>
            <a:off x="684213" y="2532063"/>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93"/>
          <p:cNvSpPr/>
          <p:nvPr/>
        </p:nvSpPr>
        <p:spPr>
          <a:xfrm rot="10800000">
            <a:off x="8235950" y="4854575"/>
            <a:ext cx="287338" cy="28892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 name="直接连接符 12"/>
          <p:cNvCxnSpPr/>
          <p:nvPr/>
        </p:nvCxnSpPr>
        <p:spPr>
          <a:xfrm>
            <a:off x="762000" y="1487488"/>
            <a:ext cx="784066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231855"/>
            <a:ext cx="2376263" cy="37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1"/>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6"/>
  <p:tag name="KSO_WM_SLIDE_LAYOUT" val="a_l"/>
  <p:tag name="KSO_WM_SLIDE_LAYOUT_CNT" val="1_1"/>
  <p:tag name="KSO_WM_SLIDE_TYPE" val="contents"/>
  <p:tag name="KSO_WM_BEAUTIFY_FLAG" val="#wm#"/>
  <p:tag name="KSO_WM_COMBINE_RELATE_SLIDE_ID" val="custom20180541_9"/>
  <p:tag name="KSO_WM_TEMPLATE_CATEGORY" val="custom"/>
  <p:tag name="KSO_WM_TEMPLATE_INDEX" val="20186831"/>
  <p:tag name="KSO_WM_SLIDE_ID" val="custom20186831_10"/>
  <p:tag name="KSO_WM_SLIDE_INDEX" val="10"/>
  <p:tag name="KSO_WM_TEMPLATE_SUBCATEGORY" val="combine"/>
  <p:tag name="KSO_WM_DIAGRAM_GROUP_CODE" val="l1-1"/>
  <p:tag name="KSO_WM_SLIDE_SUBTYPE" val="diag"/>
</p:tagLst>
</file>

<file path=ppt/tags/tag28.xml><?xml version="1.0" encoding="utf-8"?>
<p:tagLst xmlns:a="http://schemas.openxmlformats.org/drawingml/2006/main" xmlns:r="http://schemas.openxmlformats.org/officeDocument/2006/relationships" xmlns:p="http://schemas.openxmlformats.org/presentationml/2006/main">
  <p:tag name="KSO_WM_DIAGRAM_GROUP_CODE" val="l1_1"/>
  <p:tag name="KSO_WM_TAG_VERSION" val="1.0"/>
  <p:tag name="KSO_WM_BEAUTIFY_FLAG" val="#wm#"/>
  <p:tag name="KSO_WM_UNIT_TYPE" val="i"/>
  <p:tag name="KSO_WM_UNIT_ID" val="custom20186831_10*i*0"/>
  <p:tag name="KSO_WM_TEMPLATE_CATEGORY" val="custom"/>
  <p:tag name="KSO_WM_TEMPLATE_INDEX" val="20186831"/>
  <p:tag name="KSO_WM_UNIT_INDEX" val="0"/>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f"/>
  <p:tag name="KSO_WM_UNIT_INDEX" val="1_1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UNIT_ID" val="custom20186831_10*l_h_f*1_1_1"/>
  <p:tag name="KSO_WM_DIAGRAM_GROUP_CODE" val="l1-1"/>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7_1"/>
  <p:tag name="KSO_WM_TEMPLATE_CATEGORY" val="custom"/>
  <p:tag name="KSO_WM_TEMPLATE_INDEX" val="20186831"/>
  <p:tag name="KSO_WM_TEMPLATE_SUBCATEGORY" val="combine"/>
  <p:tag name="KSO_WM_TEMPLATE_THUMBS_INDEX" val="1、8、11、14、17、18、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a"/>
  <p:tag name="KSO_WM_UNIT_INDEX" val="1_1_1"/>
  <p:tag name="KSO_WM_UNIT_LAYERLEVEL" val="1_1_1"/>
  <p:tag name="KSO_WM_UNIT_VALUE" val="8"/>
  <p:tag name="KSO_WM_UNIT_HIGHLIGHT" val="0"/>
  <p:tag name="KSO_WM_UNIT_COMPATIBLE" val="0"/>
  <p:tag name="KSO_WM_UNIT_CLEAR" val="0"/>
  <p:tag name="KSO_WM_UNIT_PRESET_TEXT_INDEX" val="3"/>
  <p:tag name="KSO_WM_UNIT_PRESET_TEXT_LEN" val="12"/>
  <p:tag name="KSO_WM_UNIT_ID" val="custom20186831_10*l_h_a*1_1_1"/>
  <p:tag name="KSO_WM_DIAGRAM_GROUP_CODE" val="l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i"/>
  <p:tag name="KSO_WM_UNIT_INDEX" val="1_1_1"/>
  <p:tag name="KSO_WM_UNIT_LAYERLEVEL" val="1_1_1"/>
  <p:tag name="KSO_WM_UNIT_ID" val="custom20186831_10*l_h_i*1_1_1"/>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f"/>
  <p:tag name="KSO_WM_UNIT_INDEX" val="1_2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UNIT_ID" val="custom20186831_10*l_h_f*1_2_1"/>
  <p:tag name="KSO_WM_DIAGRAM_GROUP_CODE" val="l1-1"/>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i"/>
  <p:tag name="KSO_WM_UNIT_INDEX" val="1_2_1"/>
  <p:tag name="KSO_WM_UNIT_LAYERLEVEL" val="1_1_1"/>
  <p:tag name="KSO_WM_UNIT_ID" val="custom20186831_10*l_h_i*1_2_1"/>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f"/>
  <p:tag name="KSO_WM_UNIT_INDEX" val="1_3_1"/>
  <p:tag name="KSO_WM_UNIT_LAYERLEVEL" val="1_1_1"/>
  <p:tag name="KSO_WM_UNIT_VALUE" val="30"/>
  <p:tag name="KSO_WM_UNIT_HIGHLIGHT" val="0"/>
  <p:tag name="KSO_WM_UNIT_COMPATIBLE" val="0"/>
  <p:tag name="KSO_WM_UNIT_CLEAR" val="0"/>
  <p:tag name="KSO_WM_UNIT_PRESET_TEXT_INDEX" val="4"/>
  <p:tag name="KSO_WM_UNIT_PRESET_TEXT_LEN" val="57"/>
  <p:tag name="KSO_WM_UNIT_ID" val="custom20186831_10*l_h_f*1_3_1"/>
  <p:tag name="KSO_WM_DIAGRAM_GROUP_CODE" val="l1-1"/>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a"/>
  <p:tag name="KSO_WM_UNIT_INDEX" val="1_3_1"/>
  <p:tag name="KSO_WM_UNIT_LAYERLEVEL" val="1_1_1"/>
  <p:tag name="KSO_WM_UNIT_VALUE" val="8"/>
  <p:tag name="KSO_WM_UNIT_HIGHLIGHT" val="0"/>
  <p:tag name="KSO_WM_UNIT_COMPATIBLE" val="0"/>
  <p:tag name="KSO_WM_UNIT_CLEAR" val="0"/>
  <p:tag name="KSO_WM_UNIT_PRESET_TEXT_INDEX" val="3"/>
  <p:tag name="KSO_WM_UNIT_PRESET_TEXT_LEN" val="12"/>
  <p:tag name="KSO_WM_UNIT_ID" val="custom20186831_10*l_h_a*1_3_1"/>
  <p:tag name="KSO_WM_DIAGRAM_GROUP_CODE" val="l1-1"/>
  <p:tag name="KSO_WM_UNIT_TEXT_FILL_FORE_SCHEMECOLOR_INDEX" val="13"/>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i"/>
  <p:tag name="KSO_WM_UNIT_INDEX" val="1_3_1"/>
  <p:tag name="KSO_WM_UNIT_LAYERLEVEL" val="1_1_1"/>
  <p:tag name="KSO_WM_UNIT_ID" val="custom20186831_10*l_h_i*1_3_1"/>
  <p:tag name="KSO_WM_DIAGRAM_GROUP_CODE" val="l1-1"/>
  <p:tag name="KSO_WM_UNIT_FILL_FORE_SCHEMECOLOR_INDEX" val="9"/>
  <p:tag name="KSO_WM_UNIT_FILL_TYPE" val="1"/>
  <p:tag name="KSO_WM_UNIT_TEXT_FILL_FORE_SCHEMECOLOR_INDEX" val="13"/>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 name="KSO_WM_TAG_VERSION" val="1.0"/>
  <p:tag name="KSO_WM_BEAUTIFY_FLAG" val="#wm#"/>
  <p:tag name="KSO_WM_UNIT_TYPE" val="l_h_a"/>
  <p:tag name="KSO_WM_UNIT_INDEX" val="1_2_1"/>
  <p:tag name="KSO_WM_UNIT_LAYERLEVEL" val="1_1_1"/>
  <p:tag name="KSO_WM_UNIT_VALUE" val="9"/>
  <p:tag name="KSO_WM_UNIT_HIGHLIGHT" val="0"/>
  <p:tag name="KSO_WM_UNIT_COMPATIBLE" val="0"/>
  <p:tag name="KSO_WM_UNIT_CLEAR" val="0"/>
  <p:tag name="KSO_WM_UNIT_PRESET_TEXT_INDEX" val="3"/>
  <p:tag name="KSO_WM_UNIT_PRESET_TEXT_LEN" val="12"/>
  <p:tag name="KSO_WM_UNIT_ID" val="custom20186831_10*l_h_a*1_2_1"/>
  <p:tag name="KSO_WM_DIAGRAM_GROUP_CODE" val="l1-1"/>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47_1"/>
  <p:tag name="KSO_WM_TEMPLATE_CATEGORY" val="custom"/>
  <p:tag name="KSO_WM_TEMPLATE_INDEX" val="20186831"/>
  <p:tag name="KSO_WM_TEMPLATE_SUBCATEGORY" val="combine"/>
  <p:tag name="KSO_WM_TEMPLATE_THUMBS_INDEX" val="1、8、11、14、17、18、19、2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1"/>
</p:tagLst>
</file>

<file path=ppt/theme/theme1.xml><?xml version="1.0" encoding="utf-8"?>
<a:theme xmlns:a="http://schemas.openxmlformats.org/drawingml/2006/main" name="2_Office 主题​​">
  <a:themeElements>
    <a:clrScheme name="自定义 219">
      <a:dk1>
        <a:srgbClr val="2B4D8A"/>
      </a:dk1>
      <a:lt1>
        <a:srgbClr val="FFFFFF"/>
      </a:lt1>
      <a:dk2>
        <a:srgbClr val="8FAADC"/>
      </a:dk2>
      <a:lt2>
        <a:srgbClr val="FFFFFF"/>
      </a:lt2>
      <a:accent1>
        <a:srgbClr val="2F5597"/>
      </a:accent1>
      <a:accent2>
        <a:srgbClr val="5B9BD5"/>
      </a:accent2>
      <a:accent3>
        <a:srgbClr val="4472C4"/>
      </a:accent3>
      <a:accent4>
        <a:srgbClr val="000000"/>
      </a:accent4>
      <a:accent5>
        <a:srgbClr val="2F5597"/>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9">
      <a:dk1>
        <a:srgbClr val="2B4D8A"/>
      </a:dk1>
      <a:lt1>
        <a:srgbClr val="FFFFFF"/>
      </a:lt1>
      <a:dk2>
        <a:srgbClr val="8FAADC"/>
      </a:dk2>
      <a:lt2>
        <a:srgbClr val="FFFFFF"/>
      </a:lt2>
      <a:accent1>
        <a:srgbClr val="2F5597"/>
      </a:accent1>
      <a:accent2>
        <a:srgbClr val="5B9BD5"/>
      </a:accent2>
      <a:accent3>
        <a:srgbClr val="4472C4"/>
      </a:accent3>
      <a:accent4>
        <a:srgbClr val="000000"/>
      </a:accent4>
      <a:accent5>
        <a:srgbClr val="2F5597"/>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105</TotalTime>
  <Words>3296</Words>
  <Application>Microsoft Office PowerPoint</Application>
  <PresentationFormat>全屏显示(4:3)</PresentationFormat>
  <Paragraphs>306</Paragraphs>
  <Slides>32</Slides>
  <Notes>3</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2_Office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selina</dc:creator>
  <cp:lastModifiedBy>he</cp:lastModifiedBy>
  <cp:revision>783</cp:revision>
  <cp:lastPrinted>2016-03-31T10:23:00Z</cp:lastPrinted>
  <dcterms:created xsi:type="dcterms:W3CDTF">2014-03-20T23:26:00Z</dcterms:created>
  <dcterms:modified xsi:type="dcterms:W3CDTF">2019-01-02T09:46:57Z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