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35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Arial Black" panose="020B06040202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Impact" panose="020B0806030902050204" pitchFamily="34" charset="0"/>
      <p:regular r:id="rId18"/>
    </p:embeddedFont>
    <p:embeddedFont>
      <p:font typeface="Kollektif" panose="020B0604020101010102" pitchFamily="34" charset="77"/>
      <p:regular r:id="rId19"/>
    </p:embeddedFont>
    <p:embeddedFont>
      <p:font typeface="Kollektif Bold" panose="020B0604020101010102" pitchFamily="34" charset="77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1" autoAdjust="0"/>
  </p:normalViewPr>
  <p:slideViewPr>
    <p:cSldViewPr>
      <p:cViewPr varScale="1">
        <p:scale>
          <a:sx n="60" d="100"/>
          <a:sy n="60" d="100"/>
        </p:scale>
        <p:origin x="200" y="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3813" y="0"/>
            <a:ext cx="17525715" cy="9882188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6423386"/>
            <a:ext cx="16993886" cy="3043268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13079369" cy="685316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42700" y="439976"/>
            <a:ext cx="17050674" cy="8627706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336802" y="993984"/>
            <a:ext cx="14632781" cy="4149792"/>
          </a:xfrm>
        </p:spPr>
        <p:txBody>
          <a:bodyPr anchor="b">
            <a:normAutofit/>
          </a:bodyPr>
          <a:lstStyle>
            <a:lvl1pPr algn="r">
              <a:defRPr sz="1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474594" y="5257814"/>
            <a:ext cx="14632781" cy="825500"/>
          </a:xfrm>
        </p:spPr>
        <p:txBody>
          <a:bodyPr anchor="t">
            <a:noAutofit/>
          </a:bodyPr>
          <a:lstStyle>
            <a:lvl1pPr marL="0" indent="0" algn="r">
              <a:buNone/>
              <a:defRPr sz="42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7422812" y="6867695"/>
            <a:ext cx="9215480" cy="1744668"/>
          </a:xfrm>
        </p:spPr>
        <p:txBody>
          <a:bodyPr/>
          <a:lstStyle>
            <a:lvl1pPr algn="ctr">
              <a:defRPr sz="8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8339" y="7324536"/>
            <a:ext cx="6070859" cy="1793307"/>
          </a:xfrm>
        </p:spPr>
        <p:txBody>
          <a:bodyPr vert="horz" lIns="91440" tIns="45720" rIns="91440" bIns="45720" rtlCol="0" anchor="ctr"/>
          <a:lstStyle>
            <a:lvl1pPr algn="r">
              <a:defRPr lang="en-US" sz="81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4777637" y="5748972"/>
            <a:ext cx="1360779" cy="747705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6332078" y="7667034"/>
            <a:ext cx="773079" cy="77307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05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159499"/>
            <a:ext cx="15592062" cy="88326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2" y="1028699"/>
            <a:ext cx="15588770" cy="4792355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670" y="7054385"/>
            <a:ext cx="15592092" cy="1023708"/>
          </a:xfrm>
        </p:spPr>
        <p:txBody>
          <a:bodyPr anchor="t"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1028701"/>
            <a:ext cx="15595353" cy="4792355"/>
          </a:xfrm>
        </p:spPr>
        <p:txBody>
          <a:bodyPr anchor="ctr">
            <a:normAutofit/>
          </a:bodyPr>
          <a:lstStyle>
            <a:lvl1pPr algn="ctr"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669" y="6159500"/>
            <a:ext cx="15592094" cy="19104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3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598" y="1028700"/>
            <a:ext cx="14287530" cy="4375056"/>
          </a:xfrm>
        </p:spPr>
        <p:txBody>
          <a:bodyPr anchor="ctr">
            <a:normAutofit/>
          </a:bodyPr>
          <a:lstStyle>
            <a:lvl1pPr algn="ctr"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325396" y="5415048"/>
            <a:ext cx="13001934" cy="566652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2" y="6159501"/>
            <a:ext cx="15595323" cy="19023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8701" y="1338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09625" y="438424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83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2585782"/>
            <a:ext cx="15592061" cy="3767753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6371202"/>
            <a:ext cx="15592061" cy="1710966"/>
          </a:xfrm>
        </p:spPr>
        <p:txBody>
          <a:bodyPr anchor="t">
            <a:normAutofit/>
          </a:bodyPr>
          <a:lstStyle>
            <a:lvl1pPr marL="0" indent="0" algn="l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8703" y="1028701"/>
            <a:ext cx="15592059" cy="1727948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28703" y="3095093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28703" y="3959487"/>
            <a:ext cx="4965192" cy="4102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1933" y="3095093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351932" y="3959487"/>
            <a:ext cx="4965192" cy="4102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655570" y="3095093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655570" y="3959487"/>
            <a:ext cx="4965192" cy="4102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5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28702" y="1028701"/>
            <a:ext cx="15595323" cy="1727948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37760" y="5719538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8670" y="3095093"/>
            <a:ext cx="4965192" cy="230508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37760" y="6583931"/>
            <a:ext cx="4965192" cy="147794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6115" y="5719538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353999" y="3095093"/>
            <a:ext cx="4965192" cy="230285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53999" y="6583929"/>
            <a:ext cx="4965192" cy="14779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653416" y="5719538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653228" y="3095091"/>
            <a:ext cx="4965192" cy="230579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653228" y="6583926"/>
            <a:ext cx="4965192" cy="147795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28701" y="3095094"/>
            <a:ext cx="15592061" cy="496678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14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23793" y="1028701"/>
            <a:ext cx="3396969" cy="703317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28701" y="1028701"/>
            <a:ext cx="11856647" cy="7033178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28701" y="3095094"/>
            <a:ext cx="15592061" cy="4966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1028701"/>
            <a:ext cx="15592061" cy="4790231"/>
          </a:xfrm>
        </p:spPr>
        <p:txBody>
          <a:bodyPr anchor="b">
            <a:normAutofit/>
          </a:bodyPr>
          <a:lstStyle>
            <a:lvl1pPr algn="l">
              <a:defRPr sz="81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5613401"/>
            <a:ext cx="15592061" cy="2459421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28702" y="1028700"/>
            <a:ext cx="15595323" cy="173721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28700" y="3095094"/>
            <a:ext cx="7633071" cy="4966784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8990957" y="3095094"/>
            <a:ext cx="7629807" cy="4966784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7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28702" y="1028700"/>
            <a:ext cx="15592061" cy="173721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7534" y="3095094"/>
            <a:ext cx="7284237" cy="101999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9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028703" y="4292600"/>
            <a:ext cx="7633068" cy="3769278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7287" y="3095094"/>
            <a:ext cx="7296737" cy="101999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9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990954" y="4292600"/>
            <a:ext cx="7633070" cy="3769278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465" y="1028700"/>
            <a:ext cx="6190290" cy="30348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569199" y="1028701"/>
            <a:ext cx="9051563" cy="70331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0464" y="4063579"/>
            <a:ext cx="6190292" cy="39983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028700"/>
            <a:ext cx="9517953" cy="30348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23543" y="1"/>
            <a:ext cx="5397219" cy="760730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2" y="4063579"/>
            <a:ext cx="9517952" cy="3543722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4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8096" y="0"/>
            <a:ext cx="18008025" cy="9966122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2" y="1028701"/>
            <a:ext cx="15595323" cy="1727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1" y="3095094"/>
            <a:ext cx="15595325" cy="496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47125" y="8636001"/>
            <a:ext cx="5676900" cy="74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2" y="8636001"/>
            <a:ext cx="8249579" cy="74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0682" y="8636001"/>
            <a:ext cx="1360779" cy="74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81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463642" y="7060032"/>
            <a:ext cx="6052730" cy="2530111"/>
            <a:chOff x="0" y="0"/>
            <a:chExt cx="1594135" cy="6663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4135" cy="666367"/>
            </a:xfrm>
            <a:custGeom>
              <a:avLst/>
              <a:gdLst/>
              <a:ahLst/>
              <a:cxnLst/>
              <a:rect l="l" t="t" r="r" b="b"/>
              <a:pathLst>
                <a:path w="1594135" h="666367">
                  <a:moveTo>
                    <a:pt x="0" y="0"/>
                  </a:moveTo>
                  <a:lnTo>
                    <a:pt x="1594135" y="0"/>
                  </a:lnTo>
                  <a:lnTo>
                    <a:pt x="1594135" y="666367"/>
                  </a:lnTo>
                  <a:lnTo>
                    <a:pt x="0" y="666367"/>
                  </a:lnTo>
                  <a:close/>
                </a:path>
              </a:pathLst>
            </a:custGeom>
            <a:solidFill>
              <a:srgbClr val="18181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594135" cy="704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79852" y="8409322"/>
            <a:ext cx="1086663" cy="1086659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25021" b="-25021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16113686" y="8966027"/>
            <a:ext cx="892299" cy="243150"/>
            <a:chOff x="0" y="0"/>
            <a:chExt cx="1189732" cy="324200"/>
          </a:xfrm>
        </p:grpSpPr>
        <p:sp>
          <p:nvSpPr>
            <p:cNvPr id="15" name="Freeform 15"/>
            <p:cNvSpPr/>
            <p:nvPr/>
          </p:nvSpPr>
          <p:spPr>
            <a:xfrm rot="5400000">
              <a:off x="939214" y="73682"/>
              <a:ext cx="324200" cy="176837"/>
            </a:xfrm>
            <a:custGeom>
              <a:avLst/>
              <a:gdLst/>
              <a:ahLst/>
              <a:cxnLst/>
              <a:rect l="l" t="t" r="r" b="b"/>
              <a:pathLst>
                <a:path w="324200" h="176837">
                  <a:moveTo>
                    <a:pt x="0" y="0"/>
                  </a:moveTo>
                  <a:lnTo>
                    <a:pt x="324200" y="0"/>
                  </a:lnTo>
                  <a:lnTo>
                    <a:pt x="324200" y="176836"/>
                  </a:lnTo>
                  <a:lnTo>
                    <a:pt x="0" y="176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 rot="5400000" flipV="1">
              <a:off x="-73682" y="73682"/>
              <a:ext cx="324200" cy="176837"/>
            </a:xfrm>
            <a:custGeom>
              <a:avLst/>
              <a:gdLst/>
              <a:ahLst/>
              <a:cxnLst/>
              <a:rect l="l" t="t" r="r" b="b"/>
              <a:pathLst>
                <a:path w="324200" h="176837">
                  <a:moveTo>
                    <a:pt x="0" y="176836"/>
                  </a:moveTo>
                  <a:lnTo>
                    <a:pt x="324200" y="176836"/>
                  </a:lnTo>
                  <a:lnTo>
                    <a:pt x="324200" y="0"/>
                  </a:lnTo>
                  <a:lnTo>
                    <a:pt x="0" y="0"/>
                  </a:lnTo>
                  <a:lnTo>
                    <a:pt x="0" y="176836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0" name="Freeform 20"/>
          <p:cNvSpPr/>
          <p:nvPr/>
        </p:nvSpPr>
        <p:spPr>
          <a:xfrm>
            <a:off x="345219" y="2455883"/>
            <a:ext cx="4218307" cy="3546821"/>
          </a:xfrm>
          <a:custGeom>
            <a:avLst/>
            <a:gdLst/>
            <a:ahLst/>
            <a:cxnLst/>
            <a:rect l="l" t="t" r="r" b="b"/>
            <a:pathLst>
              <a:path w="4218307" h="3546821">
                <a:moveTo>
                  <a:pt x="0" y="0"/>
                </a:moveTo>
                <a:lnTo>
                  <a:pt x="4218307" y="0"/>
                </a:lnTo>
                <a:lnTo>
                  <a:pt x="4218307" y="3546821"/>
                </a:lnTo>
                <a:lnTo>
                  <a:pt x="0" y="35468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6705850" y="8409322"/>
            <a:ext cx="2674002" cy="1004135"/>
            <a:chOff x="0" y="0"/>
            <a:chExt cx="3565336" cy="1338847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85725"/>
              <a:ext cx="3565336" cy="957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20">
                  <a:solidFill>
                    <a:srgbClr val="FFFFFF"/>
                  </a:solidFill>
                  <a:latin typeface="Kollektif Bold"/>
                </a:rPr>
                <a:t>KOUADIO DONGO JEAN-MARC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850956"/>
              <a:ext cx="3565336" cy="487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20" dirty="0">
                  <a:solidFill>
                    <a:srgbClr val="D9D9D9"/>
                  </a:solidFill>
                  <a:latin typeface="Kollektif"/>
                </a:rPr>
                <a:t>DATAVIZ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3DB71B10-89E4-3798-3392-D85E43EC8322}"/>
              </a:ext>
            </a:extLst>
          </p:cNvPr>
          <p:cNvSpPr txBox="1"/>
          <p:nvPr/>
        </p:nvSpPr>
        <p:spPr>
          <a:xfrm>
            <a:off x="5497312" y="791020"/>
            <a:ext cx="76852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4000" b="1" kern="100" dirty="0">
                <a:effectLst/>
                <a:latin typeface="Arial Black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TD3 de Data </a:t>
            </a:r>
            <a:r>
              <a:rPr lang="fr-CI" sz="4000" b="1" kern="100" dirty="0" err="1">
                <a:effectLst/>
                <a:latin typeface="Arial Black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endParaRPr lang="fr-CI" sz="4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D490650-611E-3AA1-98BA-448426B7681A}"/>
              </a:ext>
            </a:extLst>
          </p:cNvPr>
          <p:cNvSpPr txBox="1"/>
          <p:nvPr/>
        </p:nvSpPr>
        <p:spPr>
          <a:xfrm>
            <a:off x="5181600" y="2828909"/>
            <a:ext cx="100909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ANALYSES SUR LES SALAIRES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557895-232F-625F-5989-99F91FF448C0}"/>
              </a:ext>
            </a:extLst>
          </p:cNvPr>
          <p:cNvSpPr txBox="1"/>
          <p:nvPr/>
        </p:nvSpPr>
        <p:spPr>
          <a:xfrm>
            <a:off x="3418494" y="1275907"/>
            <a:ext cx="83163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60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La Grille de Lecture</a:t>
            </a:r>
            <a:endParaRPr lang="fr-CI" sz="6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D09FED7-DB04-C775-3348-CE35DED62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77669"/>
              </p:ext>
            </p:extLst>
          </p:nvPr>
        </p:nvGraphicFramePr>
        <p:xfrm>
          <a:off x="609600" y="3086100"/>
          <a:ext cx="15925800" cy="403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4104">
                  <a:extLst>
                    <a:ext uri="{9D8B030D-6E8A-4147-A177-3AD203B41FA5}">
                      <a16:colId xmlns:a16="http://schemas.microsoft.com/office/drawing/2014/main" val="3108623971"/>
                    </a:ext>
                  </a:extLst>
                </a:gridCol>
                <a:gridCol w="8881696">
                  <a:extLst>
                    <a:ext uri="{9D8B030D-6E8A-4147-A177-3AD203B41FA5}">
                      <a16:colId xmlns:a16="http://schemas.microsoft.com/office/drawing/2014/main" val="117709874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 dirty="0">
                          <a:effectLst/>
                        </a:rPr>
                        <a:t>Nom des </a:t>
                      </a:r>
                      <a:r>
                        <a:rPr lang="fr-CI" sz="2400" u="none" strike="noStrike" dirty="0" err="1">
                          <a:effectLst/>
                        </a:rPr>
                        <a:t>donnees</a:t>
                      </a:r>
                      <a:r>
                        <a:rPr lang="fr-CI" sz="2400" u="none" strike="noStrike" dirty="0">
                          <a:effectLst/>
                        </a:rPr>
                        <a:t> </a:t>
                      </a:r>
                      <a:endParaRPr lang="fr-CI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Definition des Donnees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002173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Sum of Salaire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La somme des Salaires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825932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libelle_pays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Region de France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185188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libelle_age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Intervale d'Age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07353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 dirty="0" err="1">
                          <a:effectLst/>
                        </a:rPr>
                        <a:t>libelle_sexe</a:t>
                      </a:r>
                      <a:endParaRPr lang="fr-CI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Sexe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84593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libelle_secteur_activite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Secteur D'Activite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310676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libelle_taille_entreprise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Taille d'entreprise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27765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>
                          <a:effectLst/>
                        </a:rPr>
                        <a:t>libelle_socio_prof</a:t>
                      </a:r>
                      <a:endParaRPr lang="fr-CI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I" sz="2400" u="none" strike="noStrike" dirty="0" err="1">
                          <a:effectLst/>
                        </a:rPr>
                        <a:t>Categorie</a:t>
                      </a:r>
                      <a:r>
                        <a:rPr lang="fr-CI" sz="2400" u="none" strike="noStrike" dirty="0">
                          <a:effectLst/>
                        </a:rPr>
                        <a:t> Socio </a:t>
                      </a:r>
                      <a:r>
                        <a:rPr lang="fr-CI" sz="2400" u="none" strike="noStrike" dirty="0" err="1">
                          <a:effectLst/>
                        </a:rPr>
                        <a:t>Professionelle</a:t>
                      </a:r>
                      <a:endParaRPr lang="fr-CI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3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5219" y="437033"/>
            <a:ext cx="340035" cy="133350"/>
            <a:chOff x="0" y="0"/>
            <a:chExt cx="453379" cy="1778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53379" cy="0"/>
            </a:xfrm>
            <a:prstGeom prst="line">
              <a:avLst/>
            </a:prstGeom>
            <a:ln w="381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139700"/>
              <a:ext cx="453379" cy="0"/>
            </a:xfrm>
            <a:prstGeom prst="line">
              <a:avLst/>
            </a:prstGeom>
            <a:ln w="381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11342092" y="1467957"/>
            <a:ext cx="6613726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spc="-89" dirty="0">
                <a:latin typeface="Kollektif Bold"/>
              </a:rPr>
              <a:t>1.  Dashboard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309849-FFA9-F67D-B96D-30DD16C33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7" y="1467957"/>
            <a:ext cx="10908393" cy="6603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15236" y="40231"/>
            <a:ext cx="17772764" cy="985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fr-F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2.la somme des salaires par Catégorie socio-professionnelle</a:t>
            </a:r>
            <a:endParaRPr lang="en-US" sz="34400" b="1" spc="-84" dirty="0">
              <a:solidFill>
                <a:srgbClr val="FFFFFF"/>
              </a:solidFill>
              <a:latin typeface="Kollektif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215417" y="8967525"/>
            <a:ext cx="7673980" cy="847291"/>
            <a:chOff x="0" y="0"/>
            <a:chExt cx="10231974" cy="1129722"/>
          </a:xfrm>
        </p:grpSpPr>
        <p:sp>
          <p:nvSpPr>
            <p:cNvPr id="6" name="TextBox 6"/>
            <p:cNvSpPr txBox="1"/>
            <p:nvPr/>
          </p:nvSpPr>
          <p:spPr>
            <a:xfrm>
              <a:off x="0" y="-133350"/>
              <a:ext cx="10231974" cy="796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619"/>
                </a:lnSpc>
              </a:pPr>
              <a:r>
                <a:rPr lang="en-US" sz="3299" spc="32" dirty="0">
                  <a:solidFill>
                    <a:srgbClr val="FFFFFF"/>
                  </a:solidFill>
                  <a:latin typeface="Kollektif Bold"/>
                </a:rPr>
                <a:t>OUTIL :TABLEAU </a:t>
              </a:r>
              <a:r>
                <a:rPr lang="en-US" sz="3299" spc="32" dirty="0" err="1">
                  <a:solidFill>
                    <a:srgbClr val="FFFFFF"/>
                  </a:solidFill>
                  <a:latin typeface="Kollektif Bold"/>
                </a:rPr>
                <a:t>DESkTOP</a:t>
              </a:r>
              <a:endParaRPr lang="en-US" sz="3299" spc="32" dirty="0">
                <a:solidFill>
                  <a:srgbClr val="FFFFFF"/>
                </a:solidFill>
                <a:latin typeface="Kollektif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41830"/>
              <a:ext cx="10231974" cy="487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5219" y="437033"/>
            <a:ext cx="340035" cy="133350"/>
            <a:chOff x="0" y="0"/>
            <a:chExt cx="453379" cy="177800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453379" cy="0"/>
            </a:xfrm>
            <a:prstGeom prst="line">
              <a:avLst/>
            </a:prstGeom>
            <a:ln w="381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139700"/>
              <a:ext cx="453379" cy="0"/>
            </a:xfrm>
            <a:prstGeom prst="line">
              <a:avLst/>
            </a:prstGeom>
            <a:ln w="381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AutoShape 12"/>
          <p:cNvSpPr/>
          <p:nvPr/>
        </p:nvSpPr>
        <p:spPr>
          <a:xfrm rot="-5400000">
            <a:off x="9390363" y="9135881"/>
            <a:ext cx="2519947" cy="0"/>
          </a:xfrm>
          <a:prstGeom prst="line">
            <a:avLst/>
          </a:prstGeom>
          <a:ln w="9525" cap="flat">
            <a:solidFill>
              <a:srgbClr val="A4A4B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1028700" y="8967525"/>
            <a:ext cx="892299" cy="243150"/>
            <a:chOff x="0" y="0"/>
            <a:chExt cx="1189732" cy="324200"/>
          </a:xfrm>
        </p:grpSpPr>
        <p:sp>
          <p:nvSpPr>
            <p:cNvPr id="14" name="Freeform 14"/>
            <p:cNvSpPr/>
            <p:nvPr/>
          </p:nvSpPr>
          <p:spPr>
            <a:xfrm rot="5400000">
              <a:off x="939214" y="73682"/>
              <a:ext cx="324200" cy="176837"/>
            </a:xfrm>
            <a:custGeom>
              <a:avLst/>
              <a:gdLst/>
              <a:ahLst/>
              <a:cxnLst/>
              <a:rect l="l" t="t" r="r" b="b"/>
              <a:pathLst>
                <a:path w="324200" h="176837">
                  <a:moveTo>
                    <a:pt x="0" y="0"/>
                  </a:moveTo>
                  <a:lnTo>
                    <a:pt x="324200" y="0"/>
                  </a:lnTo>
                  <a:lnTo>
                    <a:pt x="324200" y="176836"/>
                  </a:lnTo>
                  <a:lnTo>
                    <a:pt x="0" y="176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 rot="5400000" flipV="1">
              <a:off x="-73682" y="73682"/>
              <a:ext cx="324200" cy="176837"/>
            </a:xfrm>
            <a:custGeom>
              <a:avLst/>
              <a:gdLst/>
              <a:ahLst/>
              <a:cxnLst/>
              <a:rect l="l" t="t" r="r" b="b"/>
              <a:pathLst>
                <a:path w="324200" h="176837">
                  <a:moveTo>
                    <a:pt x="0" y="176836"/>
                  </a:moveTo>
                  <a:lnTo>
                    <a:pt x="324200" y="176836"/>
                  </a:lnTo>
                  <a:lnTo>
                    <a:pt x="324200" y="0"/>
                  </a:lnTo>
                  <a:lnTo>
                    <a:pt x="0" y="0"/>
                  </a:lnTo>
                  <a:lnTo>
                    <a:pt x="0" y="176836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16" name="Picture 4">
            <a:extLst>
              <a:ext uri="{FF2B5EF4-FFF2-40B4-BE49-F238E27FC236}">
                <a16:creationId xmlns:a16="http://schemas.microsoft.com/office/drawing/2014/main" id="{6836D4CA-A71D-922A-3F95-CDBDB9478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21512"/>
            <a:ext cx="7604885" cy="570734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1CF8125-8C7E-EC20-7216-7DFE196314D0}"/>
              </a:ext>
            </a:extLst>
          </p:cNvPr>
          <p:cNvSpPr txBox="1"/>
          <p:nvPr/>
        </p:nvSpPr>
        <p:spPr>
          <a:xfrm>
            <a:off x="10896600" y="2859149"/>
            <a:ext cx="609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Le graphique en </a:t>
            </a:r>
            <a:r>
              <a:rPr lang="fr-FR" sz="4000" dirty="0" err="1"/>
              <a:t>clustered</a:t>
            </a:r>
            <a:r>
              <a:rPr lang="fr-FR" sz="4000" dirty="0"/>
              <a:t> </a:t>
            </a:r>
            <a:r>
              <a:rPr lang="fr-FR" sz="4000" dirty="0" err="1"/>
              <a:t>colomn</a:t>
            </a:r>
            <a:r>
              <a:rPr lang="fr-FR" sz="4000" dirty="0"/>
              <a:t> montre la somme des salaires par Catégorie socio-professionnelle, avec une somme de 22 millions pour les Cadres et professions intellectuelles supérieures.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5219" y="437033"/>
            <a:ext cx="340035" cy="133350"/>
            <a:chOff x="0" y="0"/>
            <a:chExt cx="453379" cy="1778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53379" cy="0"/>
            </a:xfrm>
            <a:prstGeom prst="line">
              <a:avLst/>
            </a:prstGeom>
            <a:ln w="381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139700"/>
              <a:ext cx="453379" cy="0"/>
            </a:xfrm>
            <a:prstGeom prst="line">
              <a:avLst/>
            </a:prstGeom>
            <a:ln w="381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AD2212E1-23C8-A222-C811-EF14E3FFFC27}"/>
              </a:ext>
            </a:extLst>
          </p:cNvPr>
          <p:cNvSpPr txBox="1"/>
          <p:nvPr/>
        </p:nvSpPr>
        <p:spPr>
          <a:xfrm>
            <a:off x="10515600" y="1562100"/>
            <a:ext cx="64008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 salaire des hommes est plus élevé que celui des femmes et les salaires des autres se situent entre les salaires des femmes et celles des hommes.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A8660A4-8B0C-6798-3EFC-6E2778FF8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95500"/>
            <a:ext cx="7772400" cy="574782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8FD0A7C-1CD4-CEE2-5927-900DE42E2875}"/>
              </a:ext>
            </a:extLst>
          </p:cNvPr>
          <p:cNvSpPr txBox="1"/>
          <p:nvPr/>
        </p:nvSpPr>
        <p:spPr>
          <a:xfrm>
            <a:off x="2806994" y="340242"/>
            <a:ext cx="1052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3. Somme des salaires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5219" y="437033"/>
            <a:ext cx="340035" cy="133350"/>
            <a:chOff x="0" y="0"/>
            <a:chExt cx="453379" cy="1778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53379" cy="0"/>
            </a:xfrm>
            <a:prstGeom prst="line">
              <a:avLst/>
            </a:prstGeom>
            <a:ln w="381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139700"/>
              <a:ext cx="453379" cy="0"/>
            </a:xfrm>
            <a:prstGeom prst="line">
              <a:avLst/>
            </a:prstGeom>
            <a:ln w="381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7" name="Espace réservé du contenu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2663ED4-E2B7-DCD5-AF01-A0F694C2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52700"/>
            <a:ext cx="7547534" cy="47350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6D86ED2-6D8A-ABD0-322F-7D1F78AD5100}"/>
              </a:ext>
            </a:extLst>
          </p:cNvPr>
          <p:cNvSpPr txBox="1"/>
          <p:nvPr/>
        </p:nvSpPr>
        <p:spPr>
          <a:xfrm>
            <a:off x="9144000" y="30861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les tailles des entreprises selon les différents secteurs d'activités ; nous observons que la taille des entreprises est toujours la même, quel soit le secteur d'activité.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5C2647-A6C7-AEC8-504F-093FBB86A218}"/>
              </a:ext>
            </a:extLst>
          </p:cNvPr>
          <p:cNvSpPr txBox="1"/>
          <p:nvPr/>
        </p:nvSpPr>
        <p:spPr>
          <a:xfrm>
            <a:off x="2615608" y="266703"/>
            <a:ext cx="10871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4.Taille des entreprises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5219" y="437033"/>
            <a:ext cx="340035" cy="133350"/>
            <a:chOff x="0" y="0"/>
            <a:chExt cx="453379" cy="1778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53379" cy="0"/>
            </a:xfrm>
            <a:prstGeom prst="line">
              <a:avLst/>
            </a:prstGeom>
            <a:ln w="381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139700"/>
              <a:ext cx="453379" cy="0"/>
            </a:xfrm>
            <a:prstGeom prst="line">
              <a:avLst/>
            </a:prstGeom>
            <a:ln w="381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0" name="Espace réservé du contenu 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F262F7B3-A269-9E27-D79E-FFA7AEB5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4" y="1333500"/>
            <a:ext cx="11045100" cy="60960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76857D2-009C-6927-4389-2FE956CE9023}"/>
              </a:ext>
            </a:extLst>
          </p:cNvPr>
          <p:cNvSpPr txBox="1"/>
          <p:nvPr/>
        </p:nvSpPr>
        <p:spPr>
          <a:xfrm>
            <a:off x="11930835" y="2781300"/>
            <a:ext cx="58999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salaires varient selon les secteurs d'activité. Pour le secteur KZ </a:t>
            </a:r>
            <a:r>
              <a:rPr lang="fr-FR" sz="2800" dirty="0" err="1"/>
              <a:t>Actvites</a:t>
            </a:r>
            <a:r>
              <a:rPr lang="fr-FR" sz="2800" dirty="0"/>
              <a:t> </a:t>
            </a:r>
            <a:r>
              <a:rPr lang="fr-FR" sz="2800" dirty="0" err="1"/>
              <a:t>financieres</a:t>
            </a:r>
            <a:r>
              <a:rPr lang="fr-FR" sz="2800" dirty="0"/>
              <a:t> et assurances, nous avons une somme de 16 millions de salaires, tandis que pour le secteur </a:t>
            </a:r>
            <a:r>
              <a:rPr lang="fr-FR" sz="2800" dirty="0" err="1"/>
              <a:t>Cokefaction</a:t>
            </a:r>
            <a:r>
              <a:rPr lang="fr-FR" sz="2800" dirty="0"/>
              <a:t> et raffinage, nous avons 1 million de salaires.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272856-6D92-B001-BE06-03B847950DDA}"/>
              </a:ext>
            </a:extLst>
          </p:cNvPr>
          <p:cNvSpPr txBox="1"/>
          <p:nvPr/>
        </p:nvSpPr>
        <p:spPr>
          <a:xfrm>
            <a:off x="3555370" y="317837"/>
            <a:ext cx="11350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5.Variation des salaires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{93CB8FF6-DCE9-C54C-AE95-EEA8B5EA9A09}tf10001077</Template>
  <TotalTime>30</TotalTime>
  <Words>224</Words>
  <Application>Microsoft Macintosh PowerPoint</Application>
  <PresentationFormat>Personnalisé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Impact</vt:lpstr>
      <vt:lpstr>Arial</vt:lpstr>
      <vt:lpstr>Cambria</vt:lpstr>
      <vt:lpstr>Kollektif</vt:lpstr>
      <vt:lpstr>Calibri</vt:lpstr>
      <vt:lpstr>Arial Black</vt:lpstr>
      <vt:lpstr>Kollektif Bold</vt:lpstr>
      <vt:lpstr>Grand événement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des données pour l'analyse des retards et des annulations de vols pour la compagnie aérienne domestique USA pour l'année 2015</dc:title>
  <cp:lastModifiedBy>jean-marc kouadio</cp:lastModifiedBy>
  <cp:revision>2</cp:revision>
  <dcterms:created xsi:type="dcterms:W3CDTF">2006-08-16T00:00:00Z</dcterms:created>
  <dcterms:modified xsi:type="dcterms:W3CDTF">2024-04-14T20:04:31Z</dcterms:modified>
  <dc:identifier>DAF_l3skLV0</dc:identifier>
</cp:coreProperties>
</file>